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46"/>
  </p:notesMasterIdLst>
  <p:handoutMasterIdLst>
    <p:handoutMasterId r:id="rId47"/>
  </p:handoutMasterIdLst>
  <p:sldIdLst>
    <p:sldId id="256"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76" r:id="rId45"/>
  </p:sldIdLst>
  <p:sldSz cx="12192000" cy="6858000"/>
  <p:notesSz cx="7023100" cy="9309100"/>
  <p:embeddedFontLst>
    <p:embeddedFont>
      <p:font typeface="Raleway" panose="020B0604020202020204" charset="-18"/>
      <p:regular r:id="rId48"/>
      <p:bold r:id="rId49"/>
      <p:italic r:id="rId50"/>
      <p:boldItalic r:id="rId51"/>
    </p:embeddedFont>
    <p:embeddedFont>
      <p:font typeface="ＭＳ Ｐゴシック" panose="020B0600070205080204" pitchFamily="34" charset="-128"/>
      <p:regular r:id="rId52"/>
    </p:embeddedFont>
    <p:embeddedFont>
      <p:font typeface="Fjalla One" panose="020B0604020202020204" charset="0"/>
      <p:regular r:id="rId53"/>
    </p:embeddedFont>
    <p:embeddedFont>
      <p:font typeface="Garamond" panose="02020404030301010803" pitchFamily="18" charset="0"/>
      <p:regular r:id="rId54"/>
      <p:bold r:id="rId55"/>
      <p:italic r:id="rId56"/>
    </p:embeddedFont>
    <p:embeddedFont>
      <p:font typeface="Century Gothic" panose="020B0502020202020204" pitchFamily="34" charset="0"/>
      <p:regular r:id="rId57"/>
      <p:bold r:id="rId58"/>
      <p:italic r:id="rId59"/>
      <p:boldItalic r:id="rId60"/>
    </p:embeddedFont>
    <p:embeddedFont>
      <p:font typeface="Wingdings 3" panose="05040102010807070707" pitchFamily="18" charset="2"/>
      <p:regular r:id="rId61"/>
    </p:embeddedFont>
    <p:embeddedFont>
      <p:font typeface="Calibri" panose="020F0502020204030204"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5" d="100"/>
          <a:sy n="65" d="100"/>
        </p:scale>
        <p:origin x="684" y="2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hr-HR" smtClean="0"/>
            <a:t>kpetr@ffos.hr</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hr-HR" sz="6500" kern="1200" smtClean="0"/>
            <a:t>kpetr@ffos.hr</a:t>
          </a:r>
          <a:endParaRPr lang="en-US" sz="65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11/30/2018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11/30/2018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6</a:t>
            </a:fld>
            <a:endParaRPr lang="hr-HR"/>
          </a:p>
        </p:txBody>
      </p:sp>
    </p:spTree>
    <p:extLst>
      <p:ext uri="{BB962C8B-B14F-4D97-AF65-F5344CB8AC3E}">
        <p14:creationId xmlns:p14="http://schemas.microsoft.com/office/powerpoint/2010/main" val="195011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11</a:t>
            </a:fld>
            <a:endParaRPr lang="hr-HR"/>
          </a:p>
        </p:txBody>
      </p:sp>
    </p:spTree>
    <p:extLst>
      <p:ext uri="{BB962C8B-B14F-4D97-AF65-F5344CB8AC3E}">
        <p14:creationId xmlns:p14="http://schemas.microsoft.com/office/powerpoint/2010/main" val="158221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15</a:t>
            </a:fld>
            <a:endParaRPr lang="hr-HR"/>
          </a:p>
        </p:txBody>
      </p:sp>
    </p:spTree>
    <p:extLst>
      <p:ext uri="{BB962C8B-B14F-4D97-AF65-F5344CB8AC3E}">
        <p14:creationId xmlns:p14="http://schemas.microsoft.com/office/powerpoint/2010/main" val="55748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20</a:t>
            </a:fld>
            <a:endParaRPr lang="hr-HR"/>
          </a:p>
        </p:txBody>
      </p:sp>
    </p:spTree>
    <p:extLst>
      <p:ext uri="{BB962C8B-B14F-4D97-AF65-F5344CB8AC3E}">
        <p14:creationId xmlns:p14="http://schemas.microsoft.com/office/powerpoint/2010/main" val="58314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$1 </a:t>
            </a:r>
            <a:r>
              <a:rPr lang="hr-HR" dirty="0" err="1" smtClean="0"/>
              <a:t>invested</a:t>
            </a:r>
            <a:r>
              <a:rPr lang="hr-HR" dirty="0" smtClean="0"/>
              <a:t> </a:t>
            </a:r>
            <a:r>
              <a:rPr lang="hr-HR" dirty="0" err="1" smtClean="0"/>
              <a:t>yields</a:t>
            </a:r>
            <a:r>
              <a:rPr lang="hr-HR" dirty="0" smtClean="0"/>
              <a:t> $31 </a:t>
            </a:r>
            <a:r>
              <a:rPr lang="hr-HR" dirty="0" err="1" smtClean="0"/>
              <a:t>return</a:t>
            </a:r>
            <a:endParaRPr lang="hr-HR" dirty="0" smtClean="0"/>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23</a:t>
            </a:fld>
            <a:endParaRPr lang="hr-HR"/>
          </a:p>
        </p:txBody>
      </p:sp>
    </p:spTree>
    <p:extLst>
      <p:ext uri="{BB962C8B-B14F-4D97-AF65-F5344CB8AC3E}">
        <p14:creationId xmlns:p14="http://schemas.microsoft.com/office/powerpoint/2010/main" val="24241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25</a:t>
            </a:fld>
            <a:endParaRPr lang="hr-HR"/>
          </a:p>
        </p:txBody>
      </p:sp>
    </p:spTree>
    <p:extLst>
      <p:ext uri="{BB962C8B-B14F-4D97-AF65-F5344CB8AC3E}">
        <p14:creationId xmlns:p14="http://schemas.microsoft.com/office/powerpoint/2010/main" val="164803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17 indicators for </a:t>
            </a:r>
            <a:r>
              <a:rPr lang="hr-HR" dirty="0" err="1" smtClean="0"/>
              <a:t>academic</a:t>
            </a:r>
            <a:r>
              <a:rPr lang="hr-HR" dirty="0" smtClean="0"/>
              <a:t> </a:t>
            </a:r>
            <a:r>
              <a:rPr lang="hr-HR" dirty="0" err="1" smtClean="0"/>
              <a:t>and</a:t>
            </a:r>
            <a:r>
              <a:rPr lang="hr-HR" dirty="0" smtClean="0"/>
              <a:t> 18 for </a:t>
            </a:r>
            <a:r>
              <a:rPr lang="hr-HR" dirty="0" err="1" smtClean="0"/>
              <a:t>public</a:t>
            </a:r>
            <a:r>
              <a:rPr lang="hr-HR" dirty="0" smtClean="0"/>
              <a:t> </a:t>
            </a:r>
            <a:r>
              <a:rPr lang="hr-HR" dirty="0" err="1" smtClean="0"/>
              <a:t>libraries</a:t>
            </a:r>
            <a:endParaRPr lang="hr-HR" dirty="0" smtClean="0"/>
          </a:p>
          <a:p>
            <a:r>
              <a:rPr lang="hr-HR" dirty="0" smtClean="0"/>
              <a:t>4 </a:t>
            </a:r>
            <a:r>
              <a:rPr lang="hr-HR" dirty="0" err="1" smtClean="0"/>
              <a:t>dimensions</a:t>
            </a:r>
            <a:r>
              <a:rPr lang="hr-HR" dirty="0" smtClean="0"/>
              <a:t>: </a:t>
            </a:r>
            <a:r>
              <a:rPr lang="hr-HR" dirty="0" err="1" smtClean="0"/>
              <a:t>service</a:t>
            </a:r>
            <a:r>
              <a:rPr lang="hr-HR" dirty="0" smtClean="0"/>
              <a:t>, </a:t>
            </a:r>
            <a:r>
              <a:rPr lang="hr-HR" dirty="0" err="1" smtClean="0"/>
              <a:t>usage</a:t>
            </a:r>
            <a:r>
              <a:rPr lang="hr-HR" dirty="0" smtClean="0"/>
              <a:t>, </a:t>
            </a:r>
            <a:r>
              <a:rPr lang="hr-HR" dirty="0" err="1" smtClean="0"/>
              <a:t>efficiency</a:t>
            </a:r>
            <a:r>
              <a:rPr lang="hr-HR" dirty="0" smtClean="0"/>
              <a:t> </a:t>
            </a:r>
            <a:r>
              <a:rPr lang="hr-HR" dirty="0" err="1" smtClean="0"/>
              <a:t>and</a:t>
            </a:r>
            <a:r>
              <a:rPr lang="hr-HR" dirty="0" smtClean="0"/>
              <a:t> development</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33</a:t>
            </a:fld>
            <a:endParaRPr lang="hr-HR"/>
          </a:p>
        </p:txBody>
      </p:sp>
    </p:spTree>
    <p:extLst>
      <p:ext uri="{BB962C8B-B14F-4D97-AF65-F5344CB8AC3E}">
        <p14:creationId xmlns:p14="http://schemas.microsoft.com/office/powerpoint/2010/main" val="168189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Companies and institutions that produce goods or services often use ranking systems for development of their products. This includes for example hotels, restaurants, schools, universities and cities.  Ranking is however an instrument that is not commonly used among public libraries. We are proposing a ranking system that stimulates benchmarking and strengthens the citizen and customer perspective.</a:t>
            </a:r>
          </a:p>
          <a:p>
            <a:r>
              <a:rPr lang="en-US" sz="1200" b="0" i="0" kern="1200" dirty="0" smtClean="0">
                <a:solidFill>
                  <a:schemeClr val="tx1"/>
                </a:solidFill>
                <a:effectLst/>
                <a:latin typeface="+mn-lt"/>
                <a:ea typeface="+mn-ea"/>
                <a:cs typeface="+mn-cs"/>
              </a:rPr>
              <a:t>It exists however already a variety of ranking and rating systems in the library sector. There are examples in USA, Great Britain and Germany, but they are mostly based on hard facts as economy, staff, circulation, visits and they are primarily indicating efficiency.  Our initiative, Library Ranking Europe (LRE), is based on the perspective and the needs of the citizen and customer.  We anticipate that the customer is more interested for example in personal service, supply of media and opening hours.  The existing customer surveys do not always provide information that is useful for improving services .</a:t>
            </a:r>
          </a:p>
          <a:p>
            <a:r>
              <a:rPr lang="en-US" sz="1200" b="0" i="0" kern="1200" dirty="0" smtClean="0">
                <a:solidFill>
                  <a:schemeClr val="tx1"/>
                </a:solidFill>
                <a:effectLst/>
                <a:latin typeface="+mn-lt"/>
                <a:ea typeface="+mn-ea"/>
                <a:cs typeface="+mn-cs"/>
              </a:rPr>
              <a:t>This assessment, this ranking, is based on the Nordic public library tradition and ideology.  In the Nordic countries public libraries are important for freedom of expression and democracy, culture, education,  research  and social development.</a:t>
            </a:r>
          </a:p>
          <a:p>
            <a:r>
              <a:rPr lang="en-US" sz="1200" b="0" i="0" kern="1200" dirty="0" smtClean="0">
                <a:solidFill>
                  <a:schemeClr val="tx1"/>
                </a:solidFill>
                <a:effectLst/>
                <a:latin typeface="+mn-lt"/>
                <a:ea typeface="+mn-ea"/>
                <a:cs typeface="+mn-cs"/>
              </a:rPr>
              <a:t>The ambition with LRE is to visit, observe and to rank European public libraries. We are using the method of Mystery shopping. Aspects we especially investigate are access to information about the respective library, location and the customer service.  Site, visibility and accessibility are of main importance including public transport, handicap accessibility and opening hours. Services and supplies that are included in the surveys are for example media and fees, cafés, lavatories and identifiable staff.  Architecture, aesthetics and premises, standard concerning lighting and facilities for children and youth are observed. The versatility of the library regarding supply of media and the presence of controversial titles and authors is also evaluated. </a:t>
            </a:r>
          </a:p>
          <a:p>
            <a:r>
              <a:rPr lang="en-US" sz="1200" b="0" i="0" kern="1200" dirty="0" smtClean="0">
                <a:solidFill>
                  <a:schemeClr val="tx1"/>
                </a:solidFill>
                <a:effectLst/>
                <a:latin typeface="+mn-lt"/>
                <a:ea typeface="+mn-ea"/>
                <a:cs typeface="+mn-cs"/>
              </a:rPr>
              <a:t>Evaluations are </a:t>
            </a:r>
            <a:r>
              <a:rPr lang="en-US" sz="1200" b="0" i="0" kern="1200" dirty="0" err="1" smtClean="0">
                <a:solidFill>
                  <a:schemeClr val="tx1"/>
                </a:solidFill>
                <a:effectLst/>
                <a:latin typeface="+mn-lt"/>
                <a:ea typeface="+mn-ea"/>
                <a:cs typeface="+mn-cs"/>
              </a:rPr>
              <a:t>summarised</a:t>
            </a:r>
            <a:r>
              <a:rPr lang="en-US" sz="1200" b="0" i="0" kern="1200" dirty="0" smtClean="0">
                <a:solidFill>
                  <a:schemeClr val="tx1"/>
                </a:solidFill>
                <a:effectLst/>
                <a:latin typeface="+mn-lt"/>
                <a:ea typeface="+mn-ea"/>
                <a:cs typeface="+mn-cs"/>
              </a:rPr>
              <a:t> in a scale of six levels, six stars being the highest level .</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38</a:t>
            </a:fld>
            <a:endParaRPr lang="hr-HR"/>
          </a:p>
        </p:txBody>
      </p:sp>
    </p:spTree>
    <p:extLst>
      <p:ext uri="{BB962C8B-B14F-4D97-AF65-F5344CB8AC3E}">
        <p14:creationId xmlns:p14="http://schemas.microsoft.com/office/powerpoint/2010/main" val="103905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0D1E66B1-2F44-4D6A-B993-56132A2F931B}"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37B4938-8A1B-48BB-B285-46F0957419EE}" type="datetime1">
              <a:rPr lang="en-US" smtClean="0"/>
              <a:t>11/30/2018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894367A1-FF0E-4FFD-BB4C-CAFB90993A9D}"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DD38B409-8C65-4432-A3D4-4220B7DE82F3}"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356EB13-FB98-45E9-98A5-6099C1641343}"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D55B712B-DA0C-4F08-BE37-596C3F65292B}"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807D0F6A-FB40-4927-B7E2-40BF8C86A40E}"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B26B8FE2-E643-4C55-8554-19158ECF9FED}" type="datetime1">
              <a:rPr lang="en-US" smtClean="0"/>
              <a:t>11/30/2018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F78BBB-D365-45BE-A55A-459D09E4C362}" type="datetime1">
              <a:rPr lang="en-US" smtClean="0"/>
              <a:t>11/30/2018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DDBB035-4193-4923-8D92-1940455FF108}"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7962E8D-EC74-4557-85DC-2ED09AACA43F}"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C8881E-1117-478C-89B9-730F3D69F89F}"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Naslovni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77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441036F-1ED1-47DF-95AB-84056DD73A0C}" type="datetime1">
              <a:rPr lang="en-US" smtClean="0"/>
              <a:t>11/30/2018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B8DCFA4-E850-45A6-B663-396BC2AF0E40}" type="datetime1">
              <a:rPr lang="en-US" smtClean="0"/>
              <a:t>11/30/2018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D697272A-330A-4708-9097-3ABE85DF015E}" type="datetime1">
              <a:rPr lang="en-US" smtClean="0"/>
              <a:t>11/30/2018</a:t>
            </a:fld>
            <a:endParaRPr lang="en-US"/>
          </a:p>
        </p:txBody>
      </p:sp>
      <p:sp>
        <p:nvSpPr>
          <p:cNvPr id="8" name="Footer Placeholder 7"/>
          <p:cNvSpPr>
            <a:spLocks noGrp="1"/>
          </p:cNvSpPr>
          <p:nvPr>
            <p:ph type="ftr" sz="quarter" idx="11"/>
          </p:nvPr>
        </p:nvSpPr>
        <p:spPr/>
        <p:txBody>
          <a:bodyPr/>
          <a:lstStyle/>
          <a:p>
            <a:r>
              <a:rPr lang="en-US" smtClean="0"/>
              <a:t>Petr Balog,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DB41F6B4-5981-4613-9993-06F1438F82A7}" type="datetime1">
              <a:rPr lang="en-US" smtClean="0"/>
              <a:t>11/30/2018</a:t>
            </a:fld>
            <a:endParaRPr lang="en-US"/>
          </a:p>
        </p:txBody>
      </p:sp>
      <p:sp>
        <p:nvSpPr>
          <p:cNvPr id="5" name="Footer Placeholder 3"/>
          <p:cNvSpPr>
            <a:spLocks noGrp="1"/>
          </p:cNvSpPr>
          <p:nvPr>
            <p:ph type="ftr" sz="quarter" idx="11"/>
          </p:nvPr>
        </p:nvSpPr>
        <p:spPr/>
        <p:txBody>
          <a:bodyPr/>
          <a:lstStyle/>
          <a:p>
            <a:r>
              <a:rPr lang="en-US" smtClean="0"/>
              <a:t>Petr Balog,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AC06FE-612A-4530-AD66-348F53FA0FF3}" type="datetime1">
              <a:rPr lang="en-US" smtClean="0"/>
              <a:t>11/30/2018</a:t>
            </a:fld>
            <a:endParaRPr lang="en-US"/>
          </a:p>
        </p:txBody>
      </p:sp>
      <p:sp>
        <p:nvSpPr>
          <p:cNvPr id="5" name="Footer Placeholder 2"/>
          <p:cNvSpPr>
            <a:spLocks noGrp="1"/>
          </p:cNvSpPr>
          <p:nvPr>
            <p:ph type="ftr" sz="quarter" idx="11"/>
          </p:nvPr>
        </p:nvSpPr>
        <p:spPr/>
        <p:txBody>
          <a:bodyPr/>
          <a:lstStyle/>
          <a:p>
            <a:r>
              <a:rPr lang="en-US" smtClean="0"/>
              <a:t>Petr Balog,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79DEAED2-72E5-48B4-968B-5DF8D9A71E55}" type="datetime1">
              <a:rPr lang="en-US" smtClean="0"/>
              <a:t>11/30/2018</a:t>
            </a:fld>
            <a:endParaRPr lang="en-US"/>
          </a:p>
        </p:txBody>
      </p:sp>
      <p:sp>
        <p:nvSpPr>
          <p:cNvPr id="5" name="Footer Placeholder 5"/>
          <p:cNvSpPr>
            <a:spLocks noGrp="1"/>
          </p:cNvSpPr>
          <p:nvPr>
            <p:ph type="ftr" sz="quarter" idx="11"/>
          </p:nvPr>
        </p:nvSpPr>
        <p:spPr/>
        <p:txBody>
          <a:bodyPr/>
          <a:lstStyle/>
          <a:p>
            <a:r>
              <a:rPr lang="en-US" smtClean="0"/>
              <a:t>Petr Balog,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CA85D1D-83CC-4D00-9314-72513264AE42}" type="datetime1">
              <a:rPr lang="en-US" smtClean="0"/>
              <a:t>11/30/2018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92A46D-E508-4AE5-BF07-B78F1E767B38}" type="datetime1">
              <a:rPr lang="en-US" smtClean="0"/>
              <a:t>11/30/2018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Petr Balog,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bix-bibliotheksindex.de/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lj.libraryjournal.com/2016/11/managing-libraries/lj-index/class-of-2016/americas-star-libraries-2016-top-rated-libraries/#_"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lj.libraryjournal.com/2016/11/managing-libraries/lj-index/class-of-2016/americas-star-libraries-2016-top-rated-libraries"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hr-HR" sz="4800" dirty="0"/>
              <a:t>Vrednovanje knjižničnih i informacijskih </a:t>
            </a:r>
            <a:r>
              <a:rPr lang="hr-HR" sz="4800" dirty="0" smtClean="0"/>
              <a:t>usluga</a:t>
            </a:r>
            <a:endParaRPr lang="en-US" sz="4800" dirty="0"/>
          </a:p>
        </p:txBody>
      </p:sp>
      <p:sp>
        <p:nvSpPr>
          <p:cNvPr id="3" name="Subtitle 2"/>
          <p:cNvSpPr>
            <a:spLocks noGrp="1"/>
          </p:cNvSpPr>
          <p:nvPr>
            <p:ph type="subTitle" idx="1"/>
          </p:nvPr>
        </p:nvSpPr>
        <p:spPr/>
        <p:txBody>
          <a:bodyPr/>
          <a:lstStyle/>
          <a:p>
            <a:r>
              <a:rPr lang="hr-HR" dirty="0" smtClean="0"/>
              <a:t>Kornelija </a:t>
            </a:r>
            <a:r>
              <a:rPr lang="hr-HR" dirty="0" err="1" smtClean="0"/>
              <a:t>Petr</a:t>
            </a:r>
            <a:r>
              <a:rPr lang="hr-HR" dirty="0" smtClean="0"/>
              <a:t> </a:t>
            </a:r>
            <a:r>
              <a:rPr lang="hr-HR" dirty="0" err="1" smtClean="0"/>
              <a:t>Balog</a:t>
            </a:r>
            <a:r>
              <a:rPr lang="ca-ES" dirty="0" smtClean="0"/>
              <a:t> </a:t>
            </a:r>
            <a:r>
              <a:rPr lang="en-US" dirty="0" smtClean="0"/>
              <a:t>| </a:t>
            </a:r>
            <a:r>
              <a:rPr lang="hr-HR" dirty="0" smtClean="0"/>
              <a:t>EIS</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2" y="366323"/>
            <a:ext cx="10515600" cy="1143039"/>
          </a:xfrm>
        </p:spPr>
        <p:txBody>
          <a:bodyPr>
            <a:normAutofit/>
          </a:bodyPr>
          <a:lstStyle/>
          <a:p>
            <a:pPr>
              <a:defRPr/>
            </a:pPr>
            <a:r>
              <a:rPr lang="hr-HR" sz="4000" dirty="0" smtClean="0">
                <a:latin typeface="+mn-lt"/>
              </a:rPr>
              <a:t>Elementi vrednovanja</a:t>
            </a:r>
            <a:endParaRPr lang="en-US" sz="4000" dirty="0">
              <a:latin typeface="+mn-lt"/>
            </a:endParaRPr>
          </a:p>
        </p:txBody>
      </p:sp>
      <p:sp>
        <p:nvSpPr>
          <p:cNvPr id="31747" name="Content Placeholder 2"/>
          <p:cNvSpPr>
            <a:spLocks noGrp="1"/>
          </p:cNvSpPr>
          <p:nvPr>
            <p:ph idx="1"/>
          </p:nvPr>
        </p:nvSpPr>
        <p:spPr/>
        <p:txBody>
          <a:bodyPr/>
          <a:lstStyle/>
          <a:p>
            <a:endParaRPr lang="lv-LV" dirty="0">
              <a:latin typeface="Arial" charset="0"/>
            </a:endParaRP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6" name="Oval 5"/>
          <p:cNvSpPr/>
          <p:nvPr/>
        </p:nvSpPr>
        <p:spPr bwMode="auto">
          <a:xfrm>
            <a:off x="6744072" y="2996953"/>
            <a:ext cx="1582738" cy="676267"/>
          </a:xfrm>
          <a:prstGeom prst="ellipse">
            <a:avLst/>
          </a:prstGeom>
          <a:solidFill>
            <a:srgbClr val="76B531"/>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korisnici</a:t>
            </a:r>
            <a:endParaRPr lang="en-US" dirty="0">
              <a:solidFill>
                <a:schemeClr val="accent1">
                  <a:lumMod val="10000"/>
                </a:schemeClr>
              </a:solidFill>
            </a:endParaRPr>
          </a:p>
        </p:txBody>
      </p:sp>
      <p:sp>
        <p:nvSpPr>
          <p:cNvPr id="8" name="Oval 7"/>
          <p:cNvSpPr/>
          <p:nvPr/>
        </p:nvSpPr>
        <p:spPr bwMode="auto">
          <a:xfrm>
            <a:off x="4511677" y="4780046"/>
            <a:ext cx="1584325" cy="6762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uporabljivost</a:t>
            </a:r>
            <a:endParaRPr lang="en-US" dirty="0">
              <a:solidFill>
                <a:schemeClr val="accent1">
                  <a:lumMod val="10000"/>
                </a:schemeClr>
              </a:solidFill>
            </a:endParaRPr>
          </a:p>
        </p:txBody>
      </p:sp>
      <p:sp>
        <p:nvSpPr>
          <p:cNvPr id="9" name="Oval 8"/>
          <p:cNvSpPr/>
          <p:nvPr/>
        </p:nvSpPr>
        <p:spPr bwMode="auto">
          <a:xfrm>
            <a:off x="2207569" y="1844825"/>
            <a:ext cx="1584325" cy="67477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sustav</a:t>
            </a:r>
            <a:endParaRPr lang="en-US" dirty="0">
              <a:solidFill>
                <a:schemeClr val="accent1">
                  <a:lumMod val="10000"/>
                </a:schemeClr>
              </a:solidFill>
            </a:endParaRPr>
          </a:p>
        </p:txBody>
      </p:sp>
      <p:sp>
        <p:nvSpPr>
          <p:cNvPr id="10" name="Oval 9"/>
          <p:cNvSpPr/>
          <p:nvPr/>
        </p:nvSpPr>
        <p:spPr bwMode="auto">
          <a:xfrm>
            <a:off x="6384033" y="4293097"/>
            <a:ext cx="2447925" cy="540715"/>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organizacija</a:t>
            </a:r>
            <a:endParaRPr lang="en-US" dirty="0">
              <a:solidFill>
                <a:schemeClr val="accent1">
                  <a:lumMod val="10000"/>
                </a:schemeClr>
              </a:solidFill>
            </a:endParaRPr>
          </a:p>
        </p:txBody>
      </p:sp>
      <p:sp>
        <p:nvSpPr>
          <p:cNvPr id="11" name="Oval 10"/>
          <p:cNvSpPr/>
          <p:nvPr/>
        </p:nvSpPr>
        <p:spPr bwMode="auto">
          <a:xfrm>
            <a:off x="4511677" y="2416089"/>
            <a:ext cx="1584325" cy="674778"/>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sadržaj</a:t>
            </a:r>
            <a:endParaRPr lang="en-US" dirty="0">
              <a:solidFill>
                <a:schemeClr val="accent1">
                  <a:lumMod val="10000"/>
                </a:schemeClr>
              </a:solidFill>
            </a:endParaRPr>
          </a:p>
        </p:txBody>
      </p:sp>
      <p:sp>
        <p:nvSpPr>
          <p:cNvPr id="12" name="Oval 11"/>
          <p:cNvSpPr/>
          <p:nvPr/>
        </p:nvSpPr>
        <p:spPr bwMode="auto">
          <a:xfrm>
            <a:off x="6311902" y="1672794"/>
            <a:ext cx="1871663" cy="67477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korisnost</a:t>
            </a:r>
            <a:endParaRPr lang="en-US" dirty="0">
              <a:solidFill>
                <a:schemeClr val="accent1">
                  <a:lumMod val="10000"/>
                </a:schemeClr>
              </a:solidFill>
            </a:endParaRPr>
          </a:p>
        </p:txBody>
      </p:sp>
      <p:sp>
        <p:nvSpPr>
          <p:cNvPr id="13" name="Oval 12"/>
          <p:cNvSpPr/>
          <p:nvPr/>
        </p:nvSpPr>
        <p:spPr bwMode="auto">
          <a:xfrm>
            <a:off x="4439817" y="3645025"/>
            <a:ext cx="1584325" cy="6762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kontekst</a:t>
            </a:r>
            <a:endParaRPr lang="en-US" dirty="0">
              <a:solidFill>
                <a:schemeClr val="accent1">
                  <a:lumMod val="10000"/>
                </a:schemeClr>
              </a:solidFill>
            </a:endParaRPr>
          </a:p>
        </p:txBody>
      </p:sp>
      <p:sp>
        <p:nvSpPr>
          <p:cNvPr id="14" name="Oval 13"/>
          <p:cNvSpPr/>
          <p:nvPr/>
        </p:nvSpPr>
        <p:spPr bwMode="auto">
          <a:xfrm>
            <a:off x="8112225" y="2276873"/>
            <a:ext cx="1584325" cy="787289"/>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Učinak/utjecaj</a:t>
            </a:r>
            <a:endParaRPr lang="en-US" dirty="0">
              <a:solidFill>
                <a:schemeClr val="accent1">
                  <a:lumMod val="10000"/>
                </a:schemeClr>
              </a:solidFill>
            </a:endParaRPr>
          </a:p>
        </p:txBody>
      </p:sp>
      <p:sp>
        <p:nvSpPr>
          <p:cNvPr id="16" name="Oval 15"/>
          <p:cNvSpPr/>
          <p:nvPr/>
        </p:nvSpPr>
        <p:spPr bwMode="auto">
          <a:xfrm>
            <a:off x="1775521" y="4365104"/>
            <a:ext cx="2160587" cy="674778"/>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poslovanje</a:t>
            </a:r>
            <a:endParaRPr lang="en-US" dirty="0">
              <a:solidFill>
                <a:schemeClr val="accent1">
                  <a:lumMod val="10000"/>
                </a:schemeClr>
              </a:solidFill>
            </a:endParaRPr>
          </a:p>
        </p:txBody>
      </p:sp>
      <p:sp>
        <p:nvSpPr>
          <p:cNvPr id="18" name="Oval 17"/>
          <p:cNvSpPr/>
          <p:nvPr/>
        </p:nvSpPr>
        <p:spPr bwMode="auto">
          <a:xfrm>
            <a:off x="7824193" y="5301209"/>
            <a:ext cx="1584325" cy="674777"/>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korištenje</a:t>
            </a:r>
            <a:endParaRPr lang="en-US" dirty="0">
              <a:solidFill>
                <a:schemeClr val="accent1">
                  <a:lumMod val="10000"/>
                </a:schemeClr>
              </a:solidFill>
            </a:endParaRPr>
          </a:p>
        </p:txBody>
      </p:sp>
      <p:sp>
        <p:nvSpPr>
          <p:cNvPr id="19" name="Oval 18"/>
          <p:cNvSpPr/>
          <p:nvPr/>
        </p:nvSpPr>
        <p:spPr bwMode="auto">
          <a:xfrm>
            <a:off x="1919537" y="3068961"/>
            <a:ext cx="2447925" cy="540715"/>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funkcionalnost</a:t>
            </a:r>
            <a:endParaRPr lang="en-US" dirty="0">
              <a:solidFill>
                <a:schemeClr val="accent1">
                  <a:lumMod val="10000"/>
                </a:schemeClr>
              </a:solidFill>
            </a:endParaRPr>
          </a:p>
        </p:txBody>
      </p:sp>
      <p:sp>
        <p:nvSpPr>
          <p:cNvPr id="20" name="Oval 19"/>
          <p:cNvSpPr/>
          <p:nvPr/>
        </p:nvSpPr>
        <p:spPr bwMode="auto">
          <a:xfrm>
            <a:off x="8543927" y="3631583"/>
            <a:ext cx="1584325" cy="676267"/>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a:lstStyle/>
          <a:p>
            <a:pPr algn="ctr">
              <a:defRPr/>
            </a:pPr>
            <a:r>
              <a:rPr lang="hr-HR" dirty="0" smtClean="0">
                <a:solidFill>
                  <a:schemeClr val="accent1">
                    <a:lumMod val="10000"/>
                  </a:schemeClr>
                </a:solidFill>
              </a:rPr>
              <a:t>usluge</a:t>
            </a:r>
            <a:endParaRPr lang="en-US" dirty="0">
              <a:solidFill>
                <a:schemeClr val="accent1">
                  <a:lumMod val="10000"/>
                </a:schemeClr>
              </a:solidFill>
            </a:endParaRPr>
          </a:p>
        </p:txBody>
      </p:sp>
    </p:spTree>
    <p:extLst>
      <p:ext uri="{BB962C8B-B14F-4D97-AF65-F5344CB8AC3E}">
        <p14:creationId xmlns:p14="http://schemas.microsoft.com/office/powerpoint/2010/main" val="3560548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Knjižnična metrika: uložena sredstva (inputs)</a:t>
            </a:r>
            <a:endParaRPr lang="hr-HR" dirty="0"/>
          </a:p>
        </p:txBody>
      </p:sp>
      <p:sp>
        <p:nvSpPr>
          <p:cNvPr id="3" name="Content Placeholder 2"/>
          <p:cNvSpPr>
            <a:spLocks noGrp="1"/>
          </p:cNvSpPr>
          <p:nvPr>
            <p:ph idx="1"/>
          </p:nvPr>
        </p:nvSpPr>
        <p:spPr/>
        <p:txBody>
          <a:bodyPr>
            <a:normAutofit/>
          </a:bodyPr>
          <a:lstStyle/>
          <a:p>
            <a:pPr marL="0" indent="0">
              <a:buNone/>
            </a:pPr>
            <a:r>
              <a:rPr lang="en-US" b="1" dirty="0" smtClean="0"/>
              <a:t>Fo</a:t>
            </a:r>
            <a:r>
              <a:rPr lang="hr-HR" b="1" dirty="0" smtClean="0"/>
              <a:t>k</a:t>
            </a:r>
            <a:r>
              <a:rPr lang="en-US" b="1" dirty="0" smtClean="0"/>
              <a:t>us on </a:t>
            </a:r>
            <a:r>
              <a:rPr lang="hr-HR" b="1" dirty="0" smtClean="0"/>
              <a:t>veličinu/opseg</a:t>
            </a:r>
          </a:p>
          <a:p>
            <a:r>
              <a:rPr lang="hr-HR" dirty="0" smtClean="0"/>
              <a:t>Proračun</a:t>
            </a:r>
            <a:r>
              <a:rPr lang="en-US" dirty="0" smtClean="0"/>
              <a:t> (</a:t>
            </a:r>
            <a:r>
              <a:rPr lang="hr-HR" dirty="0" smtClean="0"/>
              <a:t>djelatnici</a:t>
            </a:r>
            <a:r>
              <a:rPr lang="en-US" dirty="0" smtClean="0"/>
              <a:t>, </a:t>
            </a:r>
            <a:r>
              <a:rPr lang="hr-HR" dirty="0" smtClean="0"/>
              <a:t>zbirke</a:t>
            </a:r>
            <a:r>
              <a:rPr lang="en-US" dirty="0" smtClean="0"/>
              <a:t>, </a:t>
            </a:r>
            <a:r>
              <a:rPr lang="hr-HR" dirty="0" smtClean="0"/>
              <a:t>procesi</a:t>
            </a:r>
            <a:r>
              <a:rPr lang="en-US" dirty="0" smtClean="0"/>
              <a:t>) </a:t>
            </a:r>
            <a:endParaRPr lang="hr-HR" dirty="0" smtClean="0"/>
          </a:p>
          <a:p>
            <a:r>
              <a:rPr lang="hr-HR" dirty="0" smtClean="0"/>
              <a:t>Broj djelatnika</a:t>
            </a:r>
          </a:p>
          <a:p>
            <a:r>
              <a:rPr lang="hr-HR" dirty="0" smtClean="0"/>
              <a:t>Veličina zbirke</a:t>
            </a:r>
          </a:p>
          <a:p>
            <a:r>
              <a:rPr lang="hr-HR" dirty="0" smtClean="0"/>
              <a:t>Prostor</a:t>
            </a:r>
            <a:r>
              <a:rPr lang="en-US" dirty="0" smtClean="0"/>
              <a:t> </a:t>
            </a:r>
            <a:endParaRPr lang="hr-HR" dirty="0" smtClean="0"/>
          </a:p>
          <a:p>
            <a:r>
              <a:rPr lang="hr-HR" dirty="0" smtClean="0"/>
              <a:t>Infrastruktura </a:t>
            </a:r>
            <a:r>
              <a:rPr lang="en-US" dirty="0" smtClean="0"/>
              <a:t>(</a:t>
            </a:r>
            <a:r>
              <a:rPr lang="hr-HR" dirty="0" smtClean="0"/>
              <a:t>radno vrijeme</a:t>
            </a:r>
            <a:r>
              <a:rPr lang="en-US" dirty="0" smtClean="0"/>
              <a:t>, </a:t>
            </a:r>
            <a:r>
              <a:rPr lang="hr-HR" dirty="0" smtClean="0"/>
              <a:t>broj mjesta u čitaonici</a:t>
            </a:r>
            <a:r>
              <a:rPr lang="en-US" dirty="0" smtClean="0"/>
              <a:t>, </a:t>
            </a:r>
            <a:r>
              <a:rPr lang="hr-HR" dirty="0" smtClean="0"/>
              <a:t>računala</a:t>
            </a:r>
            <a:r>
              <a:rPr lang="en-US" dirty="0" smtClean="0"/>
              <a:t>) </a:t>
            </a:r>
            <a:endParaRPr lang="hr-HR" dirty="0" smtClean="0"/>
          </a:p>
          <a:p>
            <a:r>
              <a:rPr lang="hr-HR" dirty="0" smtClean="0"/>
              <a:t>Veličina zajednice korisnika i programa </a:t>
            </a:r>
            <a:r>
              <a:rPr lang="en-US" dirty="0" smtClean="0"/>
              <a:t> </a:t>
            </a:r>
            <a:endParaRPr lang="hr-HR" dirty="0" smtClean="0"/>
          </a:p>
          <a:p>
            <a:r>
              <a:rPr lang="hr-HR" dirty="0" smtClean="0"/>
              <a:t>Omjeri</a:t>
            </a:r>
            <a:r>
              <a:rPr lang="en-US" dirty="0" smtClean="0"/>
              <a:t> (</a:t>
            </a:r>
            <a:r>
              <a:rPr lang="hr-HR" dirty="0" smtClean="0"/>
              <a:t>broj djelatnika prema studentima</a:t>
            </a:r>
            <a:r>
              <a:rPr lang="en-US" dirty="0" smtClean="0"/>
              <a:t>) </a:t>
            </a:r>
            <a:endParaRPr lang="hr-HR" dirty="0" smtClean="0"/>
          </a:p>
        </p:txBody>
      </p:sp>
      <p:sp>
        <p:nvSpPr>
          <p:cNvPr id="4" name="TextBox 3"/>
          <p:cNvSpPr txBox="1"/>
          <p:nvPr/>
        </p:nvSpPr>
        <p:spPr>
          <a:xfrm>
            <a:off x="2812027" y="5496232"/>
            <a:ext cx="663970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ARL</a:t>
            </a:r>
            <a:r>
              <a:rPr lang="hr-HR" dirty="0" smtClean="0"/>
              <a:t>-ov</a:t>
            </a:r>
            <a:r>
              <a:rPr lang="en-US" dirty="0" smtClean="0"/>
              <a:t> “</a:t>
            </a:r>
            <a:r>
              <a:rPr lang="hr-HR" dirty="0" smtClean="0"/>
              <a:t>Investicijski indeks</a:t>
            </a:r>
            <a:r>
              <a:rPr lang="en-US" dirty="0" smtClean="0"/>
              <a:t>” </a:t>
            </a:r>
            <a:r>
              <a:rPr lang="hr-HR" dirty="0" smtClean="0"/>
              <a:t>mjeri uložena sredstva u odnosu na izdatke i broj djelatnika</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35863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Knjižnična metrika : </a:t>
            </a:r>
            <a:r>
              <a:rPr lang="hr-HR" dirty="0" smtClean="0"/>
              <a:t>izlazni proizvodi (outputs)</a:t>
            </a:r>
            <a:endParaRPr lang="hr-HR" dirty="0"/>
          </a:p>
        </p:txBody>
      </p:sp>
      <p:sp>
        <p:nvSpPr>
          <p:cNvPr id="3" name="Content Placeholder 2"/>
          <p:cNvSpPr>
            <a:spLocks noGrp="1"/>
          </p:cNvSpPr>
          <p:nvPr>
            <p:ph idx="1"/>
          </p:nvPr>
        </p:nvSpPr>
        <p:spPr/>
        <p:txBody>
          <a:bodyPr>
            <a:normAutofit/>
          </a:bodyPr>
          <a:lstStyle/>
          <a:p>
            <a:pPr marL="0" indent="0">
              <a:buNone/>
            </a:pPr>
            <a:r>
              <a:rPr lang="en-US" b="1" dirty="0" smtClean="0"/>
              <a:t>Fo</a:t>
            </a:r>
            <a:r>
              <a:rPr lang="hr-HR" b="1" dirty="0" smtClean="0"/>
              <a:t>k</a:t>
            </a:r>
            <a:r>
              <a:rPr lang="en-US" b="1" dirty="0" smtClean="0"/>
              <a:t>us on </a:t>
            </a:r>
            <a:r>
              <a:rPr lang="hr-HR" b="1" dirty="0" smtClean="0"/>
              <a:t>korištenje</a:t>
            </a:r>
            <a:r>
              <a:rPr lang="en-US" b="1" dirty="0" smtClean="0"/>
              <a:t> </a:t>
            </a:r>
            <a:endParaRPr lang="hr-HR" b="1" dirty="0" smtClean="0"/>
          </a:p>
          <a:p>
            <a:r>
              <a:rPr lang="hr-HR" dirty="0" smtClean="0"/>
              <a:t>Zbirke</a:t>
            </a:r>
            <a:r>
              <a:rPr lang="en-US" dirty="0" smtClean="0"/>
              <a:t> (</a:t>
            </a:r>
            <a:r>
              <a:rPr lang="hr-HR" dirty="0" smtClean="0"/>
              <a:t>tiskana građa</a:t>
            </a:r>
            <a:r>
              <a:rPr lang="en-US" dirty="0" smtClean="0"/>
              <a:t>, </a:t>
            </a:r>
            <a:r>
              <a:rPr lang="hr-HR" dirty="0" smtClean="0"/>
              <a:t>e-građa</a:t>
            </a:r>
            <a:r>
              <a:rPr lang="en-US" dirty="0" smtClean="0"/>
              <a:t>, </a:t>
            </a:r>
            <a:r>
              <a:rPr lang="hr-HR" dirty="0" smtClean="0"/>
              <a:t>MKP</a:t>
            </a:r>
            <a:r>
              <a:rPr lang="en-US" dirty="0" smtClean="0"/>
              <a:t>) </a:t>
            </a:r>
            <a:endParaRPr lang="hr-HR" dirty="0" smtClean="0"/>
          </a:p>
          <a:p>
            <a:r>
              <a:rPr lang="hr-HR" dirty="0" smtClean="0"/>
              <a:t>Informacijske/referentne usluge</a:t>
            </a:r>
            <a:r>
              <a:rPr lang="en-US" dirty="0" smtClean="0"/>
              <a:t> </a:t>
            </a:r>
            <a:endParaRPr lang="hr-HR" dirty="0" smtClean="0"/>
          </a:p>
          <a:p>
            <a:r>
              <a:rPr lang="hr-HR" dirty="0" smtClean="0"/>
              <a:t>Prostor</a:t>
            </a:r>
            <a:r>
              <a:rPr lang="en-US" dirty="0" smtClean="0"/>
              <a:t> (</a:t>
            </a:r>
            <a:r>
              <a:rPr lang="hr-HR" dirty="0" smtClean="0"/>
              <a:t>broj posjeta</a:t>
            </a:r>
            <a:r>
              <a:rPr lang="en-US" dirty="0" smtClean="0"/>
              <a:t>) </a:t>
            </a:r>
            <a:endParaRPr lang="hr-HR" dirty="0" smtClean="0"/>
          </a:p>
          <a:p>
            <a:r>
              <a:rPr lang="hr-HR" dirty="0" smtClean="0"/>
              <a:t>Edukacija korisnika</a:t>
            </a:r>
          </a:p>
          <a:p>
            <a:r>
              <a:rPr lang="hr-HR" dirty="0" smtClean="0"/>
              <a:t>Pretraživanje i pronalazak informacija</a:t>
            </a:r>
          </a:p>
          <a:p>
            <a:r>
              <a:rPr lang="hr-HR" dirty="0" smtClean="0"/>
              <a:t>Druge web usluge</a:t>
            </a:r>
          </a:p>
          <a:p>
            <a:r>
              <a:rPr lang="hr-HR" dirty="0" smtClean="0"/>
              <a:t>Omjeri</a:t>
            </a:r>
            <a:r>
              <a:rPr lang="en-US" dirty="0" smtClean="0"/>
              <a:t> (</a:t>
            </a:r>
            <a:r>
              <a:rPr lang="hr-HR" dirty="0" smtClean="0"/>
              <a:t>cirkulacija prema broju nastavnika</a:t>
            </a:r>
            <a:r>
              <a:rPr lang="en-US" dirty="0" smtClean="0"/>
              <a:t>) </a:t>
            </a:r>
            <a:endParaRPr lang="hr-HR" dirty="0" smtClean="0"/>
          </a:p>
        </p:txBody>
      </p:sp>
      <p:sp>
        <p:nvSpPr>
          <p:cNvPr id="4" name="TextBox 3"/>
          <p:cNvSpPr txBox="1"/>
          <p:nvPr/>
        </p:nvSpPr>
        <p:spPr>
          <a:xfrm>
            <a:off x="2084439" y="5594556"/>
            <a:ext cx="723540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dirty="0" smtClean="0"/>
              <a:t>Mogu ukazivati na korištenje utrošenih sredstava, ali ne mjere njihove učinke/utjecaj na korisnike.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9958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Knjižnična metrika : </a:t>
            </a:r>
            <a:r>
              <a:rPr lang="hr-HR" dirty="0" smtClean="0"/>
              <a:t>procesi</a:t>
            </a:r>
            <a:endParaRPr lang="hr-HR" dirty="0"/>
          </a:p>
        </p:txBody>
      </p:sp>
      <p:sp>
        <p:nvSpPr>
          <p:cNvPr id="3" name="Content Placeholder 2"/>
          <p:cNvSpPr>
            <a:spLocks noGrp="1"/>
          </p:cNvSpPr>
          <p:nvPr>
            <p:ph idx="1"/>
          </p:nvPr>
        </p:nvSpPr>
        <p:spPr/>
        <p:txBody>
          <a:bodyPr/>
          <a:lstStyle/>
          <a:p>
            <a:r>
              <a:rPr lang="hr-HR" dirty="0" smtClean="0"/>
              <a:t>Vrijeme/učinkovitost </a:t>
            </a:r>
            <a:r>
              <a:rPr lang="en-US" dirty="0" smtClean="0"/>
              <a:t>(</a:t>
            </a:r>
            <a:r>
              <a:rPr lang="hr-HR" dirty="0" smtClean="0"/>
              <a:t>npr. </a:t>
            </a:r>
            <a:r>
              <a:rPr lang="hr-HR" dirty="0"/>
              <a:t>v</a:t>
            </a:r>
            <a:r>
              <a:rPr lang="hr-HR" dirty="0" smtClean="0"/>
              <a:t>rijeme potrebno za katalogizaciju jedne knjige</a:t>
            </a:r>
            <a:r>
              <a:rPr lang="en-US" dirty="0" smtClean="0"/>
              <a:t>) </a:t>
            </a:r>
            <a:endParaRPr lang="hr-HR" dirty="0" smtClean="0"/>
          </a:p>
          <a:p>
            <a:r>
              <a:rPr lang="hr-HR" dirty="0" smtClean="0"/>
              <a:t>Troškovi/ekonomičnost</a:t>
            </a:r>
            <a:r>
              <a:rPr lang="en-US" dirty="0" smtClean="0"/>
              <a:t> (</a:t>
            </a:r>
            <a:r>
              <a:rPr lang="hr-HR" dirty="0" smtClean="0"/>
              <a:t>trošak po preuzetom članku</a:t>
            </a:r>
            <a:r>
              <a:rPr lang="en-US" dirty="0" smtClean="0"/>
              <a:t>) </a:t>
            </a:r>
            <a:endParaRPr lang="hr-HR" dirty="0" smtClean="0"/>
          </a:p>
          <a:p>
            <a:r>
              <a:rPr lang="hr-HR" dirty="0" smtClean="0"/>
              <a:t>Kvaliteta/točnost</a:t>
            </a:r>
            <a:r>
              <a:rPr lang="en-US" dirty="0" smtClean="0"/>
              <a:t> </a:t>
            </a:r>
            <a:endParaRPr lang="hr-HR" dirty="0" smtClean="0"/>
          </a:p>
          <a:p>
            <a:r>
              <a:rPr lang="hr-HR" dirty="0" smtClean="0"/>
              <a:t>Kvantiteta/opseg posla</a:t>
            </a:r>
            <a:r>
              <a:rPr lang="en-US" dirty="0" smtClean="0"/>
              <a:t> </a:t>
            </a:r>
            <a:endParaRPr lang="hr-HR" dirty="0" smtClean="0"/>
          </a:p>
          <a:p>
            <a:r>
              <a:rPr lang="hr-HR" dirty="0" smtClean="0"/>
              <a:t>Infrastrukturne mjere (prostor, umreženost</a:t>
            </a:r>
            <a:r>
              <a:rPr lang="en-US" dirty="0" smtClean="0"/>
              <a:t>) </a:t>
            </a:r>
            <a:endParaRPr lang="hr-HR" dirty="0" smtClean="0"/>
          </a:p>
          <a:p>
            <a:endParaRPr lang="hr-HR" dirty="0"/>
          </a:p>
        </p:txBody>
      </p:sp>
      <p:sp>
        <p:nvSpPr>
          <p:cNvPr id="4" name="TextBox 3"/>
          <p:cNvSpPr txBox="1"/>
          <p:nvPr/>
        </p:nvSpPr>
        <p:spPr>
          <a:xfrm>
            <a:off x="2192595" y="4798142"/>
            <a:ext cx="646782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dirty="0" smtClean="0"/>
              <a:t>Konverzija uloženih sredstava u izlazne proizvode, a koristi se za dokazivanje odgovornog poslovanja i utrošak proračunskih sredstava </a:t>
            </a:r>
            <a:r>
              <a:rPr lang="en-US" dirty="0" smtClean="0"/>
              <a:t>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49386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sz="3600" dirty="0" smtClean="0"/>
              <a:t>Dva glavna trenda u vrednovanju uspješnosti poslovanja knjižnica od </a:t>
            </a:r>
            <a:r>
              <a:rPr lang="hr-HR" sz="3600" dirty="0" smtClean="0"/>
              <a:t>1995-e. </a:t>
            </a:r>
            <a:endParaRPr lang="hr-HR" sz="3600" dirty="0"/>
          </a:p>
        </p:txBody>
      </p:sp>
      <p:sp>
        <p:nvSpPr>
          <p:cNvPr id="5" name="Content Placeholder 4"/>
          <p:cNvSpPr>
            <a:spLocks noGrp="1"/>
          </p:cNvSpPr>
          <p:nvPr>
            <p:ph sz="half" idx="1"/>
          </p:nvPr>
        </p:nvSpPr>
        <p:spPr>
          <a:xfrm>
            <a:off x="1103312" y="1691148"/>
            <a:ext cx="4396339" cy="2920181"/>
          </a:xfrm>
        </p:spPr>
        <p:txBody>
          <a:bodyPr>
            <a:normAutofit fontScale="92500" lnSpcReduction="10000"/>
          </a:bodyPr>
          <a:lstStyle/>
          <a:p>
            <a:pPr marL="0" indent="0">
              <a:buNone/>
            </a:pPr>
            <a:r>
              <a:rPr lang="hr-HR" dirty="0" smtClean="0">
                <a:solidFill>
                  <a:srgbClr val="FF0000"/>
                </a:solidFill>
              </a:rPr>
              <a:t>Knjižnica usmjerena na korisnike </a:t>
            </a:r>
            <a:r>
              <a:rPr lang="en-US" dirty="0" smtClean="0">
                <a:solidFill>
                  <a:srgbClr val="FF0000"/>
                </a:solidFill>
              </a:rPr>
              <a:t> </a:t>
            </a:r>
            <a:endParaRPr lang="hr-HR" dirty="0" smtClean="0">
              <a:solidFill>
                <a:srgbClr val="FF0000"/>
              </a:solidFill>
            </a:endParaRPr>
          </a:p>
          <a:p>
            <a:r>
              <a:rPr lang="hr-HR" dirty="0" smtClean="0"/>
              <a:t>Sve usluge i aktivnosti gledaju se kroz oči korisnika </a:t>
            </a:r>
            <a:r>
              <a:rPr lang="en-US" dirty="0" smtClean="0"/>
              <a:t> </a:t>
            </a:r>
            <a:endParaRPr lang="hr-HR" dirty="0" smtClean="0"/>
          </a:p>
          <a:p>
            <a:r>
              <a:rPr lang="hr-HR" dirty="0" smtClean="0"/>
              <a:t>Korisnici definiraju kvalitetu</a:t>
            </a:r>
            <a:r>
              <a:rPr lang="en-US" dirty="0" smtClean="0"/>
              <a:t> </a:t>
            </a:r>
            <a:endParaRPr lang="hr-HR" dirty="0" smtClean="0"/>
          </a:p>
          <a:p>
            <a:r>
              <a:rPr lang="hr-HR" dirty="0" smtClean="0"/>
              <a:t>Knjižnične usluge/resursi daju vrijednost korisniku </a:t>
            </a:r>
            <a:endParaRPr lang="hr-HR" dirty="0"/>
          </a:p>
        </p:txBody>
      </p:sp>
      <p:sp>
        <p:nvSpPr>
          <p:cNvPr id="6" name="Content Placeholder 5"/>
          <p:cNvSpPr>
            <a:spLocks noGrp="1"/>
          </p:cNvSpPr>
          <p:nvPr>
            <p:ph sz="half" idx="2"/>
          </p:nvPr>
        </p:nvSpPr>
        <p:spPr>
          <a:xfrm>
            <a:off x="5654493" y="1602658"/>
            <a:ext cx="4396341" cy="3704937"/>
          </a:xfrm>
        </p:spPr>
        <p:txBody>
          <a:bodyPr>
            <a:normAutofit fontScale="92500" lnSpcReduction="10000"/>
          </a:bodyPr>
          <a:lstStyle/>
          <a:p>
            <a:pPr marL="0" indent="0">
              <a:buNone/>
            </a:pPr>
            <a:r>
              <a:rPr lang="hr-HR" dirty="0" smtClean="0">
                <a:solidFill>
                  <a:srgbClr val="FF0000"/>
                </a:solidFill>
              </a:rPr>
              <a:t>Mjerenje uspješnosti poslovanja</a:t>
            </a:r>
          </a:p>
          <a:p>
            <a:r>
              <a:rPr lang="hr-HR" dirty="0" smtClean="0"/>
              <a:t>Odmak od uloženih sredstava/izlaznih proizvoda prema procesima/učincima </a:t>
            </a:r>
            <a:r>
              <a:rPr lang="en-US" dirty="0" smtClean="0"/>
              <a:t> </a:t>
            </a:r>
            <a:endParaRPr lang="hr-HR" dirty="0" smtClean="0"/>
          </a:p>
          <a:p>
            <a:r>
              <a:rPr lang="hr-HR" dirty="0" smtClean="0"/>
              <a:t>Veći broj izvora informacija; podaci generirani od strane sustava </a:t>
            </a:r>
          </a:p>
          <a:p>
            <a:r>
              <a:rPr lang="hr-HR" dirty="0" smtClean="0"/>
              <a:t>Standardizirane definicije</a:t>
            </a:r>
          </a:p>
          <a:p>
            <a:r>
              <a:rPr lang="hr-HR" dirty="0" smtClean="0"/>
              <a:t>Veći stupanj korištenja benchmarkinga</a:t>
            </a:r>
          </a:p>
          <a:p>
            <a:r>
              <a:rPr lang="hr-HR" dirty="0" smtClean="0"/>
              <a:t>Povezano sa strateškim planiranjem, odgovornim poslovanjem, zagovaranjem </a:t>
            </a:r>
            <a:endParaRPr lang="hr-HR" dirty="0"/>
          </a:p>
        </p:txBody>
      </p:sp>
      <p:sp>
        <p:nvSpPr>
          <p:cNvPr id="7" name="TextBox 6"/>
          <p:cNvSpPr txBox="1"/>
          <p:nvPr/>
        </p:nvSpPr>
        <p:spPr>
          <a:xfrm>
            <a:off x="1103312" y="5230760"/>
            <a:ext cx="9259888"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r-HR" sz="2000" dirty="0" smtClean="0"/>
              <a:t>Fokus na korisnike doveo je do mjerenja usmjerenih na učinke/utjecaj knjižnica </a:t>
            </a:r>
            <a:r>
              <a:rPr lang="en-US" sz="2000" dirty="0" smtClean="0"/>
              <a:t> </a:t>
            </a:r>
            <a:endParaRPr lang="hr-HR" sz="20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23554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Mjerenje usmjereno na učinke/utjecaj</a:t>
            </a:r>
            <a:endParaRPr lang="hr-HR" dirty="0"/>
          </a:p>
        </p:txBody>
      </p:sp>
      <p:sp>
        <p:nvSpPr>
          <p:cNvPr id="6" name="Content Placeholder 5"/>
          <p:cNvSpPr>
            <a:spLocks noGrp="1"/>
          </p:cNvSpPr>
          <p:nvPr>
            <p:ph idx="1"/>
          </p:nvPr>
        </p:nvSpPr>
        <p:spPr>
          <a:xfrm>
            <a:off x="838200" y="1960685"/>
            <a:ext cx="8235462" cy="4216278"/>
          </a:xfrm>
        </p:spPr>
        <p:txBody>
          <a:bodyPr>
            <a:normAutofit/>
          </a:bodyPr>
          <a:lstStyle/>
          <a:p>
            <a:r>
              <a:rPr lang="hr-HR" b="1" dirty="0" smtClean="0"/>
              <a:t>Učinci*</a:t>
            </a:r>
          </a:p>
          <a:p>
            <a:pPr lvl="1"/>
            <a:r>
              <a:rPr lang="hr-HR" dirty="0" smtClean="0"/>
              <a:t>Prethodno definirani učinci izlaznih proizvoda u odnosu na planirane ciljeve i zadaće knjižnice </a:t>
            </a:r>
            <a:r>
              <a:rPr lang="en-US" dirty="0" smtClean="0"/>
              <a:t>(</a:t>
            </a:r>
            <a:r>
              <a:rPr lang="hr-HR" dirty="0" smtClean="0"/>
              <a:t>npr.</a:t>
            </a:r>
            <a:r>
              <a:rPr lang="en-US" dirty="0" smtClean="0"/>
              <a:t> </a:t>
            </a:r>
            <a:r>
              <a:rPr lang="hr-HR" dirty="0" smtClean="0"/>
              <a:t>broj korisnika, razina zadovoljstva korisnika</a:t>
            </a:r>
            <a:r>
              <a:rPr lang="en-US" dirty="0" smtClean="0"/>
              <a:t>)</a:t>
            </a:r>
            <a:endParaRPr lang="hr-HR" dirty="0" smtClean="0"/>
          </a:p>
          <a:p>
            <a:r>
              <a:rPr lang="hr-HR" b="1" dirty="0" smtClean="0"/>
              <a:t>Utjecaj/Korist</a:t>
            </a:r>
          </a:p>
          <a:p>
            <a:pPr lvl="1"/>
            <a:r>
              <a:rPr lang="hr-HR" dirty="0" smtClean="0"/>
              <a:t>Razlika ili promjena u pojedincu ili skupini nastala kao vezultat kontakta s knjižničnim uslugama </a:t>
            </a:r>
          </a:p>
          <a:p>
            <a:r>
              <a:rPr lang="hr-HR" b="1" dirty="0" smtClean="0"/>
              <a:t>Vrijednost</a:t>
            </a:r>
          </a:p>
          <a:p>
            <a:pPr lvl="1"/>
            <a:r>
              <a:rPr lang="hr-HR" dirty="0" smtClean="0"/>
              <a:t>Važnost koju dionici (osnivači, političari, javnost) pridaju knjižnicama (može i u obliku monetarne vrijednosti) </a:t>
            </a:r>
            <a:endParaRPr lang="hr-HR" dirty="0"/>
          </a:p>
        </p:txBody>
      </p:sp>
      <p:sp>
        <p:nvSpPr>
          <p:cNvPr id="7" name="TextBox 6"/>
          <p:cNvSpPr txBox="1"/>
          <p:nvPr/>
        </p:nvSpPr>
        <p:spPr>
          <a:xfrm>
            <a:off x="9680331" y="835269"/>
            <a:ext cx="2145323" cy="507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dirty="0" smtClean="0"/>
              <a:t>Input</a:t>
            </a:r>
          </a:p>
          <a:p>
            <a:pPr algn="ctr"/>
            <a:endParaRPr lang="hr-HR" dirty="0"/>
          </a:p>
          <a:p>
            <a:pPr algn="ctr"/>
            <a:endParaRPr lang="hr-HR" dirty="0" smtClean="0"/>
          </a:p>
          <a:p>
            <a:pPr algn="ctr"/>
            <a:r>
              <a:rPr lang="hr-HR" dirty="0" smtClean="0"/>
              <a:t>Procesi</a:t>
            </a:r>
          </a:p>
          <a:p>
            <a:pPr algn="ctr"/>
            <a:endParaRPr lang="hr-HR" dirty="0"/>
          </a:p>
          <a:p>
            <a:pPr algn="ctr"/>
            <a:endParaRPr lang="hr-HR" dirty="0" smtClean="0"/>
          </a:p>
          <a:p>
            <a:pPr algn="ctr"/>
            <a:r>
              <a:rPr lang="hr-HR" dirty="0" smtClean="0"/>
              <a:t>Output</a:t>
            </a:r>
          </a:p>
          <a:p>
            <a:pPr algn="ctr"/>
            <a:endParaRPr lang="hr-HR" dirty="0"/>
          </a:p>
          <a:p>
            <a:pPr algn="ctr"/>
            <a:endParaRPr lang="hr-HR" dirty="0" smtClean="0"/>
          </a:p>
          <a:p>
            <a:pPr algn="ctr"/>
            <a:r>
              <a:rPr lang="hr-HR" dirty="0" smtClean="0"/>
              <a:t>Učinci</a:t>
            </a:r>
          </a:p>
          <a:p>
            <a:pPr algn="ctr"/>
            <a:endParaRPr lang="hr-HR" dirty="0"/>
          </a:p>
          <a:p>
            <a:pPr algn="ctr"/>
            <a:endParaRPr lang="hr-HR" dirty="0" smtClean="0"/>
          </a:p>
          <a:p>
            <a:pPr algn="ctr"/>
            <a:r>
              <a:rPr lang="hr-HR" dirty="0" smtClean="0"/>
              <a:t> Utjecaj/</a:t>
            </a:r>
          </a:p>
          <a:p>
            <a:pPr algn="ctr"/>
            <a:r>
              <a:rPr lang="hr-HR" dirty="0" smtClean="0"/>
              <a:t>Korist</a:t>
            </a:r>
          </a:p>
          <a:p>
            <a:pPr algn="ctr"/>
            <a:endParaRPr lang="hr-HR" dirty="0"/>
          </a:p>
          <a:p>
            <a:pPr algn="ctr"/>
            <a:endParaRPr lang="hr-HR" dirty="0" smtClean="0"/>
          </a:p>
          <a:p>
            <a:pPr algn="ctr"/>
            <a:r>
              <a:rPr lang="hr-HR" dirty="0" smtClean="0"/>
              <a:t>Vrijednost</a:t>
            </a:r>
          </a:p>
          <a:p>
            <a:pPr algn="ctr"/>
            <a:endParaRPr lang="hr-HR" dirty="0"/>
          </a:p>
        </p:txBody>
      </p:sp>
      <p:sp>
        <p:nvSpPr>
          <p:cNvPr id="8" name="Down Arrow 7"/>
          <p:cNvSpPr/>
          <p:nvPr/>
        </p:nvSpPr>
        <p:spPr>
          <a:xfrm>
            <a:off x="10670139" y="1292469"/>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Down Arrow 8"/>
          <p:cNvSpPr/>
          <p:nvPr/>
        </p:nvSpPr>
        <p:spPr>
          <a:xfrm>
            <a:off x="10752992" y="2039815"/>
            <a:ext cx="179111" cy="44840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Down Arrow 9"/>
          <p:cNvSpPr/>
          <p:nvPr/>
        </p:nvSpPr>
        <p:spPr>
          <a:xfrm>
            <a:off x="10752992" y="2866293"/>
            <a:ext cx="179111" cy="457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Down Arrow 10"/>
          <p:cNvSpPr/>
          <p:nvPr/>
        </p:nvSpPr>
        <p:spPr>
          <a:xfrm>
            <a:off x="10752992" y="3683977"/>
            <a:ext cx="179111" cy="4397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Down Arrow 11"/>
          <p:cNvSpPr/>
          <p:nvPr/>
        </p:nvSpPr>
        <p:spPr>
          <a:xfrm>
            <a:off x="10752992" y="4800599"/>
            <a:ext cx="158262" cy="47478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p:cNvSpPr txBox="1"/>
          <p:nvPr/>
        </p:nvSpPr>
        <p:spPr>
          <a:xfrm>
            <a:off x="940777" y="6506308"/>
            <a:ext cx="1600200" cy="369332"/>
          </a:xfrm>
          <a:prstGeom prst="rect">
            <a:avLst/>
          </a:prstGeom>
          <a:noFill/>
        </p:spPr>
        <p:txBody>
          <a:bodyPr wrap="square" rtlCol="0">
            <a:spAutoFit/>
          </a:bodyPr>
          <a:lstStyle/>
          <a:p>
            <a:r>
              <a:rPr lang="hr-HR" dirty="0" smtClean="0"/>
              <a:t>*R. </a:t>
            </a:r>
            <a:r>
              <a:rPr lang="hr-HR" dirty="0" err="1" smtClean="0"/>
              <a:t>Poll</a:t>
            </a:r>
            <a:endParaRPr lang="hr-HR" dirty="0"/>
          </a:p>
        </p:txBody>
      </p:sp>
      <p:sp>
        <p:nvSpPr>
          <p:cNvPr id="2" name="Rezervirano mjesto podnožja 1"/>
          <p:cNvSpPr>
            <a:spLocks noGrp="1"/>
          </p:cNvSpPr>
          <p:nvPr>
            <p:ph type="ftr" sz="quarter" idx="11"/>
          </p:nvPr>
        </p:nvSpPr>
        <p:spPr/>
        <p:txBody>
          <a:bodyPr/>
          <a:lstStyle/>
          <a:p>
            <a:r>
              <a:rPr lang="en-US" dirty="0" smtClean="0"/>
              <a:t>Petr </a:t>
            </a:r>
            <a:r>
              <a:rPr lang="en-US" dirty="0" err="1" smtClean="0"/>
              <a:t>Balog</a:t>
            </a:r>
            <a:r>
              <a:rPr lang="en-US" dirty="0" smtClean="0"/>
              <a:t>, 2018</a:t>
            </a:r>
            <a:endParaRPr lang="en-US" dirty="0"/>
          </a:p>
        </p:txBody>
      </p:sp>
    </p:spTree>
    <p:extLst>
      <p:ext uri="{BB962C8B-B14F-4D97-AF65-F5344CB8AC3E}">
        <p14:creationId xmlns:p14="http://schemas.microsoft.com/office/powerpoint/2010/main" val="136483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800" b="1" dirty="0" smtClean="0"/>
              <a:t>Utjecaj</a:t>
            </a:r>
            <a:endParaRPr lang="hr-HR" sz="4800" b="1" dirty="0"/>
          </a:p>
        </p:txBody>
      </p:sp>
      <p:sp>
        <p:nvSpPr>
          <p:cNvPr id="3" name="Content Placeholder 2"/>
          <p:cNvSpPr>
            <a:spLocks noGrp="1"/>
          </p:cNvSpPr>
          <p:nvPr>
            <p:ph idx="1"/>
          </p:nvPr>
        </p:nvSpPr>
        <p:spPr/>
        <p:txBody>
          <a:bodyPr>
            <a:normAutofit/>
          </a:bodyPr>
          <a:lstStyle/>
          <a:p>
            <a:endParaRPr lang="hr-HR" dirty="0" smtClean="0"/>
          </a:p>
          <a:p>
            <a:endParaRPr lang="hr-HR" dirty="0"/>
          </a:p>
        </p:txBody>
      </p:sp>
      <p:sp>
        <p:nvSpPr>
          <p:cNvPr id="4" name="TextBox 3"/>
          <p:cNvSpPr txBox="1"/>
          <p:nvPr/>
        </p:nvSpPr>
        <p:spPr>
          <a:xfrm>
            <a:off x="806450" y="2026058"/>
            <a:ext cx="4932484"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smtClean="0"/>
              <a:t>Na pojedince</a:t>
            </a:r>
            <a:endParaRPr lang="hr-HR" sz="2400" b="1" dirty="0"/>
          </a:p>
          <a:p>
            <a:pPr marL="742950" lvl="1" indent="-285750">
              <a:buFont typeface="Arial" panose="020B0604020202020204" pitchFamily="34" charset="0"/>
              <a:buChar char="•"/>
            </a:pPr>
            <a:r>
              <a:rPr lang="hr-HR" dirty="0" smtClean="0"/>
              <a:t>Promjene u vještinama i kompetencijama </a:t>
            </a:r>
            <a:endParaRPr lang="hr-HR" dirty="0"/>
          </a:p>
          <a:p>
            <a:pPr marL="742950" lvl="1" indent="-285750">
              <a:buFont typeface="Arial" panose="020B0604020202020204" pitchFamily="34" charset="0"/>
              <a:buChar char="•"/>
            </a:pPr>
            <a:r>
              <a:rPr lang="hr-HR" dirty="0" smtClean="0"/>
              <a:t>Promjene u stavovima i ponašanju </a:t>
            </a:r>
            <a:endParaRPr lang="hr-HR" dirty="0"/>
          </a:p>
          <a:p>
            <a:pPr marL="742950" lvl="1" indent="-285750">
              <a:buFont typeface="Arial" panose="020B0604020202020204" pitchFamily="34" charset="0"/>
              <a:buChar char="•"/>
            </a:pPr>
            <a:r>
              <a:rPr lang="hr-HR" dirty="0" smtClean="0"/>
              <a:t>Bolji uspjeh u znanstvenom radu, studiranju ili karijeri </a:t>
            </a:r>
            <a:endParaRPr lang="hr-HR" dirty="0"/>
          </a:p>
          <a:p>
            <a:pPr marL="742950" lvl="1" indent="-285750">
              <a:buFont typeface="Arial" panose="020B0604020202020204" pitchFamily="34" charset="0"/>
              <a:buChar char="•"/>
            </a:pPr>
            <a:r>
              <a:rPr lang="hr-HR" dirty="0" smtClean="0"/>
              <a:t>Dobrobit pojedinca </a:t>
            </a:r>
            <a:endParaRPr lang="en-US" dirty="0"/>
          </a:p>
          <a:p>
            <a:endParaRPr lang="hr-HR" dirty="0"/>
          </a:p>
        </p:txBody>
      </p:sp>
      <p:sp>
        <p:nvSpPr>
          <p:cNvPr id="5" name="TextBox 4"/>
          <p:cNvSpPr txBox="1"/>
          <p:nvPr/>
        </p:nvSpPr>
        <p:spPr>
          <a:xfrm>
            <a:off x="6420465" y="1929646"/>
            <a:ext cx="4307624" cy="29546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400" b="1" dirty="0" smtClean="0"/>
              <a:t>Društveni utjecaj</a:t>
            </a:r>
            <a:endParaRPr lang="hr-HR" sz="2400" b="1" dirty="0"/>
          </a:p>
          <a:p>
            <a:pPr marL="742950" lvl="1" indent="-285750">
              <a:buFont typeface="Arial" panose="020B0604020202020204" pitchFamily="34" charset="0"/>
              <a:buChar char="•"/>
            </a:pPr>
            <a:r>
              <a:rPr lang="hr-HR" dirty="0" smtClean="0"/>
              <a:t>Društveno uključivanje </a:t>
            </a:r>
            <a:endParaRPr lang="hr-HR" dirty="0"/>
          </a:p>
          <a:p>
            <a:pPr marL="742950" lvl="1" indent="-285750">
              <a:buFont typeface="Arial" panose="020B0604020202020204" pitchFamily="34" charset="0"/>
              <a:buChar char="•"/>
            </a:pPr>
            <a:r>
              <a:rPr lang="hr-HR" dirty="0" smtClean="0"/>
              <a:t>Slobodan pristup informacijama bez diskriminacije </a:t>
            </a:r>
            <a:endParaRPr lang="hr-HR" dirty="0"/>
          </a:p>
          <a:p>
            <a:pPr marL="742950" lvl="1" indent="-285750">
              <a:buFont typeface="Arial" panose="020B0604020202020204" pitchFamily="34" charset="0"/>
              <a:buChar char="•"/>
            </a:pPr>
            <a:r>
              <a:rPr lang="hr-HR" dirty="0" smtClean="0"/>
              <a:t>Obrazovanje, cjeloživotno učenje </a:t>
            </a:r>
            <a:endParaRPr lang="hr-HR" dirty="0"/>
          </a:p>
          <a:p>
            <a:pPr marL="742950" lvl="1" indent="-285750">
              <a:buFont typeface="Arial" panose="020B0604020202020204" pitchFamily="34" charset="0"/>
              <a:buChar char="•"/>
            </a:pPr>
            <a:r>
              <a:rPr lang="hr-HR" dirty="0" smtClean="0"/>
              <a:t>Lokalna kultura i identitet </a:t>
            </a:r>
            <a:endParaRPr lang="hr-HR" dirty="0"/>
          </a:p>
          <a:p>
            <a:pPr marL="742950" lvl="1" indent="-285750">
              <a:buFont typeface="Arial" panose="020B0604020202020204" pitchFamily="34" charset="0"/>
              <a:buChar char="•"/>
            </a:pPr>
            <a:r>
              <a:rPr lang="hr-HR" dirty="0" smtClean="0"/>
              <a:t>Zdravstvena njega</a:t>
            </a:r>
            <a:endParaRPr lang="en-US" dirty="0"/>
          </a:p>
          <a:p>
            <a:endParaRPr lang="hr-HR" dirty="0"/>
          </a:p>
        </p:txBody>
      </p:sp>
      <p:sp>
        <p:nvSpPr>
          <p:cNvPr id="6" name="TextBox 5"/>
          <p:cNvSpPr txBox="1"/>
          <p:nvPr/>
        </p:nvSpPr>
        <p:spPr>
          <a:xfrm>
            <a:off x="3721099" y="4607303"/>
            <a:ext cx="4035669"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400" b="1" dirty="0" smtClean="0"/>
              <a:t>Ekonomski utjecaj </a:t>
            </a:r>
            <a:endParaRPr lang="hr-HR" sz="2400" b="1" dirty="0"/>
          </a:p>
          <a:p>
            <a:pPr marL="742950" lvl="1" indent="-285750">
              <a:buFont typeface="Arial" panose="020B0604020202020204" pitchFamily="34" charset="0"/>
              <a:buChar char="•"/>
            </a:pPr>
            <a:r>
              <a:rPr lang="en-US" dirty="0"/>
              <a:t>ROI, cost-benefit</a:t>
            </a:r>
            <a:endParaRPr lang="hr-HR" dirty="0"/>
          </a:p>
          <a:p>
            <a:pPr marL="742950" lvl="1" indent="-285750">
              <a:buFont typeface="Arial" panose="020B0604020202020204" pitchFamily="34" charset="0"/>
              <a:buChar char="•"/>
            </a:pPr>
            <a:r>
              <a:rPr lang="hr-HR" dirty="0" smtClean="0"/>
              <a:t>Direktan utjecaj na gospodarstvo (lokalno, regionalno itd.) </a:t>
            </a:r>
            <a:endParaRPr lang="en-US" dirty="0"/>
          </a:p>
          <a:p>
            <a:endParaRPr lang="hr-HR" dirty="0"/>
          </a:p>
        </p:txBody>
      </p:sp>
      <p:sp>
        <p:nvSpPr>
          <p:cNvPr id="7" name="Rezervirano mjesto podnožja 6"/>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69344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772400" y="6248400"/>
            <a:ext cx="2895600" cy="457200"/>
          </a:xfrm>
        </p:spPr>
        <p:txBody>
          <a:bodyPr/>
          <a:lstStyle/>
          <a:p>
            <a:pPr>
              <a:defRPr/>
            </a:pPr>
            <a:r>
              <a:rPr lang="en-US" smtClean="0"/>
              <a:t>Petr Balog, 2018</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61120" y="1650472"/>
            <a:ext cx="8899905" cy="3290696"/>
          </a:xfrm>
          <a:prstGeom prst="rect">
            <a:avLst/>
          </a:prstGeom>
          <a:noFill/>
          <a:ln w="9525">
            <a:noFill/>
            <a:miter lim="800000"/>
            <a:headEnd/>
            <a:tailEnd/>
          </a:ln>
        </p:spPr>
      </p:pic>
      <p:sp>
        <p:nvSpPr>
          <p:cNvPr id="7" name="TextBox 6"/>
          <p:cNvSpPr txBox="1"/>
          <p:nvPr/>
        </p:nvSpPr>
        <p:spPr>
          <a:xfrm>
            <a:off x="4007768" y="620688"/>
            <a:ext cx="4104456" cy="400110"/>
          </a:xfrm>
          <a:prstGeom prst="rect">
            <a:avLst/>
          </a:prstGeom>
          <a:noFill/>
        </p:spPr>
        <p:txBody>
          <a:bodyPr wrap="square" rtlCol="0">
            <a:spAutoFit/>
          </a:bodyPr>
          <a:lstStyle/>
          <a:p>
            <a:r>
              <a:rPr lang="hr-HR" sz="2000" b="1" dirty="0" smtClean="0"/>
              <a:t>Kontekst knjižničnih učinaka</a:t>
            </a:r>
            <a:endParaRPr lang="hr-HR" sz="2000" b="1" dirty="0"/>
          </a:p>
        </p:txBody>
      </p:sp>
    </p:spTree>
    <p:extLst>
      <p:ext uri="{BB962C8B-B14F-4D97-AF65-F5344CB8AC3E}">
        <p14:creationId xmlns:p14="http://schemas.microsoft.com/office/powerpoint/2010/main" val="2773817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Učinci*</a:t>
            </a:r>
            <a:endParaRPr lang="hr-HR" dirty="0"/>
          </a:p>
        </p:txBody>
      </p:sp>
      <p:sp>
        <p:nvSpPr>
          <p:cNvPr id="3" name="Content Placeholder 2"/>
          <p:cNvSpPr>
            <a:spLocks noGrp="1"/>
          </p:cNvSpPr>
          <p:nvPr>
            <p:ph idx="1"/>
          </p:nvPr>
        </p:nvSpPr>
        <p:spPr/>
        <p:txBody>
          <a:bodyPr/>
          <a:lstStyle/>
          <a:p>
            <a:r>
              <a:rPr lang="hr-HR" sz="3200" dirty="0"/>
              <a:t>Različitog trajanja: </a:t>
            </a:r>
          </a:p>
          <a:p>
            <a:pPr lvl="1"/>
            <a:r>
              <a:rPr lang="hr-HR" sz="2800" dirty="0"/>
              <a:t>kratkoročni</a:t>
            </a:r>
          </a:p>
          <a:p>
            <a:pPr lvl="2"/>
            <a:r>
              <a:rPr lang="hr-HR" dirty="0"/>
              <a:t>promjene u vještinama, stavovima, znanju</a:t>
            </a:r>
          </a:p>
          <a:p>
            <a:pPr lvl="1"/>
            <a:r>
              <a:rPr lang="hr-HR" sz="2800" dirty="0"/>
              <a:t>srednjoročni</a:t>
            </a:r>
          </a:p>
          <a:p>
            <a:pPr lvl="2"/>
            <a:r>
              <a:rPr lang="hr-HR" dirty="0"/>
              <a:t>ponašanje, donošenje odluka</a:t>
            </a:r>
          </a:p>
          <a:p>
            <a:pPr lvl="1"/>
            <a:r>
              <a:rPr lang="hr-HR" sz="2800" dirty="0"/>
              <a:t>dugoročni</a:t>
            </a:r>
          </a:p>
          <a:p>
            <a:pPr lvl="2"/>
            <a:r>
              <a:rPr lang="hr-HR" dirty="0"/>
              <a:t>uvjeti života, status u društvu</a:t>
            </a:r>
          </a:p>
          <a:p>
            <a:pPr lvl="1"/>
            <a:endParaRPr lang="hr-HR" dirty="0" smtClean="0"/>
          </a:p>
          <a:p>
            <a:pPr lvl="1"/>
            <a:endParaRPr lang="hr-HR" dirty="0"/>
          </a:p>
        </p:txBody>
      </p:sp>
      <p:sp>
        <p:nvSpPr>
          <p:cNvPr id="5" name="TextBox 4"/>
          <p:cNvSpPr txBox="1"/>
          <p:nvPr/>
        </p:nvSpPr>
        <p:spPr>
          <a:xfrm>
            <a:off x="424094" y="5604387"/>
            <a:ext cx="2771389" cy="369332"/>
          </a:xfrm>
          <a:prstGeom prst="rect">
            <a:avLst/>
          </a:prstGeom>
          <a:noFill/>
        </p:spPr>
        <p:txBody>
          <a:bodyPr wrap="square" rtlCol="0">
            <a:spAutoFit/>
          </a:bodyPr>
          <a:lstStyle/>
          <a:p>
            <a:r>
              <a:rPr lang="hr-HR" dirty="0" smtClean="0"/>
              <a:t>*</a:t>
            </a:r>
            <a:r>
              <a:rPr lang="hr-HR" sz="1600" dirty="0" err="1" smtClean="0"/>
              <a:t>Shaping</a:t>
            </a:r>
            <a:r>
              <a:rPr lang="hr-HR" sz="1600" dirty="0" smtClean="0"/>
              <a:t> </a:t>
            </a:r>
            <a:r>
              <a:rPr lang="hr-HR" sz="1600" dirty="0" err="1" smtClean="0"/>
              <a:t>Outcomes</a:t>
            </a:r>
            <a:endParaRPr lang="hr-HR" sz="1600"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56584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3422" y="1677811"/>
            <a:ext cx="10515600" cy="4487863"/>
          </a:xfrm>
        </p:spPr>
        <p:txBody>
          <a:bodyPr>
            <a:normAutofit/>
          </a:bodyPr>
          <a:lstStyle/>
          <a:p>
            <a:r>
              <a:rPr lang="hr-HR" dirty="0"/>
              <a:t>Mladi izviđač zna prepoznati lokalne ptice po imenu</a:t>
            </a:r>
          </a:p>
          <a:p>
            <a:pPr marL="0" indent="0">
              <a:buNone/>
            </a:pPr>
            <a:r>
              <a:rPr lang="hr-HR" dirty="0" smtClean="0">
                <a:solidFill>
                  <a:srgbClr val="C00000"/>
                </a:solidFill>
              </a:rPr>
              <a:t>(kratkoročan)</a:t>
            </a:r>
          </a:p>
          <a:p>
            <a:r>
              <a:rPr lang="hr-HR" dirty="0"/>
              <a:t>djeca čitaju iz razonode više od 3 sata tjedno</a:t>
            </a:r>
          </a:p>
          <a:p>
            <a:pPr marL="0" indent="0">
              <a:buNone/>
            </a:pPr>
            <a:r>
              <a:rPr lang="hr-HR" dirty="0" smtClean="0">
                <a:solidFill>
                  <a:srgbClr val="C00000"/>
                </a:solidFill>
              </a:rPr>
              <a:t>(srednjoročan)</a:t>
            </a:r>
          </a:p>
          <a:p>
            <a:r>
              <a:rPr lang="hr-HR" dirty="0" smtClean="0"/>
              <a:t>Nakon radionice u knjižnici student više ne misli da je biologija dosadna  </a:t>
            </a:r>
          </a:p>
          <a:p>
            <a:pPr marL="0" indent="0">
              <a:buNone/>
            </a:pPr>
            <a:r>
              <a:rPr lang="hr-HR" dirty="0" smtClean="0">
                <a:solidFill>
                  <a:srgbClr val="C00000"/>
                </a:solidFill>
              </a:rPr>
              <a:t>(kratkoročan)</a:t>
            </a:r>
          </a:p>
          <a:p>
            <a:r>
              <a:rPr lang="hr-HR" dirty="0" smtClean="0"/>
              <a:t>Neki stanovnici Katlenburg-a prestali su pušiti nakon pohađanja predavanja i izložbe o štetnosti pušenja u narodnoj knjižnici u Katlenburg-u </a:t>
            </a:r>
          </a:p>
          <a:p>
            <a:pPr marL="0" indent="0">
              <a:buNone/>
            </a:pPr>
            <a:r>
              <a:rPr lang="hr-HR" dirty="0" smtClean="0">
                <a:solidFill>
                  <a:srgbClr val="C00000"/>
                </a:solidFill>
              </a:rPr>
              <a:t>(dugoročan)</a:t>
            </a:r>
          </a:p>
        </p:txBody>
      </p:sp>
      <p:sp>
        <p:nvSpPr>
          <p:cNvPr id="4" name="TextBox 3"/>
          <p:cNvSpPr txBox="1"/>
          <p:nvPr/>
        </p:nvSpPr>
        <p:spPr>
          <a:xfrm>
            <a:off x="3352800" y="474133"/>
            <a:ext cx="5260622" cy="584775"/>
          </a:xfrm>
          <a:prstGeom prst="rect">
            <a:avLst/>
          </a:prstGeom>
          <a:noFill/>
        </p:spPr>
        <p:txBody>
          <a:bodyPr wrap="square" rtlCol="0">
            <a:spAutoFit/>
          </a:bodyPr>
          <a:lstStyle/>
          <a:p>
            <a:r>
              <a:rPr lang="hr-HR" sz="3200" b="1" dirty="0" smtClean="0"/>
              <a:t>Koja vrsta učinka?</a:t>
            </a:r>
            <a:endParaRPr lang="hr-HR" sz="3200" b="1" dirty="0"/>
          </a:p>
        </p:txBody>
      </p:sp>
    </p:spTree>
    <p:extLst>
      <p:ext uri="{BB962C8B-B14F-4D97-AF65-F5344CB8AC3E}">
        <p14:creationId xmlns:p14="http://schemas.microsoft.com/office/powerpoint/2010/main" val="378550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688" y="3420098"/>
            <a:ext cx="6096000" cy="11079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dirty="0" smtClean="0"/>
              <a:t>“</a:t>
            </a:r>
            <a:r>
              <a:rPr lang="hr-HR" sz="2400" dirty="0" smtClean="0"/>
              <a:t>Ono što je jednostavno za izmjeriti nije nužno i ono što je poželjno za mjerenje</a:t>
            </a:r>
            <a:r>
              <a:rPr lang="en-US" sz="2400" dirty="0" smtClean="0"/>
              <a:t>.” </a:t>
            </a:r>
            <a:r>
              <a:rPr lang="en-US" dirty="0" smtClean="0"/>
              <a:t>– Martha Kyrillidou (1998)</a:t>
            </a:r>
            <a:endParaRPr lang="hr-HR" dirty="0"/>
          </a:p>
        </p:txBody>
      </p:sp>
      <p:sp>
        <p:nvSpPr>
          <p:cNvPr id="5" name="TextBox 4"/>
          <p:cNvSpPr txBox="1"/>
          <p:nvPr/>
        </p:nvSpPr>
        <p:spPr>
          <a:xfrm>
            <a:off x="3048000" y="720970"/>
            <a:ext cx="5741377"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400" dirty="0" smtClean="0"/>
              <a:t>„Mjerenje uspješnosti poslovanja je vježba mjerenja prošlosti. Ali korištenje tih podataka za planiranje poboljšane budućnosti je ono što je važno.</a:t>
            </a:r>
            <a:r>
              <a:rPr lang="en-US" sz="2400" dirty="0" smtClean="0"/>
              <a:t>” – </a:t>
            </a:r>
            <a:r>
              <a:rPr lang="en-US" sz="1600" dirty="0" smtClean="0"/>
              <a:t>Peter Brophy (2006)</a:t>
            </a:r>
            <a:endParaRPr lang="hr-HR" sz="16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5874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Metode za vrednovanje učinka</a:t>
            </a:r>
            <a:endParaRPr lang="hr-HR" dirty="0"/>
          </a:p>
        </p:txBody>
      </p:sp>
      <p:sp>
        <p:nvSpPr>
          <p:cNvPr id="3" name="Content Placeholder 2"/>
          <p:cNvSpPr>
            <a:spLocks noGrp="1"/>
          </p:cNvSpPr>
          <p:nvPr>
            <p:ph idx="1"/>
          </p:nvPr>
        </p:nvSpPr>
        <p:spPr>
          <a:xfrm>
            <a:off x="1103312" y="1447801"/>
            <a:ext cx="8946541" cy="4205748"/>
          </a:xfrm>
        </p:spPr>
        <p:txBody>
          <a:bodyPr>
            <a:normAutofit fontScale="92500" lnSpcReduction="10000"/>
          </a:bodyPr>
          <a:lstStyle/>
          <a:p>
            <a:r>
              <a:rPr lang="hr-HR" dirty="0" smtClean="0"/>
              <a:t>Zaključivanje o učinku (podaci MORAJU biti validirani putem drugih metoda)</a:t>
            </a:r>
          </a:p>
          <a:p>
            <a:pPr lvl="1"/>
            <a:r>
              <a:rPr lang="hr-HR" dirty="0" smtClean="0"/>
              <a:t>statistika</a:t>
            </a:r>
          </a:p>
          <a:p>
            <a:pPr lvl="1"/>
            <a:r>
              <a:rPr lang="hr-HR" dirty="0" smtClean="0"/>
              <a:t>Pokazatelji uspješnosti</a:t>
            </a:r>
          </a:p>
          <a:p>
            <a:pPr lvl="1"/>
            <a:r>
              <a:rPr lang="hr-HR" dirty="0" smtClean="0"/>
              <a:t>Rezultati upitnika o zadovoljstvu korisnika</a:t>
            </a:r>
          </a:p>
          <a:p>
            <a:r>
              <a:rPr lang="hr-HR" dirty="0" smtClean="0"/>
              <a:t>Zatraženi podaci o učinku (od korisnika, ali i NEKORISNIKA)</a:t>
            </a:r>
          </a:p>
          <a:p>
            <a:pPr lvl="1"/>
            <a:r>
              <a:rPr lang="hr-HR" dirty="0" smtClean="0"/>
              <a:t>upitnici (u knjižnici, putem telefona, e-maila, online), intervjui, fokus-grupe, samoprocjena korisnika, prikupljena korisnička iskustva/priče</a:t>
            </a:r>
          </a:p>
          <a:p>
            <a:pPr lvl="1"/>
            <a:r>
              <a:rPr lang="hr-HR" dirty="0" smtClean="0"/>
              <a:t>Rezultati se moraju kvantificirati da pokažu uzorke učinaka</a:t>
            </a:r>
          </a:p>
          <a:p>
            <a:r>
              <a:rPr lang="hr-HR" dirty="0" smtClean="0"/>
              <a:t>Podaci prikupljeni promatranjem</a:t>
            </a:r>
          </a:p>
          <a:p>
            <a:pPr lvl="1"/>
            <a:r>
              <a:rPr lang="hr-HR" dirty="0" smtClean="0"/>
              <a:t>observacija, log analiza, testovi za utvrđivanje porasta vještina/kompetencija (npr. prije i poslije radionice) </a:t>
            </a:r>
            <a:endParaRPr lang="hr-HR" dirty="0"/>
          </a:p>
        </p:txBody>
      </p:sp>
      <p:sp>
        <p:nvSpPr>
          <p:cNvPr id="4" name="TextBox 3"/>
          <p:cNvSpPr txBox="1"/>
          <p:nvPr/>
        </p:nvSpPr>
        <p:spPr>
          <a:xfrm>
            <a:off x="2644877" y="5653549"/>
            <a:ext cx="6371304" cy="36933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hr-HR" dirty="0" smtClean="0"/>
              <a:t>Korištenje knjižnice uspoređeno s uspjehom korisnika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734335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500062"/>
            <a:ext cx="10515600" cy="1325563"/>
          </a:xfrm>
        </p:spPr>
        <p:txBody>
          <a:bodyPr/>
          <a:lstStyle/>
          <a:p>
            <a:r>
              <a:rPr lang="hr-HR" dirty="0" smtClean="0"/>
              <a:t>Ekonomski učinak</a:t>
            </a:r>
            <a:endParaRPr lang="hr-HR" dirty="0"/>
          </a:p>
        </p:txBody>
      </p:sp>
      <p:sp>
        <p:nvSpPr>
          <p:cNvPr id="3" name="Content Placeholder 2"/>
          <p:cNvSpPr>
            <a:spLocks noGrp="1"/>
          </p:cNvSpPr>
          <p:nvPr>
            <p:ph idx="1"/>
          </p:nvPr>
        </p:nvSpPr>
        <p:spPr/>
        <p:txBody>
          <a:bodyPr>
            <a:normAutofit/>
          </a:bodyPr>
          <a:lstStyle/>
          <a:p>
            <a:r>
              <a:rPr lang="hr-HR" dirty="0" smtClean="0"/>
              <a:t>Možemo li iskazati učinke knjižnice u obliku novčanih vrijednosti?</a:t>
            </a:r>
          </a:p>
          <a:p>
            <a:pPr lvl="1"/>
            <a:r>
              <a:rPr lang="hr-HR" dirty="0" smtClean="0"/>
              <a:t>Izračun cijena na tržištu</a:t>
            </a:r>
          </a:p>
          <a:p>
            <a:pPr lvl="1"/>
            <a:r>
              <a:rPr lang="hr-HR" dirty="0" smtClean="0"/>
              <a:t>Vrijeme potrošeno na knjižnične usluge (iskazane u obliku cijena)</a:t>
            </a:r>
            <a:r>
              <a:rPr lang="en-US" dirty="0" smtClean="0"/>
              <a:t> </a:t>
            </a:r>
            <a:endParaRPr lang="hr-HR" dirty="0" smtClean="0"/>
          </a:p>
          <a:p>
            <a:pPr lvl="1"/>
            <a:r>
              <a:rPr lang="hr-HR" dirty="0" smtClean="0"/>
              <a:t>Uvjetna procjena vrijednosti</a:t>
            </a:r>
          </a:p>
          <a:p>
            <a:pPr lvl="2"/>
            <a:r>
              <a:rPr lang="hr-HR" i="1" dirty="0" smtClean="0"/>
              <a:t>Spremnost platiti</a:t>
            </a:r>
          </a:p>
          <a:p>
            <a:pPr lvl="2"/>
            <a:endParaRPr lang="hr-HR" i="1" dirty="0" smtClean="0"/>
          </a:p>
          <a:p>
            <a:pPr lvl="2"/>
            <a:r>
              <a:rPr lang="hr-HR" i="1" dirty="0" smtClean="0"/>
              <a:t>Spremnost prihvatiti</a:t>
            </a:r>
            <a:endParaRPr lang="en-US" dirty="0"/>
          </a:p>
          <a:p>
            <a:endParaRPr lang="hr-HR" b="1" dirty="0"/>
          </a:p>
          <a:p>
            <a:r>
              <a:rPr lang="hr-HR" dirty="0" smtClean="0"/>
              <a:t>Utječe li knjižnica na gospodarstvo u svome okruženju?  </a:t>
            </a:r>
            <a:endParaRPr lang="hr-HR" dirty="0"/>
          </a:p>
        </p:txBody>
      </p:sp>
      <p:sp>
        <p:nvSpPr>
          <p:cNvPr id="6" name="TextBox 5"/>
          <p:cNvSpPr txBox="1"/>
          <p:nvPr/>
        </p:nvSpPr>
        <p:spPr>
          <a:xfrm>
            <a:off x="5122606" y="3254477"/>
            <a:ext cx="445401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dirty="0" smtClean="0"/>
              <a:t>Koliko bi korisnik platio da se održi ista razina usluge?  </a:t>
            </a:r>
            <a:endParaRPr lang="hr-HR" dirty="0"/>
          </a:p>
        </p:txBody>
      </p:sp>
      <p:sp>
        <p:nvSpPr>
          <p:cNvPr id="7" name="TextBox 6"/>
          <p:cNvSpPr txBox="1"/>
          <p:nvPr/>
        </p:nvSpPr>
        <p:spPr>
          <a:xfrm>
            <a:off x="5122606" y="4001294"/>
            <a:ext cx="445401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dirty="0" smtClean="0"/>
              <a:t>Koliki bi iznos novaca korisnik prihvatio kao naknadu za ukidanje određene usluge?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26749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0299" y="-12894"/>
            <a:ext cx="3890843" cy="6870894"/>
          </a:xfrm>
          <a:prstGeom prst="rect">
            <a:avLst/>
          </a:prstGeom>
        </p:spPr>
      </p:pic>
      <p:sp>
        <p:nvSpPr>
          <p:cNvPr id="5" name="TextBox 4"/>
          <p:cNvSpPr txBox="1"/>
          <p:nvPr/>
        </p:nvSpPr>
        <p:spPr>
          <a:xfrm>
            <a:off x="1120140" y="605790"/>
            <a:ext cx="4491990"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800" dirty="0" smtClean="0"/>
              <a:t>Nabavom informacijskih izvora knjižnica štedi novce svojih korisnika!</a:t>
            </a:r>
            <a:endParaRPr lang="hr-HR" sz="2800" dirty="0"/>
          </a:p>
        </p:txBody>
      </p:sp>
    </p:spTree>
    <p:extLst>
      <p:ext uri="{BB962C8B-B14F-4D97-AF65-F5344CB8AC3E}">
        <p14:creationId xmlns:p14="http://schemas.microsoft.com/office/powerpoint/2010/main" val="2596435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Povrat uložene vrijednosti(ROI)</a:t>
            </a:r>
            <a:endParaRPr lang="hr-HR" dirty="0"/>
          </a:p>
        </p:txBody>
      </p:sp>
      <p:sp>
        <p:nvSpPr>
          <p:cNvPr id="3" name="Content Placeholder 2"/>
          <p:cNvSpPr>
            <a:spLocks noGrp="1"/>
          </p:cNvSpPr>
          <p:nvPr>
            <p:ph idx="1"/>
          </p:nvPr>
        </p:nvSpPr>
        <p:spPr/>
        <p:txBody>
          <a:bodyPr/>
          <a:lstStyle/>
          <a:p>
            <a:r>
              <a:rPr lang="hr-HR" dirty="0" smtClean="0"/>
              <a:t>Zbrajanje dodijeljenih vrijednosti, zatim dijeljenje s troškovima </a:t>
            </a:r>
          </a:p>
          <a:p>
            <a:r>
              <a:rPr lang="hr-HR" dirty="0" smtClean="0"/>
              <a:t>„</a:t>
            </a:r>
            <a:r>
              <a:rPr lang="hr-HR" i="1" dirty="0" smtClean="0"/>
              <a:t>za svaki dolar koji zajednica potroši na knjižnicu, knjižnica joj vraća ....... dolara u vrijednosti svojih usluga”</a:t>
            </a:r>
          </a:p>
          <a:p>
            <a:endParaRPr lang="hr-HR" dirty="0"/>
          </a:p>
          <a:p>
            <a:endParaRPr lang="hr-HR" dirty="0"/>
          </a:p>
        </p:txBody>
      </p:sp>
      <p:sp>
        <p:nvSpPr>
          <p:cNvPr id="5" name="TextBox 4"/>
          <p:cNvSpPr txBox="1"/>
          <p:nvPr/>
        </p:nvSpPr>
        <p:spPr>
          <a:xfrm>
            <a:off x="1040130" y="3749040"/>
            <a:ext cx="5977890" cy="190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000" dirty="0" err="1" smtClean="0"/>
              <a:t>Cortez</a:t>
            </a:r>
            <a:r>
              <a:rPr lang="hr-HR" sz="2000" dirty="0" smtClean="0"/>
              <a:t> </a:t>
            </a:r>
            <a:r>
              <a:rPr lang="hr-HR" sz="2000" dirty="0" err="1" smtClean="0"/>
              <a:t>Public</a:t>
            </a:r>
            <a:r>
              <a:rPr lang="hr-HR" sz="2000" dirty="0" smtClean="0"/>
              <a:t> </a:t>
            </a:r>
            <a:r>
              <a:rPr lang="hr-HR" sz="2000" dirty="0" err="1" smtClean="0"/>
              <a:t>Library</a:t>
            </a:r>
            <a:r>
              <a:rPr lang="hr-HR" sz="2000" dirty="0" smtClean="0"/>
              <a:t>, USA  - $31 povrata</a:t>
            </a:r>
          </a:p>
          <a:p>
            <a:r>
              <a:rPr lang="hr-HR" sz="2000" dirty="0" smtClean="0"/>
              <a:t>Denver </a:t>
            </a:r>
            <a:r>
              <a:rPr lang="hr-HR" sz="2000" dirty="0" err="1" smtClean="0"/>
              <a:t>Public</a:t>
            </a:r>
            <a:r>
              <a:rPr lang="hr-HR" sz="2000" dirty="0" smtClean="0"/>
              <a:t> </a:t>
            </a:r>
            <a:r>
              <a:rPr lang="hr-HR" sz="2000" dirty="0" err="1" smtClean="0"/>
              <a:t>Library</a:t>
            </a:r>
            <a:r>
              <a:rPr lang="hr-HR" sz="2000" dirty="0" smtClean="0"/>
              <a:t>, USA - $5 povrata</a:t>
            </a:r>
          </a:p>
          <a:p>
            <a:r>
              <a:rPr lang="hr-HR" sz="2000" dirty="0" smtClean="0"/>
              <a:t>Fort Morgan </a:t>
            </a:r>
            <a:r>
              <a:rPr lang="hr-HR" sz="2000" dirty="0" err="1" smtClean="0"/>
              <a:t>Library</a:t>
            </a:r>
            <a:r>
              <a:rPr lang="hr-HR" sz="2000" dirty="0" smtClean="0"/>
              <a:t>, USA - $8.80 </a:t>
            </a:r>
          </a:p>
          <a:p>
            <a:r>
              <a:rPr lang="hr-HR" sz="2000" dirty="0" err="1" smtClean="0"/>
              <a:t>Australian</a:t>
            </a:r>
            <a:r>
              <a:rPr lang="hr-HR" sz="2000" dirty="0" smtClean="0"/>
              <a:t> </a:t>
            </a:r>
            <a:r>
              <a:rPr lang="hr-HR" sz="2000" dirty="0" err="1" smtClean="0"/>
              <a:t>special</a:t>
            </a:r>
            <a:r>
              <a:rPr lang="hr-HR" sz="2000" dirty="0" smtClean="0"/>
              <a:t> </a:t>
            </a:r>
            <a:r>
              <a:rPr lang="hr-HR" sz="2000" dirty="0" err="1" smtClean="0"/>
              <a:t>libraries</a:t>
            </a:r>
            <a:r>
              <a:rPr lang="hr-HR" sz="2000" dirty="0" smtClean="0"/>
              <a:t> - $5.43</a:t>
            </a:r>
          </a:p>
          <a:p>
            <a:r>
              <a:rPr lang="hr-HR" sz="2000" dirty="0" smtClean="0"/>
              <a:t>…</a:t>
            </a:r>
          </a:p>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49481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Problemi s računanjem učinaka </a:t>
            </a:r>
            <a:endParaRPr lang="hr-HR" dirty="0"/>
          </a:p>
        </p:txBody>
      </p:sp>
      <p:sp>
        <p:nvSpPr>
          <p:cNvPr id="5" name="Content Placeholder 4"/>
          <p:cNvSpPr>
            <a:spLocks noGrp="1"/>
          </p:cNvSpPr>
          <p:nvPr>
            <p:ph idx="1"/>
          </p:nvPr>
        </p:nvSpPr>
        <p:spPr/>
        <p:txBody>
          <a:bodyPr>
            <a:normAutofit/>
          </a:bodyPr>
          <a:lstStyle/>
          <a:p>
            <a:pPr marL="0" indent="0">
              <a:buNone/>
            </a:pPr>
            <a:endParaRPr lang="hr-HR" dirty="0"/>
          </a:p>
          <a:p>
            <a:r>
              <a:rPr lang="hr-HR" dirty="0" smtClean="0"/>
              <a:t>U većini slučajeva učinak je neopipljiv i teško ga je kvaniticirati</a:t>
            </a:r>
            <a:r>
              <a:rPr lang="en-US" dirty="0" smtClean="0"/>
              <a:t>.</a:t>
            </a:r>
            <a:endParaRPr lang="en-US" dirty="0"/>
          </a:p>
          <a:p>
            <a:r>
              <a:rPr lang="hr-HR" b="1" dirty="0" smtClean="0"/>
              <a:t>Dugotrajne učinke nije moguće utvrditi ukoliko više ne možemo doći do korisnika. </a:t>
            </a:r>
            <a:endParaRPr lang="en-US" dirty="0"/>
          </a:p>
          <a:p>
            <a:r>
              <a:rPr lang="hr-HR" dirty="0" smtClean="0"/>
              <a:t>Rezultati kvalitativnih metoda su subjektivne naravi. </a:t>
            </a:r>
            <a:endParaRPr lang="en-US" dirty="0"/>
          </a:p>
          <a:p>
            <a:r>
              <a:rPr lang="hr-HR" dirty="0" smtClean="0"/>
              <a:t>Knjižnice često nisu upoznate s metodama koje se koriste za procjenu učinka</a:t>
            </a:r>
            <a:r>
              <a:rPr lang="en-US" dirty="0" smtClean="0"/>
              <a:t>. </a:t>
            </a:r>
            <a:endParaRPr lang="en-US" dirty="0"/>
          </a:p>
          <a:p>
            <a:r>
              <a:rPr lang="hr-HR" dirty="0" smtClean="0"/>
              <a:t>Procjena učinka može biti dugotrajna i vrlo naporna. </a:t>
            </a:r>
            <a:endParaRPr lang="en-US" dirty="0"/>
          </a:p>
          <a:p>
            <a:r>
              <a:rPr lang="hr-HR" b="1" dirty="0" smtClean="0"/>
              <a:t>U pravilu učinci knjižnice nisu jedini, a često nisu ni najjači! </a:t>
            </a:r>
            <a:endParaRPr lang="en-US" dirty="0"/>
          </a:p>
          <a:p>
            <a:endParaRPr lang="hr-HR"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369299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Kvaliteta</a:t>
            </a:r>
            <a:endParaRPr lang="hr-HR" dirty="0"/>
          </a:p>
        </p:txBody>
      </p:sp>
      <p:sp>
        <p:nvSpPr>
          <p:cNvPr id="3" name="Content Placeholder 2"/>
          <p:cNvSpPr>
            <a:spLocks noGrp="1"/>
          </p:cNvSpPr>
          <p:nvPr>
            <p:ph idx="1"/>
          </p:nvPr>
        </p:nvSpPr>
        <p:spPr/>
        <p:txBody>
          <a:bodyPr>
            <a:normAutofit/>
          </a:bodyPr>
          <a:lstStyle/>
          <a:p>
            <a:r>
              <a:rPr lang="hr-HR" dirty="0" smtClean="0"/>
              <a:t>Kvaliteta (knjižnične) usluge</a:t>
            </a:r>
          </a:p>
          <a:p>
            <a:pPr lvl="1"/>
            <a:r>
              <a:rPr lang="hr-HR" dirty="0" smtClean="0"/>
              <a:t>Interaktivan odnos između knjižnice i ljudi koje treba opsluživati </a:t>
            </a:r>
          </a:p>
          <a:p>
            <a:r>
              <a:rPr lang="hr-HR" dirty="0" smtClean="0"/>
              <a:t>Multidimenzionalna</a:t>
            </a:r>
          </a:p>
          <a:p>
            <a:pPr lvl="1"/>
            <a:r>
              <a:rPr lang="hr-HR" dirty="0" smtClean="0"/>
              <a:t>Sadržaj</a:t>
            </a:r>
          </a:p>
          <a:p>
            <a:pPr lvl="1"/>
            <a:r>
              <a:rPr lang="hr-HR" dirty="0" smtClean="0"/>
              <a:t>Kontekst </a:t>
            </a:r>
          </a:p>
          <a:p>
            <a:r>
              <a:rPr lang="hr-HR" dirty="0" smtClean="0"/>
              <a:t>Iščekivanja korisnika – njihova stvarnost!</a:t>
            </a:r>
          </a:p>
          <a:p>
            <a:pPr lvl="1"/>
            <a:r>
              <a:rPr lang="hr-HR" dirty="0" smtClean="0"/>
              <a:t>Mijenjaju se prema onome što korisnik želi i koliko to hitno želi </a:t>
            </a:r>
            <a:r>
              <a:rPr lang="hr-HR" dirty="0" smtClean="0">
                <a:sym typeface="Wingdings" panose="05000000000000000000" pitchFamily="2" charset="2"/>
              </a:rPr>
              <a:t> važnost i hitnost – jak utjecaj na zadovoljstvo korisnika uslugom </a:t>
            </a:r>
            <a:endParaRPr lang="hr-HR" dirty="0" smtClean="0"/>
          </a:p>
          <a:p>
            <a:r>
              <a:rPr lang="hr-HR" dirty="0" smtClean="0"/>
              <a:t>Osobna i kolektivna</a:t>
            </a:r>
            <a:endParaRPr lang="hr-HR" dirty="0"/>
          </a:p>
        </p:txBody>
      </p:sp>
      <p:sp>
        <p:nvSpPr>
          <p:cNvPr id="5" name="TextBox 4"/>
          <p:cNvSpPr txBox="1"/>
          <p:nvPr/>
        </p:nvSpPr>
        <p:spPr>
          <a:xfrm>
            <a:off x="4044462" y="747346"/>
            <a:ext cx="471267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dirty="0" smtClean="0"/>
              <a:t>Način na koji se isporučuje (odnosno, ne isporučuje) usluga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09682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Kvaliteta i zadovoljstvo  </a:t>
            </a:r>
            <a:endParaRPr lang="hr-HR" dirty="0"/>
          </a:p>
        </p:txBody>
      </p:sp>
      <p:sp>
        <p:nvSpPr>
          <p:cNvPr id="3" name="Content Placeholder 2"/>
          <p:cNvSpPr>
            <a:spLocks noGrp="1"/>
          </p:cNvSpPr>
          <p:nvPr>
            <p:ph idx="1"/>
          </p:nvPr>
        </p:nvSpPr>
        <p:spPr/>
        <p:txBody>
          <a:bodyPr/>
          <a:lstStyle/>
          <a:p>
            <a:endParaRPr lang="hr-HR" dirty="0" smtClean="0"/>
          </a:p>
          <a:p>
            <a:r>
              <a:rPr lang="hr-HR" dirty="0" smtClean="0"/>
              <a:t>Povezane veličine ili ne???</a:t>
            </a:r>
          </a:p>
          <a:p>
            <a:r>
              <a:rPr lang="hr-HR" dirty="0" smtClean="0"/>
              <a:t>materijalno i emocionalno zadovoljstvo</a:t>
            </a:r>
          </a:p>
          <a:p>
            <a:r>
              <a:rPr lang="hr-HR" dirty="0" smtClean="0"/>
              <a:t>Individualna pozitivna percepcija usluge</a:t>
            </a:r>
          </a:p>
          <a:p>
            <a:pPr lvl="1"/>
            <a:r>
              <a:rPr lang="hr-HR" dirty="0" smtClean="0"/>
              <a:t>Niz jednokratnih transakcija/susreta pojedinca s određenom organizacijom </a:t>
            </a:r>
          </a:p>
          <a:p>
            <a:r>
              <a:rPr lang="hr-HR" dirty="0" smtClean="0"/>
              <a:t>Kolektivno iskustvo – </a:t>
            </a:r>
            <a:r>
              <a:rPr lang="hr-HR" b="1" dirty="0" smtClean="0"/>
              <a:t>reputacija</a:t>
            </a:r>
            <a:r>
              <a:rPr lang="hr-HR" dirty="0" smtClean="0"/>
              <a:t> organizacije</a:t>
            </a:r>
            <a:endParaRPr lang="hr-HR" b="1" dirty="0"/>
          </a:p>
        </p:txBody>
      </p:sp>
      <p:sp>
        <p:nvSpPr>
          <p:cNvPr id="4" name="TextBox 3"/>
          <p:cNvSpPr txBox="1"/>
          <p:nvPr/>
        </p:nvSpPr>
        <p:spPr>
          <a:xfrm>
            <a:off x="6735098" y="1366684"/>
            <a:ext cx="3992992"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Kvaliteta usluge</a:t>
            </a:r>
          </a:p>
          <a:p>
            <a:r>
              <a:rPr lang="hr-HR" dirty="0" smtClean="0"/>
              <a:t>Globalna procjena koja se odnosi na superiornost usluge promatrane u kontekstu određenih izjava na temelju koji je knjižnica spremna reagirati POD UVJETOM da tako misle korisnici.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87493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Druge dimenzije kvalitete usluge</a:t>
            </a:r>
            <a:endParaRPr lang="hr-HR" dirty="0"/>
          </a:p>
        </p:txBody>
      </p:sp>
      <p:sp>
        <p:nvSpPr>
          <p:cNvPr id="3" name="Content Placeholder 2"/>
          <p:cNvSpPr>
            <a:spLocks noGrp="1"/>
          </p:cNvSpPr>
          <p:nvPr>
            <p:ph idx="1"/>
          </p:nvPr>
        </p:nvSpPr>
        <p:spPr/>
        <p:txBody>
          <a:bodyPr>
            <a:normAutofit/>
          </a:bodyPr>
          <a:lstStyle/>
          <a:p>
            <a:r>
              <a:rPr lang="hr-HR" dirty="0" smtClean="0"/>
              <a:t>Usklađenost sa standardima</a:t>
            </a:r>
          </a:p>
          <a:p>
            <a:pPr lvl="1"/>
            <a:r>
              <a:rPr lang="hr-HR" dirty="0" smtClean="0"/>
              <a:t>standardi za kvalitetu za brojne procese i funkcije</a:t>
            </a:r>
          </a:p>
          <a:p>
            <a:pPr lvl="1"/>
            <a:r>
              <a:rPr lang="hr-HR" dirty="0" smtClean="0"/>
              <a:t>Namjera: smanjenje pogrešaka (npr. pogreške ulaganja na police), osigurati tijek poslova (npr. smanjenje zaostataka), i uspostaviti željeno ponašanje (npr. upitati korisnika je li dobio ono što je tražio)</a:t>
            </a:r>
          </a:p>
          <a:p>
            <a:pPr lvl="1"/>
            <a:r>
              <a:rPr lang="hr-HR" dirty="0" smtClean="0"/>
              <a:t>Nedostatak: interni fokus koji možda ne odražava ono što korisnici žele / očekuju </a:t>
            </a:r>
          </a:p>
          <a:p>
            <a:r>
              <a:rPr lang="hr-HR" dirty="0" smtClean="0"/>
              <a:t>Očekivanja</a:t>
            </a:r>
          </a:p>
          <a:p>
            <a:pPr lvl="1"/>
            <a:r>
              <a:rPr lang="hr-HR" dirty="0" smtClean="0"/>
              <a:t>Pod utjecajem prethodnog iskustva, usmene predaje i ponašanja konkurencije </a:t>
            </a:r>
          </a:p>
          <a:p>
            <a:pPr lvl="1"/>
            <a:r>
              <a:rPr lang="hr-HR" dirty="0" smtClean="0"/>
              <a:t>Ponekad pogrešna ili nerealna </a:t>
            </a:r>
          </a:p>
          <a:p>
            <a:endParaRPr lang="hr-HR" dirty="0" smtClean="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149473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Druge dimenzije – nastavak…</a:t>
            </a:r>
            <a:endParaRPr lang="hr-HR" dirty="0"/>
          </a:p>
        </p:txBody>
      </p:sp>
      <p:sp>
        <p:nvSpPr>
          <p:cNvPr id="3" name="Content Placeholder 2"/>
          <p:cNvSpPr>
            <a:spLocks noGrp="1"/>
          </p:cNvSpPr>
          <p:nvPr>
            <p:ph idx="1"/>
          </p:nvPr>
        </p:nvSpPr>
        <p:spPr/>
        <p:txBody>
          <a:bodyPr/>
          <a:lstStyle/>
          <a:p>
            <a:r>
              <a:rPr lang="hr-HR" dirty="0" smtClean="0"/>
              <a:t>Tržišna percepcija</a:t>
            </a:r>
          </a:p>
          <a:p>
            <a:pPr lvl="1"/>
            <a:r>
              <a:rPr lang="hr-HR" dirty="0" smtClean="0"/>
              <a:t>Usporedba s konkurencijom</a:t>
            </a:r>
          </a:p>
          <a:p>
            <a:pPr lvl="2"/>
            <a:r>
              <a:rPr lang="hr-HR" dirty="0" smtClean="0"/>
              <a:t>Npr. knjižare (čitanje bez kupovine, pijuckanje kavice, i sl.); </a:t>
            </a:r>
            <a:r>
              <a:rPr lang="hr-HR" dirty="0" err="1" smtClean="0"/>
              <a:t>Netflix</a:t>
            </a:r>
            <a:r>
              <a:rPr lang="hr-HR" dirty="0" smtClean="0"/>
              <a:t>, iTunes – filmovi; iTunes, Pandora – glazba; Google – traženje informacija… </a:t>
            </a:r>
          </a:p>
          <a:p>
            <a:pPr lvl="1"/>
            <a:r>
              <a:rPr lang="hr-HR" dirty="0" smtClean="0"/>
              <a:t>Pitanja: </a:t>
            </a:r>
          </a:p>
          <a:p>
            <a:pPr lvl="2"/>
            <a:r>
              <a:rPr lang="hr-HR" dirty="0" smtClean="0"/>
              <a:t>Zašto nas (knjižnice) ne koristi više korisnika? Što činimo bolje od drugih uslužnih organizacija (uključujući i druge knjižnice)? Kako da to priopćimo korisnicima?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023981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endParaRPr lang="hr-HR" dirty="0"/>
          </a:p>
        </p:txBody>
      </p:sp>
      <p:sp>
        <p:nvSpPr>
          <p:cNvPr id="3" name="Content Placeholder 2"/>
          <p:cNvSpPr>
            <a:spLocks noGrp="1"/>
          </p:cNvSpPr>
          <p:nvPr>
            <p:ph idx="1"/>
          </p:nvPr>
        </p:nvSpPr>
        <p:spPr/>
        <p:txBody>
          <a:bodyPr>
            <a:normAutofit fontScale="92500" lnSpcReduction="20000"/>
          </a:bodyPr>
          <a:lstStyle/>
          <a:p>
            <a:r>
              <a:rPr lang="en-US" b="1" dirty="0" smtClean="0"/>
              <a:t>Benchmarking </a:t>
            </a:r>
            <a:r>
              <a:rPr lang="hr-HR" b="1" dirty="0" smtClean="0"/>
              <a:t>se bavi uočavanjem najboljih praksi u okviru jedne ili između više različitih organizacija. Često se provodi između </a:t>
            </a:r>
            <a:r>
              <a:rPr lang="hr-HR" b="1" dirty="0" smtClean="0">
                <a:solidFill>
                  <a:srgbClr val="FF0000"/>
                </a:solidFill>
              </a:rPr>
              <a:t>iste vrste knjižnica </a:t>
            </a:r>
            <a:r>
              <a:rPr lang="hr-HR" b="1" dirty="0" smtClean="0"/>
              <a:t>koristeći podatke o uloženim sredstvima i izlaznim proizvodima: </a:t>
            </a:r>
            <a:r>
              <a:rPr lang="en-US" b="1" dirty="0" smtClean="0"/>
              <a:t>  </a:t>
            </a:r>
            <a:endParaRPr lang="hr-HR" b="1" dirty="0" smtClean="0"/>
          </a:p>
          <a:p>
            <a:pPr lvl="1"/>
            <a:r>
              <a:rPr lang="hr-HR" dirty="0" smtClean="0"/>
              <a:t>plaće</a:t>
            </a:r>
            <a:r>
              <a:rPr lang="en-US" dirty="0" smtClean="0"/>
              <a:t> </a:t>
            </a:r>
            <a:endParaRPr lang="hr-HR" dirty="0" smtClean="0"/>
          </a:p>
          <a:p>
            <a:pPr lvl="1"/>
            <a:r>
              <a:rPr lang="hr-HR" dirty="0" smtClean="0"/>
              <a:t>broj djelatnika</a:t>
            </a:r>
            <a:r>
              <a:rPr lang="en-US" dirty="0" smtClean="0"/>
              <a:t> </a:t>
            </a:r>
            <a:endParaRPr lang="hr-HR" dirty="0" smtClean="0"/>
          </a:p>
          <a:p>
            <a:pPr lvl="1"/>
            <a:r>
              <a:rPr lang="hr-HR" dirty="0" smtClean="0"/>
              <a:t>proračun</a:t>
            </a:r>
            <a:r>
              <a:rPr lang="en-US" dirty="0" smtClean="0"/>
              <a:t> </a:t>
            </a:r>
            <a:endParaRPr lang="hr-HR" dirty="0" smtClean="0"/>
          </a:p>
          <a:p>
            <a:pPr lvl="1"/>
            <a:r>
              <a:rPr lang="hr-HR" dirty="0" smtClean="0"/>
              <a:t>zbirke</a:t>
            </a:r>
            <a:r>
              <a:rPr lang="en-US" dirty="0" smtClean="0"/>
              <a:t> </a:t>
            </a:r>
            <a:endParaRPr lang="hr-HR" dirty="0" smtClean="0"/>
          </a:p>
          <a:p>
            <a:pPr lvl="1"/>
            <a:r>
              <a:rPr lang="hr-HR" dirty="0" smtClean="0"/>
              <a:t>usluge</a:t>
            </a:r>
            <a:r>
              <a:rPr lang="en-US" dirty="0" smtClean="0"/>
              <a:t> </a:t>
            </a:r>
            <a:endParaRPr lang="hr-HR" dirty="0" smtClean="0"/>
          </a:p>
          <a:p>
            <a:pPr lvl="1"/>
            <a:r>
              <a:rPr lang="hr-HR" dirty="0" smtClean="0"/>
              <a:t>prostor</a:t>
            </a:r>
            <a:r>
              <a:rPr lang="en-US" dirty="0" smtClean="0"/>
              <a:t> </a:t>
            </a:r>
            <a:endParaRPr lang="hr-HR" dirty="0" smtClean="0"/>
          </a:p>
          <a:p>
            <a:r>
              <a:rPr lang="hr-HR" dirty="0" smtClean="0"/>
              <a:t>Može biti iskazan kao omjer – npr. broj knjižničara na jednog studenata, troškovi za nabavu knjiga po nastavniku, broj mjesta u čitaonici po studentu, itd. Može također definirati očekivanja od usluge za korisnike. </a:t>
            </a:r>
            <a:r>
              <a:rPr lang="en-US" dirty="0" smtClean="0"/>
              <a:t>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09885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Pokretači mjerenja uspješnosti poslovanja </a:t>
            </a:r>
            <a:endParaRPr lang="hr-HR" dirty="0"/>
          </a:p>
        </p:txBody>
      </p:sp>
      <p:sp>
        <p:nvSpPr>
          <p:cNvPr id="3" name="Content Placeholder 2"/>
          <p:cNvSpPr>
            <a:spLocks noGrp="1"/>
          </p:cNvSpPr>
          <p:nvPr>
            <p:ph idx="1"/>
          </p:nvPr>
        </p:nvSpPr>
        <p:spPr/>
        <p:txBody>
          <a:bodyPr/>
          <a:lstStyle/>
          <a:p>
            <a:r>
              <a:rPr lang="hr-HR" dirty="0" smtClean="0"/>
              <a:t>Odgovornost</a:t>
            </a:r>
            <a:r>
              <a:rPr lang="en-US" dirty="0" smtClean="0"/>
              <a:t> (</a:t>
            </a:r>
            <a:r>
              <a:rPr lang="hr-HR" dirty="0" smtClean="0"/>
              <a:t>ovdje spada i akreditacija visokoškolskih ustanova</a:t>
            </a:r>
            <a:r>
              <a:rPr lang="en-US" dirty="0" smtClean="0"/>
              <a:t>) </a:t>
            </a:r>
            <a:endParaRPr lang="hr-HR" dirty="0" smtClean="0"/>
          </a:p>
          <a:p>
            <a:r>
              <a:rPr lang="hr-HR" dirty="0" smtClean="0"/>
              <a:t>Zagovaranje</a:t>
            </a:r>
            <a:r>
              <a:rPr lang="en-US" dirty="0" smtClean="0"/>
              <a:t> </a:t>
            </a:r>
            <a:endParaRPr lang="hr-HR" dirty="0" smtClean="0"/>
          </a:p>
          <a:p>
            <a:r>
              <a:rPr lang="hr-HR" dirty="0" smtClean="0"/>
              <a:t>Promjene u društvenom, informacijskom i tehnološkom okruženju</a:t>
            </a:r>
            <a:r>
              <a:rPr lang="en-US" dirty="0" smtClean="0"/>
              <a:t> </a:t>
            </a:r>
            <a:endParaRPr lang="hr-HR" dirty="0" smtClean="0"/>
          </a:p>
          <a:p>
            <a:r>
              <a:rPr lang="hr-HR" dirty="0" smtClean="0"/>
              <a:t>Smanjeni proračuni </a:t>
            </a:r>
            <a:r>
              <a:rPr lang="en-US" dirty="0" smtClean="0"/>
              <a:t> </a:t>
            </a:r>
            <a:endParaRPr lang="hr-HR" dirty="0" smtClean="0"/>
          </a:p>
          <a:p>
            <a:r>
              <a:rPr lang="hr-HR" dirty="0" smtClean="0"/>
              <a:t>Unaprijeđenje</a:t>
            </a:r>
            <a:r>
              <a:rPr lang="en-US" dirty="0" smtClean="0"/>
              <a:t> </a:t>
            </a:r>
            <a:endParaRPr lang="hr-HR" dirty="0" smtClean="0"/>
          </a:p>
          <a:p>
            <a:r>
              <a:rPr lang="hr-HR" dirty="0" smtClean="0"/>
              <a:t>Usporedba</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51046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endParaRPr lang="hr-HR" dirty="0"/>
          </a:p>
        </p:txBody>
      </p:sp>
      <p:sp>
        <p:nvSpPr>
          <p:cNvPr id="3" name="Content Placeholder 2"/>
          <p:cNvSpPr>
            <a:spLocks noGrp="1"/>
          </p:cNvSpPr>
          <p:nvPr>
            <p:ph idx="1"/>
          </p:nvPr>
        </p:nvSpPr>
        <p:spPr/>
        <p:txBody>
          <a:bodyPr/>
          <a:lstStyle/>
          <a:p>
            <a:r>
              <a:rPr lang="hr-HR" dirty="0" smtClean="0"/>
              <a:t>Interni</a:t>
            </a:r>
          </a:p>
          <a:p>
            <a:endParaRPr lang="hr-HR" dirty="0" smtClean="0"/>
          </a:p>
          <a:p>
            <a:r>
              <a:rPr lang="hr-HR" dirty="0" smtClean="0"/>
              <a:t>Natjecateljski</a:t>
            </a:r>
          </a:p>
          <a:p>
            <a:endParaRPr lang="hr-HR" dirty="0" smtClean="0"/>
          </a:p>
          <a:p>
            <a:endParaRPr lang="hr-HR" dirty="0" smtClean="0"/>
          </a:p>
          <a:p>
            <a:r>
              <a:rPr lang="hr-HR" dirty="0" smtClean="0"/>
              <a:t>Funkcionalni</a:t>
            </a:r>
            <a:endParaRPr lang="hr-HR" dirty="0"/>
          </a:p>
        </p:txBody>
      </p:sp>
      <p:sp>
        <p:nvSpPr>
          <p:cNvPr id="4" name="TextBox 3"/>
          <p:cNvSpPr txBox="1"/>
          <p:nvPr/>
        </p:nvSpPr>
        <p:spPr>
          <a:xfrm>
            <a:off x="3335333" y="1791972"/>
            <a:ext cx="570913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smtClean="0"/>
              <a:t>Poslujemo li bolje nego u prošlosti?</a:t>
            </a:r>
            <a:endParaRPr lang="hr-HR" sz="2000" dirty="0"/>
          </a:p>
        </p:txBody>
      </p:sp>
      <p:sp>
        <p:nvSpPr>
          <p:cNvPr id="5" name="TextBox 4"/>
          <p:cNvSpPr txBox="1"/>
          <p:nvPr/>
        </p:nvSpPr>
        <p:spPr>
          <a:xfrm>
            <a:off x="3335334" y="2504664"/>
            <a:ext cx="5709138"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smtClean="0"/>
              <a:t>Jesmo li jednako dobri (ili čak bolji) kao druge uslužne organizacije u našoj blizini?</a:t>
            </a:r>
          </a:p>
          <a:p>
            <a:r>
              <a:rPr lang="hr-HR" sz="2000" dirty="0" smtClean="0"/>
              <a:t>Jesmo li bolji od konkurencije?</a:t>
            </a:r>
            <a:endParaRPr lang="hr-HR" sz="2000" dirty="0"/>
          </a:p>
        </p:txBody>
      </p:sp>
      <p:sp>
        <p:nvSpPr>
          <p:cNvPr id="7" name="TextBox 6"/>
          <p:cNvSpPr txBox="1"/>
          <p:nvPr/>
        </p:nvSpPr>
        <p:spPr>
          <a:xfrm>
            <a:off x="3335333" y="4046157"/>
            <a:ext cx="5770684"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a:t>Jesmo li jednako dobri (ili čak bolji) kao druge uslužne organizacije u našoj blizini?</a:t>
            </a:r>
          </a:p>
          <a:p>
            <a:r>
              <a:rPr lang="hr-HR" sz="2000" dirty="0" smtClean="0"/>
              <a:t>Postoje li u našoj blizini uslužne organizacije od kojih bismo mogli nešto naučiti vezano uz poslovanje? </a:t>
            </a:r>
          </a:p>
        </p:txBody>
      </p:sp>
      <p:sp>
        <p:nvSpPr>
          <p:cNvPr id="6" name="Rezervirano mjesto podnožja 5"/>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935387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5131" y="2277207"/>
            <a:ext cx="7763608" cy="29238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r-HR" sz="3600" b="1" dirty="0" smtClean="0">
                <a:solidFill>
                  <a:srgbClr val="C00000"/>
                </a:solidFill>
              </a:rPr>
              <a:t>Preduvjeti:</a:t>
            </a:r>
          </a:p>
          <a:p>
            <a:endParaRPr lang="hr-HR" sz="2800" b="1" dirty="0" smtClean="0"/>
          </a:p>
          <a:p>
            <a:pPr marL="285750" indent="-285750">
              <a:buFont typeface="Arial" panose="020B0604020202020204" pitchFamily="34" charset="0"/>
              <a:buChar char="•"/>
            </a:pPr>
            <a:r>
              <a:rPr lang="hr-HR" sz="2400" b="1" dirty="0" smtClean="0"/>
              <a:t>Organizacije MORAJU IMATI sličnu strukturu i poslanje</a:t>
            </a:r>
          </a:p>
          <a:p>
            <a:pPr marL="285750" indent="-285750">
              <a:buFont typeface="Arial" panose="020B0604020202020204" pitchFamily="34" charset="0"/>
              <a:buChar char="•"/>
            </a:pPr>
            <a:endParaRPr lang="hr-HR" sz="2400" b="1" dirty="0" smtClean="0"/>
          </a:p>
          <a:p>
            <a:pPr marL="285750" indent="-285750">
              <a:buFont typeface="Arial" panose="020B0604020202020204" pitchFamily="34" charset="0"/>
              <a:buChar char="•"/>
            </a:pPr>
            <a:r>
              <a:rPr lang="hr-HR" sz="2400" b="1" dirty="0" smtClean="0"/>
              <a:t>Pokazatelji uspješnosti su se MORALI KORISTITI NA ISTI (ili barem, jako sličan) način i u istim uvjetima. </a:t>
            </a:r>
            <a:endParaRPr lang="hr-HR" sz="2400" b="1" dirty="0"/>
          </a:p>
          <a:p>
            <a:endParaRPr lang="hr-HR" sz="2400" b="1"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948867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r>
              <a:rPr lang="hr-HR" dirty="0" smtClean="0"/>
              <a:t> projekti: </a:t>
            </a:r>
            <a:r>
              <a:rPr lang="hr-HR" dirty="0" err="1" smtClean="0"/>
              <a:t>Bibliotheksindex</a:t>
            </a:r>
            <a:r>
              <a:rPr lang="hr-HR" dirty="0" smtClean="0"/>
              <a:t> (BIX)</a:t>
            </a:r>
            <a:endParaRPr lang="hr-HR" dirty="0"/>
          </a:p>
        </p:txBody>
      </p:sp>
      <p:sp>
        <p:nvSpPr>
          <p:cNvPr id="3" name="Content Placeholder 2"/>
          <p:cNvSpPr>
            <a:spLocks noGrp="1"/>
          </p:cNvSpPr>
          <p:nvPr>
            <p:ph idx="1"/>
          </p:nvPr>
        </p:nvSpPr>
        <p:spPr/>
        <p:txBody>
          <a:bodyPr/>
          <a:lstStyle/>
          <a:p>
            <a:r>
              <a:rPr lang="hr-HR" dirty="0" err="1"/>
              <a:t>Bibliotheksindex</a:t>
            </a:r>
            <a:r>
              <a:rPr lang="hr-HR" dirty="0"/>
              <a:t> (BIX) </a:t>
            </a:r>
            <a:r>
              <a:rPr lang="hr-HR" dirty="0">
                <a:hlinkClick r:id="rId2"/>
              </a:rPr>
              <a:t>http://</a:t>
            </a:r>
            <a:r>
              <a:rPr lang="hr-HR" dirty="0" smtClean="0">
                <a:hlinkClick r:id="rId2"/>
              </a:rPr>
              <a:t>www.bix-bibliotheksindex.de/index.php</a:t>
            </a:r>
            <a:endParaRPr lang="hr-HR" dirty="0" smtClean="0"/>
          </a:p>
          <a:p>
            <a:pPr lvl="1"/>
            <a:r>
              <a:rPr lang="hr-HR" dirty="0" smtClean="0"/>
              <a:t>visokoškolske i narodne knjižnice</a:t>
            </a:r>
          </a:p>
          <a:p>
            <a:pPr lvl="1"/>
            <a:r>
              <a:rPr lang="hr-HR" dirty="0" smtClean="0"/>
              <a:t>1999-2015</a:t>
            </a:r>
          </a:p>
          <a:p>
            <a:pPr lvl="1"/>
            <a:r>
              <a:rPr lang="hr-HR" dirty="0" smtClean="0"/>
              <a:t>Cilj: osigurati usporedive statističke podatke za knjižnice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213948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4447" y="165955"/>
            <a:ext cx="4830274" cy="6175851"/>
          </a:xfrm>
          <a:prstGeom prst="rect">
            <a:avLst/>
          </a:prstGeom>
        </p:spPr>
      </p:pic>
      <p:pic>
        <p:nvPicPr>
          <p:cNvPr id="5" name="Picture 4"/>
          <p:cNvPicPr>
            <a:picLocks noChangeAspect="1"/>
          </p:cNvPicPr>
          <p:nvPr/>
        </p:nvPicPr>
        <p:blipFill>
          <a:blip r:embed="rId4"/>
          <a:stretch>
            <a:fillRect/>
          </a:stretch>
        </p:blipFill>
        <p:spPr>
          <a:xfrm>
            <a:off x="5781369" y="165955"/>
            <a:ext cx="4729316" cy="6077529"/>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269269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39716" y="103011"/>
            <a:ext cx="8739551" cy="6071647"/>
          </a:xfrm>
          <a:prstGeom prst="rect">
            <a:avLst/>
          </a:prstGeom>
          <a:noFill/>
          <a:ln w="9525">
            <a:noFill/>
            <a:miter lim="800000"/>
            <a:headEnd/>
            <a:tailEnd/>
          </a:ln>
        </p:spPr>
      </p:pic>
      <p:sp>
        <p:nvSpPr>
          <p:cNvPr id="5" name="Oval 4"/>
          <p:cNvSpPr/>
          <p:nvPr/>
        </p:nvSpPr>
        <p:spPr>
          <a:xfrm>
            <a:off x="2503203" y="1756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5609491" y="1075701"/>
            <a:ext cx="1380393" cy="501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301891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Benchmarking</a:t>
            </a:r>
            <a:r>
              <a:rPr lang="hr-HR" dirty="0" smtClean="0"/>
              <a:t> projekti: </a:t>
            </a:r>
            <a:r>
              <a:rPr lang="hr-HR" dirty="0"/>
              <a:t>America’s Star </a:t>
            </a:r>
            <a:r>
              <a:rPr lang="hr-HR" dirty="0" err="1"/>
              <a:t>Libraries</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rangiranje američkih narodnih knjižnica od strane časopisa </a:t>
            </a:r>
            <a:r>
              <a:rPr lang="hr-HR" dirty="0" err="1" smtClean="0"/>
              <a:t>Library</a:t>
            </a:r>
            <a:r>
              <a:rPr lang="hr-HR" dirty="0" smtClean="0"/>
              <a:t> Journal – od 2008</a:t>
            </a:r>
          </a:p>
          <a:p>
            <a:r>
              <a:rPr lang="hr-HR" dirty="0" smtClean="0"/>
              <a:t>Top-star knjižnice </a:t>
            </a:r>
            <a:r>
              <a:rPr lang="hr-HR" dirty="0"/>
              <a:t>2016 </a:t>
            </a:r>
            <a:r>
              <a:rPr lang="hr-HR" dirty="0">
                <a:hlinkClick r:id="rId2"/>
              </a:rPr>
              <a:t>http://lj.libraryjournal.com/2016/11/managing-libraries/lj-index/class-of-2016/americas-star-libraries-2016-top-rated-libraries</a:t>
            </a:r>
            <a:r>
              <a:rPr lang="hr-HR" dirty="0" smtClean="0">
                <a:hlinkClick r:id="rId2"/>
              </a:rPr>
              <a:t>/#_</a:t>
            </a:r>
            <a:r>
              <a:rPr lang="hr-HR" dirty="0" smtClean="0"/>
              <a:t> </a:t>
            </a:r>
            <a:endParaRPr lang="hr-HR" dirty="0"/>
          </a:p>
          <a:p>
            <a:r>
              <a:rPr lang="hr-HR" dirty="0" smtClean="0"/>
              <a:t>Uspoređuje knjižnice u istom proračunskom razredu </a:t>
            </a:r>
          </a:p>
          <a:p>
            <a:r>
              <a:rPr lang="hr-HR" dirty="0" smtClean="0"/>
              <a:t>Četiri pokazatelja(po glavi korisničke populacije): </a:t>
            </a:r>
          </a:p>
          <a:p>
            <a:pPr lvl="1"/>
            <a:r>
              <a:rPr lang="hr-HR" dirty="0" smtClean="0"/>
              <a:t>cirkulacija</a:t>
            </a:r>
          </a:p>
          <a:p>
            <a:pPr lvl="1"/>
            <a:r>
              <a:rPr lang="hr-HR" dirty="0" smtClean="0"/>
              <a:t>posjete</a:t>
            </a:r>
          </a:p>
          <a:p>
            <a:pPr lvl="1"/>
            <a:r>
              <a:rPr lang="hr-HR" dirty="0" smtClean="0"/>
              <a:t>sudjelovanje u knjižničnim programima</a:t>
            </a:r>
          </a:p>
          <a:p>
            <a:pPr lvl="1"/>
            <a:r>
              <a:rPr lang="hr-HR" dirty="0" smtClean="0"/>
              <a:t>javno dostupan internet</a:t>
            </a:r>
          </a:p>
          <a:p>
            <a:r>
              <a:rPr lang="hr-HR" dirty="0" smtClean="0"/>
              <a:t>Preduvjeti za knjižnice: </a:t>
            </a:r>
          </a:p>
          <a:p>
            <a:pPr lvl="1"/>
            <a:r>
              <a:rPr lang="hr-HR" dirty="0" smtClean="0"/>
              <a:t>opsluživati populaciju od min 1000  korisnika</a:t>
            </a:r>
          </a:p>
          <a:p>
            <a:pPr lvl="1"/>
            <a:r>
              <a:rPr lang="hr-HR" dirty="0" smtClean="0"/>
              <a:t>Min. proračun $10.000</a:t>
            </a:r>
          </a:p>
          <a:p>
            <a:r>
              <a:rPr lang="hr-HR" dirty="0" smtClean="0"/>
              <a:t>kvantitativne mjere</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969813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8072" y="260648"/>
            <a:ext cx="8450728" cy="5943507"/>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117152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jx161101webstarlibs2016table2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283" y="294968"/>
            <a:ext cx="8500747" cy="54962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135" y="5722374"/>
            <a:ext cx="11162449" cy="523220"/>
          </a:xfrm>
          <a:prstGeom prst="rect">
            <a:avLst/>
          </a:prstGeom>
          <a:noFill/>
        </p:spPr>
        <p:txBody>
          <a:bodyPr wrap="square" rtlCol="0">
            <a:spAutoFit/>
          </a:bodyPr>
          <a:lstStyle/>
          <a:p>
            <a:r>
              <a:rPr lang="hr-HR" sz="1400" dirty="0" err="1" smtClean="0"/>
              <a:t>Source</a:t>
            </a:r>
            <a:r>
              <a:rPr lang="hr-HR" sz="1400" dirty="0" smtClean="0"/>
              <a:t>: </a:t>
            </a:r>
            <a:r>
              <a:rPr lang="hr-HR" sz="1400" dirty="0" err="1" smtClean="0"/>
              <a:t>Library</a:t>
            </a:r>
            <a:r>
              <a:rPr lang="hr-HR" sz="1400" dirty="0"/>
              <a:t> Journal </a:t>
            </a:r>
            <a:r>
              <a:rPr lang="hr-HR" sz="1400" dirty="0">
                <a:hlinkClick r:id="rId3"/>
              </a:rPr>
              <a:t>http://</a:t>
            </a:r>
            <a:r>
              <a:rPr lang="hr-HR" sz="1400" dirty="0" smtClean="0">
                <a:hlinkClick r:id="rId3"/>
              </a:rPr>
              <a:t>lj.libraryjournal.com/2016/11/managing-libraries/lj-index/class-of-2016/americas-star-libraries-2016-top-rated-libraries</a:t>
            </a:r>
            <a:r>
              <a:rPr lang="hr-HR" sz="1400" dirty="0" smtClean="0"/>
              <a:t> (2017-8-10)</a:t>
            </a:r>
            <a:endParaRPr lang="hr-HR" sz="1400" dirty="0"/>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0445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Benchmarking</a:t>
            </a:r>
            <a:r>
              <a:rPr lang="hr-HR" dirty="0" smtClean="0"/>
              <a:t> projekti: </a:t>
            </a:r>
            <a:r>
              <a:rPr lang="hr-HR" dirty="0" err="1" smtClean="0"/>
              <a:t>Library</a:t>
            </a:r>
            <a:r>
              <a:rPr lang="hr-HR" dirty="0" smtClean="0"/>
              <a:t> </a:t>
            </a:r>
            <a:r>
              <a:rPr lang="hr-HR" dirty="0" err="1" smtClean="0"/>
              <a:t>Ranking</a:t>
            </a:r>
            <a:r>
              <a:rPr lang="hr-HR" dirty="0" smtClean="0"/>
              <a:t> Europe (LRE)</a:t>
            </a:r>
            <a:endParaRPr lang="hr-HR" dirty="0"/>
          </a:p>
        </p:txBody>
      </p:sp>
      <p:sp>
        <p:nvSpPr>
          <p:cNvPr id="3" name="Content Placeholder 2"/>
          <p:cNvSpPr>
            <a:spLocks noGrp="1"/>
          </p:cNvSpPr>
          <p:nvPr>
            <p:ph idx="1"/>
          </p:nvPr>
        </p:nvSpPr>
        <p:spPr/>
        <p:txBody>
          <a:bodyPr/>
          <a:lstStyle/>
          <a:p>
            <a:r>
              <a:rPr lang="hr-HR" dirty="0" smtClean="0"/>
              <a:t>Od 2014 (pilot-projekt)</a:t>
            </a:r>
          </a:p>
          <a:p>
            <a:r>
              <a:rPr lang="hr-HR" dirty="0" smtClean="0"/>
              <a:t>Trenutačno (2018.) – oko 60-ak narodnih knjižnica </a:t>
            </a:r>
          </a:p>
          <a:p>
            <a:r>
              <a:rPr lang="hr-HR" dirty="0" smtClean="0"/>
              <a:t>sustav dodjele zvjezdica (1-6)</a:t>
            </a:r>
          </a:p>
          <a:p>
            <a:r>
              <a:rPr lang="hr-HR" dirty="0" smtClean="0"/>
              <a:t>Pristup usmjeren na korisnike (tajanstveni kupac)</a:t>
            </a:r>
          </a:p>
          <a:p>
            <a:r>
              <a:rPr lang="hr-HR" dirty="0" smtClean="0"/>
              <a:t>Mjere: </a:t>
            </a:r>
          </a:p>
          <a:p>
            <a:pPr lvl="1"/>
            <a:r>
              <a:rPr lang="hr-HR" dirty="0" smtClean="0"/>
              <a:t>komunikacija s korisnicima, marketing knjižnice, položaj, vidljivost i dostupnost, usluge i proizvodi, prostori, odabir zbirki, sloboda izraza, sloboda izbora</a:t>
            </a:r>
            <a:r>
              <a:rPr lang="en-US" dirty="0" smtClean="0"/>
              <a:t>.</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399151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04276" y="89849"/>
            <a:ext cx="2894501" cy="6768151"/>
          </a:xfrm>
          <a:prstGeom prst="rect">
            <a:avLst/>
          </a:prstGeom>
        </p:spPr>
      </p:pic>
      <p:sp>
        <p:nvSpPr>
          <p:cNvPr id="6" name="TextBox 5"/>
          <p:cNvSpPr txBox="1"/>
          <p:nvPr/>
        </p:nvSpPr>
        <p:spPr>
          <a:xfrm>
            <a:off x="791309" y="1178169"/>
            <a:ext cx="33147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hr-HR" sz="2400" dirty="0" err="1" smtClean="0"/>
              <a:t>Criteria</a:t>
            </a:r>
            <a:r>
              <a:rPr lang="hr-HR" sz="2400" dirty="0" smtClean="0"/>
              <a:t> for </a:t>
            </a:r>
            <a:r>
              <a:rPr lang="hr-HR" sz="2400" dirty="0" err="1" smtClean="0"/>
              <a:t>assessment</a:t>
            </a:r>
            <a:endParaRPr lang="hr-HR" sz="24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6072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Terminologija</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70000" lnSpcReduction="20000"/>
          </a:bodyPr>
          <a:lstStyle/>
          <a:p>
            <a:r>
              <a:rPr lang="hr-HR" b="1" dirty="0" smtClean="0"/>
              <a:t>Uložena sredstva (Inputs)</a:t>
            </a:r>
          </a:p>
          <a:p>
            <a:pPr lvl="1"/>
            <a:r>
              <a:rPr lang="hr-HR" dirty="0" smtClean="0"/>
              <a:t>Sredstva koja pridonose razvoju i isporuci programa ili usluge </a:t>
            </a:r>
          </a:p>
          <a:p>
            <a:r>
              <a:rPr lang="hr-HR" b="1" dirty="0" smtClean="0"/>
              <a:t>Izlazni proizvodi (Outputs)</a:t>
            </a:r>
          </a:p>
          <a:p>
            <a:pPr lvl="1"/>
            <a:r>
              <a:rPr lang="hr-HR" dirty="0" smtClean="0"/>
              <a:t>Proizvedeni proizvodi i usluge i njihovo korištenje. </a:t>
            </a:r>
            <a:r>
              <a:rPr lang="hr-HR" b="1" dirty="0" smtClean="0"/>
              <a:t>Procesi</a:t>
            </a:r>
            <a:r>
              <a:rPr lang="hr-HR" dirty="0" smtClean="0"/>
              <a:t> pretvaraju uložena sredstva uj izlazne proizvode.  </a:t>
            </a:r>
          </a:p>
          <a:p>
            <a:r>
              <a:rPr lang="hr-HR" b="1" dirty="0" smtClean="0"/>
              <a:t>Učinci, rezultati, utjecaj (Outcomes)</a:t>
            </a:r>
          </a:p>
          <a:p>
            <a:pPr lvl="1"/>
            <a:r>
              <a:rPr lang="hr-HR" dirty="0" smtClean="0"/>
              <a:t>Učinak knjižnica na pojedince ili zajednicu </a:t>
            </a:r>
          </a:p>
          <a:p>
            <a:r>
              <a:rPr lang="hr-HR" b="1" dirty="0" smtClean="0"/>
              <a:t>Pokazatelji uspješnosti/mjere </a:t>
            </a:r>
            <a:endParaRPr lang="hr-HR" b="1" dirty="0"/>
          </a:p>
          <a:p>
            <a:pPr lvl="1"/>
            <a:r>
              <a:rPr lang="hr-HR" dirty="0" smtClean="0"/>
              <a:t>Kvantificirane izjave koje se koriste za vrednovanje poslovanja knjižnice u postizanju željenog cilja </a:t>
            </a:r>
          </a:p>
          <a:p>
            <a:r>
              <a:rPr lang="hr-HR" b="1" dirty="0" err="1" smtClean="0"/>
              <a:t>Benchmarking</a:t>
            </a:r>
            <a:endParaRPr lang="hr-HR" b="1" dirty="0" smtClean="0"/>
          </a:p>
          <a:p>
            <a:pPr lvl="1"/>
            <a:r>
              <a:rPr lang="hr-HR" dirty="0" smtClean="0"/>
              <a:t>Mjerljiv cilj poslovanja koji je standard uspješnosti poslovanja (ili najbolje prakse) </a:t>
            </a:r>
          </a:p>
          <a:p>
            <a:r>
              <a:rPr lang="hr-HR" b="1" dirty="0" smtClean="0"/>
              <a:t>Učinkovitost</a:t>
            </a:r>
          </a:p>
          <a:p>
            <a:r>
              <a:rPr lang="hr-HR" b="1" dirty="0" smtClean="0"/>
              <a:t>Uspješnosti </a:t>
            </a:r>
          </a:p>
          <a:p>
            <a:endParaRPr lang="hr-HR" dirty="0"/>
          </a:p>
          <a:p>
            <a:pPr marL="0" indent="0">
              <a:buNone/>
            </a:pPr>
            <a:r>
              <a:rPr lang="hr-HR" dirty="0" smtClean="0"/>
              <a:t>Metrika i mjere – često se koriste u sinonimnom značenju; često kvantitstivne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22531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3" y="3564"/>
            <a:ext cx="6759129" cy="6353373"/>
          </a:xfrm>
          <a:prstGeom prst="rect">
            <a:avLst/>
          </a:prstGeom>
        </p:spPr>
      </p:pic>
      <p:pic>
        <p:nvPicPr>
          <p:cNvPr id="3" name="Picture 2"/>
          <p:cNvPicPr>
            <a:picLocks noChangeAspect="1"/>
          </p:cNvPicPr>
          <p:nvPr/>
        </p:nvPicPr>
        <p:blipFill>
          <a:blip r:embed="rId3"/>
          <a:stretch>
            <a:fillRect/>
          </a:stretch>
        </p:blipFill>
        <p:spPr>
          <a:xfrm>
            <a:off x="5002823" y="993531"/>
            <a:ext cx="7083585" cy="5641201"/>
          </a:xfrm>
          <a:prstGeom prst="rect">
            <a:avLst/>
          </a:prstGeom>
        </p:spPr>
      </p:pic>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15177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371677168"/>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739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3733" y="970844"/>
            <a:ext cx="4267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smtClean="0">
                <a:solidFill>
                  <a:srgbClr val="FF0000"/>
                </a:solidFill>
              </a:rPr>
              <a:t>Knjižnica A</a:t>
            </a:r>
          </a:p>
          <a:p>
            <a:r>
              <a:rPr lang="hr-HR" sz="2400" dirty="0" smtClean="0"/>
              <a:t>Cirkulacija: 10.000 sv. godišnje</a:t>
            </a:r>
          </a:p>
          <a:p>
            <a:r>
              <a:rPr lang="hr-HR" sz="2400" dirty="0" smtClean="0"/>
              <a:t>Zbirka: 8.000 sv.</a:t>
            </a:r>
          </a:p>
          <a:p>
            <a:r>
              <a:rPr lang="hr-HR" sz="2400" dirty="0" smtClean="0"/>
              <a:t>FTE/PRV: 2</a:t>
            </a:r>
            <a:endParaRPr lang="hr-HR" sz="2400" dirty="0"/>
          </a:p>
        </p:txBody>
      </p:sp>
      <p:sp>
        <p:nvSpPr>
          <p:cNvPr id="5" name="TextBox 4"/>
          <p:cNvSpPr txBox="1"/>
          <p:nvPr/>
        </p:nvSpPr>
        <p:spPr>
          <a:xfrm>
            <a:off x="1106311" y="3668888"/>
            <a:ext cx="4244622"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a:solidFill>
                  <a:srgbClr val="FF0000"/>
                </a:solidFill>
              </a:rPr>
              <a:t>Knjižnica </a:t>
            </a:r>
            <a:r>
              <a:rPr lang="hr-HR" sz="2400" b="1" dirty="0" smtClean="0">
                <a:solidFill>
                  <a:srgbClr val="FF0000"/>
                </a:solidFill>
              </a:rPr>
              <a:t>B</a:t>
            </a:r>
          </a:p>
          <a:p>
            <a:r>
              <a:rPr lang="hr-HR" sz="2400" dirty="0"/>
              <a:t>Cirkulacija : </a:t>
            </a:r>
            <a:r>
              <a:rPr lang="hr-HR" sz="2400" dirty="0" smtClean="0"/>
              <a:t>36.000 </a:t>
            </a:r>
            <a:r>
              <a:rPr lang="hr-HR" sz="2400" dirty="0" smtClean="0"/>
              <a:t>sv. godišnje</a:t>
            </a:r>
            <a:endParaRPr lang="hr-HR" sz="2400" dirty="0"/>
          </a:p>
          <a:p>
            <a:r>
              <a:rPr lang="hr-HR" sz="2400" dirty="0"/>
              <a:t>Zbirka : </a:t>
            </a:r>
            <a:r>
              <a:rPr lang="hr-HR" sz="2400" dirty="0" smtClean="0"/>
              <a:t>50.000 vol</a:t>
            </a:r>
          </a:p>
          <a:p>
            <a:r>
              <a:rPr lang="hr-HR" sz="2400" dirty="0"/>
              <a:t>FTE/PRV : </a:t>
            </a:r>
            <a:r>
              <a:rPr lang="hr-HR" sz="2400" dirty="0" smtClean="0"/>
              <a:t>7</a:t>
            </a:r>
            <a:endParaRPr lang="hr-HR" sz="2400" dirty="0"/>
          </a:p>
        </p:txBody>
      </p:sp>
      <p:sp>
        <p:nvSpPr>
          <p:cNvPr id="6" name="TextBox 5"/>
          <p:cNvSpPr txBox="1"/>
          <p:nvPr/>
        </p:nvSpPr>
        <p:spPr>
          <a:xfrm>
            <a:off x="5949244" y="1162756"/>
            <a:ext cx="4583289" cy="584775"/>
          </a:xfrm>
          <a:prstGeom prst="rect">
            <a:avLst/>
          </a:prstGeom>
          <a:noFill/>
        </p:spPr>
        <p:txBody>
          <a:bodyPr wrap="square" rtlCol="0">
            <a:spAutoFit/>
          </a:bodyPr>
          <a:lstStyle/>
          <a:p>
            <a:r>
              <a:rPr lang="hr-HR" sz="3200" dirty="0" smtClean="0"/>
              <a:t>Koja knjižnica više radi?</a:t>
            </a:r>
            <a:endParaRPr lang="hr-HR" sz="3200" dirty="0"/>
          </a:p>
        </p:txBody>
      </p:sp>
      <p:sp>
        <p:nvSpPr>
          <p:cNvPr id="7" name="TextBox 6"/>
          <p:cNvSpPr txBox="1"/>
          <p:nvPr/>
        </p:nvSpPr>
        <p:spPr>
          <a:xfrm>
            <a:off x="6389511" y="3578578"/>
            <a:ext cx="5418667"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000" b="1" dirty="0" smtClean="0"/>
              <a:t>Pokazatelji uspješnosti</a:t>
            </a:r>
            <a:r>
              <a:rPr lang="hr-HR" sz="2000" dirty="0" smtClean="0"/>
              <a:t>:	  A	 B </a:t>
            </a:r>
          </a:p>
          <a:p>
            <a:r>
              <a:rPr lang="hr-HR" sz="2000" dirty="0" smtClean="0"/>
              <a:t>Cirkulacija/zbirka		1,25	0,72</a:t>
            </a:r>
          </a:p>
          <a:p>
            <a:r>
              <a:rPr lang="hr-HR" sz="2000" dirty="0" smtClean="0"/>
              <a:t>Cirkulacija/PRV		5.000	5.143</a:t>
            </a:r>
            <a:endParaRPr lang="hr-HR" sz="2000" dirty="0"/>
          </a:p>
        </p:txBody>
      </p:sp>
      <p:sp>
        <p:nvSpPr>
          <p:cNvPr id="2" name="Right Arrow 1">
            <a:hlinkClick r:id="rId2" action="ppaction://hlinksldjump"/>
          </p:cNvPr>
          <p:cNvSpPr/>
          <p:nvPr/>
        </p:nvSpPr>
        <p:spPr>
          <a:xfrm rot="10800000">
            <a:off x="8906933" y="59605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5453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3304" y="767645"/>
            <a:ext cx="6862916" cy="544764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hr-HR" sz="2400" dirty="0" smtClean="0">
                <a:solidFill>
                  <a:srgbClr val="FF0000"/>
                </a:solidFill>
              </a:rPr>
              <a:t>Knjižnica A: </a:t>
            </a:r>
          </a:p>
          <a:p>
            <a:r>
              <a:rPr lang="hr-HR" sz="2400" dirty="0" smtClean="0">
                <a:solidFill>
                  <a:schemeClr val="accent1">
                    <a:lumMod val="75000"/>
                  </a:schemeClr>
                </a:solidFill>
              </a:rPr>
              <a:t>Odjel katalogizacije: 2 katalogizatora PRV</a:t>
            </a:r>
          </a:p>
          <a:p>
            <a:r>
              <a:rPr lang="hr-HR" sz="2400" dirty="0" smtClean="0">
                <a:solidFill>
                  <a:schemeClr val="accent1">
                    <a:lumMod val="75000"/>
                  </a:schemeClr>
                </a:solidFill>
              </a:rPr>
              <a:t>Plaća: 2.000 EUR x 2 = 4000 EUR</a:t>
            </a:r>
          </a:p>
          <a:p>
            <a:r>
              <a:rPr lang="hr-HR" sz="2400" dirty="0" smtClean="0"/>
              <a:t>Zapisa mjesečno: 100 </a:t>
            </a:r>
          </a:p>
          <a:p>
            <a:r>
              <a:rPr lang="hr-HR" sz="2400" dirty="0" smtClean="0"/>
              <a:t>Zapisi/PRV: 50</a:t>
            </a:r>
          </a:p>
          <a:p>
            <a:r>
              <a:rPr lang="hr-HR" sz="2400" dirty="0" smtClean="0"/>
              <a:t>Zapisi/plaća: 40 EUR</a:t>
            </a:r>
          </a:p>
          <a:p>
            <a:endParaRPr lang="hr-HR" sz="2400" dirty="0"/>
          </a:p>
          <a:p>
            <a:r>
              <a:rPr lang="hr-HR" sz="2400" dirty="0" smtClean="0">
                <a:solidFill>
                  <a:srgbClr val="FF0000"/>
                </a:solidFill>
              </a:rPr>
              <a:t>Knjižnica B: </a:t>
            </a:r>
          </a:p>
          <a:p>
            <a:r>
              <a:rPr lang="hr-HR" sz="2400" dirty="0">
                <a:solidFill>
                  <a:schemeClr val="accent1">
                    <a:lumMod val="75000"/>
                  </a:schemeClr>
                </a:solidFill>
              </a:rPr>
              <a:t>Odjel katalogizacije: 2 katalogizatora PRV</a:t>
            </a:r>
          </a:p>
          <a:p>
            <a:r>
              <a:rPr lang="hr-HR" sz="2400" dirty="0">
                <a:solidFill>
                  <a:schemeClr val="accent1">
                    <a:lumMod val="75000"/>
                  </a:schemeClr>
                </a:solidFill>
              </a:rPr>
              <a:t>Plaća: 2.000 EUR x 2 = 4000 EUR</a:t>
            </a:r>
          </a:p>
          <a:p>
            <a:r>
              <a:rPr lang="hr-HR" sz="2400" dirty="0"/>
              <a:t>Zapisa mjesečno : </a:t>
            </a:r>
            <a:r>
              <a:rPr lang="hr-HR" sz="2400" dirty="0" smtClean="0"/>
              <a:t>600 </a:t>
            </a:r>
            <a:endParaRPr lang="hr-HR" sz="2400" dirty="0"/>
          </a:p>
          <a:p>
            <a:r>
              <a:rPr lang="hr-HR" sz="2400" dirty="0"/>
              <a:t>Zapisi/PRV : </a:t>
            </a:r>
            <a:r>
              <a:rPr lang="hr-HR" sz="2400" dirty="0" smtClean="0"/>
              <a:t>300</a:t>
            </a:r>
            <a:endParaRPr lang="hr-HR" sz="2400" dirty="0"/>
          </a:p>
          <a:p>
            <a:r>
              <a:rPr lang="hr-HR" sz="2400" dirty="0"/>
              <a:t>Zapisi/plaća : </a:t>
            </a:r>
            <a:r>
              <a:rPr lang="hr-HR" sz="2400" dirty="0" smtClean="0"/>
              <a:t>6,66 </a:t>
            </a:r>
            <a:r>
              <a:rPr lang="hr-HR" sz="2400" dirty="0"/>
              <a:t>euro</a:t>
            </a:r>
          </a:p>
          <a:p>
            <a:endParaRPr lang="hr-HR" dirty="0" smtClean="0"/>
          </a:p>
          <a:p>
            <a:endParaRPr lang="hr-HR" dirty="0"/>
          </a:p>
        </p:txBody>
      </p:sp>
      <p:sp>
        <p:nvSpPr>
          <p:cNvPr id="3" name="TextBox 2"/>
          <p:cNvSpPr txBox="1"/>
          <p:nvPr/>
        </p:nvSpPr>
        <p:spPr>
          <a:xfrm>
            <a:off x="293511" y="1332089"/>
            <a:ext cx="2731911" cy="1569660"/>
          </a:xfrm>
          <a:prstGeom prst="rect">
            <a:avLst/>
          </a:prstGeom>
          <a:noFill/>
        </p:spPr>
        <p:txBody>
          <a:bodyPr wrap="square" rtlCol="0">
            <a:spAutoFit/>
          </a:bodyPr>
          <a:lstStyle/>
          <a:p>
            <a:r>
              <a:rPr lang="hr-HR" sz="3200" b="1" dirty="0" smtClean="0"/>
              <a:t>Koja je knjižnica učinkovitija?</a:t>
            </a:r>
            <a:endParaRPr lang="hr-HR" sz="3200" b="1" dirty="0"/>
          </a:p>
        </p:txBody>
      </p:sp>
      <p:sp>
        <p:nvSpPr>
          <p:cNvPr id="4" name="Right Arrow 3">
            <a:hlinkClick r:id="rId3" action="ppaction://hlinksldjump"/>
          </p:cNvPr>
          <p:cNvSpPr/>
          <p:nvPr/>
        </p:nvSpPr>
        <p:spPr>
          <a:xfrm rot="10800000">
            <a:off x="10729069" y="5506065"/>
            <a:ext cx="1256005" cy="550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91051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1772816"/>
            <a:ext cx="8229600" cy="1143000"/>
          </a:xfrm>
        </p:spPr>
        <p:txBody>
          <a:bodyPr/>
          <a:lstStyle/>
          <a:p>
            <a:r>
              <a:rPr lang="hr-HR" dirty="0" smtClean="0"/>
              <a:t>Što možemo vrednovati u knjižnici?</a:t>
            </a:r>
            <a:endParaRPr lang="en-US"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573518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defRPr/>
            </a:pPr>
            <a:r>
              <a:rPr lang="en-US" sz="3600" dirty="0">
                <a:latin typeface="Arial" charset="0"/>
              </a:rPr>
              <a:t/>
            </a:r>
            <a:br>
              <a:rPr lang="en-US" sz="3600" dirty="0">
                <a:latin typeface="Arial" charset="0"/>
              </a:rPr>
            </a:br>
            <a:r>
              <a:rPr lang="hr-HR" sz="3600" dirty="0" smtClean="0">
                <a:latin typeface="Arial" charset="0"/>
              </a:rPr>
              <a:t>Knjižnica kao kompleksan sustav</a:t>
            </a:r>
            <a:endParaRPr lang="lv-LV" sz="3600" dirty="0">
              <a:latin typeface="+mn-lt"/>
            </a:endParaRPr>
          </a:p>
        </p:txBody>
      </p:sp>
      <p:sp>
        <p:nvSpPr>
          <p:cNvPr id="23555" name="Content Placeholder 2"/>
          <p:cNvSpPr>
            <a:spLocks noGrp="1"/>
          </p:cNvSpPr>
          <p:nvPr>
            <p:ph idx="1"/>
          </p:nvPr>
        </p:nvSpPr>
        <p:spPr/>
        <p:txBody>
          <a:bodyPr>
            <a:normAutofit/>
          </a:bodyPr>
          <a:lstStyle/>
          <a:p>
            <a:pPr marL="457200" lvl="1" indent="0">
              <a:buNone/>
            </a:pPr>
            <a:r>
              <a:rPr lang="hr-HR" dirty="0" smtClean="0">
                <a:latin typeface="Arial" charset="0"/>
              </a:rPr>
              <a:t>Vrednovanje (metode i metrika) ovisi gledamo li na knjižnicu kao na: </a:t>
            </a:r>
          </a:p>
          <a:p>
            <a:pPr lvl="2">
              <a:buFontTx/>
              <a:buChar char="-"/>
            </a:pPr>
            <a:r>
              <a:rPr lang="hr-HR" dirty="0" smtClean="0">
                <a:latin typeface="Arial" charset="0"/>
              </a:rPr>
              <a:t>Instituciju (organizaciju)</a:t>
            </a:r>
          </a:p>
          <a:p>
            <a:pPr lvl="2">
              <a:buFontTx/>
              <a:buChar char="-"/>
            </a:pPr>
            <a:r>
              <a:rPr lang="hr-HR" dirty="0" smtClean="0">
                <a:latin typeface="Arial" charset="0"/>
              </a:rPr>
              <a:t>Informacijski sustav</a:t>
            </a:r>
          </a:p>
          <a:p>
            <a:pPr lvl="2">
              <a:buFontTx/>
              <a:buChar char="-"/>
            </a:pPr>
            <a:r>
              <a:rPr lang="hr-HR" dirty="0" smtClean="0">
                <a:latin typeface="Arial" charset="0"/>
              </a:rPr>
              <a:t>Novu tehnologiju </a:t>
            </a:r>
          </a:p>
          <a:p>
            <a:pPr lvl="2">
              <a:buFontTx/>
              <a:buChar char="-"/>
            </a:pPr>
            <a:r>
              <a:rPr lang="hr-HR" dirty="0" smtClean="0">
                <a:latin typeface="Arial" charset="0"/>
              </a:rPr>
              <a:t>Zbirke</a:t>
            </a:r>
          </a:p>
          <a:p>
            <a:pPr lvl="2">
              <a:buFontTx/>
              <a:buChar char="-"/>
            </a:pPr>
            <a:r>
              <a:rPr lang="hr-HR" dirty="0" smtClean="0">
                <a:latin typeface="Arial" charset="0"/>
              </a:rPr>
              <a:t>Nove usluge</a:t>
            </a:r>
            <a:r>
              <a:rPr lang="en-US" dirty="0">
                <a:latin typeface="Arial" charset="0"/>
              </a:rPr>
              <a:t>	</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Tree>
    <p:extLst>
      <p:ext uri="{BB962C8B-B14F-4D97-AF65-F5344CB8AC3E}">
        <p14:creationId xmlns:p14="http://schemas.microsoft.com/office/powerpoint/2010/main" val="130747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lv-LV" sz="3600" dirty="0">
                <a:latin typeface="Arial" charset="0"/>
              </a:rPr>
              <a:t/>
            </a:r>
            <a:br>
              <a:rPr lang="lv-LV" sz="3600" dirty="0">
                <a:latin typeface="Arial" charset="0"/>
              </a:rPr>
            </a:br>
            <a:r>
              <a:rPr lang="hr-HR" sz="3600" dirty="0" smtClean="0">
                <a:latin typeface="Arial" charset="0"/>
              </a:rPr>
              <a:t>Glavni koncepti</a:t>
            </a:r>
            <a:r>
              <a:rPr lang="lv-LV" sz="3600" dirty="0" smtClean="0">
                <a:latin typeface="Arial" charset="0"/>
              </a:rPr>
              <a:t>: </a:t>
            </a:r>
            <a:r>
              <a:rPr lang="hr-HR" sz="3600" dirty="0" smtClean="0">
                <a:latin typeface="Arial" charset="0"/>
              </a:rPr>
              <a:t>tokovi</a:t>
            </a:r>
            <a:r>
              <a:rPr lang="lv-LV" sz="3600" dirty="0" smtClean="0">
                <a:latin typeface="Arial" charset="0"/>
              </a:rPr>
              <a:t>, </a:t>
            </a:r>
            <a:r>
              <a:rPr lang="hr-HR" sz="3600" dirty="0" smtClean="0">
                <a:latin typeface="Arial" charset="0"/>
              </a:rPr>
              <a:t>strukture</a:t>
            </a:r>
            <a:r>
              <a:rPr lang="lv-LV" sz="3600" dirty="0" smtClean="0">
                <a:latin typeface="Arial" charset="0"/>
              </a:rPr>
              <a:t>, </a:t>
            </a:r>
            <a:r>
              <a:rPr lang="hr-HR" sz="3600" dirty="0" smtClean="0">
                <a:latin typeface="Arial" charset="0"/>
              </a:rPr>
              <a:t>prostori</a:t>
            </a:r>
            <a:r>
              <a:rPr lang="lv-LV" sz="3600" dirty="0" smtClean="0">
                <a:latin typeface="Arial" charset="0"/>
              </a:rPr>
              <a:t>, </a:t>
            </a:r>
            <a:r>
              <a:rPr lang="hr-HR" sz="3600" dirty="0" smtClean="0">
                <a:latin typeface="Arial" charset="0"/>
              </a:rPr>
              <a:t>scenariji</a:t>
            </a:r>
            <a:r>
              <a:rPr lang="lv-LV" sz="3600" dirty="0" smtClean="0">
                <a:latin typeface="Arial" charset="0"/>
              </a:rPr>
              <a:t>, </a:t>
            </a:r>
            <a:r>
              <a:rPr lang="hr-HR" sz="3600" dirty="0" smtClean="0">
                <a:latin typeface="Arial" charset="0"/>
              </a:rPr>
              <a:t>zajednice</a:t>
            </a:r>
            <a:r>
              <a:rPr lang="lv-LV" sz="3600" dirty="0">
                <a:latin typeface="Arial" charset="0"/>
              </a:rPr>
              <a:t/>
            </a:r>
            <a:br>
              <a:rPr lang="lv-LV" sz="3600" dirty="0">
                <a:latin typeface="Arial" charset="0"/>
              </a:rPr>
            </a:br>
            <a:endParaRPr lang="lv-LV" sz="3600" dirty="0">
              <a:latin typeface="Garamond" charset="0"/>
            </a:endParaRPr>
          </a:p>
        </p:txBody>
      </p:sp>
      <p:sp>
        <p:nvSpPr>
          <p:cNvPr id="3686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36869" name="Content Placeholder 5"/>
          <p:cNvSpPr>
            <a:spLocks noGrp="1"/>
          </p:cNvSpPr>
          <p:nvPr>
            <p:ph idx="1"/>
          </p:nvPr>
        </p:nvSpPr>
        <p:spPr/>
        <p:txBody>
          <a:bodyPr>
            <a:normAutofit/>
          </a:bodyPr>
          <a:lstStyle/>
          <a:p>
            <a:pPr marL="0" indent="0">
              <a:buNone/>
            </a:pPr>
            <a:endParaRPr lang="lv-LV" sz="2400" dirty="0">
              <a:latin typeface="Arial" charset="0"/>
            </a:endParaRPr>
          </a:p>
          <a:p>
            <a:r>
              <a:rPr lang="hr-HR" dirty="0" smtClean="0">
                <a:latin typeface="Arial" charset="0"/>
              </a:rPr>
              <a:t>Knjižnice su kompleksni sustavi koji</a:t>
            </a:r>
            <a:endParaRPr lang="lv-LV" dirty="0">
              <a:latin typeface="Arial" charset="0"/>
            </a:endParaRPr>
          </a:p>
          <a:p>
            <a:pPr lvl="1" eaLnBrk="1" hangingPunct="1"/>
            <a:r>
              <a:rPr lang="hr-HR" dirty="0" smtClean="0">
                <a:latin typeface="Arial" charset="0"/>
              </a:rPr>
              <a:t>Pomažu zadovoljiti informacijske potrebe korisnika (</a:t>
            </a:r>
            <a:r>
              <a:rPr lang="hr-HR" b="1" dirty="0" smtClean="0">
                <a:latin typeface="Arial" charset="0"/>
              </a:rPr>
              <a:t>zajednice</a:t>
            </a:r>
            <a:r>
              <a:rPr lang="hr-HR" dirty="0" smtClean="0">
                <a:latin typeface="Arial" charset="0"/>
              </a:rPr>
              <a:t>) </a:t>
            </a:r>
            <a:endParaRPr lang="en-US" dirty="0">
              <a:latin typeface="Arial" charset="0"/>
            </a:endParaRPr>
          </a:p>
          <a:p>
            <a:pPr lvl="1" eaLnBrk="1" hangingPunct="1"/>
            <a:r>
              <a:rPr lang="hr-HR" dirty="0" smtClean="0">
                <a:latin typeface="Arial" charset="0"/>
              </a:rPr>
              <a:t>Pružaju informacijske usluge </a:t>
            </a:r>
            <a:r>
              <a:rPr lang="en-US" dirty="0" smtClean="0">
                <a:latin typeface="Arial" charset="0"/>
              </a:rPr>
              <a:t>(</a:t>
            </a:r>
            <a:r>
              <a:rPr lang="hr-HR" b="1" dirty="0" smtClean="0">
                <a:latin typeface="Arial" charset="0"/>
              </a:rPr>
              <a:t>scenariji</a:t>
            </a:r>
            <a:r>
              <a:rPr lang="en-US" dirty="0" smtClean="0">
                <a:latin typeface="Arial" charset="0"/>
              </a:rPr>
              <a:t>)</a:t>
            </a:r>
            <a:endParaRPr lang="en-US" dirty="0">
              <a:latin typeface="Arial" charset="0"/>
            </a:endParaRPr>
          </a:p>
          <a:p>
            <a:pPr lvl="1" eaLnBrk="1" hangingPunct="1"/>
            <a:r>
              <a:rPr lang="hr-HR" dirty="0" smtClean="0">
                <a:latin typeface="Arial" charset="0"/>
              </a:rPr>
              <a:t>Organiziraju informacije na korisne načine </a:t>
            </a:r>
            <a:r>
              <a:rPr lang="en-US" dirty="0" smtClean="0">
                <a:latin typeface="Arial" charset="0"/>
              </a:rPr>
              <a:t>(</a:t>
            </a:r>
            <a:r>
              <a:rPr lang="hr-HR" b="1" dirty="0" smtClean="0">
                <a:latin typeface="Arial" charset="0"/>
              </a:rPr>
              <a:t>strukture</a:t>
            </a:r>
            <a:r>
              <a:rPr lang="en-US" dirty="0" smtClean="0">
                <a:latin typeface="Arial" charset="0"/>
              </a:rPr>
              <a:t>)</a:t>
            </a:r>
            <a:endParaRPr lang="en-US" dirty="0">
              <a:latin typeface="Arial" charset="0"/>
            </a:endParaRPr>
          </a:p>
          <a:p>
            <a:pPr lvl="1" eaLnBrk="1" hangingPunct="1"/>
            <a:r>
              <a:rPr lang="hr-HR" dirty="0" smtClean="0">
                <a:latin typeface="Arial" charset="0"/>
              </a:rPr>
              <a:t>Prezentiraju informacije na korisne načine </a:t>
            </a:r>
            <a:r>
              <a:rPr lang="en-US" dirty="0" smtClean="0">
                <a:latin typeface="Arial" charset="0"/>
              </a:rPr>
              <a:t>(</a:t>
            </a:r>
            <a:r>
              <a:rPr lang="hr-HR" b="1" dirty="0" smtClean="0">
                <a:latin typeface="Arial" charset="0"/>
              </a:rPr>
              <a:t>prostori</a:t>
            </a:r>
            <a:r>
              <a:rPr lang="en-US" dirty="0" smtClean="0">
                <a:latin typeface="Arial" charset="0"/>
              </a:rPr>
              <a:t>)</a:t>
            </a:r>
            <a:endParaRPr lang="en-US" dirty="0">
              <a:latin typeface="Arial" charset="0"/>
            </a:endParaRPr>
          </a:p>
          <a:p>
            <a:pPr lvl="1" eaLnBrk="1" hangingPunct="1"/>
            <a:r>
              <a:rPr lang="hr-HR" dirty="0" smtClean="0">
                <a:latin typeface="Arial" charset="0"/>
              </a:rPr>
              <a:t>Posreduju informacije korisnicima </a:t>
            </a:r>
            <a:r>
              <a:rPr lang="en-US" dirty="0" smtClean="0">
                <a:latin typeface="Arial" charset="0"/>
              </a:rPr>
              <a:t>(</a:t>
            </a:r>
            <a:r>
              <a:rPr lang="hr-HR" b="1" dirty="0" smtClean="0">
                <a:latin typeface="Arial" charset="0"/>
              </a:rPr>
              <a:t>tokovi</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59988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AE737A-72D2-4F07-84A4-D46333E273A5}">
  <ds:schemaRefs>
    <ds:schemaRef ds:uri="http://purl.org/dc/dcmitype/"/>
    <ds:schemaRef ds:uri="4873beb7-5857-4685-be1f-d57550cc96cc"/>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2007</Words>
  <Application>Microsoft Office PowerPoint</Application>
  <PresentationFormat>Široki zaslon</PresentationFormat>
  <Paragraphs>363</Paragraphs>
  <Slides>41</Slides>
  <Notes>8</Notes>
  <HiddenSlides>2</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41</vt:i4>
      </vt:variant>
    </vt:vector>
  </HeadingPairs>
  <TitlesOfParts>
    <vt:vector size="51" baseType="lpstr">
      <vt:lpstr>Raleway</vt:lpstr>
      <vt:lpstr>ＭＳ Ｐゴシック</vt:lpstr>
      <vt:lpstr>Fjalla One</vt:lpstr>
      <vt:lpstr>Wingdings</vt:lpstr>
      <vt:lpstr>Arial</vt:lpstr>
      <vt:lpstr>Garamond</vt:lpstr>
      <vt:lpstr>Century Gothic</vt:lpstr>
      <vt:lpstr>Wingdings 3</vt:lpstr>
      <vt:lpstr>Calibri</vt:lpstr>
      <vt:lpstr>Ion</vt:lpstr>
      <vt:lpstr>Vrednovanje knjižničnih i informacijskih usluga</vt:lpstr>
      <vt:lpstr>PowerPoint prezentacija</vt:lpstr>
      <vt:lpstr>Pokretači mjerenja uspješnosti poslovanja </vt:lpstr>
      <vt:lpstr>Terminologija </vt:lpstr>
      <vt:lpstr>PowerPoint prezentacija</vt:lpstr>
      <vt:lpstr>PowerPoint prezentacija</vt:lpstr>
      <vt:lpstr>Što možemo vrednovati u knjižnici?</vt:lpstr>
      <vt:lpstr> Knjižnica kao kompleksan sustav</vt:lpstr>
      <vt:lpstr> Glavni koncepti: tokovi, strukture, prostori, scenariji, zajednice </vt:lpstr>
      <vt:lpstr>Elementi vrednovanja</vt:lpstr>
      <vt:lpstr>Knjižnična metrika: uložena sredstva (inputs)</vt:lpstr>
      <vt:lpstr>Knjižnična metrika : izlazni proizvodi (outputs)</vt:lpstr>
      <vt:lpstr>Knjižnična metrika : procesi</vt:lpstr>
      <vt:lpstr>Dva glavna trenda u vrednovanju uspješnosti poslovanja knjižnica od 1995-e. </vt:lpstr>
      <vt:lpstr>Mjerenje usmjereno na učinke/utjecaj</vt:lpstr>
      <vt:lpstr>Utjecaj</vt:lpstr>
      <vt:lpstr>PowerPoint prezentacija</vt:lpstr>
      <vt:lpstr>Učinci*</vt:lpstr>
      <vt:lpstr>PowerPoint prezentacija</vt:lpstr>
      <vt:lpstr>Metode za vrednovanje učinka</vt:lpstr>
      <vt:lpstr>Ekonomski učinak</vt:lpstr>
      <vt:lpstr>PowerPoint prezentacija</vt:lpstr>
      <vt:lpstr>Povrat uložene vrijednosti(ROI)</vt:lpstr>
      <vt:lpstr>Problemi s računanjem učinaka </vt:lpstr>
      <vt:lpstr>Kvaliteta</vt:lpstr>
      <vt:lpstr>Kvaliteta i zadovoljstvo  </vt:lpstr>
      <vt:lpstr>Druge dimenzije kvalitete usluge</vt:lpstr>
      <vt:lpstr>Druge dimenzije – nastavak…</vt:lpstr>
      <vt:lpstr>Benchmarking</vt:lpstr>
      <vt:lpstr>Benchmarking</vt:lpstr>
      <vt:lpstr>PowerPoint prezentacija</vt:lpstr>
      <vt:lpstr>Benchmarking projekti: Bibliotheksindex (BIX)</vt:lpstr>
      <vt:lpstr>PowerPoint prezentacija</vt:lpstr>
      <vt:lpstr>PowerPoint prezentacija</vt:lpstr>
      <vt:lpstr>Benchmarking projekti: America’s Star Libraries</vt:lpstr>
      <vt:lpstr>PowerPoint prezentacija</vt:lpstr>
      <vt:lpstr>PowerPoint prezentacija</vt:lpstr>
      <vt:lpstr>Benchmarking projekti: Library Ranking Europe (LRE)</vt:lpstr>
      <vt:lpstr>PowerPoint prezentacija</vt:lpstr>
      <vt:lpstr>PowerPoint prezentacija</vt:lpstr>
      <vt:lpstr>Instructor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2018-11-30T11:23:41Z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