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80" r:id="rId4"/>
  </p:sldMasterIdLst>
  <p:notesMasterIdLst>
    <p:notesMasterId r:id="rId42"/>
  </p:notesMasterIdLst>
  <p:handoutMasterIdLst>
    <p:handoutMasterId r:id="rId43"/>
  </p:handoutMasterIdLst>
  <p:sldIdLst>
    <p:sldId id="280" r:id="rId5"/>
    <p:sldId id="281" r:id="rId6"/>
    <p:sldId id="282" r:id="rId7"/>
    <p:sldId id="283" r:id="rId8"/>
    <p:sldId id="284" r:id="rId9"/>
    <p:sldId id="285" r:id="rId10"/>
    <p:sldId id="345"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46" r:id="rId39"/>
    <p:sldId id="317" r:id="rId40"/>
    <p:sldId id="318" r:id="rId41"/>
  </p:sldIdLst>
  <p:sldSz cx="12192000" cy="6858000"/>
  <p:notesSz cx="7023100" cy="9309100"/>
  <p:embeddedFontLst>
    <p:embeddedFont>
      <p:font typeface="Century Gothic" panose="020B0502020202020204" pitchFamily="3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Raleway" panose="020B0604020202020204" charset="-18"/>
      <p:regular r:id="rId52"/>
      <p:bold r:id="rId53"/>
      <p:italic r:id="rId54"/>
      <p:boldItalic r:id="rId55"/>
    </p:embeddedFont>
    <p:embeddedFont>
      <p:font typeface="Wingdings 3" panose="05040102010807070707" pitchFamily="18" charset="2"/>
      <p:regular r:id="rId56"/>
    </p:embeddedFont>
    <p:embeddedFont>
      <p:font typeface="Fjalla One" panose="020B0604020202020204" charset="0"/>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0F0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4660"/>
  </p:normalViewPr>
  <p:slideViewPr>
    <p:cSldViewPr snapToGrid="0" showGuides="1">
      <p:cViewPr varScale="1">
        <p:scale>
          <a:sx n="65" d="100"/>
          <a:sy n="65" d="100"/>
        </p:scale>
        <p:origin x="736" y="-44"/>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280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105"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2.xml.rels><?xml version="1.0" encoding="UTF-8" standalone="yes"?>
<Relationships xmlns="http://schemas.openxmlformats.org/package/2006/relationships"><Relationship Id="rId1" Type="http://schemas.openxmlformats.org/officeDocument/2006/relationships/hyperlink" Target="mailto:stefanie.elbeshausen@uni-hildesheim.de"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stefanie.elbeshausen@uni-hildesheim.d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82CDCF-EC1C-4C10-8943-D2FA86FD3BC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E472ACAD-5BA9-4DC5-9A18-ADEEC84D855E}">
      <dgm:prSet phldrT="[Text]"/>
      <dgm:spPr/>
      <dgm:t>
        <a:bodyPr/>
        <a:lstStyle/>
        <a:p>
          <a:r>
            <a:rPr lang="de-DE" dirty="0" smtClean="0"/>
            <a:t>CIS in </a:t>
          </a:r>
          <a:r>
            <a:rPr lang="de-DE" dirty="0" err="1" smtClean="0"/>
            <a:t>Healthcare</a:t>
          </a:r>
          <a:endParaRPr lang="en-US" dirty="0"/>
        </a:p>
      </dgm:t>
    </dgm:pt>
    <dgm:pt modelId="{04BF4C57-FFF9-4275-866C-5395CF205003}" type="parTrans" cxnId="{17633EA4-0F6D-4CB2-8AB3-CECFE444C9F4}">
      <dgm:prSet/>
      <dgm:spPr/>
      <dgm:t>
        <a:bodyPr/>
        <a:lstStyle/>
        <a:p>
          <a:endParaRPr lang="en-US"/>
        </a:p>
      </dgm:t>
    </dgm:pt>
    <dgm:pt modelId="{104E4AC5-E1AB-4284-85F3-53D0E91B8DAB}" type="sibTrans" cxnId="{17633EA4-0F6D-4CB2-8AB3-CECFE444C9F4}">
      <dgm:prSet/>
      <dgm:spPr/>
      <dgm:t>
        <a:bodyPr/>
        <a:lstStyle/>
        <a:p>
          <a:endParaRPr lang="en-US"/>
        </a:p>
      </dgm:t>
    </dgm:pt>
    <dgm:pt modelId="{1120B3FB-AFF9-412D-A338-54ECB3BF7F47}">
      <dgm:prSet phldrT="[Text]"/>
      <dgm:spPr/>
      <dgm:t>
        <a:bodyPr/>
        <a:lstStyle/>
        <a:p>
          <a:r>
            <a:rPr lang="de-DE" dirty="0" smtClean="0"/>
            <a:t>Scientific Teams</a:t>
          </a:r>
          <a:endParaRPr lang="en-US" dirty="0"/>
        </a:p>
      </dgm:t>
    </dgm:pt>
    <dgm:pt modelId="{19311478-92EE-4030-A6D8-3D662A3AF011}" type="parTrans" cxnId="{2F4E6614-1173-478F-A8F5-8B5939D26893}">
      <dgm:prSet/>
      <dgm:spPr/>
      <dgm:t>
        <a:bodyPr/>
        <a:lstStyle/>
        <a:p>
          <a:endParaRPr lang="en-US"/>
        </a:p>
      </dgm:t>
    </dgm:pt>
    <dgm:pt modelId="{13E53B24-9256-48E3-9F5D-FEFD7B7A6D29}" type="sibTrans" cxnId="{2F4E6614-1173-478F-A8F5-8B5939D26893}">
      <dgm:prSet/>
      <dgm:spPr/>
      <dgm:t>
        <a:bodyPr/>
        <a:lstStyle/>
        <a:p>
          <a:endParaRPr lang="en-US"/>
        </a:p>
      </dgm:t>
    </dgm:pt>
    <dgm:pt modelId="{48F5F8EC-F524-43A1-A8F8-6222AC7B0F38}">
      <dgm:prSet phldrT="[Text]"/>
      <dgm:spPr/>
      <dgm:t>
        <a:bodyPr/>
        <a:lstStyle/>
        <a:p>
          <a:r>
            <a:rPr lang="de-DE" dirty="0" smtClean="0"/>
            <a:t>CIS in Education</a:t>
          </a:r>
          <a:endParaRPr lang="en-US" dirty="0"/>
        </a:p>
      </dgm:t>
    </dgm:pt>
    <dgm:pt modelId="{0A6F25D0-A452-4F57-95A3-770A19EEFECA}" type="parTrans" cxnId="{B6679C75-F444-48B2-B48A-61C328518AEB}">
      <dgm:prSet/>
      <dgm:spPr/>
      <dgm:t>
        <a:bodyPr/>
        <a:lstStyle/>
        <a:p>
          <a:endParaRPr lang="en-US"/>
        </a:p>
      </dgm:t>
    </dgm:pt>
    <dgm:pt modelId="{DC089C7F-81B7-4D7C-809B-7996906E8B9C}" type="sibTrans" cxnId="{B6679C75-F444-48B2-B48A-61C328518AEB}">
      <dgm:prSet/>
      <dgm:spPr/>
      <dgm:t>
        <a:bodyPr/>
        <a:lstStyle/>
        <a:p>
          <a:endParaRPr lang="en-US"/>
        </a:p>
      </dgm:t>
    </dgm:pt>
    <dgm:pt modelId="{93AA69A3-7960-4EDA-A738-B5113175CC58}">
      <dgm:prSet phldrT="[Text]"/>
      <dgm:spPr/>
      <dgm:t>
        <a:bodyPr/>
        <a:lstStyle/>
        <a:p>
          <a:r>
            <a:rPr lang="de-DE" dirty="0" smtClean="0"/>
            <a:t>CIS in Patent</a:t>
          </a:r>
          <a:endParaRPr lang="en-US" dirty="0"/>
        </a:p>
      </dgm:t>
    </dgm:pt>
    <dgm:pt modelId="{92990322-E326-4FFB-8876-30FC8278C622}" type="parTrans" cxnId="{ABEFF0A0-C720-45E8-A1CC-BE450A3E17EA}">
      <dgm:prSet/>
      <dgm:spPr/>
      <dgm:t>
        <a:bodyPr/>
        <a:lstStyle/>
        <a:p>
          <a:endParaRPr lang="en-US"/>
        </a:p>
      </dgm:t>
    </dgm:pt>
    <dgm:pt modelId="{07478BA9-9BA1-4B97-8536-73BB6BFC3ED1}" type="sibTrans" cxnId="{ABEFF0A0-C720-45E8-A1CC-BE450A3E17EA}">
      <dgm:prSet/>
      <dgm:spPr/>
      <dgm:t>
        <a:bodyPr/>
        <a:lstStyle/>
        <a:p>
          <a:endParaRPr lang="en-US"/>
        </a:p>
      </dgm:t>
    </dgm:pt>
    <dgm:pt modelId="{08D3EF9A-12E4-4036-826C-15ECE9477944}" type="pres">
      <dgm:prSet presAssocID="{4382CDCF-EC1C-4C10-8943-D2FA86FD3BC4}" presName="matrix" presStyleCnt="0">
        <dgm:presLayoutVars>
          <dgm:chMax val="1"/>
          <dgm:dir/>
          <dgm:resizeHandles val="exact"/>
        </dgm:presLayoutVars>
      </dgm:prSet>
      <dgm:spPr/>
      <dgm:t>
        <a:bodyPr/>
        <a:lstStyle/>
        <a:p>
          <a:endParaRPr lang="en-US"/>
        </a:p>
      </dgm:t>
    </dgm:pt>
    <dgm:pt modelId="{73A856CE-B851-4705-A41D-511F79486997}" type="pres">
      <dgm:prSet presAssocID="{4382CDCF-EC1C-4C10-8943-D2FA86FD3BC4}" presName="diamond" presStyleLbl="bgShp" presStyleIdx="0" presStyleCnt="1"/>
      <dgm:spPr/>
    </dgm:pt>
    <dgm:pt modelId="{FD1885AE-DCE0-4439-B740-784E47C11ABF}" type="pres">
      <dgm:prSet presAssocID="{4382CDCF-EC1C-4C10-8943-D2FA86FD3BC4}" presName="quad1" presStyleLbl="node1" presStyleIdx="0" presStyleCnt="4">
        <dgm:presLayoutVars>
          <dgm:chMax val="0"/>
          <dgm:chPref val="0"/>
          <dgm:bulletEnabled val="1"/>
        </dgm:presLayoutVars>
      </dgm:prSet>
      <dgm:spPr/>
      <dgm:t>
        <a:bodyPr/>
        <a:lstStyle/>
        <a:p>
          <a:endParaRPr lang="en-US"/>
        </a:p>
      </dgm:t>
    </dgm:pt>
    <dgm:pt modelId="{837BB99C-3E33-45E3-9B5B-7CC940605CE1}" type="pres">
      <dgm:prSet presAssocID="{4382CDCF-EC1C-4C10-8943-D2FA86FD3BC4}" presName="quad2" presStyleLbl="node1" presStyleIdx="1" presStyleCnt="4">
        <dgm:presLayoutVars>
          <dgm:chMax val="0"/>
          <dgm:chPref val="0"/>
          <dgm:bulletEnabled val="1"/>
        </dgm:presLayoutVars>
      </dgm:prSet>
      <dgm:spPr/>
      <dgm:t>
        <a:bodyPr/>
        <a:lstStyle/>
        <a:p>
          <a:endParaRPr lang="en-US"/>
        </a:p>
      </dgm:t>
    </dgm:pt>
    <dgm:pt modelId="{D919A96B-FF1E-4B34-8754-6597A32DEAB5}" type="pres">
      <dgm:prSet presAssocID="{4382CDCF-EC1C-4C10-8943-D2FA86FD3BC4}" presName="quad3" presStyleLbl="node1" presStyleIdx="2" presStyleCnt="4">
        <dgm:presLayoutVars>
          <dgm:chMax val="0"/>
          <dgm:chPref val="0"/>
          <dgm:bulletEnabled val="1"/>
        </dgm:presLayoutVars>
      </dgm:prSet>
      <dgm:spPr/>
      <dgm:t>
        <a:bodyPr/>
        <a:lstStyle/>
        <a:p>
          <a:endParaRPr lang="en-US"/>
        </a:p>
      </dgm:t>
    </dgm:pt>
    <dgm:pt modelId="{0836CAC3-1404-4066-A47D-61D33D63D7F9}" type="pres">
      <dgm:prSet presAssocID="{4382CDCF-EC1C-4C10-8943-D2FA86FD3BC4}" presName="quad4" presStyleLbl="node1" presStyleIdx="3" presStyleCnt="4">
        <dgm:presLayoutVars>
          <dgm:chMax val="0"/>
          <dgm:chPref val="0"/>
          <dgm:bulletEnabled val="1"/>
        </dgm:presLayoutVars>
      </dgm:prSet>
      <dgm:spPr/>
      <dgm:t>
        <a:bodyPr/>
        <a:lstStyle/>
        <a:p>
          <a:endParaRPr lang="en-US"/>
        </a:p>
      </dgm:t>
    </dgm:pt>
  </dgm:ptLst>
  <dgm:cxnLst>
    <dgm:cxn modelId="{5E63C103-1828-45AA-9738-1F882C548ED6}" type="presOf" srcId="{93AA69A3-7960-4EDA-A738-B5113175CC58}" destId="{0836CAC3-1404-4066-A47D-61D33D63D7F9}" srcOrd="0" destOrd="0" presId="urn:microsoft.com/office/officeart/2005/8/layout/matrix3"/>
    <dgm:cxn modelId="{8FB09B9E-BE73-4461-A240-B98F2B3464C3}" type="presOf" srcId="{4382CDCF-EC1C-4C10-8943-D2FA86FD3BC4}" destId="{08D3EF9A-12E4-4036-826C-15ECE9477944}" srcOrd="0" destOrd="0" presId="urn:microsoft.com/office/officeart/2005/8/layout/matrix3"/>
    <dgm:cxn modelId="{ABEFF0A0-C720-45E8-A1CC-BE450A3E17EA}" srcId="{4382CDCF-EC1C-4C10-8943-D2FA86FD3BC4}" destId="{93AA69A3-7960-4EDA-A738-B5113175CC58}" srcOrd="3" destOrd="0" parTransId="{92990322-E326-4FFB-8876-30FC8278C622}" sibTransId="{07478BA9-9BA1-4B97-8536-73BB6BFC3ED1}"/>
    <dgm:cxn modelId="{601BF94B-9203-4133-8D2A-67EF71624B31}" type="presOf" srcId="{E472ACAD-5BA9-4DC5-9A18-ADEEC84D855E}" destId="{FD1885AE-DCE0-4439-B740-784E47C11ABF}" srcOrd="0" destOrd="0" presId="urn:microsoft.com/office/officeart/2005/8/layout/matrix3"/>
    <dgm:cxn modelId="{92D0EE79-0FE1-4BA5-9B56-D8C62AD7B03B}" type="presOf" srcId="{48F5F8EC-F524-43A1-A8F8-6222AC7B0F38}" destId="{D919A96B-FF1E-4B34-8754-6597A32DEAB5}" srcOrd="0" destOrd="0" presId="urn:microsoft.com/office/officeart/2005/8/layout/matrix3"/>
    <dgm:cxn modelId="{17633EA4-0F6D-4CB2-8AB3-CECFE444C9F4}" srcId="{4382CDCF-EC1C-4C10-8943-D2FA86FD3BC4}" destId="{E472ACAD-5BA9-4DC5-9A18-ADEEC84D855E}" srcOrd="0" destOrd="0" parTransId="{04BF4C57-FFF9-4275-866C-5395CF205003}" sibTransId="{104E4AC5-E1AB-4284-85F3-53D0E91B8DAB}"/>
    <dgm:cxn modelId="{98CB43B0-A07C-4873-A40F-F6CF9CD5176A}" type="presOf" srcId="{1120B3FB-AFF9-412D-A338-54ECB3BF7F47}" destId="{837BB99C-3E33-45E3-9B5B-7CC940605CE1}" srcOrd="0" destOrd="0" presId="urn:microsoft.com/office/officeart/2005/8/layout/matrix3"/>
    <dgm:cxn modelId="{B6679C75-F444-48B2-B48A-61C328518AEB}" srcId="{4382CDCF-EC1C-4C10-8943-D2FA86FD3BC4}" destId="{48F5F8EC-F524-43A1-A8F8-6222AC7B0F38}" srcOrd="2" destOrd="0" parTransId="{0A6F25D0-A452-4F57-95A3-770A19EEFECA}" sibTransId="{DC089C7F-81B7-4D7C-809B-7996906E8B9C}"/>
    <dgm:cxn modelId="{2F4E6614-1173-478F-A8F5-8B5939D26893}" srcId="{4382CDCF-EC1C-4C10-8943-D2FA86FD3BC4}" destId="{1120B3FB-AFF9-412D-A338-54ECB3BF7F47}" srcOrd="1" destOrd="0" parTransId="{19311478-92EE-4030-A6D8-3D662A3AF011}" sibTransId="{13E53B24-9256-48E3-9F5D-FEFD7B7A6D29}"/>
    <dgm:cxn modelId="{B359EB04-4D44-46DB-A620-56025550E673}" type="presParOf" srcId="{08D3EF9A-12E4-4036-826C-15ECE9477944}" destId="{73A856CE-B851-4705-A41D-511F79486997}" srcOrd="0" destOrd="0" presId="urn:microsoft.com/office/officeart/2005/8/layout/matrix3"/>
    <dgm:cxn modelId="{E5379674-7B4F-4131-99AF-DD5FC768784F}" type="presParOf" srcId="{08D3EF9A-12E4-4036-826C-15ECE9477944}" destId="{FD1885AE-DCE0-4439-B740-784E47C11ABF}" srcOrd="1" destOrd="0" presId="urn:microsoft.com/office/officeart/2005/8/layout/matrix3"/>
    <dgm:cxn modelId="{7E199D8B-DB2D-4B02-8341-4967EFF277E3}" type="presParOf" srcId="{08D3EF9A-12E4-4036-826C-15ECE9477944}" destId="{837BB99C-3E33-45E3-9B5B-7CC940605CE1}" srcOrd="2" destOrd="0" presId="urn:microsoft.com/office/officeart/2005/8/layout/matrix3"/>
    <dgm:cxn modelId="{A4C72F7C-FB11-4CBB-8414-0B13EF4A980E}" type="presParOf" srcId="{08D3EF9A-12E4-4036-826C-15ECE9477944}" destId="{D919A96B-FF1E-4B34-8754-6597A32DEAB5}" srcOrd="3" destOrd="0" presId="urn:microsoft.com/office/officeart/2005/8/layout/matrix3"/>
    <dgm:cxn modelId="{E4C54A50-3231-4930-95D6-DE21F49B949B}" type="presParOf" srcId="{08D3EF9A-12E4-4036-826C-15ECE9477944}" destId="{0836CAC3-1404-4066-A47D-61D33D63D7F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87E9D6-2A90-4BCA-9917-059667D4BDB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D1E1409-B4D1-4074-90A1-337E7AFD5784}">
      <dgm:prSet phldrT="[Text]"/>
      <dgm:spPr/>
      <dgm:t>
        <a:bodyPr/>
        <a:lstStyle/>
        <a:p>
          <a:r>
            <a:rPr lang="de-DE" dirty="0" smtClean="0">
              <a:solidFill>
                <a:schemeClr val="tx1"/>
              </a:solidFill>
              <a:hlinkClick xmlns:r="http://schemas.openxmlformats.org/officeDocument/2006/relationships" r:id="rId1"/>
            </a:rPr>
            <a:t>stefanie.elbeshausen@uni-hildesheim.de</a:t>
          </a:r>
          <a:r>
            <a:rPr lang="hr-HR" dirty="0" smtClean="0">
              <a:solidFill>
                <a:schemeClr val="tx1"/>
              </a:solidFill>
            </a:rPr>
            <a:t> </a:t>
          </a:r>
          <a:endParaRPr lang="en-US" dirty="0">
            <a:solidFill>
              <a:schemeClr val="tx1"/>
            </a:solidFill>
          </a:endParaRPr>
        </a:p>
      </dgm:t>
    </dgm:pt>
    <dgm:pt modelId="{3A22935D-9DC8-463F-B9FD-A51FA2726A84}" type="parTrans" cxnId="{7D8B7E75-4507-4B72-AA00-67CAF20DBBA1}">
      <dgm:prSet/>
      <dgm:spPr/>
      <dgm:t>
        <a:bodyPr/>
        <a:lstStyle/>
        <a:p>
          <a:endParaRPr lang="en-US"/>
        </a:p>
      </dgm:t>
    </dgm:pt>
    <dgm:pt modelId="{BD917192-454C-479E-9824-7CFC05C66C75}" type="sibTrans" cxnId="{7D8B7E75-4507-4B72-AA00-67CAF20DBBA1}">
      <dgm:prSet/>
      <dgm:spPr/>
      <dgm:t>
        <a:bodyPr/>
        <a:lstStyle/>
        <a:p>
          <a:endParaRPr lang="en-US"/>
        </a:p>
      </dgm:t>
    </dgm:pt>
    <dgm:pt modelId="{D822D75A-238A-426D-A9D3-A664472FE3B0}" type="pres">
      <dgm:prSet presAssocID="{6787E9D6-2A90-4BCA-9917-059667D4BDBC}" presName="diagram" presStyleCnt="0">
        <dgm:presLayoutVars>
          <dgm:dir/>
          <dgm:resizeHandles val="exact"/>
        </dgm:presLayoutVars>
      </dgm:prSet>
      <dgm:spPr/>
      <dgm:t>
        <a:bodyPr/>
        <a:lstStyle/>
        <a:p>
          <a:endParaRPr lang="en-US"/>
        </a:p>
      </dgm:t>
    </dgm:pt>
    <dgm:pt modelId="{12395514-DBA0-4CED-89BE-7504CBC7A432}" type="pres">
      <dgm:prSet presAssocID="{7D1E1409-B4D1-4074-90A1-337E7AFD5784}" presName="node" presStyleLbl="node1" presStyleIdx="0" presStyleCnt="1">
        <dgm:presLayoutVars>
          <dgm:bulletEnabled val="1"/>
        </dgm:presLayoutVars>
      </dgm:prSet>
      <dgm:spPr/>
      <dgm:t>
        <a:bodyPr/>
        <a:lstStyle/>
        <a:p>
          <a:endParaRPr lang="en-US"/>
        </a:p>
      </dgm:t>
    </dgm:pt>
  </dgm:ptLst>
  <dgm:cxnLst>
    <dgm:cxn modelId="{29EC5D75-B37E-4BA8-9052-2E0CEBAD8A2A}" type="presOf" srcId="{6787E9D6-2A90-4BCA-9917-059667D4BDBC}" destId="{D822D75A-238A-426D-A9D3-A664472FE3B0}" srcOrd="0" destOrd="0" presId="urn:microsoft.com/office/officeart/2005/8/layout/default"/>
    <dgm:cxn modelId="{7D8B7E75-4507-4B72-AA00-67CAF20DBBA1}" srcId="{6787E9D6-2A90-4BCA-9917-059667D4BDBC}" destId="{7D1E1409-B4D1-4074-90A1-337E7AFD5784}" srcOrd="0" destOrd="0" parTransId="{3A22935D-9DC8-463F-B9FD-A51FA2726A84}" sibTransId="{BD917192-454C-479E-9824-7CFC05C66C75}"/>
    <dgm:cxn modelId="{FFC89062-5E62-495C-8D02-15A93A33AD9B}" type="presOf" srcId="{7D1E1409-B4D1-4074-90A1-337E7AFD5784}" destId="{12395514-DBA0-4CED-89BE-7504CBC7A432}" srcOrd="0" destOrd="0" presId="urn:microsoft.com/office/officeart/2005/8/layout/default"/>
    <dgm:cxn modelId="{E08EED04-F774-4F97-861B-B6DA61ED375B}" type="presParOf" srcId="{D822D75A-238A-426D-A9D3-A664472FE3B0}" destId="{12395514-DBA0-4CED-89BE-7504CBC7A43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856CE-B851-4705-A41D-511F79486997}">
      <dsp:nvSpPr>
        <dsp:cNvPr id="0" name=""/>
        <dsp:cNvSpPr/>
      </dsp:nvSpPr>
      <dsp:spPr>
        <a:xfrm>
          <a:off x="615949" y="0"/>
          <a:ext cx="3880670" cy="388067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1885AE-DCE0-4439-B740-784E47C11ABF}">
      <dsp:nvSpPr>
        <dsp:cNvPr id="0" name=""/>
        <dsp:cNvSpPr/>
      </dsp:nvSpPr>
      <dsp:spPr>
        <a:xfrm>
          <a:off x="984612" y="368663"/>
          <a:ext cx="1513461" cy="151346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t>CIS in </a:t>
          </a:r>
          <a:r>
            <a:rPr lang="de-DE" sz="1700" kern="1200" dirty="0" err="1" smtClean="0"/>
            <a:t>Healthcare</a:t>
          </a:r>
          <a:endParaRPr lang="en-US" sz="1700" kern="1200" dirty="0"/>
        </a:p>
      </dsp:txBody>
      <dsp:txXfrm>
        <a:off x="1058493" y="442544"/>
        <a:ext cx="1365699" cy="1365699"/>
      </dsp:txXfrm>
    </dsp:sp>
    <dsp:sp modelId="{837BB99C-3E33-45E3-9B5B-7CC940605CE1}">
      <dsp:nvSpPr>
        <dsp:cNvPr id="0" name=""/>
        <dsp:cNvSpPr/>
      </dsp:nvSpPr>
      <dsp:spPr>
        <a:xfrm>
          <a:off x="2614494" y="368663"/>
          <a:ext cx="1513461" cy="151346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t>Scientific Teams</a:t>
          </a:r>
          <a:endParaRPr lang="en-US" sz="1700" kern="1200" dirty="0"/>
        </a:p>
      </dsp:txBody>
      <dsp:txXfrm>
        <a:off x="2688375" y="442544"/>
        <a:ext cx="1365699" cy="1365699"/>
      </dsp:txXfrm>
    </dsp:sp>
    <dsp:sp modelId="{D919A96B-FF1E-4B34-8754-6597A32DEAB5}">
      <dsp:nvSpPr>
        <dsp:cNvPr id="0" name=""/>
        <dsp:cNvSpPr/>
      </dsp:nvSpPr>
      <dsp:spPr>
        <a:xfrm>
          <a:off x="984612" y="1998545"/>
          <a:ext cx="1513461" cy="151346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t>CIS in Education</a:t>
          </a:r>
          <a:endParaRPr lang="en-US" sz="1700" kern="1200" dirty="0"/>
        </a:p>
      </dsp:txBody>
      <dsp:txXfrm>
        <a:off x="1058493" y="2072426"/>
        <a:ext cx="1365699" cy="1365699"/>
      </dsp:txXfrm>
    </dsp:sp>
    <dsp:sp modelId="{0836CAC3-1404-4066-A47D-61D33D63D7F9}">
      <dsp:nvSpPr>
        <dsp:cNvPr id="0" name=""/>
        <dsp:cNvSpPr/>
      </dsp:nvSpPr>
      <dsp:spPr>
        <a:xfrm>
          <a:off x="2614494" y="1998545"/>
          <a:ext cx="1513461" cy="151346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t>CIS in Patent</a:t>
          </a:r>
          <a:endParaRPr lang="en-US" sz="1700" kern="1200" dirty="0"/>
        </a:p>
      </dsp:txBody>
      <dsp:txXfrm>
        <a:off x="2688375" y="2072426"/>
        <a:ext cx="1365699" cy="13656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95514-DBA0-4CED-89BE-7504CBC7A432}">
      <dsp:nvSpPr>
        <dsp:cNvPr id="0" name=""/>
        <dsp:cNvSpPr/>
      </dsp:nvSpPr>
      <dsp:spPr>
        <a:xfrm>
          <a:off x="978594" y="892"/>
          <a:ext cx="6989960" cy="41939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de-DE" sz="4000" kern="1200" dirty="0" smtClean="0">
              <a:solidFill>
                <a:schemeClr val="tx1"/>
              </a:solidFill>
              <a:hlinkClick xmlns:r="http://schemas.openxmlformats.org/officeDocument/2006/relationships" r:id="rId1"/>
            </a:rPr>
            <a:t>stefanie.elbeshausen@uni-hildesheim.de</a:t>
          </a:r>
          <a:r>
            <a:rPr lang="hr-HR" sz="4000" kern="1200" dirty="0" smtClean="0">
              <a:solidFill>
                <a:schemeClr val="tx1"/>
              </a:solidFill>
            </a:rPr>
            <a:t> </a:t>
          </a:r>
          <a:endParaRPr lang="en-US" sz="4000" kern="1200" dirty="0">
            <a:solidFill>
              <a:schemeClr val="tx1"/>
            </a:solidFill>
          </a:endParaRPr>
        </a:p>
      </dsp:txBody>
      <dsp:txXfrm>
        <a:off x="978594" y="892"/>
        <a:ext cx="6989960" cy="419397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574AC39-44E6-425E-AF49-CF7D189F346F}" type="datetimeFigureOut">
              <a:rPr lang="en-US" smtClean="0"/>
              <a:t>11/11/2018</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320F472-929B-459B-8D82-2FABCC5B32A0}" type="slidenum">
              <a:rPr lang="en-US" smtClean="0"/>
              <a:t>‹#›</a:t>
            </a:fld>
            <a:endParaRPr lang="en-US"/>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2775BC-6312-42C7-B7C5-EA6783C2D9CA}" type="datetimeFigureOut">
              <a:rPr lang="en-US" smtClean="0"/>
              <a:t>11/11/2018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F715A1-4ADC-44E0-9587-804FF39D6B22}" type="slidenum">
              <a:rPr lang="en-US" smtClean="0"/>
              <a:t>‹#›</a:t>
            </a:fld>
            <a:endParaRPr lang="en-US"/>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Collaborative_information_seeking#cite_note-34"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Extinc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n.wikipedia.org/wiki/Dinosaur#cite_note-mistaken-175"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Extinc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en.wikipedia.org/wiki/Dinosaur#cite_note-mistaken-175"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1</a:t>
            </a:fld>
            <a:endParaRPr lang="de-DE"/>
          </a:p>
        </p:txBody>
      </p:sp>
    </p:spTree>
    <p:extLst>
      <p:ext uri="{BB962C8B-B14F-4D97-AF65-F5344CB8AC3E}">
        <p14:creationId xmlns:p14="http://schemas.microsoft.com/office/powerpoint/2010/main" val="712153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Remember</a:t>
            </a:r>
            <a:r>
              <a:rPr lang="de-DE" baseline="0" dirty="0" smtClean="0"/>
              <a:t> </a:t>
            </a:r>
            <a:r>
              <a:rPr lang="de-DE" baseline="0" dirty="0" err="1" smtClean="0"/>
              <a:t>what</a:t>
            </a:r>
            <a:r>
              <a:rPr lang="de-DE" baseline="0" dirty="0" smtClean="0"/>
              <a:t> </a:t>
            </a:r>
            <a:r>
              <a:rPr lang="de-DE" baseline="0" dirty="0" err="1" smtClean="0"/>
              <a:t>you</a:t>
            </a:r>
            <a:r>
              <a:rPr lang="de-DE" baseline="0" dirty="0" smtClean="0"/>
              <a:t> </a:t>
            </a:r>
            <a:r>
              <a:rPr lang="de-DE" baseline="0" dirty="0" err="1" smtClean="0"/>
              <a:t>heared</a:t>
            </a:r>
            <a:r>
              <a:rPr lang="de-DE" baseline="0" dirty="0" smtClean="0"/>
              <a:t> </a:t>
            </a:r>
            <a:r>
              <a:rPr lang="de-DE" baseline="0" dirty="0" err="1" smtClean="0"/>
              <a:t>yesterday</a:t>
            </a:r>
            <a:r>
              <a:rPr lang="de-DE" baseline="0" dirty="0" smtClean="0"/>
              <a:t> </a:t>
            </a:r>
            <a:r>
              <a:rPr lang="de-DE" baseline="0" dirty="0" smtClean="0">
                <a:sym typeface="Wingdings" panose="05000000000000000000" pitchFamily="2" charset="2"/>
              </a:rPr>
              <a:t> </a:t>
            </a:r>
            <a:r>
              <a:rPr lang="de-DE" baseline="0" dirty="0" err="1" smtClean="0">
                <a:sym typeface="Wingdings" panose="05000000000000000000" pitchFamily="2" charset="2"/>
              </a:rPr>
              <a:t>the</a:t>
            </a:r>
            <a:r>
              <a:rPr lang="de-DE" baseline="0" dirty="0" smtClean="0">
                <a:sym typeface="Wingdings" panose="05000000000000000000" pitchFamily="2" charset="2"/>
              </a:rPr>
              <a:t> </a:t>
            </a:r>
            <a:r>
              <a:rPr lang="de-DE" baseline="0" dirty="0" err="1" smtClean="0">
                <a:sym typeface="Wingdings" panose="05000000000000000000" pitchFamily="2" charset="2"/>
              </a:rPr>
              <a:t>search</a:t>
            </a:r>
            <a:r>
              <a:rPr lang="de-DE" baseline="0" dirty="0" smtClean="0">
                <a:sym typeface="Wingdings" panose="05000000000000000000" pitchFamily="2" charset="2"/>
              </a:rPr>
              <a:t> </a:t>
            </a:r>
            <a:r>
              <a:rPr lang="de-DE" baseline="0" dirty="0" err="1" smtClean="0">
                <a:sym typeface="Wingdings" panose="05000000000000000000" pitchFamily="2" charset="2"/>
              </a:rPr>
              <a:t>process</a:t>
            </a:r>
            <a:r>
              <a:rPr lang="de-DE" baseline="0" dirty="0" smtClean="0">
                <a:sym typeface="Wingdings" panose="05000000000000000000" pitchFamily="2" charset="2"/>
              </a:rPr>
              <a:t> (</a:t>
            </a:r>
            <a:r>
              <a:rPr lang="de-DE" baseline="0" dirty="0" err="1" smtClean="0">
                <a:sym typeface="Wingdings" panose="05000000000000000000" pitchFamily="2" charset="2"/>
              </a:rPr>
              <a:t>and</a:t>
            </a:r>
            <a:r>
              <a:rPr lang="de-DE" baseline="0" dirty="0" smtClean="0">
                <a:sym typeface="Wingdings" panose="05000000000000000000" pitchFamily="2" charset="2"/>
              </a:rPr>
              <a:t> </a:t>
            </a:r>
            <a:r>
              <a:rPr lang="de-DE" baseline="0" dirty="0" err="1" smtClean="0">
                <a:sym typeface="Wingdings" panose="05000000000000000000" pitchFamily="2" charset="2"/>
              </a:rPr>
              <a:t>evaluation</a:t>
            </a:r>
            <a:r>
              <a:rPr lang="de-DE" baseline="0" dirty="0" smtClean="0">
                <a:sym typeface="Wingdings" panose="05000000000000000000" pitchFamily="2" charset="2"/>
              </a:rPr>
              <a:t> </a:t>
            </a:r>
            <a:r>
              <a:rPr lang="de-DE" baseline="0" dirty="0" err="1" smtClean="0">
                <a:sym typeface="Wingdings" panose="05000000000000000000" pitchFamily="2" charset="2"/>
              </a:rPr>
              <a:t>of</a:t>
            </a:r>
            <a:r>
              <a:rPr lang="de-DE" baseline="0" dirty="0" smtClean="0">
                <a:sym typeface="Wingdings" panose="05000000000000000000" pitchFamily="2" charset="2"/>
              </a:rPr>
              <a:t> </a:t>
            </a:r>
            <a:r>
              <a:rPr lang="de-DE" baseline="0" dirty="0" err="1" smtClean="0">
                <a:sym typeface="Wingdings" panose="05000000000000000000" pitchFamily="2" charset="2"/>
              </a:rPr>
              <a:t>results</a:t>
            </a:r>
            <a:r>
              <a:rPr lang="de-DE" baseline="0" dirty="0" smtClean="0">
                <a:sym typeface="Wingdings" panose="05000000000000000000" pitchFamily="2" charset="2"/>
              </a:rPr>
              <a:t>) </a:t>
            </a:r>
            <a:r>
              <a:rPr lang="de-DE" baseline="0" dirty="0" err="1" smtClean="0">
                <a:sym typeface="Wingdings" panose="05000000000000000000" pitchFamily="2" charset="2"/>
              </a:rPr>
              <a:t>is</a:t>
            </a:r>
            <a:r>
              <a:rPr lang="de-DE" baseline="0" dirty="0" smtClean="0">
                <a:sym typeface="Wingdings" panose="05000000000000000000" pitchFamily="2" charset="2"/>
              </a:rPr>
              <a:t> </a:t>
            </a:r>
            <a:r>
              <a:rPr lang="de-DE" baseline="0" dirty="0" err="1" smtClean="0">
                <a:sym typeface="Wingdings" panose="05000000000000000000" pitchFamily="2" charset="2"/>
              </a:rPr>
              <a:t>releted</a:t>
            </a:r>
            <a:r>
              <a:rPr lang="de-DE" baseline="0" dirty="0" smtClean="0">
                <a:sym typeface="Wingdings" panose="05000000000000000000" pitchFamily="2" charset="2"/>
              </a:rPr>
              <a:t> </a:t>
            </a:r>
            <a:r>
              <a:rPr lang="de-DE" baseline="0" dirty="0" err="1" smtClean="0">
                <a:sym typeface="Wingdings" panose="05000000000000000000" pitchFamily="2" charset="2"/>
              </a:rPr>
              <a:t>to</a:t>
            </a:r>
            <a:r>
              <a:rPr lang="de-DE" baseline="0" dirty="0" smtClean="0">
                <a:sym typeface="Wingdings" panose="05000000000000000000" pitchFamily="2" charset="2"/>
              </a:rPr>
              <a:t> </a:t>
            </a:r>
            <a:r>
              <a:rPr lang="de-DE" baseline="0" dirty="0" err="1" smtClean="0">
                <a:sym typeface="Wingdings" panose="05000000000000000000" pitchFamily="2" charset="2"/>
              </a:rPr>
              <a:t>the</a:t>
            </a:r>
            <a:r>
              <a:rPr lang="de-DE" baseline="0" dirty="0" smtClean="0">
                <a:sym typeface="Wingdings" panose="05000000000000000000" pitchFamily="2" charset="2"/>
              </a:rPr>
              <a:t> </a:t>
            </a:r>
            <a:r>
              <a:rPr lang="de-DE" baseline="0" dirty="0" err="1" smtClean="0">
                <a:sym typeface="Wingdings" panose="05000000000000000000" pitchFamily="2" charset="2"/>
              </a:rPr>
              <a:t>person</a:t>
            </a:r>
            <a:r>
              <a:rPr lang="de-DE" baseline="0" dirty="0" smtClean="0">
                <a:sym typeface="Wingdings" panose="05000000000000000000" pitchFamily="2" charset="2"/>
              </a:rPr>
              <a:t> </a:t>
            </a:r>
            <a:r>
              <a:rPr lang="de-DE" baseline="0" dirty="0" err="1" smtClean="0">
                <a:sym typeface="Wingdings" panose="05000000000000000000" pitchFamily="2" charset="2"/>
              </a:rPr>
              <a:t>who</a:t>
            </a:r>
            <a:r>
              <a:rPr lang="de-DE" baseline="0" dirty="0" smtClean="0">
                <a:sym typeface="Wingdings" panose="05000000000000000000" pitchFamily="2" charset="2"/>
              </a:rPr>
              <a:t> </a:t>
            </a:r>
            <a:r>
              <a:rPr lang="de-DE" baseline="0" dirty="0" err="1" smtClean="0">
                <a:sym typeface="Wingdings" panose="05000000000000000000" pitchFamily="2" charset="2"/>
              </a:rPr>
              <a:t>has</a:t>
            </a:r>
            <a:r>
              <a:rPr lang="de-DE" baseline="0" dirty="0" smtClean="0">
                <a:sym typeface="Wingdings" panose="05000000000000000000" pitchFamily="2" charset="2"/>
              </a:rPr>
              <a:t> </a:t>
            </a:r>
            <a:r>
              <a:rPr lang="de-DE" baseline="0" dirty="0" err="1" smtClean="0">
                <a:sym typeface="Wingdings" panose="05000000000000000000" pitchFamily="2" charset="2"/>
              </a:rPr>
              <a:t>the</a:t>
            </a:r>
            <a:r>
              <a:rPr lang="de-DE" baseline="0" dirty="0" smtClean="0">
                <a:sym typeface="Wingdings" panose="05000000000000000000" pitchFamily="2" charset="2"/>
              </a:rPr>
              <a:t> </a:t>
            </a:r>
            <a:r>
              <a:rPr lang="de-DE" baseline="0" dirty="0" err="1" smtClean="0">
                <a:sym typeface="Wingdings" panose="05000000000000000000" pitchFamily="2" charset="2"/>
              </a:rPr>
              <a:t>information</a:t>
            </a:r>
            <a:r>
              <a:rPr lang="de-DE" baseline="0" dirty="0" smtClean="0">
                <a:sym typeface="Wingdings" panose="05000000000000000000" pitchFamily="2" charset="2"/>
              </a:rPr>
              <a:t> </a:t>
            </a:r>
            <a:r>
              <a:rPr lang="de-DE" baseline="0" dirty="0" err="1" smtClean="0">
                <a:sym typeface="Wingdings" panose="05000000000000000000" pitchFamily="2" charset="2"/>
              </a:rPr>
              <a:t>need</a:t>
            </a:r>
            <a:r>
              <a:rPr lang="de-DE" baseline="0" dirty="0" smtClean="0">
                <a:sym typeface="Wingdings" panose="05000000000000000000" pitchFamily="2" charset="2"/>
              </a:rPr>
              <a:t> </a:t>
            </a:r>
            <a:endParaRPr lang="de-DE" dirty="0" smtClean="0"/>
          </a:p>
          <a:p>
            <a:endParaRPr lang="de-DE" dirty="0" smtClean="0"/>
          </a:p>
          <a:p>
            <a:r>
              <a:rPr lang="de-DE" dirty="0" err="1" smtClean="0"/>
              <a:t>Means</a:t>
            </a:r>
            <a:r>
              <a:rPr lang="de-DE" dirty="0" smtClean="0"/>
              <a:t> in </a:t>
            </a:r>
            <a:r>
              <a:rPr lang="de-DE" dirty="0" err="1" smtClean="0"/>
              <a:t>user</a:t>
            </a:r>
            <a:r>
              <a:rPr lang="de-DE" dirty="0" smtClean="0"/>
              <a:t> </a:t>
            </a:r>
            <a:r>
              <a:rPr lang="de-DE" dirty="0" err="1" smtClean="0"/>
              <a:t>oriented</a:t>
            </a:r>
            <a:r>
              <a:rPr lang="de-DE" dirty="0" smtClean="0"/>
              <a:t> </a:t>
            </a:r>
            <a:r>
              <a:rPr lang="de-DE" dirty="0" err="1" smtClean="0"/>
              <a:t>research</a:t>
            </a:r>
            <a:r>
              <a:rPr lang="de-DE" baseline="0" dirty="0" smtClean="0"/>
              <a:t> </a:t>
            </a:r>
            <a:r>
              <a:rPr lang="de-DE" baseline="0" dirty="0" err="1" smtClean="0"/>
              <a:t>we</a:t>
            </a:r>
            <a:r>
              <a:rPr lang="de-DE" baseline="0" dirty="0" smtClean="0"/>
              <a:t> </a:t>
            </a:r>
            <a:r>
              <a:rPr lang="de-DE" baseline="0" dirty="0" err="1" smtClean="0"/>
              <a:t>have</a:t>
            </a:r>
            <a:r>
              <a:rPr lang="de-DE" baseline="0" dirty="0" smtClean="0"/>
              <a:t> </a:t>
            </a:r>
            <a:r>
              <a:rPr lang="de-DE" baseline="0" dirty="0" err="1" smtClean="0"/>
              <a:t>to</a:t>
            </a:r>
            <a:r>
              <a:rPr lang="de-DE" baseline="0" dirty="0" smtClean="0"/>
              <a:t> </a:t>
            </a:r>
            <a:r>
              <a:rPr lang="de-DE" baseline="0" dirty="0" err="1" smtClean="0"/>
              <a:t>keep</a:t>
            </a:r>
            <a:r>
              <a:rPr lang="de-DE" baseline="0" dirty="0" smtClean="0"/>
              <a:t> in </a:t>
            </a:r>
            <a:r>
              <a:rPr lang="de-DE" baseline="0" dirty="0" err="1" smtClean="0"/>
              <a:t>mind</a:t>
            </a:r>
            <a:r>
              <a:rPr lang="de-DE" baseline="0" dirty="0" smtClean="0"/>
              <a:t> </a:t>
            </a:r>
            <a:r>
              <a:rPr lang="de-DE" baseline="0" dirty="0" err="1" smtClean="0"/>
              <a:t>that</a:t>
            </a:r>
            <a:r>
              <a:rPr lang="de-DE" baseline="0" dirty="0" smtClean="0"/>
              <a:t> </a:t>
            </a:r>
            <a:r>
              <a:rPr lang="de-DE" baseline="0" dirty="0" err="1" smtClean="0"/>
              <a:t>users</a:t>
            </a:r>
            <a:r>
              <a:rPr lang="de-DE" baseline="0" dirty="0" smtClean="0"/>
              <a:t> </a:t>
            </a:r>
            <a:r>
              <a:rPr lang="de-DE" baseline="0" dirty="0" err="1" smtClean="0"/>
              <a:t>have</a:t>
            </a:r>
            <a:r>
              <a:rPr lang="de-DE" baseline="0" dirty="0" smtClean="0"/>
              <a:t> individual </a:t>
            </a:r>
            <a:r>
              <a:rPr lang="de-DE" baseline="0" dirty="0" err="1" smtClean="0"/>
              <a:t>differences</a:t>
            </a:r>
            <a:r>
              <a:rPr lang="de-DE" baseline="0" dirty="0" smtClean="0"/>
              <a:t> (</a:t>
            </a:r>
            <a:r>
              <a:rPr lang="de-DE" baseline="0" dirty="0" err="1" smtClean="0"/>
              <a:t>for</a:t>
            </a:r>
            <a:r>
              <a:rPr lang="de-DE" baseline="0" dirty="0" smtClean="0"/>
              <a:t> </a:t>
            </a:r>
            <a:r>
              <a:rPr lang="de-DE" baseline="0" dirty="0" err="1" smtClean="0"/>
              <a:t>instance</a:t>
            </a:r>
            <a:r>
              <a:rPr lang="de-DE" baseline="0" dirty="0" smtClean="0"/>
              <a:t> </a:t>
            </a:r>
            <a:r>
              <a:rPr lang="de-DE" baseline="0" dirty="0" err="1" smtClean="0"/>
              <a:t>search</a:t>
            </a:r>
            <a:r>
              <a:rPr lang="de-DE" baseline="0" dirty="0" smtClean="0"/>
              <a:t> </a:t>
            </a:r>
            <a:r>
              <a:rPr lang="de-DE" baseline="0" dirty="0" err="1" smtClean="0"/>
              <a:t>experience</a:t>
            </a:r>
            <a:r>
              <a:rPr lang="de-DE" baseline="0" dirty="0" smtClean="0"/>
              <a:t> </a:t>
            </a:r>
            <a:r>
              <a:rPr lang="de-DE" baseline="0" dirty="0" err="1" smtClean="0"/>
              <a:t>or</a:t>
            </a:r>
            <a:r>
              <a:rPr lang="de-DE" baseline="0" dirty="0" smtClean="0"/>
              <a:t> </a:t>
            </a:r>
            <a:r>
              <a:rPr lang="de-DE" baseline="0" dirty="0" err="1" smtClean="0"/>
              <a:t>domain</a:t>
            </a:r>
            <a:r>
              <a:rPr lang="de-DE" baseline="0" dirty="0" smtClean="0"/>
              <a:t> </a:t>
            </a:r>
            <a:r>
              <a:rPr lang="de-DE" baseline="0" dirty="0" err="1" smtClean="0"/>
              <a:t>knowledge</a:t>
            </a:r>
            <a:r>
              <a:rPr lang="de-DE" baseline="0" dirty="0" smtClean="0"/>
              <a:t>), </a:t>
            </a:r>
            <a:r>
              <a:rPr lang="de-DE" baseline="0" dirty="0" err="1" smtClean="0"/>
              <a:t>that</a:t>
            </a:r>
            <a:r>
              <a:rPr lang="de-DE" baseline="0" dirty="0" smtClean="0"/>
              <a:t> </a:t>
            </a:r>
            <a:r>
              <a:rPr lang="de-DE" baseline="0" dirty="0" err="1" smtClean="0"/>
              <a:t>they</a:t>
            </a:r>
            <a:r>
              <a:rPr lang="de-DE" baseline="0" dirty="0" smtClean="0"/>
              <a:t> </a:t>
            </a:r>
            <a:r>
              <a:rPr lang="de-DE" baseline="0" dirty="0" err="1" smtClean="0"/>
              <a:t>have</a:t>
            </a:r>
            <a:r>
              <a:rPr lang="de-DE" baseline="0" dirty="0" smtClean="0"/>
              <a:t> different </a:t>
            </a:r>
            <a:r>
              <a:rPr lang="de-DE" baseline="0" dirty="0" err="1" smtClean="0"/>
              <a:t>expectations</a:t>
            </a:r>
            <a:r>
              <a:rPr lang="de-DE" baseline="0" dirty="0" smtClean="0"/>
              <a:t> </a:t>
            </a:r>
            <a:r>
              <a:rPr lang="de-DE" baseline="0" dirty="0" err="1" smtClean="0"/>
              <a:t>regading</a:t>
            </a:r>
            <a:r>
              <a:rPr lang="de-DE" baseline="0" dirty="0" smtClean="0"/>
              <a:t> </a:t>
            </a:r>
            <a:r>
              <a:rPr lang="de-DE" baseline="0" dirty="0" err="1" smtClean="0"/>
              <a:t>the</a:t>
            </a:r>
            <a:r>
              <a:rPr lang="de-DE" baseline="0" dirty="0" smtClean="0"/>
              <a:t> </a:t>
            </a:r>
            <a:r>
              <a:rPr lang="de-DE" baseline="0" dirty="0" err="1" smtClean="0"/>
              <a:t>search</a:t>
            </a:r>
            <a:r>
              <a:rPr lang="de-DE" baseline="0" dirty="0" smtClean="0"/>
              <a:t> </a:t>
            </a:r>
            <a:r>
              <a:rPr lang="de-DE" baseline="0" dirty="0" err="1" smtClean="0"/>
              <a:t>outcomes</a:t>
            </a:r>
            <a:r>
              <a:rPr lang="de-DE" baseline="0" dirty="0" smtClean="0"/>
              <a:t>, </a:t>
            </a:r>
            <a:r>
              <a:rPr lang="de-DE" baseline="0" dirty="0" err="1" smtClean="0"/>
              <a:t>systems</a:t>
            </a:r>
            <a:r>
              <a:rPr lang="de-DE" baseline="0" dirty="0" smtClean="0"/>
              <a:t> </a:t>
            </a:r>
            <a:r>
              <a:rPr lang="de-DE" baseline="0" dirty="0" err="1" smtClean="0"/>
              <a:t>and</a:t>
            </a:r>
            <a:r>
              <a:rPr lang="de-DE" baseline="0" dirty="0" smtClean="0"/>
              <a:t> so on </a:t>
            </a:r>
          </a:p>
          <a:p>
            <a:r>
              <a:rPr lang="de-DE" baseline="0" dirty="0" err="1" smtClean="0"/>
              <a:t>that</a:t>
            </a:r>
            <a:r>
              <a:rPr lang="de-DE" baseline="0" dirty="0" smtClean="0"/>
              <a:t> also </a:t>
            </a:r>
            <a:r>
              <a:rPr lang="de-DE" baseline="0" dirty="0" err="1" smtClean="0"/>
              <a:t>means</a:t>
            </a:r>
            <a:r>
              <a:rPr lang="de-DE" baseline="0" dirty="0" smtClean="0"/>
              <a:t> </a:t>
            </a:r>
            <a:r>
              <a:rPr lang="de-DE" baseline="0" dirty="0" err="1" smtClean="0"/>
              <a:t>relevance</a:t>
            </a:r>
            <a:r>
              <a:rPr lang="de-DE" baseline="0" dirty="0" smtClean="0"/>
              <a:t> </a:t>
            </a:r>
            <a:r>
              <a:rPr lang="de-DE" baseline="0" dirty="0" err="1" smtClean="0"/>
              <a:t>is</a:t>
            </a:r>
            <a:r>
              <a:rPr lang="de-DE" baseline="0" dirty="0" smtClean="0"/>
              <a:t> </a:t>
            </a:r>
            <a:r>
              <a:rPr lang="de-DE" baseline="0" dirty="0" err="1" smtClean="0"/>
              <a:t>subjective</a:t>
            </a:r>
            <a:r>
              <a:rPr lang="de-DE" baseline="0" dirty="0" smtClean="0"/>
              <a:t>: </a:t>
            </a:r>
            <a:r>
              <a:rPr lang="de-DE" baseline="0" dirty="0" err="1" smtClean="0"/>
              <a:t>depending</a:t>
            </a:r>
            <a:r>
              <a:rPr lang="de-DE" baseline="0" dirty="0" smtClean="0"/>
              <a:t> on </a:t>
            </a:r>
            <a:r>
              <a:rPr lang="de-DE" baseline="0" dirty="0" err="1" smtClean="0"/>
              <a:t>the</a:t>
            </a:r>
            <a:r>
              <a:rPr lang="de-DE" baseline="0" dirty="0" smtClean="0"/>
              <a:t> </a:t>
            </a:r>
            <a:r>
              <a:rPr lang="de-DE" baseline="0" dirty="0" err="1" smtClean="0"/>
              <a:t>context</a:t>
            </a:r>
            <a:r>
              <a:rPr lang="de-DE" baseline="0" dirty="0" smtClean="0"/>
              <a:t> </a:t>
            </a:r>
            <a:r>
              <a:rPr lang="de-DE" baseline="0" dirty="0" err="1" smtClean="0"/>
              <a:t>we</a:t>
            </a:r>
            <a:r>
              <a:rPr lang="de-DE" baseline="0" dirty="0" smtClean="0"/>
              <a:t> </a:t>
            </a:r>
            <a:r>
              <a:rPr lang="de-DE" baseline="0" dirty="0" err="1" smtClean="0"/>
              <a:t>judge</a:t>
            </a:r>
            <a:r>
              <a:rPr lang="de-DE" baseline="0" dirty="0" smtClean="0"/>
              <a:t> </a:t>
            </a:r>
            <a:r>
              <a:rPr lang="de-DE" baseline="0" dirty="0" err="1" smtClean="0"/>
              <a:t>the</a:t>
            </a:r>
            <a:r>
              <a:rPr lang="de-DE" baseline="0" dirty="0" smtClean="0"/>
              <a:t> </a:t>
            </a:r>
            <a:r>
              <a:rPr lang="de-DE" baseline="0" dirty="0" err="1" smtClean="0"/>
              <a:t>relevance</a:t>
            </a:r>
            <a:r>
              <a:rPr lang="de-DE" baseline="0" dirty="0" smtClean="0"/>
              <a:t> </a:t>
            </a:r>
            <a:r>
              <a:rPr lang="de-DE" baseline="0" dirty="0" err="1" smtClean="0"/>
              <a:t>of</a:t>
            </a:r>
            <a:r>
              <a:rPr lang="de-DE" baseline="0" dirty="0" smtClean="0"/>
              <a:t> </a:t>
            </a:r>
            <a:r>
              <a:rPr lang="de-DE" baseline="0" dirty="0" err="1" smtClean="0"/>
              <a:t>certain</a:t>
            </a:r>
            <a:r>
              <a:rPr lang="de-DE" baseline="0" dirty="0" smtClean="0"/>
              <a:t> </a:t>
            </a:r>
            <a:r>
              <a:rPr lang="de-DE" baseline="0" dirty="0" err="1" smtClean="0"/>
              <a:t>information</a:t>
            </a:r>
            <a:r>
              <a:rPr lang="de-DE" baseline="0" dirty="0" smtClean="0"/>
              <a:t>, i.e. </a:t>
            </a:r>
            <a:r>
              <a:rPr lang="de-DE" baseline="0" dirty="0" err="1" smtClean="0"/>
              <a:t>the</a:t>
            </a:r>
            <a:r>
              <a:rPr lang="de-DE" baseline="0" dirty="0" smtClean="0"/>
              <a:t> </a:t>
            </a:r>
            <a:r>
              <a:rPr lang="de-DE" baseline="0" dirty="0" err="1" smtClean="0"/>
              <a:t>information</a:t>
            </a:r>
            <a:r>
              <a:rPr lang="de-DE" baseline="0" dirty="0" smtClean="0"/>
              <a:t> </a:t>
            </a:r>
            <a:r>
              <a:rPr lang="de-DE" baseline="0" dirty="0" err="1" smtClean="0"/>
              <a:t>when</a:t>
            </a:r>
            <a:r>
              <a:rPr lang="de-DE" baseline="0" dirty="0" smtClean="0"/>
              <a:t> </a:t>
            </a:r>
            <a:r>
              <a:rPr lang="de-DE" baseline="0" dirty="0" err="1" smtClean="0"/>
              <a:t>the</a:t>
            </a:r>
            <a:r>
              <a:rPr lang="de-DE" baseline="0" dirty="0" smtClean="0"/>
              <a:t> </a:t>
            </a:r>
            <a:r>
              <a:rPr lang="de-DE" baseline="0" dirty="0" err="1" smtClean="0"/>
              <a:t>train</a:t>
            </a:r>
            <a:r>
              <a:rPr lang="de-DE" baseline="0" dirty="0" smtClean="0"/>
              <a:t> </a:t>
            </a:r>
            <a:r>
              <a:rPr lang="de-DE" baseline="0" dirty="0" err="1" smtClean="0"/>
              <a:t>to</a:t>
            </a:r>
            <a:r>
              <a:rPr lang="de-DE" baseline="0" dirty="0" smtClean="0"/>
              <a:t> Berlin </a:t>
            </a:r>
            <a:r>
              <a:rPr lang="de-DE" baseline="0" dirty="0" err="1" smtClean="0"/>
              <a:t>leaves</a:t>
            </a:r>
            <a:r>
              <a:rPr lang="de-DE" baseline="0" dirty="0" smtClean="0"/>
              <a:t> </a:t>
            </a:r>
            <a:r>
              <a:rPr lang="de-DE" baseline="0" dirty="0" err="1" smtClean="0"/>
              <a:t>is</a:t>
            </a:r>
            <a:r>
              <a:rPr lang="de-DE" baseline="0" dirty="0" smtClean="0"/>
              <a:t> relevant </a:t>
            </a:r>
            <a:r>
              <a:rPr lang="de-DE" baseline="0" dirty="0" err="1" smtClean="0"/>
              <a:t>for</a:t>
            </a:r>
            <a:r>
              <a:rPr lang="de-DE" baseline="0" dirty="0" smtClean="0"/>
              <a:t> </a:t>
            </a:r>
            <a:r>
              <a:rPr lang="de-DE" baseline="0" dirty="0" err="1" smtClean="0"/>
              <a:t>me</a:t>
            </a:r>
            <a:r>
              <a:rPr lang="de-DE" baseline="0" dirty="0" smtClean="0"/>
              <a:t> </a:t>
            </a:r>
            <a:r>
              <a:rPr lang="de-DE" baseline="0" dirty="0" err="1" smtClean="0"/>
              <a:t>if</a:t>
            </a:r>
            <a:r>
              <a:rPr lang="de-DE" baseline="0" dirty="0" smtClean="0"/>
              <a:t> I </a:t>
            </a:r>
            <a:r>
              <a:rPr lang="de-DE" baseline="0" dirty="0" err="1" smtClean="0"/>
              <a:t>want</a:t>
            </a:r>
            <a:r>
              <a:rPr lang="de-DE" baseline="0" dirty="0" smtClean="0"/>
              <a:t> </a:t>
            </a:r>
            <a:r>
              <a:rPr lang="de-DE" baseline="0" dirty="0" err="1" smtClean="0"/>
              <a:t>to</a:t>
            </a:r>
            <a:r>
              <a:rPr lang="de-DE" baseline="0" dirty="0" smtClean="0"/>
              <a:t> </a:t>
            </a:r>
            <a:r>
              <a:rPr lang="de-DE" baseline="0" dirty="0" err="1" smtClean="0"/>
              <a:t>go</a:t>
            </a:r>
            <a:r>
              <a:rPr lang="de-DE" baseline="0" dirty="0" smtClean="0"/>
              <a:t> </a:t>
            </a:r>
            <a:r>
              <a:rPr lang="de-DE" baseline="0" dirty="0" err="1" smtClean="0"/>
              <a:t>to</a:t>
            </a:r>
            <a:r>
              <a:rPr lang="de-DE" baseline="0" dirty="0" smtClean="0"/>
              <a:t> Berlin. </a:t>
            </a:r>
            <a:r>
              <a:rPr lang="de-DE" baseline="0" dirty="0" err="1" smtClean="0"/>
              <a:t>If</a:t>
            </a:r>
            <a:r>
              <a:rPr lang="de-DE" baseline="0" dirty="0" smtClean="0"/>
              <a:t> I plan </a:t>
            </a:r>
            <a:r>
              <a:rPr lang="de-DE" baseline="0" dirty="0" err="1" smtClean="0"/>
              <a:t>to</a:t>
            </a:r>
            <a:r>
              <a:rPr lang="de-DE" baseline="0" dirty="0" smtClean="0"/>
              <a:t> </a:t>
            </a:r>
            <a:r>
              <a:rPr lang="de-DE" baseline="0" dirty="0" err="1" smtClean="0"/>
              <a:t>go</a:t>
            </a:r>
            <a:r>
              <a:rPr lang="de-DE" baseline="0" dirty="0" smtClean="0"/>
              <a:t> </a:t>
            </a:r>
            <a:r>
              <a:rPr lang="de-DE" baseline="0" dirty="0" err="1" smtClean="0"/>
              <a:t>to</a:t>
            </a:r>
            <a:r>
              <a:rPr lang="de-DE" baseline="0" dirty="0" smtClean="0"/>
              <a:t> Vienna (</a:t>
            </a:r>
            <a:r>
              <a:rPr lang="de-DE" baseline="0" dirty="0" err="1" smtClean="0"/>
              <a:t>or</a:t>
            </a:r>
            <a:r>
              <a:rPr lang="de-DE" baseline="0" dirty="0" smtClean="0"/>
              <a:t> </a:t>
            </a:r>
            <a:r>
              <a:rPr lang="de-DE" baseline="0" dirty="0" err="1" smtClean="0"/>
              <a:t>to</a:t>
            </a:r>
            <a:r>
              <a:rPr lang="de-DE" baseline="0" dirty="0" smtClean="0"/>
              <a:t> </a:t>
            </a:r>
            <a:r>
              <a:rPr lang="de-DE" baseline="0" dirty="0" err="1" smtClean="0"/>
              <a:t>stay</a:t>
            </a:r>
            <a:r>
              <a:rPr lang="de-DE" baseline="0" dirty="0" smtClean="0"/>
              <a:t> in Graz)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useless</a:t>
            </a:r>
            <a:r>
              <a:rPr lang="de-DE" baseline="0" dirty="0" smtClean="0"/>
              <a:t>. </a:t>
            </a:r>
            <a:r>
              <a:rPr lang="de-DE" baseline="0" dirty="0" err="1" smtClean="0"/>
              <a:t>And</a:t>
            </a:r>
            <a:r>
              <a:rPr lang="de-DE" baseline="0" dirty="0" smtClean="0"/>
              <a:t> </a:t>
            </a:r>
            <a:r>
              <a:rPr lang="de-DE" baseline="0" dirty="0" err="1" smtClean="0"/>
              <a:t>relevance</a:t>
            </a:r>
            <a:r>
              <a:rPr lang="de-DE" baseline="0" dirty="0" smtClean="0"/>
              <a:t> </a:t>
            </a:r>
            <a:r>
              <a:rPr lang="de-DE" baseline="0" dirty="0" err="1" smtClean="0"/>
              <a:t>is</a:t>
            </a:r>
            <a:r>
              <a:rPr lang="de-DE" baseline="0" dirty="0" smtClean="0"/>
              <a:t> </a:t>
            </a:r>
            <a:r>
              <a:rPr lang="de-DE" baseline="0" dirty="0" err="1" smtClean="0"/>
              <a:t>dynamic</a:t>
            </a:r>
            <a:r>
              <a:rPr lang="de-DE" baseline="0" dirty="0" smtClean="0"/>
              <a:t>: </a:t>
            </a:r>
            <a:r>
              <a:rPr lang="de-DE" baseline="0" dirty="0" err="1" smtClean="0"/>
              <a:t>the</a:t>
            </a:r>
            <a:r>
              <a:rPr lang="de-DE" baseline="0" dirty="0" smtClean="0"/>
              <a:t> </a:t>
            </a:r>
            <a:r>
              <a:rPr lang="de-DE" baseline="0" dirty="0" err="1" smtClean="0"/>
              <a:t>timetable</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trains</a:t>
            </a:r>
            <a:r>
              <a:rPr lang="de-DE" baseline="0" dirty="0" smtClean="0"/>
              <a:t> </a:t>
            </a:r>
            <a:r>
              <a:rPr lang="de-DE" baseline="0" dirty="0" err="1" smtClean="0"/>
              <a:t>to</a:t>
            </a:r>
            <a:r>
              <a:rPr lang="de-DE" baseline="0" dirty="0" smtClean="0"/>
              <a:t> Berlin </a:t>
            </a:r>
            <a:r>
              <a:rPr lang="de-DE" baseline="0" dirty="0" err="1" smtClean="0"/>
              <a:t>maybe</a:t>
            </a:r>
            <a:r>
              <a:rPr lang="de-DE" baseline="0" dirty="0" smtClean="0"/>
              <a:t> relevant </a:t>
            </a:r>
            <a:r>
              <a:rPr lang="de-DE" baseline="0" dirty="0" err="1" smtClean="0"/>
              <a:t>today</a:t>
            </a:r>
            <a:r>
              <a:rPr lang="de-DE" baseline="0" dirty="0" smtClean="0"/>
              <a:t> – but </a:t>
            </a:r>
            <a:r>
              <a:rPr lang="de-DE" baseline="0" dirty="0" err="1" smtClean="0"/>
              <a:t>tomorrow</a:t>
            </a:r>
            <a:r>
              <a:rPr lang="de-DE" baseline="0" dirty="0" smtClean="0"/>
              <a:t> I </a:t>
            </a:r>
            <a:r>
              <a:rPr lang="de-DE" baseline="0" dirty="0" err="1" smtClean="0"/>
              <a:t>may</a:t>
            </a:r>
            <a:r>
              <a:rPr lang="de-DE" baseline="0" dirty="0" smtClean="0"/>
              <a:t> </a:t>
            </a:r>
            <a:r>
              <a:rPr lang="de-DE" baseline="0" dirty="0" err="1" smtClean="0"/>
              <a:t>have</a:t>
            </a:r>
            <a:r>
              <a:rPr lang="de-DE" baseline="0" dirty="0" smtClean="0"/>
              <a:t> </a:t>
            </a:r>
            <a:r>
              <a:rPr lang="de-DE" baseline="0" dirty="0" err="1" smtClean="0"/>
              <a:t>other</a:t>
            </a:r>
            <a:r>
              <a:rPr lang="de-DE" baseline="0" dirty="0" smtClean="0"/>
              <a:t> </a:t>
            </a:r>
            <a:r>
              <a:rPr lang="de-DE" baseline="0" dirty="0" err="1" smtClean="0"/>
              <a:t>plans</a:t>
            </a:r>
            <a:r>
              <a:rPr lang="de-DE" baseline="0" dirty="0" smtClean="0"/>
              <a:t> (</a:t>
            </a:r>
            <a:r>
              <a:rPr lang="de-DE" baseline="0" dirty="0" err="1" smtClean="0"/>
              <a:t>staying</a:t>
            </a:r>
            <a:r>
              <a:rPr lang="de-DE" baseline="0" dirty="0" smtClean="0"/>
              <a:t> in Berlin </a:t>
            </a:r>
            <a:r>
              <a:rPr lang="de-DE" baseline="0" dirty="0" err="1" smtClean="0"/>
              <a:t>or</a:t>
            </a:r>
            <a:r>
              <a:rPr lang="de-DE" baseline="0" dirty="0" smtClean="0"/>
              <a:t> </a:t>
            </a:r>
            <a:r>
              <a:rPr lang="de-DE" baseline="0" dirty="0" err="1" smtClean="0"/>
              <a:t>travelling</a:t>
            </a:r>
            <a:r>
              <a:rPr lang="de-DE" baseline="0" dirty="0" smtClean="0"/>
              <a:t> </a:t>
            </a:r>
            <a:r>
              <a:rPr lang="de-DE" baseline="0" dirty="0" err="1" smtClean="0"/>
              <a:t>to</a:t>
            </a:r>
            <a:r>
              <a:rPr lang="de-DE" baseline="0" dirty="0" smtClean="0"/>
              <a:t> New York).</a:t>
            </a:r>
          </a:p>
          <a:p>
            <a:r>
              <a:rPr lang="de-DE" baseline="0" dirty="0" err="1" smtClean="0"/>
              <a:t>And</a:t>
            </a:r>
            <a:r>
              <a:rPr lang="de-DE" baseline="0" dirty="0" smtClean="0"/>
              <a:t> also </a:t>
            </a:r>
            <a:r>
              <a:rPr lang="de-DE" baseline="0" dirty="0" err="1" smtClean="0"/>
              <a:t>when</a:t>
            </a:r>
            <a:r>
              <a:rPr lang="de-DE" baseline="0" dirty="0" smtClean="0"/>
              <a:t> </a:t>
            </a:r>
            <a:r>
              <a:rPr lang="de-DE" baseline="0" dirty="0" err="1" smtClean="0"/>
              <a:t>carrying</a:t>
            </a:r>
            <a:r>
              <a:rPr lang="de-DE" baseline="0" dirty="0" smtClean="0"/>
              <a:t> out </a:t>
            </a:r>
            <a:r>
              <a:rPr lang="de-DE" baseline="0" dirty="0" err="1" smtClean="0"/>
              <a:t>user</a:t>
            </a:r>
            <a:r>
              <a:rPr lang="de-DE" baseline="0" dirty="0" smtClean="0"/>
              <a:t> </a:t>
            </a:r>
            <a:r>
              <a:rPr lang="de-DE" baseline="0" dirty="0" err="1" smtClean="0"/>
              <a:t>oriented</a:t>
            </a:r>
            <a:r>
              <a:rPr lang="de-DE" baseline="0" dirty="0" smtClean="0"/>
              <a:t> </a:t>
            </a:r>
            <a:r>
              <a:rPr lang="de-DE" baseline="0" dirty="0" err="1" smtClean="0"/>
              <a:t>research</a:t>
            </a:r>
            <a:r>
              <a:rPr lang="de-DE" baseline="0" dirty="0" smtClean="0"/>
              <a:t> </a:t>
            </a:r>
            <a:r>
              <a:rPr lang="de-DE" baseline="0" dirty="0" err="1" smtClean="0"/>
              <a:t>we</a:t>
            </a:r>
            <a:r>
              <a:rPr lang="de-DE" baseline="0" dirty="0" smtClean="0"/>
              <a:t> </a:t>
            </a:r>
            <a:r>
              <a:rPr lang="de-DE" baseline="0" dirty="0" err="1" smtClean="0"/>
              <a:t>have</a:t>
            </a:r>
            <a:r>
              <a:rPr lang="de-DE" baseline="0" dirty="0" smtClean="0"/>
              <a:t> </a:t>
            </a:r>
            <a:r>
              <a:rPr lang="de-DE" baseline="0" dirty="0" err="1" smtClean="0"/>
              <a:t>to</a:t>
            </a:r>
            <a:r>
              <a:rPr lang="de-DE" baseline="0" dirty="0" smtClean="0"/>
              <a:t> </a:t>
            </a:r>
            <a:r>
              <a:rPr lang="de-DE" baseline="0" dirty="0" err="1" smtClean="0"/>
              <a:t>keep</a:t>
            </a:r>
            <a:r>
              <a:rPr lang="de-DE" baseline="0" dirty="0" smtClean="0"/>
              <a:t> in </a:t>
            </a:r>
            <a:r>
              <a:rPr lang="de-DE" baseline="0" dirty="0" err="1" smtClean="0"/>
              <a:t>mind</a:t>
            </a:r>
            <a:r>
              <a:rPr lang="de-DE" baseline="0" dirty="0" smtClean="0"/>
              <a:t> </a:t>
            </a:r>
            <a:r>
              <a:rPr lang="de-DE" baseline="0" dirty="0" err="1" smtClean="0"/>
              <a:t>that</a:t>
            </a:r>
            <a:r>
              <a:rPr lang="de-DE" baseline="0" dirty="0" smtClean="0"/>
              <a:t> </a:t>
            </a:r>
            <a:r>
              <a:rPr lang="de-DE" baseline="0" dirty="0" err="1" smtClean="0"/>
              <a:t>information</a:t>
            </a:r>
            <a:r>
              <a:rPr lang="de-DE" baseline="0" dirty="0" smtClean="0"/>
              <a:t> </a:t>
            </a:r>
            <a:r>
              <a:rPr lang="de-DE" baseline="0" dirty="0" err="1" smtClean="0"/>
              <a:t>retrieval</a:t>
            </a:r>
            <a:r>
              <a:rPr lang="de-DE" baseline="0" dirty="0" smtClean="0"/>
              <a:t> </a:t>
            </a:r>
            <a:r>
              <a:rPr lang="de-DE" baseline="0" dirty="0" err="1" smtClean="0"/>
              <a:t>is</a:t>
            </a:r>
            <a:r>
              <a:rPr lang="de-DE" baseline="0" dirty="0" smtClean="0"/>
              <a:t> a </a:t>
            </a:r>
            <a:r>
              <a:rPr lang="de-DE" baseline="0" dirty="0" err="1" smtClean="0"/>
              <a:t>process</a:t>
            </a:r>
            <a:r>
              <a:rPr lang="de-DE" baseline="0" dirty="0" smtClean="0"/>
              <a:t> </a:t>
            </a:r>
            <a:r>
              <a:rPr lang="de-DE" baseline="0" dirty="0" err="1" smtClean="0"/>
              <a:t>of</a:t>
            </a:r>
            <a:r>
              <a:rPr lang="de-DE" baseline="0" dirty="0" smtClean="0"/>
              <a:t> </a:t>
            </a:r>
            <a:r>
              <a:rPr lang="de-DE" baseline="0" dirty="0" err="1" smtClean="0"/>
              <a:t>problem</a:t>
            </a:r>
            <a:r>
              <a:rPr lang="de-DE" baseline="0" dirty="0" smtClean="0"/>
              <a:t> </a:t>
            </a:r>
            <a:r>
              <a:rPr lang="de-DE" baseline="0" dirty="0" err="1" smtClean="0"/>
              <a:t>solving</a:t>
            </a:r>
            <a:r>
              <a:rPr lang="de-DE" baseline="0" dirty="0" smtClean="0"/>
              <a:t> (I </a:t>
            </a:r>
            <a:r>
              <a:rPr lang="de-DE" baseline="0" dirty="0" err="1" smtClean="0"/>
              <a:t>have</a:t>
            </a:r>
            <a:r>
              <a:rPr lang="de-DE" baseline="0" dirty="0" smtClean="0"/>
              <a:t> a </a:t>
            </a:r>
            <a:r>
              <a:rPr lang="de-DE" baseline="0" dirty="0" err="1" smtClean="0"/>
              <a:t>certain</a:t>
            </a:r>
            <a:r>
              <a:rPr lang="de-DE" baseline="0" dirty="0" smtClean="0"/>
              <a:t> </a:t>
            </a:r>
            <a:r>
              <a:rPr lang="de-DE" baseline="0" dirty="0" err="1" smtClean="0"/>
              <a:t>problem</a:t>
            </a:r>
            <a:r>
              <a:rPr lang="de-DE" baseline="0" dirty="0" smtClean="0"/>
              <a:t> </a:t>
            </a:r>
            <a:r>
              <a:rPr lang="de-DE" baseline="0" dirty="0" err="1" smtClean="0"/>
              <a:t>and</a:t>
            </a:r>
            <a:r>
              <a:rPr lang="de-DE" baseline="0" dirty="0" smtClean="0"/>
              <a:t> </a:t>
            </a:r>
            <a:r>
              <a:rPr lang="de-DE" baseline="0" dirty="0" err="1" smtClean="0"/>
              <a:t>need</a:t>
            </a:r>
            <a:r>
              <a:rPr lang="de-DE" baseline="0" dirty="0" smtClean="0"/>
              <a:t> </a:t>
            </a:r>
            <a:r>
              <a:rPr lang="de-DE" baseline="0" dirty="0" err="1" smtClean="0"/>
              <a:t>certain</a:t>
            </a:r>
            <a:r>
              <a:rPr lang="de-DE" baseline="0" dirty="0" smtClean="0"/>
              <a:t> </a:t>
            </a:r>
            <a:r>
              <a:rPr lang="de-DE" baseline="0" dirty="0" err="1" smtClean="0"/>
              <a:t>informatio</a:t>
            </a:r>
            <a:r>
              <a:rPr lang="de-DE" baseline="0" dirty="0" smtClean="0"/>
              <a:t> </a:t>
            </a:r>
            <a:r>
              <a:rPr lang="de-DE" baseline="0" dirty="0" err="1" smtClean="0"/>
              <a:t>to</a:t>
            </a:r>
            <a:r>
              <a:rPr lang="de-DE" baseline="0" dirty="0" smtClean="0"/>
              <a:t> </a:t>
            </a:r>
            <a:r>
              <a:rPr lang="de-DE" baseline="0" dirty="0" err="1" smtClean="0"/>
              <a:t>solve</a:t>
            </a:r>
            <a:r>
              <a:rPr lang="de-DE" baseline="0" dirty="0" smtClean="0"/>
              <a:t> </a:t>
            </a:r>
            <a:r>
              <a:rPr lang="de-DE" baseline="0" dirty="0" err="1" smtClean="0"/>
              <a:t>it</a:t>
            </a:r>
            <a:r>
              <a:rPr lang="de-DE" baseline="0" dirty="0" smtClean="0"/>
              <a:t>) so </a:t>
            </a:r>
            <a:r>
              <a:rPr lang="de-DE" baseline="0" dirty="0" err="1" smtClean="0"/>
              <a:t>cognitive</a:t>
            </a:r>
            <a:r>
              <a:rPr lang="de-DE" baseline="0" dirty="0" smtClean="0"/>
              <a:t> </a:t>
            </a:r>
            <a:r>
              <a:rPr lang="de-DE" baseline="0" dirty="0" err="1" smtClean="0"/>
              <a:t>psychology</a:t>
            </a:r>
            <a:r>
              <a:rPr lang="de-DE" baseline="0" dirty="0" smtClean="0"/>
              <a:t> </a:t>
            </a:r>
            <a:r>
              <a:rPr lang="de-DE" baseline="0" dirty="0" err="1" smtClean="0"/>
              <a:t>plays</a:t>
            </a:r>
            <a:r>
              <a:rPr lang="de-DE" baseline="0" dirty="0" smtClean="0"/>
              <a:t> an </a:t>
            </a:r>
            <a:r>
              <a:rPr lang="de-DE" baseline="0" dirty="0" err="1" smtClean="0"/>
              <a:t>important</a:t>
            </a:r>
            <a:r>
              <a:rPr lang="de-DE" baseline="0" dirty="0" smtClean="0"/>
              <a:t> </a:t>
            </a:r>
            <a:r>
              <a:rPr lang="de-DE" baseline="0" dirty="0" err="1" smtClean="0"/>
              <a:t>role</a:t>
            </a:r>
            <a:r>
              <a:rPr lang="de-DE" baseline="0" dirty="0" smtClean="0"/>
              <a:t> </a:t>
            </a:r>
            <a:r>
              <a:rPr lang="de-DE" baseline="0" dirty="0" err="1" smtClean="0"/>
              <a:t>what</a:t>
            </a:r>
            <a:r>
              <a:rPr lang="de-DE" baseline="0" dirty="0" smtClean="0"/>
              <a:t> </a:t>
            </a:r>
            <a:r>
              <a:rPr lang="de-DE" baseline="0" dirty="0" err="1" smtClean="0"/>
              <a:t>happens</a:t>
            </a:r>
            <a:r>
              <a:rPr lang="de-DE" baseline="0" dirty="0" smtClean="0"/>
              <a:t> </a:t>
            </a:r>
            <a:r>
              <a:rPr lang="de-DE" baseline="0" dirty="0" err="1" smtClean="0"/>
              <a:t>mentally</a:t>
            </a:r>
            <a:r>
              <a:rPr lang="de-DE" baseline="0" dirty="0" smtClean="0"/>
              <a:t>? </a:t>
            </a:r>
            <a:r>
              <a:rPr lang="de-DE" baseline="0" dirty="0" err="1" smtClean="0"/>
              <a:t>Which</a:t>
            </a:r>
            <a:r>
              <a:rPr lang="de-DE" baseline="0" dirty="0" smtClean="0"/>
              <a:t> mental </a:t>
            </a:r>
            <a:r>
              <a:rPr lang="de-DE" baseline="0" dirty="0" err="1" smtClean="0"/>
              <a:t>activities</a:t>
            </a:r>
            <a:r>
              <a:rPr lang="de-DE" baseline="0" dirty="0" smtClean="0"/>
              <a:t> </a:t>
            </a:r>
            <a:r>
              <a:rPr lang="de-DE" baseline="0" dirty="0" err="1" smtClean="0"/>
              <a:t>are</a:t>
            </a:r>
            <a:r>
              <a:rPr lang="de-DE" baseline="0" dirty="0" smtClean="0"/>
              <a:t> </a:t>
            </a:r>
            <a:r>
              <a:rPr lang="de-DE" baseline="0" dirty="0" err="1" smtClean="0"/>
              <a:t>involved</a:t>
            </a:r>
            <a:r>
              <a:rPr lang="de-DE" baseline="0" dirty="0" smtClean="0"/>
              <a:t> </a:t>
            </a:r>
            <a:r>
              <a:rPr lang="de-DE" baseline="0" dirty="0" err="1" smtClean="0"/>
              <a:t>and</a:t>
            </a:r>
            <a:r>
              <a:rPr lang="de-DE" baseline="0" dirty="0" smtClean="0"/>
              <a:t> so on</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10</a:t>
            </a:fld>
            <a:endParaRPr lang="de-DE"/>
          </a:p>
        </p:txBody>
      </p:sp>
    </p:spTree>
    <p:extLst>
      <p:ext uri="{BB962C8B-B14F-4D97-AF65-F5344CB8AC3E}">
        <p14:creationId xmlns:p14="http://schemas.microsoft.com/office/powerpoint/2010/main" val="4019005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a:t>
            </a:r>
            <a:r>
              <a:rPr lang="de-DE" baseline="0" dirty="0" smtClean="0"/>
              <a:t> </a:t>
            </a:r>
            <a:r>
              <a:rPr lang="de-DE" baseline="0" dirty="0" err="1" smtClean="0"/>
              <a:t>the</a:t>
            </a:r>
            <a:r>
              <a:rPr lang="de-DE" baseline="0" dirty="0" smtClean="0"/>
              <a:t> </a:t>
            </a:r>
            <a:r>
              <a:rPr lang="de-DE" baseline="0" dirty="0" err="1" smtClean="0"/>
              <a:t>context</a:t>
            </a:r>
            <a:r>
              <a:rPr lang="de-DE" baseline="0" dirty="0" smtClean="0"/>
              <a:t> </a:t>
            </a:r>
            <a:r>
              <a:rPr lang="de-DE" baseline="0" dirty="0" err="1" smtClean="0"/>
              <a:t>of</a:t>
            </a:r>
            <a:r>
              <a:rPr lang="de-DE" baseline="0" dirty="0" smtClean="0"/>
              <a:t> CIS on </a:t>
            </a:r>
            <a:r>
              <a:rPr lang="de-DE" baseline="0" dirty="0" err="1" smtClean="0"/>
              <a:t>major</a:t>
            </a:r>
            <a:r>
              <a:rPr lang="de-DE" baseline="0" dirty="0" smtClean="0"/>
              <a:t> </a:t>
            </a:r>
            <a:r>
              <a:rPr lang="de-DE" baseline="0" dirty="0" err="1" smtClean="0"/>
              <a:t>aspect</a:t>
            </a:r>
            <a:r>
              <a:rPr lang="de-DE" baseline="0" dirty="0" smtClean="0"/>
              <a:t> </a:t>
            </a:r>
            <a:r>
              <a:rPr lang="de-DE" baseline="0" dirty="0" err="1" smtClean="0"/>
              <a:t>are</a:t>
            </a:r>
            <a:r>
              <a:rPr lang="de-DE" baseline="0" dirty="0" smtClean="0"/>
              <a:t> </a:t>
            </a:r>
            <a:r>
              <a:rPr lang="de-DE" baseline="0" dirty="0" err="1" smtClean="0"/>
              <a:t>user</a:t>
            </a:r>
            <a:r>
              <a:rPr lang="de-DE" baseline="0" dirty="0" smtClean="0"/>
              <a:t> </a:t>
            </a:r>
            <a:r>
              <a:rPr lang="de-DE" baseline="0" dirty="0" err="1" smtClean="0"/>
              <a:t>differences</a:t>
            </a:r>
            <a:r>
              <a:rPr lang="de-DE" baseline="0" dirty="0" smtClean="0"/>
              <a:t> </a:t>
            </a:r>
          </a:p>
          <a:p>
            <a:r>
              <a:rPr lang="de-DE" baseline="0" dirty="0" err="1" smtClean="0"/>
              <a:t>And</a:t>
            </a:r>
            <a:r>
              <a:rPr lang="de-DE" baseline="0" dirty="0" smtClean="0"/>
              <a:t> </a:t>
            </a:r>
            <a:r>
              <a:rPr lang="de-DE" baseline="0" dirty="0" err="1" smtClean="0"/>
              <a:t>when</a:t>
            </a:r>
            <a:r>
              <a:rPr lang="de-DE" baseline="0" dirty="0" smtClean="0"/>
              <a:t> </a:t>
            </a:r>
            <a:r>
              <a:rPr lang="de-DE" baseline="0" dirty="0" err="1" smtClean="0"/>
              <a:t>we</a:t>
            </a:r>
            <a:r>
              <a:rPr lang="de-DE" baseline="0" dirty="0" smtClean="0"/>
              <a:t> </a:t>
            </a:r>
            <a:r>
              <a:rPr lang="de-DE" baseline="0" dirty="0" err="1" smtClean="0"/>
              <a:t>make</a:t>
            </a:r>
            <a:r>
              <a:rPr lang="de-DE" baseline="0" dirty="0" smtClean="0"/>
              <a:t> </a:t>
            </a:r>
            <a:r>
              <a:rPr lang="de-DE" baseline="0" dirty="0" err="1" smtClean="0"/>
              <a:t>research</a:t>
            </a:r>
            <a:r>
              <a:rPr lang="de-DE" baseline="0" dirty="0" smtClean="0"/>
              <a:t> in </a:t>
            </a:r>
            <a:r>
              <a:rPr lang="de-DE" baseline="0" dirty="0" err="1" smtClean="0"/>
              <a:t>info</a:t>
            </a:r>
            <a:r>
              <a:rPr lang="de-DE" baseline="0" dirty="0" smtClean="0"/>
              <a:t> </a:t>
            </a:r>
            <a:r>
              <a:rPr lang="de-DE" baseline="0" dirty="0" err="1" smtClean="0"/>
              <a:t>seeking</a:t>
            </a:r>
            <a:r>
              <a:rPr lang="de-DE" baseline="0" dirty="0" smtClean="0"/>
              <a:t> (</a:t>
            </a:r>
            <a:r>
              <a:rPr lang="de-DE" baseline="0" dirty="0" err="1" smtClean="0"/>
              <a:t>or</a:t>
            </a:r>
            <a:r>
              <a:rPr lang="de-DE" baseline="0" dirty="0" smtClean="0"/>
              <a:t> </a:t>
            </a:r>
            <a:r>
              <a:rPr lang="de-DE" baseline="0" dirty="0" err="1" smtClean="0"/>
              <a:t>collaborative</a:t>
            </a:r>
            <a:r>
              <a:rPr lang="de-DE" baseline="0" dirty="0" smtClean="0"/>
              <a:t> </a:t>
            </a:r>
            <a:r>
              <a:rPr lang="de-DE" baseline="0" dirty="0" err="1" smtClean="0"/>
              <a:t>info</a:t>
            </a:r>
            <a:r>
              <a:rPr lang="de-DE" baseline="0" dirty="0" smtClean="0"/>
              <a:t> </a:t>
            </a:r>
            <a:r>
              <a:rPr lang="de-DE" baseline="0" dirty="0" err="1" smtClean="0"/>
              <a:t>seeking</a:t>
            </a:r>
            <a:r>
              <a:rPr lang="de-DE" baseline="0" dirty="0" smtClean="0"/>
              <a:t>) </a:t>
            </a:r>
            <a:r>
              <a:rPr lang="de-DE" baseline="0" dirty="0" err="1" smtClean="0"/>
              <a:t>user</a:t>
            </a:r>
            <a:r>
              <a:rPr lang="de-DE" baseline="0" dirty="0" smtClean="0"/>
              <a:t> </a:t>
            </a:r>
            <a:r>
              <a:rPr lang="de-DE" baseline="0" dirty="0" err="1" smtClean="0"/>
              <a:t>differences</a:t>
            </a:r>
            <a:r>
              <a:rPr lang="de-DE" baseline="0" dirty="0" smtClean="0"/>
              <a:t> </a:t>
            </a:r>
            <a:r>
              <a:rPr lang="de-DE" baseline="0" dirty="0" err="1" smtClean="0"/>
              <a:t>may</a:t>
            </a:r>
            <a:r>
              <a:rPr lang="de-DE" baseline="0" dirty="0" smtClean="0"/>
              <a:t> </a:t>
            </a:r>
            <a:r>
              <a:rPr lang="de-DE" baseline="0" dirty="0" err="1" smtClean="0"/>
              <a:t>adress</a:t>
            </a:r>
            <a:r>
              <a:rPr lang="de-DE" baseline="0" dirty="0" smtClean="0"/>
              <a:t> </a:t>
            </a:r>
            <a:r>
              <a:rPr lang="de-DE" baseline="0" dirty="0" err="1" smtClean="0"/>
              <a:t>experices</a:t>
            </a:r>
            <a:r>
              <a:rPr lang="de-DE" baseline="0" dirty="0" smtClean="0"/>
              <a:t> </a:t>
            </a:r>
            <a:r>
              <a:rPr lang="de-DE" baseline="0" dirty="0" err="1" smtClean="0"/>
              <a:t>of</a:t>
            </a:r>
            <a:r>
              <a:rPr lang="de-DE" baseline="0" dirty="0" smtClean="0"/>
              <a:t> </a:t>
            </a:r>
            <a:r>
              <a:rPr lang="de-DE" baseline="0" dirty="0" err="1" smtClean="0"/>
              <a:t>user</a:t>
            </a:r>
            <a:r>
              <a:rPr lang="de-DE" baseline="0" dirty="0" smtClean="0"/>
              <a:t>, </a:t>
            </a:r>
            <a:r>
              <a:rPr lang="de-DE" baseline="0" dirty="0" err="1" smtClean="0"/>
              <a:t>fo</a:t>
            </a:r>
            <a:r>
              <a:rPr lang="de-DE" baseline="0" dirty="0" smtClean="0"/>
              <a:t> </a:t>
            </a:r>
            <a:r>
              <a:rPr lang="de-DE" baseline="0" dirty="0" err="1" smtClean="0"/>
              <a:t>isntance</a:t>
            </a:r>
            <a:r>
              <a:rPr lang="de-DE" baseline="0" dirty="0" smtClean="0"/>
              <a:t> </a:t>
            </a:r>
            <a:r>
              <a:rPr lang="de-DE" baseline="0" dirty="0" err="1" smtClean="0"/>
              <a:t>with</a:t>
            </a:r>
            <a:r>
              <a:rPr lang="de-DE" baseline="0" dirty="0" smtClean="0"/>
              <a:t> </a:t>
            </a:r>
            <a:r>
              <a:rPr lang="de-DE" baseline="0" dirty="0" err="1" smtClean="0"/>
              <a:t>search</a:t>
            </a:r>
            <a:r>
              <a:rPr lang="de-DE" baseline="0" dirty="0" smtClean="0"/>
              <a:t> </a:t>
            </a:r>
            <a:r>
              <a:rPr lang="de-DE" baseline="0" dirty="0" err="1" smtClean="0"/>
              <a:t>systems</a:t>
            </a:r>
            <a:r>
              <a:rPr lang="de-DE" baseline="0" dirty="0" smtClean="0"/>
              <a:t>, </a:t>
            </a:r>
            <a:r>
              <a:rPr lang="de-DE" baseline="0" dirty="0" err="1" smtClean="0"/>
              <a:t>the</a:t>
            </a:r>
            <a:r>
              <a:rPr lang="de-DE" baseline="0" dirty="0" smtClean="0"/>
              <a:t> </a:t>
            </a:r>
            <a:r>
              <a:rPr lang="de-DE" baseline="0" dirty="0" err="1" smtClean="0"/>
              <a:t>search</a:t>
            </a:r>
            <a:r>
              <a:rPr lang="de-DE" baseline="0" dirty="0" smtClean="0"/>
              <a:t> </a:t>
            </a:r>
            <a:r>
              <a:rPr lang="de-DE" baseline="0" dirty="0" err="1" smtClean="0"/>
              <a:t>startgeies</a:t>
            </a:r>
            <a:r>
              <a:rPr lang="de-DE" baseline="0" dirty="0" smtClean="0"/>
              <a:t> </a:t>
            </a:r>
            <a:r>
              <a:rPr lang="de-DE" baseline="0" dirty="0" err="1" smtClean="0"/>
              <a:t>they</a:t>
            </a:r>
            <a:r>
              <a:rPr lang="de-DE" baseline="0" dirty="0" smtClean="0"/>
              <a:t> carry out </a:t>
            </a:r>
            <a:r>
              <a:rPr lang="de-DE" baseline="0" dirty="0" err="1" smtClean="0"/>
              <a:t>which</a:t>
            </a:r>
            <a:r>
              <a:rPr lang="de-DE" baseline="0" dirty="0" smtClean="0"/>
              <a:t> </a:t>
            </a:r>
            <a:r>
              <a:rPr lang="de-DE" baseline="0" dirty="0" err="1" smtClean="0"/>
              <a:t>vary</a:t>
            </a:r>
            <a:r>
              <a:rPr lang="de-DE" baseline="0" dirty="0" smtClean="0"/>
              <a:t> </a:t>
            </a:r>
            <a:r>
              <a:rPr lang="de-DE" baseline="0" dirty="0" err="1" smtClean="0"/>
              <a:t>based</a:t>
            </a:r>
            <a:r>
              <a:rPr lang="de-DE" baseline="0" dirty="0" smtClean="0"/>
              <a:t> on </a:t>
            </a:r>
            <a:r>
              <a:rPr lang="de-DE" baseline="0" dirty="0" err="1" smtClean="0"/>
              <a:t>for</a:t>
            </a:r>
            <a:r>
              <a:rPr lang="de-DE" baseline="0" dirty="0" smtClean="0"/>
              <a:t> </a:t>
            </a:r>
            <a:r>
              <a:rPr lang="de-DE" baseline="0" dirty="0" err="1" smtClean="0"/>
              <a:t>instance</a:t>
            </a:r>
            <a:r>
              <a:rPr lang="de-DE" baseline="0" dirty="0" smtClean="0"/>
              <a:t> </a:t>
            </a:r>
            <a:r>
              <a:rPr lang="de-DE" baseline="0" dirty="0" err="1" smtClean="0"/>
              <a:t>if</a:t>
            </a:r>
            <a:r>
              <a:rPr lang="de-DE" baseline="0" dirty="0" smtClean="0"/>
              <a:t> </a:t>
            </a:r>
            <a:r>
              <a:rPr lang="de-DE" baseline="0" dirty="0" err="1" smtClean="0"/>
              <a:t>they</a:t>
            </a:r>
            <a:r>
              <a:rPr lang="de-DE" baseline="0" dirty="0" smtClean="0"/>
              <a:t> </a:t>
            </a:r>
            <a:r>
              <a:rPr lang="de-DE" baseline="0" dirty="0" err="1" smtClean="0"/>
              <a:t>are</a:t>
            </a:r>
            <a:r>
              <a:rPr lang="de-DE" baseline="0" dirty="0" smtClean="0"/>
              <a:t> </a:t>
            </a:r>
            <a:r>
              <a:rPr lang="de-DE" baseline="0" dirty="0" err="1" smtClean="0"/>
              <a:t>experts</a:t>
            </a:r>
            <a:r>
              <a:rPr lang="de-DE" baseline="0" dirty="0" smtClean="0"/>
              <a:t> </a:t>
            </a:r>
            <a:r>
              <a:rPr lang="de-DE" baseline="0" dirty="0" err="1" smtClean="0"/>
              <a:t>and</a:t>
            </a:r>
            <a:r>
              <a:rPr lang="de-DE" baseline="0" dirty="0" smtClean="0"/>
              <a:t> carry out </a:t>
            </a:r>
            <a:r>
              <a:rPr lang="de-DE" baseline="0" dirty="0" err="1" smtClean="0"/>
              <a:t>complex</a:t>
            </a:r>
            <a:r>
              <a:rPr lang="de-DE" baseline="0" dirty="0" smtClean="0"/>
              <a:t> </a:t>
            </a:r>
            <a:r>
              <a:rPr lang="de-DE" baseline="0" dirty="0" err="1" smtClean="0"/>
              <a:t>searches</a:t>
            </a:r>
            <a:r>
              <a:rPr lang="de-DE" baseline="0" dirty="0" smtClean="0"/>
              <a:t> </a:t>
            </a:r>
            <a:r>
              <a:rPr lang="de-DE" baseline="0" dirty="0" err="1" smtClean="0"/>
              <a:t>every</a:t>
            </a:r>
            <a:r>
              <a:rPr lang="de-DE" baseline="0" dirty="0" smtClean="0"/>
              <a:t> </a:t>
            </a:r>
            <a:r>
              <a:rPr lang="de-DE" baseline="0" dirty="0" err="1" smtClean="0"/>
              <a:t>day</a:t>
            </a:r>
            <a:r>
              <a:rPr lang="de-DE" baseline="0" dirty="0" smtClean="0"/>
              <a:t> </a:t>
            </a:r>
          </a:p>
          <a:p>
            <a:r>
              <a:rPr lang="de-DE" baseline="0" dirty="0" err="1" smtClean="0"/>
              <a:t>And</a:t>
            </a:r>
            <a:r>
              <a:rPr lang="de-DE" baseline="0" dirty="0" smtClean="0"/>
              <a:t> </a:t>
            </a:r>
            <a:r>
              <a:rPr lang="de-DE" baseline="0" dirty="0" err="1" smtClean="0"/>
              <a:t>further</a:t>
            </a:r>
            <a:r>
              <a:rPr lang="de-DE" baseline="0" dirty="0" smtClean="0"/>
              <a:t> </a:t>
            </a:r>
            <a:r>
              <a:rPr lang="de-DE" baseline="0" dirty="0" err="1" smtClean="0"/>
              <a:t>the</a:t>
            </a:r>
            <a:r>
              <a:rPr lang="de-DE" baseline="0" dirty="0" smtClean="0"/>
              <a:t> </a:t>
            </a:r>
            <a:r>
              <a:rPr lang="de-DE" baseline="0" dirty="0" err="1" smtClean="0"/>
              <a:t>experience</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a:t>
            </a:r>
            <a:r>
              <a:rPr lang="de-DE" baseline="0" dirty="0" err="1" smtClean="0"/>
              <a:t>certain</a:t>
            </a:r>
            <a:r>
              <a:rPr lang="de-DE" baseline="0" dirty="0" smtClean="0"/>
              <a:t> </a:t>
            </a:r>
            <a:r>
              <a:rPr lang="de-DE" baseline="0" dirty="0" err="1" smtClean="0"/>
              <a:t>domain</a:t>
            </a:r>
            <a:r>
              <a:rPr lang="de-DE" baseline="0" dirty="0" smtClean="0"/>
              <a:t> – </a:t>
            </a:r>
            <a:r>
              <a:rPr lang="de-DE" baseline="0" dirty="0" err="1" smtClean="0"/>
              <a:t>are</a:t>
            </a:r>
            <a:r>
              <a:rPr lang="de-DE" baseline="0" dirty="0" smtClean="0"/>
              <a:t> </a:t>
            </a:r>
            <a:r>
              <a:rPr lang="de-DE" baseline="0" dirty="0" err="1" smtClean="0"/>
              <a:t>they</a:t>
            </a:r>
            <a:r>
              <a:rPr lang="de-DE" baseline="0" dirty="0" smtClean="0"/>
              <a:t> </a:t>
            </a:r>
            <a:r>
              <a:rPr lang="de-DE" baseline="0" dirty="0" err="1" smtClean="0"/>
              <a:t>domain</a:t>
            </a:r>
            <a:r>
              <a:rPr lang="de-DE" baseline="0" dirty="0" smtClean="0"/>
              <a:t> </a:t>
            </a:r>
            <a:r>
              <a:rPr lang="de-DE" baseline="0" dirty="0" err="1" smtClean="0"/>
              <a:t>experts</a:t>
            </a:r>
            <a:r>
              <a:rPr lang="de-DE" baseline="0" dirty="0" smtClean="0"/>
              <a:t> </a:t>
            </a:r>
            <a:r>
              <a:rPr lang="de-DE" baseline="0" dirty="0" err="1" smtClean="0"/>
              <a:t>or</a:t>
            </a:r>
            <a:r>
              <a:rPr lang="de-DE" baseline="0" dirty="0" smtClean="0"/>
              <a:t> </a:t>
            </a:r>
            <a:r>
              <a:rPr lang="de-DE" baseline="0" dirty="0" err="1" smtClean="0"/>
              <a:t>domain</a:t>
            </a:r>
            <a:r>
              <a:rPr lang="de-DE" baseline="0" dirty="0" smtClean="0"/>
              <a:t> </a:t>
            </a:r>
            <a:r>
              <a:rPr lang="de-DE" baseline="0" dirty="0" err="1" smtClean="0"/>
              <a:t>novices</a:t>
            </a:r>
            <a:r>
              <a:rPr lang="de-DE" baseline="0" dirty="0" smtClean="0"/>
              <a:t> ? </a:t>
            </a:r>
          </a:p>
          <a:p>
            <a:r>
              <a:rPr lang="de-DE" baseline="0" dirty="0" err="1" smtClean="0"/>
              <a:t>And</a:t>
            </a:r>
            <a:r>
              <a:rPr lang="de-DE" baseline="0" dirty="0" smtClean="0"/>
              <a:t> </a:t>
            </a:r>
            <a:r>
              <a:rPr lang="de-DE" baseline="0" dirty="0" err="1" smtClean="0"/>
              <a:t>of</a:t>
            </a:r>
            <a:r>
              <a:rPr lang="de-DE" baseline="0" dirty="0" smtClean="0"/>
              <a:t> </a:t>
            </a:r>
            <a:r>
              <a:rPr lang="de-DE" baseline="0" dirty="0" err="1" smtClean="0"/>
              <a:t>course</a:t>
            </a:r>
            <a:r>
              <a:rPr lang="de-DE" baseline="0" dirty="0" smtClean="0"/>
              <a:t> </a:t>
            </a:r>
            <a:r>
              <a:rPr lang="de-DE" baseline="0" dirty="0" err="1" smtClean="0"/>
              <a:t>the</a:t>
            </a:r>
            <a:r>
              <a:rPr lang="de-DE" baseline="0" dirty="0" smtClean="0"/>
              <a:t> </a:t>
            </a:r>
            <a:r>
              <a:rPr lang="de-DE" baseline="0" dirty="0" err="1" smtClean="0"/>
              <a:t>motivation</a:t>
            </a:r>
            <a:r>
              <a:rPr lang="de-DE" baseline="0" dirty="0" smtClean="0"/>
              <a:t> </a:t>
            </a:r>
            <a:r>
              <a:rPr lang="de-DE" baseline="0" dirty="0" err="1" smtClean="0"/>
              <a:t>is</a:t>
            </a:r>
            <a:r>
              <a:rPr lang="de-DE" baseline="0" dirty="0" smtClean="0"/>
              <a:t> </a:t>
            </a:r>
            <a:r>
              <a:rPr lang="de-DE" baseline="0" dirty="0" err="1" smtClean="0"/>
              <a:t>important</a:t>
            </a:r>
            <a:r>
              <a:rPr lang="de-DE" baseline="0" dirty="0" smtClean="0"/>
              <a:t> – am I </a:t>
            </a:r>
            <a:r>
              <a:rPr lang="de-DE" baseline="0" dirty="0" err="1" smtClean="0"/>
              <a:t>really</a:t>
            </a:r>
            <a:r>
              <a:rPr lang="de-DE" baseline="0" dirty="0" smtClean="0"/>
              <a:t>  </a:t>
            </a:r>
            <a:r>
              <a:rPr lang="de-DE" baseline="0" dirty="0" err="1" smtClean="0"/>
              <a:t>interested</a:t>
            </a:r>
            <a:r>
              <a:rPr lang="de-DE" baseline="0" dirty="0" smtClean="0"/>
              <a:t> in </a:t>
            </a:r>
            <a:r>
              <a:rPr lang="de-DE" baseline="0" dirty="0" err="1" smtClean="0"/>
              <a:t>solving</a:t>
            </a:r>
            <a:r>
              <a:rPr lang="de-DE" baseline="0" dirty="0" smtClean="0"/>
              <a:t> </a:t>
            </a:r>
            <a:r>
              <a:rPr lang="de-DE" baseline="0" dirty="0" err="1" smtClean="0"/>
              <a:t>the</a:t>
            </a:r>
            <a:r>
              <a:rPr lang="de-DE" baseline="0" dirty="0" smtClean="0"/>
              <a:t> </a:t>
            </a:r>
            <a:r>
              <a:rPr lang="de-DE" baseline="0" dirty="0" err="1" smtClean="0"/>
              <a:t>problkem</a:t>
            </a:r>
            <a:r>
              <a:rPr lang="de-DE" baseline="0" dirty="0" smtClean="0"/>
              <a:t> </a:t>
            </a:r>
            <a:r>
              <a:rPr lang="de-DE" baseline="0" dirty="0" err="1" smtClean="0"/>
              <a:t>and</a:t>
            </a:r>
            <a:r>
              <a:rPr lang="de-DE" baseline="0" dirty="0" smtClean="0"/>
              <a:t> </a:t>
            </a:r>
            <a:r>
              <a:rPr lang="de-DE" baseline="0" dirty="0" err="1" smtClean="0"/>
              <a:t>intrisically</a:t>
            </a:r>
            <a:r>
              <a:rPr lang="de-DE" baseline="0" dirty="0" smtClean="0"/>
              <a:t> </a:t>
            </a:r>
            <a:r>
              <a:rPr lang="de-DE" baseline="0" dirty="0" err="1" smtClean="0"/>
              <a:t>motivated</a:t>
            </a:r>
            <a:r>
              <a:rPr lang="de-DE" baseline="0" dirty="0" smtClean="0"/>
              <a:t> </a:t>
            </a:r>
            <a:r>
              <a:rPr lang="de-DE" baseline="0" dirty="0" err="1" smtClean="0"/>
              <a:t>or</a:t>
            </a:r>
            <a:r>
              <a:rPr lang="de-DE" baseline="0" dirty="0" smtClean="0"/>
              <a:t> </a:t>
            </a:r>
            <a:r>
              <a:rPr lang="de-DE" baseline="0" dirty="0" err="1" smtClean="0"/>
              <a:t>is</a:t>
            </a:r>
            <a:r>
              <a:rPr lang="de-DE" baseline="0" dirty="0" smtClean="0"/>
              <a:t> </a:t>
            </a:r>
            <a:r>
              <a:rPr lang="de-DE" baseline="0" dirty="0" err="1" smtClean="0"/>
              <a:t>it</a:t>
            </a:r>
            <a:r>
              <a:rPr lang="de-DE" baseline="0" dirty="0" smtClean="0"/>
              <a:t> </a:t>
            </a:r>
            <a:r>
              <a:rPr lang="de-DE" baseline="0" dirty="0" err="1" smtClean="0"/>
              <a:t>something</a:t>
            </a:r>
            <a:r>
              <a:rPr lang="de-DE" baseline="0" dirty="0" smtClean="0"/>
              <a:t> I </a:t>
            </a:r>
            <a:r>
              <a:rPr lang="de-DE" baseline="0" dirty="0" err="1" smtClean="0"/>
              <a:t>have</a:t>
            </a:r>
            <a:r>
              <a:rPr lang="de-DE" baseline="0" dirty="0" smtClean="0"/>
              <a:t> </a:t>
            </a:r>
            <a:r>
              <a:rPr lang="de-DE" baseline="0" dirty="0" err="1" smtClean="0"/>
              <a:t>to</a:t>
            </a:r>
            <a:r>
              <a:rPr lang="de-DE" baseline="0" dirty="0" smtClean="0"/>
              <a:t> do </a:t>
            </a:r>
            <a:r>
              <a:rPr lang="de-DE" baseline="0" dirty="0" err="1" smtClean="0"/>
              <a:t>and</a:t>
            </a:r>
            <a:r>
              <a:rPr lang="de-DE" baseline="0" dirty="0" smtClean="0"/>
              <a:t>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rather</a:t>
            </a:r>
            <a:r>
              <a:rPr lang="de-DE" baseline="0" dirty="0" smtClean="0"/>
              <a:t> </a:t>
            </a:r>
            <a:r>
              <a:rPr lang="de-DE" baseline="0" dirty="0" err="1" smtClean="0"/>
              <a:t>boring</a:t>
            </a:r>
            <a:r>
              <a:rPr lang="de-DE" baseline="0" dirty="0" smtClean="0"/>
              <a:t> </a:t>
            </a:r>
            <a:r>
              <a:rPr lang="de-DE" baseline="0" dirty="0" err="1" smtClean="0"/>
              <a:t>to</a:t>
            </a:r>
            <a:r>
              <a:rPr lang="de-DE" baseline="0" dirty="0" smtClean="0"/>
              <a:t> carry out </a:t>
            </a:r>
            <a:r>
              <a:rPr lang="de-DE" baseline="0" dirty="0" err="1" smtClean="0"/>
              <a:t>the</a:t>
            </a:r>
            <a:r>
              <a:rPr lang="de-DE" baseline="0" dirty="0" smtClean="0"/>
              <a:t> </a:t>
            </a:r>
            <a:r>
              <a:rPr lang="de-DE" baseline="0" dirty="0" err="1" smtClean="0"/>
              <a:t>certain</a:t>
            </a:r>
            <a:r>
              <a:rPr lang="de-DE" baseline="0" dirty="0" smtClean="0"/>
              <a:t> </a:t>
            </a:r>
            <a:r>
              <a:rPr lang="de-DE" baseline="0" dirty="0" err="1" smtClean="0"/>
              <a:t>search</a:t>
            </a:r>
            <a:r>
              <a:rPr lang="de-DE" baseline="0" dirty="0" smtClean="0"/>
              <a:t>?</a:t>
            </a:r>
          </a:p>
          <a:p>
            <a:r>
              <a:rPr lang="de-DE" baseline="0" dirty="0" smtClean="0"/>
              <a:t>In </a:t>
            </a:r>
            <a:r>
              <a:rPr lang="de-DE" baseline="0" dirty="0" err="1" smtClean="0"/>
              <a:t>addition</a:t>
            </a:r>
            <a:r>
              <a:rPr lang="de-DE" baseline="0" dirty="0" smtClean="0"/>
              <a:t> </a:t>
            </a:r>
            <a:r>
              <a:rPr lang="de-DE" baseline="0" dirty="0" err="1" smtClean="0"/>
              <a:t>the</a:t>
            </a:r>
            <a:r>
              <a:rPr lang="de-DE" baseline="0" dirty="0" smtClean="0"/>
              <a:t> </a:t>
            </a:r>
            <a:r>
              <a:rPr lang="de-DE" baseline="0" dirty="0" err="1" smtClean="0"/>
              <a:t>context</a:t>
            </a:r>
            <a:r>
              <a:rPr lang="de-DE" baseline="0" dirty="0" smtClean="0"/>
              <a:t> </a:t>
            </a:r>
            <a:r>
              <a:rPr lang="de-DE" baseline="0" dirty="0" err="1" smtClean="0"/>
              <a:t>of</a:t>
            </a:r>
            <a:r>
              <a:rPr lang="de-DE" baseline="0" dirty="0" smtClean="0"/>
              <a:t> </a:t>
            </a:r>
            <a:r>
              <a:rPr lang="de-DE" baseline="0" dirty="0" err="1" smtClean="0"/>
              <a:t>search</a:t>
            </a:r>
            <a:r>
              <a:rPr lang="de-DE" baseline="0" dirty="0" smtClean="0"/>
              <a:t> </a:t>
            </a:r>
            <a:r>
              <a:rPr lang="de-DE" baseline="0" dirty="0" err="1" smtClean="0"/>
              <a:t>is</a:t>
            </a:r>
            <a:r>
              <a:rPr lang="de-DE" baseline="0" dirty="0" smtClean="0"/>
              <a:t> </a:t>
            </a:r>
            <a:r>
              <a:rPr lang="de-DE" baseline="0" dirty="0" err="1" smtClean="0"/>
              <a:t>highly</a:t>
            </a:r>
            <a:r>
              <a:rPr lang="de-DE" baseline="0" dirty="0" smtClean="0"/>
              <a:t> relevant: </a:t>
            </a:r>
            <a:r>
              <a:rPr lang="de-DE" baseline="0" dirty="0" err="1" smtClean="0"/>
              <a:t>the</a:t>
            </a:r>
            <a:r>
              <a:rPr lang="de-DE" baseline="0" dirty="0" smtClean="0"/>
              <a:t> </a:t>
            </a:r>
            <a:r>
              <a:rPr lang="de-DE" baseline="0" dirty="0" err="1" smtClean="0"/>
              <a:t>resources</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search</a:t>
            </a:r>
            <a:r>
              <a:rPr lang="de-DE" baseline="0" dirty="0" smtClean="0"/>
              <a:t> … time </a:t>
            </a:r>
            <a:r>
              <a:rPr lang="de-DE" baseline="0" dirty="0" err="1" smtClean="0"/>
              <a:t>and</a:t>
            </a:r>
            <a:r>
              <a:rPr lang="de-DE" baseline="0" dirty="0" smtClean="0"/>
              <a:t> </a:t>
            </a:r>
            <a:r>
              <a:rPr lang="de-DE" baseline="0" dirty="0" err="1" smtClean="0"/>
              <a:t>money</a:t>
            </a:r>
            <a:r>
              <a:rPr lang="de-DE" baseline="0" dirty="0" smtClean="0"/>
              <a:t> </a:t>
            </a:r>
            <a:r>
              <a:rPr lang="de-DE" baseline="0" dirty="0" err="1" smtClean="0"/>
              <a:t>for</a:t>
            </a:r>
            <a:r>
              <a:rPr lang="de-DE" baseline="0" dirty="0" smtClean="0"/>
              <a:t> </a:t>
            </a:r>
            <a:r>
              <a:rPr lang="de-DE" baseline="0" dirty="0" err="1" smtClean="0"/>
              <a:t>instance</a:t>
            </a:r>
            <a:r>
              <a:rPr lang="de-DE" baseline="0" dirty="0" smtClean="0"/>
              <a:t> (</a:t>
            </a:r>
            <a:r>
              <a:rPr lang="de-DE" baseline="0" dirty="0" err="1" smtClean="0"/>
              <a:t>why</a:t>
            </a:r>
            <a:r>
              <a:rPr lang="de-DE" baseline="0" dirty="0" smtClean="0"/>
              <a:t> </a:t>
            </a:r>
            <a:r>
              <a:rPr lang="de-DE" baseline="0" dirty="0" err="1" smtClean="0"/>
              <a:t>money</a:t>
            </a:r>
            <a:r>
              <a:rPr lang="de-DE" baseline="0" dirty="0" smtClean="0"/>
              <a:t>? </a:t>
            </a:r>
            <a:r>
              <a:rPr lang="de-DE" baseline="0" dirty="0" err="1" smtClean="0"/>
              <a:t>Because</a:t>
            </a:r>
            <a:r>
              <a:rPr lang="de-DE" baseline="0" dirty="0" smtClean="0"/>
              <a:t> </a:t>
            </a:r>
            <a:r>
              <a:rPr lang="de-DE" baseline="0" dirty="0" err="1" smtClean="0"/>
              <a:t>information</a:t>
            </a:r>
            <a:r>
              <a:rPr lang="de-DE" baseline="0" dirty="0" smtClean="0"/>
              <a:t> </a:t>
            </a:r>
            <a:r>
              <a:rPr lang="de-DE" baseline="0" dirty="0" err="1" smtClean="0"/>
              <a:t>is</a:t>
            </a:r>
            <a:r>
              <a:rPr lang="de-DE" baseline="0" dirty="0" smtClean="0"/>
              <a:t> not </a:t>
            </a:r>
            <a:r>
              <a:rPr lang="de-DE" baseline="0" dirty="0" err="1" smtClean="0"/>
              <a:t>always</a:t>
            </a:r>
            <a:r>
              <a:rPr lang="de-DE" baseline="0" dirty="0" smtClean="0"/>
              <a:t> </a:t>
            </a:r>
            <a:r>
              <a:rPr lang="de-DE" baseline="0" dirty="0" err="1" smtClean="0"/>
              <a:t>available</a:t>
            </a:r>
            <a:r>
              <a:rPr lang="de-DE" baseline="0" dirty="0" smtClean="0"/>
              <a:t> </a:t>
            </a:r>
            <a:r>
              <a:rPr lang="de-DE" baseline="0" dirty="0" err="1" smtClean="0"/>
              <a:t>for</a:t>
            </a:r>
            <a:r>
              <a:rPr lang="de-DE" baseline="0" dirty="0" smtClean="0"/>
              <a:t> </a:t>
            </a:r>
            <a:r>
              <a:rPr lang="de-DE" baseline="0" dirty="0" err="1" smtClean="0"/>
              <a:t>free</a:t>
            </a:r>
            <a:r>
              <a:rPr lang="de-DE" baseline="0" dirty="0" smtClean="0"/>
              <a:t>), </a:t>
            </a:r>
            <a:r>
              <a:rPr lang="de-DE" baseline="0" dirty="0" err="1" smtClean="0"/>
              <a:t>the</a:t>
            </a:r>
            <a:r>
              <a:rPr lang="de-DE" baseline="0" dirty="0" smtClean="0"/>
              <a:t> </a:t>
            </a:r>
            <a:r>
              <a:rPr lang="de-DE" baseline="0" dirty="0" err="1" smtClean="0"/>
              <a:t>systems</a:t>
            </a:r>
            <a:r>
              <a:rPr lang="de-DE" baseline="0" dirty="0" smtClean="0"/>
              <a:t> </a:t>
            </a:r>
            <a:r>
              <a:rPr lang="de-DE" baseline="0" dirty="0" err="1" smtClean="0"/>
              <a:t>which</a:t>
            </a:r>
            <a:r>
              <a:rPr lang="de-DE" baseline="0" dirty="0" smtClean="0"/>
              <a:t> </a:t>
            </a:r>
            <a:r>
              <a:rPr lang="de-DE" baseline="0" dirty="0" err="1" smtClean="0"/>
              <a:t>are</a:t>
            </a:r>
            <a:r>
              <a:rPr lang="de-DE" baseline="0" dirty="0" smtClean="0"/>
              <a:t> </a:t>
            </a:r>
            <a:r>
              <a:rPr lang="de-DE" baseline="0" dirty="0" err="1" smtClean="0"/>
              <a:t>available</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environement</a:t>
            </a:r>
            <a:r>
              <a:rPr lang="de-DE" baseline="0" dirty="0" smtClean="0"/>
              <a:t> </a:t>
            </a:r>
            <a:r>
              <a:rPr lang="de-DE" baseline="0" dirty="0" err="1" smtClean="0"/>
              <a:t>or</a:t>
            </a:r>
            <a:r>
              <a:rPr lang="de-DE" baseline="0" dirty="0" smtClean="0"/>
              <a:t> </a:t>
            </a:r>
            <a:r>
              <a:rPr lang="de-DE" baseline="0" dirty="0" err="1" smtClean="0"/>
              <a:t>social</a:t>
            </a:r>
            <a:r>
              <a:rPr lang="de-DE" baseline="0" dirty="0" smtClean="0"/>
              <a:t> </a:t>
            </a:r>
            <a:r>
              <a:rPr lang="de-DE" baseline="0" dirty="0" err="1" smtClean="0"/>
              <a:t>situation</a:t>
            </a:r>
            <a:r>
              <a:rPr lang="de-DE" baseline="0" dirty="0" smtClean="0"/>
              <a:t> (</a:t>
            </a:r>
            <a:r>
              <a:rPr lang="de-DE" baseline="0" dirty="0" err="1" smtClean="0"/>
              <a:t>maybe</a:t>
            </a:r>
            <a:r>
              <a:rPr lang="de-DE" baseline="0" dirty="0" smtClean="0"/>
              <a:t> </a:t>
            </a:r>
            <a:r>
              <a:rPr lang="de-DE" baseline="0" dirty="0" err="1" smtClean="0"/>
              <a:t>there</a:t>
            </a:r>
            <a:r>
              <a:rPr lang="de-DE" baseline="0" dirty="0" smtClean="0"/>
              <a:t> </a:t>
            </a:r>
            <a:r>
              <a:rPr lang="de-DE" baseline="0" dirty="0" err="1" smtClean="0"/>
              <a:t>are</a:t>
            </a:r>
            <a:r>
              <a:rPr lang="de-DE" baseline="0" dirty="0" smtClean="0"/>
              <a:t> </a:t>
            </a:r>
            <a:r>
              <a:rPr lang="de-DE" baseline="0" dirty="0" err="1" smtClean="0"/>
              <a:t>restrictions</a:t>
            </a:r>
            <a:r>
              <a:rPr lang="de-DE" baseline="0" dirty="0" smtClean="0"/>
              <a:t> </a:t>
            </a:r>
            <a:r>
              <a:rPr lang="de-DE" baseline="0" dirty="0" err="1" smtClean="0"/>
              <a:t>and</a:t>
            </a:r>
            <a:r>
              <a:rPr lang="de-DE" baseline="0" dirty="0" smtClean="0"/>
              <a:t> </a:t>
            </a:r>
            <a:r>
              <a:rPr lang="de-DE" baseline="0" dirty="0" err="1" smtClean="0"/>
              <a:t>we</a:t>
            </a:r>
            <a:r>
              <a:rPr lang="de-DE" baseline="0" dirty="0" smtClean="0"/>
              <a:t> </a:t>
            </a:r>
            <a:r>
              <a:rPr lang="de-DE" baseline="0" dirty="0" err="1" smtClean="0"/>
              <a:t>don</a:t>
            </a:r>
            <a:r>
              <a:rPr lang="de-DE" baseline="0" dirty="0" smtClean="0"/>
              <a:t> not </a:t>
            </a:r>
            <a:r>
              <a:rPr lang="de-DE" baseline="0" dirty="0" err="1" smtClean="0"/>
              <a:t>have</a:t>
            </a:r>
            <a:r>
              <a:rPr lang="de-DE" baseline="0" dirty="0" smtClean="0"/>
              <a:t> </a:t>
            </a:r>
            <a:r>
              <a:rPr lang="de-DE" baseline="0" dirty="0" err="1" smtClean="0"/>
              <a:t>access</a:t>
            </a:r>
            <a:r>
              <a:rPr lang="de-DE" baseline="0" dirty="0" smtClean="0"/>
              <a:t> </a:t>
            </a:r>
            <a:r>
              <a:rPr lang="de-DE" baseline="0" dirty="0" err="1" smtClean="0"/>
              <a:t>to</a:t>
            </a:r>
            <a:r>
              <a:rPr lang="de-DE" baseline="0" dirty="0" smtClean="0"/>
              <a:t> </a:t>
            </a:r>
            <a:r>
              <a:rPr lang="de-DE" baseline="0" dirty="0" err="1" smtClean="0"/>
              <a:t>certain</a:t>
            </a:r>
            <a:r>
              <a:rPr lang="de-DE" baseline="0" dirty="0" smtClean="0"/>
              <a:t> </a:t>
            </a:r>
            <a:r>
              <a:rPr lang="de-DE" baseline="0" dirty="0" err="1" smtClean="0"/>
              <a:t>information</a:t>
            </a:r>
            <a:r>
              <a:rPr lang="de-DE" baseline="0" dirty="0" smtClean="0"/>
              <a:t> </a:t>
            </a:r>
            <a:r>
              <a:rPr lang="de-DE" baseline="0" dirty="0" err="1" smtClean="0"/>
              <a:t>and</a:t>
            </a:r>
            <a:r>
              <a:rPr lang="de-DE" baseline="0" dirty="0" smtClean="0"/>
              <a:t> so on</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11</a:t>
            </a:fld>
            <a:endParaRPr lang="de-DE"/>
          </a:p>
        </p:txBody>
      </p:sp>
    </p:spTree>
    <p:extLst>
      <p:ext uri="{BB962C8B-B14F-4D97-AF65-F5344CB8AC3E}">
        <p14:creationId xmlns:p14="http://schemas.microsoft.com/office/powerpoint/2010/main" val="3761980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And</a:t>
            </a:r>
            <a:r>
              <a:rPr lang="de-DE" baseline="0" dirty="0" smtClean="0"/>
              <a:t> </a:t>
            </a:r>
            <a:r>
              <a:rPr lang="de-DE" baseline="0" dirty="0" err="1" smtClean="0"/>
              <a:t>that</a:t>
            </a:r>
            <a:r>
              <a:rPr lang="de-DE" baseline="0" dirty="0" smtClean="0"/>
              <a:t> </a:t>
            </a:r>
            <a:r>
              <a:rPr lang="de-DE" baseline="0" dirty="0" err="1" smtClean="0"/>
              <a:t>leads</a:t>
            </a:r>
            <a:r>
              <a:rPr lang="de-DE" baseline="0" dirty="0" smtClean="0"/>
              <a:t> </a:t>
            </a:r>
            <a:r>
              <a:rPr lang="de-DE" baseline="0" dirty="0" err="1" smtClean="0"/>
              <a:t>us</a:t>
            </a:r>
            <a:r>
              <a:rPr lang="de-DE" baseline="0" dirty="0" smtClean="0"/>
              <a:t> </a:t>
            </a:r>
            <a:r>
              <a:rPr lang="de-DE" baseline="0" dirty="0" err="1" smtClean="0"/>
              <a:t>to</a:t>
            </a:r>
            <a:r>
              <a:rPr lang="de-DE" baseline="0" dirty="0" smtClean="0"/>
              <a:t> </a:t>
            </a:r>
            <a:r>
              <a:rPr lang="de-DE" baseline="0" dirty="0" err="1" smtClean="0"/>
              <a:t>collaborative</a:t>
            </a:r>
            <a:r>
              <a:rPr lang="de-DE" baseline="0" dirty="0" smtClean="0"/>
              <a:t> </a:t>
            </a:r>
            <a:r>
              <a:rPr lang="de-DE" baseline="0" dirty="0" err="1" smtClean="0"/>
              <a:t>information</a:t>
            </a:r>
            <a:r>
              <a:rPr lang="de-DE" baseline="0" dirty="0" smtClean="0"/>
              <a:t> </a:t>
            </a:r>
            <a:r>
              <a:rPr lang="de-DE" baseline="0" dirty="0" err="1" smtClean="0"/>
              <a:t>seeking</a:t>
            </a:r>
            <a:r>
              <a:rPr lang="de-DE" baseline="0" dirty="0" smtClean="0"/>
              <a:t> so </a:t>
            </a:r>
            <a:r>
              <a:rPr lang="de-DE" baseline="0" dirty="0" err="1" smtClean="0"/>
              <a:t>information</a:t>
            </a:r>
            <a:r>
              <a:rPr lang="de-DE" baseline="0" dirty="0" smtClean="0"/>
              <a:t> </a:t>
            </a:r>
            <a:r>
              <a:rPr lang="de-DE" baseline="0" dirty="0" err="1" smtClean="0"/>
              <a:t>seeking</a:t>
            </a:r>
            <a:r>
              <a:rPr lang="de-DE" baseline="0" dirty="0" smtClean="0"/>
              <a:t> </a:t>
            </a:r>
            <a:r>
              <a:rPr lang="de-DE" baseline="0" dirty="0" err="1" smtClean="0"/>
              <a:t>which</a:t>
            </a:r>
            <a:r>
              <a:rPr lang="de-DE" baseline="0" dirty="0" smtClean="0"/>
              <a:t> </a:t>
            </a:r>
            <a:r>
              <a:rPr lang="de-DE" baseline="0" dirty="0" err="1" smtClean="0"/>
              <a:t>involves</a:t>
            </a:r>
            <a:r>
              <a:rPr lang="de-DE" baseline="0" dirty="0" smtClean="0"/>
              <a:t> different </a:t>
            </a:r>
            <a:r>
              <a:rPr lang="de-DE" baseline="0" dirty="0" err="1" smtClean="0"/>
              <a:t>users</a:t>
            </a:r>
            <a:r>
              <a:rPr lang="de-DE" baseline="0" dirty="0" smtClean="0"/>
              <a:t> </a:t>
            </a:r>
            <a:r>
              <a:rPr lang="de-DE" baseline="0" dirty="0" err="1" smtClean="0"/>
              <a:t>and</a:t>
            </a:r>
            <a:r>
              <a:rPr lang="de-DE" baseline="0" dirty="0" smtClean="0"/>
              <a:t> </a:t>
            </a:r>
            <a:r>
              <a:rPr lang="de-DE" baseline="0" dirty="0" err="1" smtClean="0"/>
              <a:t>accordingly</a:t>
            </a:r>
            <a:r>
              <a:rPr lang="de-DE" baseline="0" dirty="0" smtClean="0"/>
              <a:t> a </a:t>
            </a:r>
            <a:r>
              <a:rPr lang="de-DE" baseline="0" dirty="0" err="1" smtClean="0"/>
              <a:t>variety</a:t>
            </a:r>
            <a:r>
              <a:rPr lang="de-DE" baseline="0" dirty="0" smtClean="0"/>
              <a:t> </a:t>
            </a:r>
            <a:r>
              <a:rPr lang="de-DE" baseline="0" dirty="0" err="1" smtClean="0"/>
              <a:t>of</a:t>
            </a:r>
            <a:r>
              <a:rPr lang="de-DE" baseline="0" dirty="0" smtClean="0"/>
              <a:t> </a:t>
            </a:r>
            <a:r>
              <a:rPr lang="de-DE" baseline="0" dirty="0" err="1" smtClean="0"/>
              <a:t>user</a:t>
            </a:r>
            <a:r>
              <a:rPr lang="de-DE" baseline="0" dirty="0" smtClean="0"/>
              <a:t> </a:t>
            </a:r>
            <a:r>
              <a:rPr lang="de-DE" baseline="0" dirty="0" err="1" smtClean="0"/>
              <a:t>differences</a:t>
            </a:r>
            <a:r>
              <a:rPr lang="de-DE" baseline="0" dirty="0" smtClean="0"/>
              <a:t> </a:t>
            </a:r>
            <a:r>
              <a:rPr lang="de-DE" baseline="0" dirty="0" err="1" smtClean="0"/>
              <a:t>we</a:t>
            </a:r>
            <a:r>
              <a:rPr lang="de-DE" baseline="0" dirty="0" smtClean="0"/>
              <a:t> </a:t>
            </a:r>
            <a:r>
              <a:rPr lang="de-DE" baseline="0" dirty="0" err="1" smtClean="0"/>
              <a:t>have</a:t>
            </a:r>
            <a:r>
              <a:rPr lang="de-DE" baseline="0" dirty="0" smtClean="0"/>
              <a:t> </a:t>
            </a:r>
            <a:r>
              <a:rPr lang="de-DE" baseline="0" dirty="0" err="1" smtClean="0"/>
              <a:t>to</a:t>
            </a:r>
            <a:r>
              <a:rPr lang="de-DE" baseline="0" dirty="0" smtClean="0"/>
              <a:t> </a:t>
            </a:r>
            <a:r>
              <a:rPr lang="de-DE" baseline="0" dirty="0" err="1" smtClean="0"/>
              <a:t>keep</a:t>
            </a:r>
            <a:r>
              <a:rPr lang="de-DE" baseline="0" dirty="0" smtClean="0"/>
              <a:t> in </a:t>
            </a:r>
            <a:r>
              <a:rPr lang="de-DE" baseline="0" dirty="0" err="1" smtClean="0"/>
              <a:t>mind</a:t>
            </a:r>
            <a:r>
              <a:rPr lang="de-DE" baseline="0" dirty="0" smtClean="0"/>
              <a:t> </a:t>
            </a:r>
            <a:r>
              <a:rPr lang="de-DE" baseline="0" dirty="0" err="1" smtClean="0"/>
              <a:t>during</a:t>
            </a:r>
            <a:r>
              <a:rPr lang="de-DE" baseline="0" dirty="0" smtClean="0"/>
              <a:t> </a:t>
            </a:r>
            <a:r>
              <a:rPr lang="de-DE" baseline="0" dirty="0" err="1" smtClean="0"/>
              <a:t>research</a:t>
            </a:r>
            <a:r>
              <a:rPr lang="de-DE" baseline="0" dirty="0" smtClean="0"/>
              <a:t> </a:t>
            </a:r>
            <a:r>
              <a:rPr lang="de-DE" baseline="0" dirty="0" err="1" smtClean="0"/>
              <a:t>and</a:t>
            </a:r>
            <a:r>
              <a:rPr lang="de-DE" baseline="0" dirty="0" smtClean="0"/>
              <a:t> </a:t>
            </a:r>
            <a:r>
              <a:rPr lang="de-DE" baseline="0" dirty="0" err="1" smtClean="0"/>
              <a:t>system</a:t>
            </a:r>
            <a:r>
              <a:rPr lang="de-DE" baseline="0" dirty="0" smtClean="0"/>
              <a:t> </a:t>
            </a:r>
            <a:r>
              <a:rPr lang="de-DE" baseline="0" dirty="0" err="1" smtClean="0"/>
              <a:t>development</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12</a:t>
            </a:fld>
            <a:endParaRPr lang="de-DE"/>
          </a:p>
        </p:txBody>
      </p:sp>
    </p:spTree>
    <p:extLst>
      <p:ext uri="{BB962C8B-B14F-4D97-AF65-F5344CB8AC3E}">
        <p14:creationId xmlns:p14="http://schemas.microsoft.com/office/powerpoint/2010/main" val="2163224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a:t>
            </a:r>
            <a:r>
              <a:rPr lang="de-DE" dirty="0" err="1" smtClean="0"/>
              <a:t>and</a:t>
            </a:r>
            <a:r>
              <a:rPr lang="de-DE" dirty="0" smtClean="0"/>
              <a:t> </a:t>
            </a:r>
            <a:r>
              <a:rPr lang="de-DE" dirty="0" err="1" smtClean="0"/>
              <a:t>should</a:t>
            </a:r>
            <a:r>
              <a:rPr lang="de-DE" dirty="0" smtClean="0"/>
              <a:t> </a:t>
            </a:r>
            <a:r>
              <a:rPr lang="de-DE" dirty="0" err="1" smtClean="0"/>
              <a:t>lead</a:t>
            </a:r>
            <a:r>
              <a:rPr lang="de-DE" dirty="0" smtClean="0"/>
              <a:t> </a:t>
            </a:r>
            <a:r>
              <a:rPr lang="de-DE" dirty="0" err="1" smtClean="0"/>
              <a:t>to</a:t>
            </a:r>
            <a:r>
              <a:rPr lang="de-DE" dirty="0" smtClean="0"/>
              <a:t> a</a:t>
            </a:r>
            <a:r>
              <a:rPr lang="de-DE" baseline="0" dirty="0" smtClean="0"/>
              <a:t> </a:t>
            </a:r>
            <a:r>
              <a:rPr lang="de-DE" baseline="0" dirty="0" err="1" smtClean="0"/>
              <a:t>benefit</a:t>
            </a:r>
            <a:r>
              <a:rPr lang="de-DE" baseline="0" dirty="0" smtClean="0"/>
              <a:t> in </a:t>
            </a:r>
            <a:r>
              <a:rPr lang="de-DE" baseline="0" dirty="0" err="1" smtClean="0"/>
              <a:t>the</a:t>
            </a:r>
            <a:r>
              <a:rPr lang="de-DE" baseline="0" dirty="0" smtClean="0"/>
              <a:t> </a:t>
            </a:r>
            <a:r>
              <a:rPr lang="de-DE" baseline="0" dirty="0" err="1" smtClean="0"/>
              <a:t>results</a:t>
            </a:r>
            <a:r>
              <a:rPr lang="de-DE" baseline="0" dirty="0" smtClean="0"/>
              <a:t>: </a:t>
            </a:r>
            <a:r>
              <a:rPr lang="de-DE" baseline="0" dirty="0" err="1" smtClean="0"/>
              <a:t>the</a:t>
            </a:r>
            <a:r>
              <a:rPr lang="de-DE" baseline="0" dirty="0" smtClean="0"/>
              <a:t> </a:t>
            </a:r>
            <a:r>
              <a:rPr lang="de-DE" baseline="0" dirty="0" err="1" smtClean="0"/>
              <a:t>whole</a:t>
            </a:r>
            <a:r>
              <a:rPr lang="de-DE" baseline="0" dirty="0" smtClean="0"/>
              <a:t> </a:t>
            </a:r>
            <a:r>
              <a:rPr lang="de-DE" baseline="0" dirty="0" err="1" smtClean="0"/>
              <a:t>is</a:t>
            </a:r>
            <a:r>
              <a:rPr lang="de-DE" baseline="0" dirty="0" smtClean="0"/>
              <a:t> </a:t>
            </a:r>
            <a:r>
              <a:rPr lang="de-DE" baseline="0" dirty="0" err="1" smtClean="0"/>
              <a:t>more</a:t>
            </a:r>
            <a:r>
              <a:rPr lang="de-DE" baseline="0" dirty="0" smtClean="0"/>
              <a:t> </a:t>
            </a:r>
            <a:r>
              <a:rPr lang="de-DE" baseline="0" dirty="0" err="1" smtClean="0"/>
              <a:t>than</a:t>
            </a:r>
            <a:r>
              <a:rPr lang="de-DE" baseline="0" dirty="0" smtClean="0"/>
              <a:t> </a:t>
            </a:r>
            <a:r>
              <a:rPr lang="de-DE" baseline="0" dirty="0" err="1" smtClean="0"/>
              <a:t>the</a:t>
            </a:r>
            <a:r>
              <a:rPr lang="de-DE" baseline="0" dirty="0" smtClean="0"/>
              <a:t> </a:t>
            </a:r>
            <a:r>
              <a:rPr lang="de-DE" baseline="0" dirty="0" err="1" smtClean="0"/>
              <a:t>sum</a:t>
            </a:r>
            <a:r>
              <a:rPr lang="de-DE" baseline="0" dirty="0" smtClean="0"/>
              <a:t> </a:t>
            </a:r>
            <a:r>
              <a:rPr lang="de-DE" baseline="0" dirty="0" err="1" smtClean="0"/>
              <a:t>of</a:t>
            </a:r>
            <a:r>
              <a:rPr lang="de-DE" baseline="0" dirty="0" smtClean="0"/>
              <a:t> all </a:t>
            </a:r>
          </a:p>
          <a:p>
            <a:r>
              <a:rPr lang="de-DE" baseline="0" dirty="0" smtClean="0"/>
              <a:t>CIS </a:t>
            </a:r>
            <a:r>
              <a:rPr lang="de-DE" baseline="0" dirty="0" err="1" smtClean="0"/>
              <a:t>is</a:t>
            </a:r>
            <a:r>
              <a:rPr lang="de-DE" baseline="0" dirty="0" smtClean="0"/>
              <a:t> different form </a:t>
            </a:r>
            <a:r>
              <a:rPr lang="de-DE" baseline="0" dirty="0" err="1" smtClean="0"/>
              <a:t>other</a:t>
            </a:r>
            <a:r>
              <a:rPr lang="de-DE" baseline="0" dirty="0" smtClean="0"/>
              <a:t> </a:t>
            </a:r>
            <a:r>
              <a:rPr lang="de-DE" baseline="0" dirty="0" err="1" smtClean="0"/>
              <a:t>concept</a:t>
            </a:r>
            <a:r>
              <a:rPr lang="de-DE" baseline="0" dirty="0" smtClean="0"/>
              <a:t> such </a:t>
            </a:r>
            <a:r>
              <a:rPr lang="de-DE" baseline="0" dirty="0" err="1" smtClean="0"/>
              <a:t>as</a:t>
            </a:r>
            <a:r>
              <a:rPr lang="de-DE" baseline="0" dirty="0" smtClean="0"/>
              <a:t> </a:t>
            </a:r>
            <a:r>
              <a:rPr lang="de-DE" baseline="0" dirty="0" err="1" smtClean="0"/>
              <a:t>socila</a:t>
            </a:r>
            <a:r>
              <a:rPr lang="de-DE" baseline="0" dirty="0" smtClean="0"/>
              <a:t> </a:t>
            </a:r>
            <a:r>
              <a:rPr lang="de-DE" baseline="0" dirty="0" err="1" smtClean="0"/>
              <a:t>search</a:t>
            </a:r>
            <a:endParaRPr lang="de-DE" baseline="0" dirty="0" smtClean="0"/>
          </a:p>
          <a:p>
            <a:r>
              <a:rPr lang="de-DE" baseline="0" dirty="0" err="1" smtClean="0"/>
              <a:t>Social</a:t>
            </a:r>
            <a:r>
              <a:rPr lang="de-DE" baseline="0" dirty="0" smtClean="0"/>
              <a:t> </a:t>
            </a:r>
            <a:r>
              <a:rPr lang="de-DE" baseline="0" dirty="0" err="1" smtClean="0"/>
              <a:t>search</a:t>
            </a:r>
            <a:r>
              <a:rPr lang="de-DE" baseline="0" dirty="0" smtClean="0"/>
              <a:t> </a:t>
            </a:r>
            <a:r>
              <a:rPr lang="de-DE" baseline="0" dirty="0" err="1" smtClean="0"/>
              <a:t>kind</a:t>
            </a:r>
            <a:r>
              <a:rPr lang="de-DE" baseline="0" dirty="0" smtClean="0"/>
              <a:t> </a:t>
            </a:r>
            <a:r>
              <a:rPr lang="de-DE" baseline="0" dirty="0" err="1" smtClean="0"/>
              <a:t>of</a:t>
            </a:r>
            <a:r>
              <a:rPr lang="de-DE" baseline="0" dirty="0" smtClean="0"/>
              <a:t> an </a:t>
            </a:r>
            <a:r>
              <a:rPr lang="de-DE" baseline="0" dirty="0" err="1" smtClean="0"/>
              <a:t>umbrella</a:t>
            </a:r>
            <a:r>
              <a:rPr lang="de-DE" baseline="0" dirty="0" smtClean="0"/>
              <a:t> </a:t>
            </a:r>
            <a:r>
              <a:rPr lang="de-DE" baseline="0" dirty="0" err="1" smtClean="0"/>
              <a:t>term</a:t>
            </a:r>
            <a:r>
              <a:rPr lang="de-DE" baseline="0" dirty="0" smtClean="0"/>
              <a:t> </a:t>
            </a:r>
            <a:r>
              <a:rPr lang="de-DE" baseline="0" dirty="0" err="1" smtClean="0"/>
              <a:t>for</a:t>
            </a:r>
            <a:r>
              <a:rPr lang="de-DE" baseline="0" dirty="0" smtClean="0"/>
              <a:t> different </a:t>
            </a:r>
            <a:r>
              <a:rPr lang="de-DE" baseline="0" dirty="0" err="1" smtClean="0"/>
              <a:t>aspects</a:t>
            </a:r>
            <a:r>
              <a:rPr lang="de-DE" baseline="0" dirty="0" smtClean="0"/>
              <a:t> </a:t>
            </a:r>
            <a:r>
              <a:rPr lang="de-DE" baseline="0" dirty="0" err="1" smtClean="0"/>
              <a:t>of</a:t>
            </a:r>
            <a:r>
              <a:rPr lang="de-DE" baseline="0" dirty="0" smtClean="0"/>
              <a:t> </a:t>
            </a:r>
            <a:r>
              <a:rPr lang="de-DE" baseline="0" dirty="0" err="1" smtClean="0"/>
              <a:t>searching</a:t>
            </a:r>
            <a:r>
              <a:rPr lang="de-DE" baseline="0" dirty="0" smtClean="0"/>
              <a:t> </a:t>
            </a:r>
            <a:r>
              <a:rPr lang="de-DE" baseline="0" dirty="0" err="1" smtClean="0"/>
              <a:t>together</a:t>
            </a:r>
            <a:endParaRPr lang="de-DE" baseline="0" dirty="0" smtClean="0"/>
          </a:p>
          <a:p>
            <a:r>
              <a:rPr lang="de-DE" baseline="0" dirty="0" smtClean="0"/>
              <a:t>i.e. </a:t>
            </a:r>
            <a:r>
              <a:rPr lang="de-DE" baseline="0" dirty="0" err="1" smtClean="0"/>
              <a:t>amazon</a:t>
            </a:r>
            <a:r>
              <a:rPr lang="de-DE" baseline="0" dirty="0" smtClean="0"/>
              <a:t> </a:t>
            </a:r>
            <a:r>
              <a:rPr lang="de-DE" baseline="0" dirty="0" smtClean="0">
                <a:sym typeface="Wingdings" panose="05000000000000000000" pitchFamily="2" charset="2"/>
              </a:rPr>
              <a:t> </a:t>
            </a:r>
            <a:r>
              <a:rPr lang="de-DE" baseline="0" dirty="0" err="1" smtClean="0">
                <a:sym typeface="Wingdings" panose="05000000000000000000" pitchFamily="2" charset="2"/>
              </a:rPr>
              <a:t>buying</a:t>
            </a:r>
            <a:r>
              <a:rPr lang="de-DE" baseline="0" dirty="0" smtClean="0">
                <a:sym typeface="Wingdings" panose="05000000000000000000" pitchFamily="2" charset="2"/>
              </a:rPr>
              <a:t> a </a:t>
            </a:r>
            <a:r>
              <a:rPr lang="de-DE" baseline="0" dirty="0" err="1" smtClean="0">
                <a:sym typeface="Wingdings" panose="05000000000000000000" pitchFamily="2" charset="2"/>
              </a:rPr>
              <a:t>book</a:t>
            </a:r>
            <a:r>
              <a:rPr lang="de-DE" baseline="0" dirty="0" smtClean="0">
                <a:sym typeface="Wingdings" panose="05000000000000000000" pitchFamily="2" charset="2"/>
              </a:rPr>
              <a:t> </a:t>
            </a:r>
            <a:r>
              <a:rPr lang="de-DE" baseline="0" dirty="0" err="1" smtClean="0">
                <a:sym typeface="Wingdings" panose="05000000000000000000" pitchFamily="2" charset="2"/>
              </a:rPr>
              <a:t>and</a:t>
            </a:r>
            <a:r>
              <a:rPr lang="de-DE" baseline="0" dirty="0" smtClean="0">
                <a:sym typeface="Wingdings" panose="05000000000000000000" pitchFamily="2" charset="2"/>
              </a:rPr>
              <a:t> </a:t>
            </a:r>
            <a:r>
              <a:rPr lang="de-DE" baseline="0" dirty="0" err="1" smtClean="0">
                <a:sym typeface="Wingdings" panose="05000000000000000000" pitchFamily="2" charset="2"/>
              </a:rPr>
              <a:t>getting</a:t>
            </a:r>
            <a:r>
              <a:rPr lang="de-DE" baseline="0" dirty="0" smtClean="0">
                <a:sym typeface="Wingdings" panose="05000000000000000000" pitchFamily="2" charset="2"/>
              </a:rPr>
              <a:t> </a:t>
            </a:r>
            <a:r>
              <a:rPr lang="de-DE" baseline="0" dirty="0" err="1" smtClean="0">
                <a:sym typeface="Wingdings" panose="05000000000000000000" pitchFamily="2" charset="2"/>
              </a:rPr>
              <a:t>recommandations</a:t>
            </a:r>
            <a:r>
              <a:rPr lang="de-DE" baseline="0" dirty="0" smtClean="0">
                <a:sym typeface="Wingdings" panose="05000000000000000000" pitchFamily="2" charset="2"/>
              </a:rPr>
              <a:t> </a:t>
            </a:r>
            <a:r>
              <a:rPr lang="de-DE" baseline="0" dirty="0" err="1" smtClean="0">
                <a:sym typeface="Wingdings" panose="05000000000000000000" pitchFamily="2" charset="2"/>
              </a:rPr>
              <a:t>based</a:t>
            </a:r>
            <a:r>
              <a:rPr lang="de-DE" baseline="0" dirty="0" smtClean="0">
                <a:sym typeface="Wingdings" panose="05000000000000000000" pitchFamily="2" charset="2"/>
              </a:rPr>
              <a:t> on </a:t>
            </a:r>
            <a:r>
              <a:rPr lang="de-DE" baseline="0" dirty="0" err="1" smtClean="0">
                <a:sym typeface="Wingdings" panose="05000000000000000000" pitchFamily="2" charset="2"/>
              </a:rPr>
              <a:t>other</a:t>
            </a:r>
            <a:r>
              <a:rPr lang="de-DE" baseline="0" dirty="0" smtClean="0">
                <a:sym typeface="Wingdings" panose="05000000000000000000" pitchFamily="2" charset="2"/>
              </a:rPr>
              <a:t> </a:t>
            </a:r>
            <a:r>
              <a:rPr lang="de-DE" baseline="0" dirty="0" err="1" smtClean="0">
                <a:sym typeface="Wingdings" panose="05000000000000000000" pitchFamily="2" charset="2"/>
              </a:rPr>
              <a:t>users</a:t>
            </a:r>
            <a:r>
              <a:rPr lang="de-DE" baseline="0" dirty="0" smtClean="0">
                <a:sym typeface="Wingdings" panose="05000000000000000000" pitchFamily="2" charset="2"/>
              </a:rPr>
              <a:t> </a:t>
            </a:r>
            <a:r>
              <a:rPr lang="de-DE" baseline="0" dirty="0" err="1" smtClean="0">
                <a:sym typeface="Wingdings" panose="05000000000000000000" pitchFamily="2" charset="2"/>
              </a:rPr>
              <a:t>buyings</a:t>
            </a:r>
            <a:r>
              <a:rPr lang="de-DE" baseline="0" dirty="0" smtClean="0">
                <a:sym typeface="Wingdings" panose="05000000000000000000" pitchFamily="2" charset="2"/>
              </a:rPr>
              <a:t> </a:t>
            </a:r>
            <a:r>
              <a:rPr lang="de-DE" baseline="0" dirty="0" err="1" smtClean="0">
                <a:sym typeface="Wingdings" panose="05000000000000000000" pitchFamily="2" charset="2"/>
              </a:rPr>
              <a:t>is</a:t>
            </a:r>
            <a:r>
              <a:rPr lang="de-DE" baseline="0" dirty="0" smtClean="0">
                <a:sym typeface="Wingdings" panose="05000000000000000000" pitchFamily="2" charset="2"/>
              </a:rPr>
              <a:t> NOT </a:t>
            </a:r>
            <a:r>
              <a:rPr lang="de-DE" baseline="0" dirty="0" err="1" smtClean="0">
                <a:sym typeface="Wingdings" panose="05000000000000000000" pitchFamily="2" charset="2"/>
              </a:rPr>
              <a:t>collaborative</a:t>
            </a:r>
            <a:r>
              <a:rPr lang="de-DE" baseline="0" dirty="0" smtClean="0">
                <a:sym typeface="Wingdings" panose="05000000000000000000" pitchFamily="2" charset="2"/>
              </a:rPr>
              <a:t> </a:t>
            </a:r>
            <a:r>
              <a:rPr lang="de-DE" baseline="0" dirty="0" err="1" smtClean="0">
                <a:sym typeface="Wingdings" panose="05000000000000000000" pitchFamily="2" charset="2"/>
              </a:rPr>
              <a:t>search</a:t>
            </a:r>
            <a:r>
              <a:rPr lang="de-DE" baseline="0" dirty="0" smtClean="0">
                <a:sym typeface="Wingdings" panose="05000000000000000000" pitchFamily="2" charset="2"/>
              </a:rPr>
              <a:t> </a:t>
            </a:r>
            <a:r>
              <a:rPr lang="de-DE" baseline="0" dirty="0" err="1" smtClean="0">
                <a:sym typeface="Wingdings" panose="05000000000000000000" pitchFamily="2" charset="2"/>
              </a:rPr>
              <a:t>because</a:t>
            </a:r>
            <a:r>
              <a:rPr lang="de-DE" baseline="0" dirty="0" smtClean="0">
                <a:sym typeface="Wingdings" panose="05000000000000000000" pitchFamily="2" charset="2"/>
              </a:rPr>
              <a:t> </a:t>
            </a:r>
            <a:r>
              <a:rPr lang="de-DE" baseline="0" dirty="0" err="1" smtClean="0">
                <a:sym typeface="Wingdings" panose="05000000000000000000" pitchFamily="2" charset="2"/>
              </a:rPr>
              <a:t>it</a:t>
            </a:r>
            <a:r>
              <a:rPr lang="de-DE" baseline="0" dirty="0" smtClean="0">
                <a:sym typeface="Wingdings" panose="05000000000000000000" pitchFamily="2" charset="2"/>
              </a:rPr>
              <a:t> </a:t>
            </a:r>
            <a:r>
              <a:rPr lang="de-DE" baseline="0" dirty="0" err="1" smtClean="0">
                <a:sym typeface="Wingdings" panose="05000000000000000000" pitchFamily="2" charset="2"/>
              </a:rPr>
              <a:t>is</a:t>
            </a:r>
            <a:r>
              <a:rPr lang="de-DE" baseline="0" dirty="0" smtClean="0">
                <a:sym typeface="Wingdings" panose="05000000000000000000" pitchFamily="2" charset="2"/>
              </a:rPr>
              <a:t> not </a:t>
            </a:r>
            <a:r>
              <a:rPr lang="de-DE" baseline="0" dirty="0" err="1" smtClean="0">
                <a:sym typeface="Wingdings" panose="05000000000000000000" pitchFamily="2" charset="2"/>
              </a:rPr>
              <a:t>for</a:t>
            </a:r>
            <a:r>
              <a:rPr lang="de-DE" baseline="0" dirty="0" smtClean="0">
                <a:sym typeface="Wingdings" panose="05000000000000000000" pitchFamily="2" charset="2"/>
              </a:rPr>
              <a:t> </a:t>
            </a:r>
            <a:r>
              <a:rPr lang="de-DE" baseline="0" dirty="0" err="1" smtClean="0">
                <a:sym typeface="Wingdings" panose="05000000000000000000" pitchFamily="2" charset="2"/>
              </a:rPr>
              <a:t>instcance</a:t>
            </a:r>
            <a:r>
              <a:rPr lang="de-DE" baseline="0" dirty="0" smtClean="0">
                <a:sym typeface="Wingdings" panose="05000000000000000000" pitchFamily="2" charset="2"/>
              </a:rPr>
              <a:t> explicit </a:t>
            </a:r>
            <a:r>
              <a:rPr lang="de-DE" baseline="0" dirty="0" err="1" smtClean="0">
                <a:sym typeface="Wingdings" panose="05000000000000000000" pitchFamily="2" charset="2"/>
              </a:rPr>
              <a:t>and</a:t>
            </a:r>
            <a:r>
              <a:rPr lang="de-DE" baseline="0" dirty="0" smtClean="0">
                <a:sym typeface="Wingdings" panose="05000000000000000000" pitchFamily="2" charset="2"/>
              </a:rPr>
              <a:t> intentional </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13</a:t>
            </a:fld>
            <a:endParaRPr lang="de-DE"/>
          </a:p>
        </p:txBody>
      </p:sp>
    </p:spTree>
    <p:extLst>
      <p:ext uri="{BB962C8B-B14F-4D97-AF65-F5344CB8AC3E}">
        <p14:creationId xmlns:p14="http://schemas.microsoft.com/office/powerpoint/2010/main" val="357331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14</a:t>
            </a:fld>
            <a:endParaRPr lang="de-DE"/>
          </a:p>
        </p:txBody>
      </p:sp>
    </p:spTree>
    <p:extLst>
      <p:ext uri="{BB962C8B-B14F-4D97-AF65-F5344CB8AC3E}">
        <p14:creationId xmlns:p14="http://schemas.microsoft.com/office/powerpoint/2010/main" val="249150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err="1" smtClean="0"/>
              <a:t>Aspects</a:t>
            </a:r>
            <a:r>
              <a:rPr lang="de-DE" baseline="0" dirty="0" smtClean="0"/>
              <a:t> </a:t>
            </a:r>
            <a:r>
              <a:rPr lang="de-DE" baseline="0" dirty="0" err="1" smtClean="0"/>
              <a:t>of</a:t>
            </a:r>
            <a:r>
              <a:rPr lang="de-DE" baseline="0" dirty="0" smtClean="0"/>
              <a:t> </a:t>
            </a:r>
            <a:r>
              <a:rPr lang="de-DE" baseline="0" dirty="0" err="1" smtClean="0"/>
              <a:t>social</a:t>
            </a:r>
            <a:r>
              <a:rPr lang="de-DE" baseline="0" dirty="0" smtClean="0"/>
              <a:t> </a:t>
            </a:r>
            <a:r>
              <a:rPr lang="de-DE" baseline="0" dirty="0" err="1" smtClean="0"/>
              <a:t>interaction</a:t>
            </a:r>
            <a:endParaRPr lang="de-DE" baseline="0" dirty="0" smtClean="0"/>
          </a:p>
          <a:p>
            <a:r>
              <a:rPr lang="de-DE" baseline="0" dirty="0" smtClean="0"/>
              <a:t>The </a:t>
            </a:r>
            <a:r>
              <a:rPr lang="de-DE" baseline="0" dirty="0" err="1" smtClean="0"/>
              <a:t>outer</a:t>
            </a:r>
            <a:r>
              <a:rPr lang="de-DE" baseline="0" dirty="0" smtClean="0"/>
              <a:t> </a:t>
            </a:r>
            <a:r>
              <a:rPr lang="de-DE" baseline="0" dirty="0" err="1" smtClean="0"/>
              <a:t>circle</a:t>
            </a:r>
            <a:r>
              <a:rPr lang="de-DE" baseline="0" dirty="0" smtClean="0"/>
              <a:t> </a:t>
            </a:r>
            <a:r>
              <a:rPr lang="de-DE" baseline="0" dirty="0" err="1" smtClean="0"/>
              <a:t>of</a:t>
            </a:r>
            <a:r>
              <a:rPr lang="de-DE" baseline="0" dirty="0" smtClean="0"/>
              <a:t> </a:t>
            </a:r>
            <a:r>
              <a:rPr lang="de-DE" baseline="0" dirty="0" err="1" smtClean="0"/>
              <a:t>collaboration</a:t>
            </a:r>
            <a:r>
              <a:rPr lang="de-DE" baseline="0" dirty="0" smtClean="0"/>
              <a:t> </a:t>
            </a:r>
            <a:r>
              <a:rPr lang="de-DE" baseline="0" dirty="0" err="1" smtClean="0"/>
              <a:t>involves</a:t>
            </a:r>
            <a:r>
              <a:rPr lang="de-DE" baseline="0" dirty="0" smtClean="0"/>
              <a:t> </a:t>
            </a:r>
            <a:r>
              <a:rPr lang="de-DE" baseline="0" dirty="0" err="1" smtClean="0"/>
              <a:t>other</a:t>
            </a:r>
            <a:r>
              <a:rPr lang="de-DE" baseline="0" dirty="0" smtClean="0"/>
              <a:t> </a:t>
            </a:r>
            <a:r>
              <a:rPr lang="de-DE" baseline="0" dirty="0" err="1" smtClean="0"/>
              <a:t>concepts</a:t>
            </a:r>
            <a:r>
              <a:rPr lang="de-DE" baseline="0" dirty="0" smtClean="0"/>
              <a:t> </a:t>
            </a:r>
            <a:r>
              <a:rPr lang="de-DE" baseline="0" dirty="0" err="1" smtClean="0"/>
              <a:t>of</a:t>
            </a:r>
            <a:r>
              <a:rPr lang="de-DE" baseline="0" dirty="0" smtClean="0"/>
              <a:t> </a:t>
            </a:r>
            <a:r>
              <a:rPr lang="de-DE" baseline="0" dirty="0" err="1" smtClean="0"/>
              <a:t>social</a:t>
            </a:r>
            <a:r>
              <a:rPr lang="de-DE" baseline="0" dirty="0" smtClean="0"/>
              <a:t> </a:t>
            </a:r>
            <a:r>
              <a:rPr lang="de-DE" baseline="0" dirty="0" err="1" smtClean="0"/>
              <a:t>interaction</a:t>
            </a:r>
            <a:endParaRPr lang="de-DE" baseline="0" dirty="0" smtClean="0"/>
          </a:p>
          <a:p>
            <a:r>
              <a:rPr lang="de-DE" baseline="0" dirty="0" smtClean="0">
                <a:sym typeface="Wingdings" panose="05000000000000000000" pitchFamily="2" charset="2"/>
              </a:rPr>
              <a:t> In </a:t>
            </a:r>
            <a:r>
              <a:rPr lang="de-DE" baseline="0" dirty="0" err="1" smtClean="0">
                <a:sym typeface="Wingdings" panose="05000000000000000000" pitchFamily="2" charset="2"/>
              </a:rPr>
              <a:t>sum</a:t>
            </a:r>
            <a:r>
              <a:rPr lang="de-DE" baseline="0" dirty="0" smtClean="0">
                <a:sym typeface="Wingdings" panose="05000000000000000000" pitchFamily="2" charset="2"/>
              </a:rPr>
              <a:t>: </a:t>
            </a:r>
            <a:r>
              <a:rPr lang="de-DE" baseline="0" dirty="0" err="1" smtClean="0">
                <a:sym typeface="Wingdings" panose="05000000000000000000" pitchFamily="2" charset="2"/>
              </a:rPr>
              <a:t>collaboration</a:t>
            </a:r>
            <a:r>
              <a:rPr lang="de-DE" baseline="0" dirty="0" smtClean="0">
                <a:sym typeface="Wingdings" panose="05000000000000000000" pitchFamily="2" charset="2"/>
              </a:rPr>
              <a:t> </a:t>
            </a:r>
            <a:r>
              <a:rPr lang="de-DE" baseline="0" dirty="0" err="1" smtClean="0">
                <a:sym typeface="Wingdings" panose="05000000000000000000" pitchFamily="2" charset="2"/>
              </a:rPr>
              <a:t>is</a:t>
            </a:r>
            <a:r>
              <a:rPr lang="de-DE" baseline="0" dirty="0" smtClean="0">
                <a:sym typeface="Wingdings" panose="05000000000000000000" pitchFamily="2" charset="2"/>
              </a:rPr>
              <a:t> a </a:t>
            </a:r>
            <a:r>
              <a:rPr lang="de-DE" baseline="0" dirty="0" err="1" smtClean="0">
                <a:sym typeface="Wingdings" panose="05000000000000000000" pitchFamily="2" charset="2"/>
              </a:rPr>
              <a:t>process</a:t>
            </a:r>
            <a:r>
              <a:rPr lang="de-DE" baseline="0" dirty="0" smtClean="0">
                <a:sym typeface="Wingdings" panose="05000000000000000000" pitchFamily="2" charset="2"/>
              </a:rPr>
              <a:t> </a:t>
            </a:r>
            <a:r>
              <a:rPr lang="de-DE" baseline="0" dirty="0" err="1" smtClean="0">
                <a:sym typeface="Wingdings" panose="05000000000000000000" pitchFamily="2" charset="2"/>
              </a:rPr>
              <a:t>which</a:t>
            </a:r>
            <a:r>
              <a:rPr lang="de-DE" baseline="0" dirty="0" smtClean="0">
                <a:sym typeface="Wingdings" panose="05000000000000000000" pitchFamily="2" charset="2"/>
              </a:rPr>
              <a:t> </a:t>
            </a:r>
            <a:r>
              <a:rPr lang="de-DE" baseline="0" dirty="0" err="1" smtClean="0">
                <a:sym typeface="Wingdings" panose="05000000000000000000" pitchFamily="2" charset="2"/>
              </a:rPr>
              <a:t>involves</a:t>
            </a:r>
            <a:r>
              <a:rPr lang="de-DE" baseline="0" dirty="0" smtClean="0">
                <a:sym typeface="Wingdings" panose="05000000000000000000" pitchFamily="2" charset="2"/>
              </a:rPr>
              <a:t> a </a:t>
            </a:r>
            <a:r>
              <a:rPr lang="de-DE" baseline="0" dirty="0" err="1" smtClean="0">
                <a:sym typeface="Wingdings" panose="05000000000000000000" pitchFamily="2" charset="2"/>
              </a:rPr>
              <a:t>variety</a:t>
            </a:r>
            <a:r>
              <a:rPr lang="de-DE" baseline="0" dirty="0" smtClean="0">
                <a:sym typeface="Wingdings" panose="05000000000000000000" pitchFamily="2" charset="2"/>
              </a:rPr>
              <a:t> </a:t>
            </a:r>
            <a:r>
              <a:rPr lang="de-DE" baseline="0" dirty="0" err="1" smtClean="0">
                <a:sym typeface="Wingdings" panose="05000000000000000000" pitchFamily="2" charset="2"/>
              </a:rPr>
              <a:t>of</a:t>
            </a:r>
            <a:r>
              <a:rPr lang="de-DE" baseline="0" dirty="0" smtClean="0">
                <a:sym typeface="Wingdings" panose="05000000000000000000" pitchFamily="2" charset="2"/>
              </a:rPr>
              <a:t> </a:t>
            </a:r>
            <a:r>
              <a:rPr lang="de-DE" baseline="0" dirty="0" err="1" smtClean="0">
                <a:sym typeface="Wingdings" panose="05000000000000000000" pitchFamily="2" charset="2"/>
              </a:rPr>
              <a:t>social</a:t>
            </a:r>
            <a:r>
              <a:rPr lang="de-DE" baseline="0" dirty="0" smtClean="0">
                <a:sym typeface="Wingdings" panose="05000000000000000000" pitchFamily="2" charset="2"/>
              </a:rPr>
              <a:t> </a:t>
            </a:r>
            <a:r>
              <a:rPr lang="de-DE" baseline="0" dirty="0" err="1" smtClean="0">
                <a:sym typeface="Wingdings" panose="05000000000000000000" pitchFamily="2" charset="2"/>
              </a:rPr>
              <a:t>interaction</a:t>
            </a:r>
            <a:r>
              <a:rPr lang="de-DE" baseline="0" dirty="0" smtClean="0">
                <a:sym typeface="Wingdings" panose="05000000000000000000" pitchFamily="2" charset="2"/>
              </a:rPr>
              <a:t> </a:t>
            </a:r>
            <a:r>
              <a:rPr lang="de-DE" baseline="0" dirty="0" err="1" smtClean="0">
                <a:sym typeface="Wingdings" panose="05000000000000000000" pitchFamily="2" charset="2"/>
              </a:rPr>
              <a:t>and</a:t>
            </a:r>
            <a:r>
              <a:rPr lang="de-DE" baseline="0" dirty="0" smtClean="0">
                <a:sym typeface="Wingdings" panose="05000000000000000000" pitchFamily="2" charset="2"/>
              </a:rPr>
              <a:t> </a:t>
            </a:r>
            <a:r>
              <a:rPr lang="de-DE" baseline="0" dirty="0" err="1" smtClean="0">
                <a:sym typeface="Wingdings" panose="05000000000000000000" pitchFamily="2" charset="2"/>
              </a:rPr>
              <a:t>it</a:t>
            </a:r>
            <a:r>
              <a:rPr lang="de-DE" baseline="0" dirty="0" smtClean="0">
                <a:sym typeface="Wingdings" panose="05000000000000000000" pitchFamily="2" charset="2"/>
              </a:rPr>
              <a:t> </a:t>
            </a:r>
            <a:r>
              <a:rPr lang="de-DE" baseline="0" dirty="0" err="1" smtClean="0">
                <a:sym typeface="Wingdings" panose="05000000000000000000" pitchFamily="2" charset="2"/>
              </a:rPr>
              <a:t>is</a:t>
            </a:r>
            <a:r>
              <a:rPr lang="de-DE" baseline="0" dirty="0" smtClean="0">
                <a:sym typeface="Wingdings" panose="05000000000000000000" pitchFamily="2" charset="2"/>
              </a:rPr>
              <a:t> </a:t>
            </a:r>
            <a:r>
              <a:rPr lang="de-DE" baseline="0" dirty="0" err="1" smtClean="0">
                <a:sym typeface="Wingdings" panose="05000000000000000000" pitchFamily="2" charset="2"/>
              </a:rPr>
              <a:t>costly</a:t>
            </a:r>
            <a:r>
              <a:rPr lang="de-DE" baseline="0" dirty="0" smtClean="0">
                <a:sym typeface="Wingdings" panose="05000000000000000000" pitchFamily="2" charset="2"/>
              </a:rPr>
              <a:t> </a:t>
            </a:r>
            <a:r>
              <a:rPr lang="de-DE" baseline="0" dirty="0" err="1" smtClean="0">
                <a:sym typeface="Wingdings" panose="05000000000000000000" pitchFamily="2" charset="2"/>
              </a:rPr>
              <a:t>to</a:t>
            </a:r>
            <a:r>
              <a:rPr lang="de-DE" baseline="0" dirty="0" smtClean="0">
                <a:sym typeface="Wingdings" panose="05000000000000000000" pitchFamily="2" charset="2"/>
              </a:rPr>
              <a:t> plan </a:t>
            </a:r>
            <a:r>
              <a:rPr lang="de-DE" baseline="0" dirty="0" err="1" smtClean="0">
                <a:sym typeface="Wingdings" panose="05000000000000000000" pitchFamily="2" charset="2"/>
              </a:rPr>
              <a:t>this</a:t>
            </a:r>
            <a:r>
              <a:rPr lang="de-DE" baseline="0" dirty="0" smtClean="0">
                <a:sym typeface="Wingdings" panose="05000000000000000000" pitchFamily="2" charset="2"/>
              </a:rPr>
              <a:t> </a:t>
            </a:r>
            <a:r>
              <a:rPr lang="de-DE" baseline="0" dirty="0" err="1" smtClean="0">
                <a:sym typeface="Wingdings" panose="05000000000000000000" pitchFamily="2" charset="2"/>
              </a:rPr>
              <a:t>process</a:t>
            </a:r>
            <a:endParaRPr lang="de-DE" baseline="0" dirty="0" smtClean="0"/>
          </a:p>
          <a:p>
            <a:endParaRPr lang="de-DE" baseline="0" dirty="0" smtClean="0"/>
          </a:p>
          <a:p>
            <a:r>
              <a:rPr lang="en-US" sz="1200" b="1" i="0" u="none" strike="noStrike" kern="1200" baseline="0" dirty="0" smtClean="0">
                <a:solidFill>
                  <a:schemeClr val="tx1"/>
                </a:solidFill>
                <a:latin typeface="+mn-lt"/>
                <a:ea typeface="+mn-ea"/>
                <a:cs typeface="+mn-cs"/>
              </a:rPr>
              <a:t>Communication.</a:t>
            </a:r>
            <a:r>
              <a:rPr lang="en-US" sz="1200" b="0" i="0" u="none" strike="noStrike" kern="1200" baseline="0" dirty="0" smtClean="0">
                <a:solidFill>
                  <a:schemeClr val="tx1"/>
                </a:solidFill>
                <a:latin typeface="+mn-lt"/>
                <a:ea typeface="+mn-ea"/>
                <a:cs typeface="+mn-cs"/>
              </a:rPr>
              <a:t> process of sending or exchanging information</a:t>
            </a:r>
          </a:p>
          <a:p>
            <a:pPr marL="171450" indent="-171450">
              <a:buFont typeface="Wingdings" panose="05000000000000000000" pitchFamily="2" charset="2"/>
              <a:buChar char="è"/>
            </a:pPr>
            <a:r>
              <a:rPr lang="en-US" sz="1200" b="0" i="0" u="none" strike="noStrike" kern="1200" baseline="0" dirty="0" smtClean="0">
                <a:solidFill>
                  <a:schemeClr val="tx1"/>
                </a:solidFill>
                <a:latin typeface="+mn-lt"/>
                <a:ea typeface="+mn-ea"/>
                <a:cs typeface="+mn-cs"/>
              </a:rPr>
              <a:t>one of the core requirements for carrying out collaboration</a:t>
            </a:r>
            <a:endParaRPr lang="en-US" sz="1200" b="1" i="0" u="none" strike="noStrike" kern="1200" baseline="0" dirty="0" smtClean="0">
              <a:solidFill>
                <a:schemeClr val="tx1"/>
              </a:solidFill>
              <a:latin typeface="+mn-lt"/>
              <a:ea typeface="+mn-ea"/>
              <a:cs typeface="+mn-cs"/>
            </a:endParaRPr>
          </a:p>
          <a:p>
            <a:pPr marL="0" indent="0">
              <a:buFont typeface="Wingdings" panose="05000000000000000000" pitchFamily="2" charset="2"/>
              <a:buNone/>
            </a:pPr>
            <a:r>
              <a:rPr lang="en-US" sz="1200" b="1" i="0" u="none" strike="noStrike" kern="1200" baseline="0" dirty="0" smtClean="0">
                <a:solidFill>
                  <a:schemeClr val="tx1"/>
                </a:solidFill>
                <a:latin typeface="+mn-lt"/>
                <a:ea typeface="+mn-ea"/>
                <a:cs typeface="+mn-cs"/>
              </a:rPr>
              <a:t>Contribution</a:t>
            </a:r>
            <a:r>
              <a:rPr lang="en-US" sz="1200" b="0" i="0" u="none" strike="noStrike" kern="1200" baseline="0" dirty="0" smtClean="0">
                <a:solidFill>
                  <a:schemeClr val="tx1"/>
                </a:solidFill>
                <a:latin typeface="+mn-lt"/>
                <a:ea typeface="+mn-ea"/>
                <a:cs typeface="+mn-cs"/>
              </a:rPr>
              <a:t>. an informal relationship by which individuals help each</a:t>
            </a:r>
          </a:p>
          <a:p>
            <a:r>
              <a:rPr lang="en-US" sz="1200" b="0" i="0" u="none" strike="noStrike" kern="1200" baseline="0" dirty="0" smtClean="0">
                <a:solidFill>
                  <a:schemeClr val="tx1"/>
                </a:solidFill>
                <a:latin typeface="+mn-lt"/>
                <a:ea typeface="+mn-ea"/>
                <a:cs typeface="+mn-cs"/>
              </a:rPr>
              <a:t>other in achieving their personal goals</a:t>
            </a:r>
          </a:p>
          <a:p>
            <a:pPr marL="171450" indent="-171450">
              <a:buFont typeface="Wingdings" panose="05000000000000000000" pitchFamily="2" charset="2"/>
              <a:buChar char="è"/>
            </a:pPr>
            <a:r>
              <a:rPr lang="en-US" sz="1200" b="0" i="0" u="none" strike="noStrike" kern="1200" baseline="0" dirty="0" smtClean="0">
                <a:solidFill>
                  <a:schemeClr val="tx1"/>
                </a:solidFill>
                <a:latin typeface="+mn-lt"/>
                <a:ea typeface="+mn-ea"/>
                <a:cs typeface="+mn-cs"/>
              </a:rPr>
              <a:t>e.g. I have some books which I don’t need anymore and give them to the library so other people can use them </a:t>
            </a:r>
          </a:p>
          <a:p>
            <a:pPr marL="0" indent="0">
              <a:buFont typeface="Wingdings" panose="05000000000000000000" pitchFamily="2" charset="2"/>
              <a:buNone/>
            </a:pPr>
            <a:r>
              <a:rPr lang="en-US" sz="1200" b="1" i="0" u="none" strike="noStrike" kern="1200" baseline="0" dirty="0" smtClean="0">
                <a:solidFill>
                  <a:schemeClr val="tx1"/>
                </a:solidFill>
                <a:latin typeface="+mn-lt"/>
                <a:ea typeface="+mn-ea"/>
                <a:cs typeface="+mn-cs"/>
              </a:rPr>
              <a:t>Coordination</a:t>
            </a:r>
            <a:r>
              <a:rPr lang="en-US" sz="1200" b="0" i="0" u="none" strike="noStrike" kern="1200" baseline="0" dirty="0" smtClean="0">
                <a:solidFill>
                  <a:schemeClr val="tx1"/>
                </a:solidFill>
                <a:latin typeface="+mn-lt"/>
                <a:ea typeface="+mn-ea"/>
                <a:cs typeface="+mn-cs"/>
              </a:rPr>
              <a:t>. process of connecting different agents together for a </a:t>
            </a:r>
            <a:r>
              <a:rPr lang="en-US" sz="1200" b="0" i="1" u="none" strike="noStrike" kern="1200" baseline="0" dirty="0" smtClean="0">
                <a:solidFill>
                  <a:schemeClr val="tx1"/>
                </a:solidFill>
                <a:latin typeface="+mn-lt"/>
                <a:ea typeface="+mn-ea"/>
                <a:cs typeface="+mn-cs"/>
              </a:rPr>
              <a:t>harmonious</a:t>
            </a:r>
          </a:p>
          <a:p>
            <a:r>
              <a:rPr lang="en-US" sz="1200" b="0" i="1" u="none" strike="noStrike" kern="1200" baseline="0" dirty="0" smtClean="0">
                <a:solidFill>
                  <a:schemeClr val="tx1"/>
                </a:solidFill>
                <a:latin typeface="+mn-lt"/>
                <a:ea typeface="+mn-ea"/>
                <a:cs typeface="+mn-cs"/>
              </a:rPr>
              <a:t>action</a:t>
            </a:r>
            <a:r>
              <a:rPr lang="en-US" sz="1200" b="0" i="0" u="none" strike="noStrike" kern="1200" baseline="0" dirty="0" smtClean="0">
                <a:solidFill>
                  <a:schemeClr val="tx1"/>
                </a:solidFill>
                <a:latin typeface="+mn-lt"/>
                <a:ea typeface="+mn-ea"/>
                <a:cs typeface="+mn-cs"/>
              </a:rPr>
              <a:t>. E.g. coordinate lessons of teachers at the summer school for a harmonious time table</a:t>
            </a:r>
          </a:p>
          <a:p>
            <a:r>
              <a:rPr lang="en-US" sz="1200" b="1" i="0" u="none" strike="noStrike" kern="1200" baseline="0" dirty="0" smtClean="0">
                <a:solidFill>
                  <a:schemeClr val="tx1"/>
                </a:solidFill>
                <a:latin typeface="+mn-lt"/>
                <a:ea typeface="+mn-ea"/>
                <a:cs typeface="+mn-cs"/>
              </a:rPr>
              <a:t>Cooperation</a:t>
            </a:r>
            <a:r>
              <a:rPr lang="en-US" sz="1200" b="0" i="0" u="none" strike="noStrike" kern="1200" baseline="0" dirty="0" smtClean="0">
                <a:solidFill>
                  <a:schemeClr val="tx1"/>
                </a:solidFill>
                <a:latin typeface="+mn-lt"/>
                <a:ea typeface="+mn-ea"/>
                <a:cs typeface="+mn-cs"/>
              </a:rPr>
              <a:t>. relationship in which different agents with similar interests</a:t>
            </a:r>
          </a:p>
          <a:p>
            <a:r>
              <a:rPr lang="en-US" sz="1200" b="0" i="0" u="none" strike="noStrike" kern="1200" baseline="0" dirty="0" smtClean="0">
                <a:solidFill>
                  <a:schemeClr val="tx1"/>
                </a:solidFill>
                <a:latin typeface="+mn-lt"/>
                <a:ea typeface="+mn-ea"/>
                <a:cs typeface="+mn-cs"/>
              </a:rPr>
              <a:t>take part </a:t>
            </a:r>
            <a:r>
              <a:rPr lang="en-US" sz="1200" b="0" i="0" u="none" strike="noStrike" kern="1200" baseline="0" dirty="0" smtClean="0">
                <a:solidFill>
                  <a:schemeClr val="tx1"/>
                </a:solidFill>
                <a:latin typeface="+mn-lt"/>
                <a:ea typeface="+mn-ea"/>
                <a:cs typeface="+mn-cs"/>
                <a:sym typeface="Wingdings" panose="05000000000000000000" pitchFamily="2" charset="2"/>
              </a:rPr>
              <a:t> </a:t>
            </a:r>
            <a:r>
              <a:rPr lang="en-US" b="0" i="0" dirty="0" smtClean="0"/>
              <a:t>When cooperating, people perform together (co-operate) while working on selfish yet common goals. </a:t>
            </a:r>
            <a:r>
              <a:rPr lang="en-US" b="0" i="0" dirty="0" smtClean="0">
                <a:sym typeface="Wingdings" panose="05000000000000000000" pitchFamily="2" charset="2"/>
              </a:rPr>
              <a:t> e.g. a school class in which students collaborate but the teacher cooperates to</a:t>
            </a:r>
            <a:r>
              <a:rPr lang="en-US" b="0" i="0" baseline="0" dirty="0" smtClean="0">
                <a:sym typeface="Wingdings" panose="05000000000000000000" pitchFamily="2" charset="2"/>
              </a:rPr>
              <a:t> support them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sym typeface="Wingdings" panose="05000000000000000000" pitchFamily="2" charset="2"/>
              </a:rPr>
              <a:t> </a:t>
            </a:r>
            <a:r>
              <a:rPr lang="en-US" sz="1200" b="0" i="0" u="none" strike="noStrike" kern="1200" baseline="0" dirty="0" smtClean="0">
                <a:solidFill>
                  <a:schemeClr val="tx1"/>
                </a:solidFill>
                <a:latin typeface="+mn-lt"/>
                <a:ea typeface="+mn-ea"/>
                <a:cs typeface="+mn-cs"/>
              </a:rPr>
              <a:t>an active session of interaction in which both the parties worked together to solve a problem.</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Collaboration.</a:t>
            </a:r>
            <a:r>
              <a:rPr lang="en-US" sz="1200" b="0" i="0" u="none" strike="noStrike" kern="1200" baseline="0" dirty="0" smtClean="0">
                <a:solidFill>
                  <a:schemeClr val="tx1"/>
                </a:solidFill>
                <a:latin typeface="+mn-lt"/>
                <a:ea typeface="+mn-ea"/>
                <a:cs typeface="+mn-cs"/>
              </a:rPr>
              <a:t> </a:t>
            </a:r>
          </a:p>
          <a:p>
            <a:pPr marL="171450" indent="-171450">
              <a:buFont typeface="Wingdings" panose="05000000000000000000" pitchFamily="2" charset="2"/>
              <a:buChar char="è"/>
            </a:pPr>
            <a:r>
              <a:rPr lang="en-US" b="0" dirty="0" smtClean="0"/>
              <a:t>When collaborating, people work together (co-labor) on a single shared goal.</a:t>
            </a:r>
          </a:p>
          <a:p>
            <a:pPr marL="171450" indent="-171450">
              <a:buFont typeface="Wingdings" panose="05000000000000000000" pitchFamily="2" charset="2"/>
              <a:buChar char="è"/>
            </a:pPr>
            <a:r>
              <a:rPr lang="en-US" sz="1200" b="0" i="0" u="none" strike="noStrike" kern="1200" baseline="0" dirty="0" smtClean="0">
                <a:solidFill>
                  <a:schemeClr val="tx1"/>
                </a:solidFill>
                <a:latin typeface="+mn-lt"/>
                <a:ea typeface="+mn-ea"/>
                <a:cs typeface="+mn-cs"/>
              </a:rPr>
              <a:t>In contrast to cooperation, collaboration</a:t>
            </a:r>
          </a:p>
          <a:p>
            <a:r>
              <a:rPr lang="en-US" sz="1200" b="0" i="0" u="none" strike="noStrike" kern="1200" baseline="0" dirty="0" smtClean="0">
                <a:solidFill>
                  <a:schemeClr val="tx1"/>
                </a:solidFill>
                <a:latin typeface="+mn-lt"/>
                <a:ea typeface="+mn-ea"/>
                <a:cs typeface="+mn-cs"/>
              </a:rPr>
              <a:t>involves creating a solution that is more than merely the sum of each</a:t>
            </a:r>
          </a:p>
          <a:p>
            <a:r>
              <a:rPr lang="en-US" sz="1200" b="0" i="0" u="none" strike="noStrike" kern="1200" baseline="0" dirty="0" smtClean="0">
                <a:solidFill>
                  <a:schemeClr val="tx1"/>
                </a:solidFill>
                <a:latin typeface="+mn-lt"/>
                <a:ea typeface="+mn-ea"/>
                <a:cs typeface="+mn-cs"/>
              </a:rPr>
              <a:t>party’s contribution. E.g. an orchestra, where everyone plays an own part but for the same goal and with a result that is bigger than the single contribution</a:t>
            </a:r>
            <a:endParaRPr lang="en-US" dirty="0"/>
          </a:p>
        </p:txBody>
      </p:sp>
      <p:sp>
        <p:nvSpPr>
          <p:cNvPr id="4" name="Foliennummernplatzhalter 3"/>
          <p:cNvSpPr>
            <a:spLocks noGrp="1"/>
          </p:cNvSpPr>
          <p:nvPr>
            <p:ph type="sldNum" sz="quarter" idx="10"/>
          </p:nvPr>
        </p:nvSpPr>
        <p:spPr/>
        <p:txBody>
          <a:bodyPr/>
          <a:lstStyle/>
          <a:p>
            <a:fld id="{FD145F5C-298A-4ACC-A36B-F1154D0467DA}" type="slidenum">
              <a:rPr lang="en-US" smtClean="0"/>
              <a:t>15</a:t>
            </a:fld>
            <a:endParaRPr lang="en-US"/>
          </a:p>
        </p:txBody>
      </p:sp>
    </p:spTree>
    <p:extLst>
      <p:ext uri="{BB962C8B-B14F-4D97-AF65-F5344CB8AC3E}">
        <p14:creationId xmlns:p14="http://schemas.microsoft.com/office/powerpoint/2010/main" val="2846626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Question</a:t>
            </a:r>
            <a:r>
              <a:rPr lang="de-DE" dirty="0" smtClean="0"/>
              <a:t> </a:t>
            </a:r>
            <a:r>
              <a:rPr lang="de-DE" dirty="0" err="1" smtClean="0"/>
              <a:t>for</a:t>
            </a:r>
            <a:r>
              <a:rPr lang="de-DE" dirty="0" smtClean="0"/>
              <a:t> </a:t>
            </a:r>
            <a:r>
              <a:rPr lang="de-DE" dirty="0" err="1" smtClean="0"/>
              <a:t>participants</a:t>
            </a:r>
            <a:r>
              <a:rPr lang="de-DE" dirty="0" smtClean="0"/>
              <a:t>.</a:t>
            </a:r>
          </a:p>
          <a:p>
            <a:r>
              <a:rPr lang="de-DE" dirty="0" err="1" smtClean="0"/>
              <a:t>Which</a:t>
            </a:r>
            <a:r>
              <a:rPr lang="de-DE" baseline="0" dirty="0" smtClean="0"/>
              <a:t> CIS </a:t>
            </a:r>
            <a:r>
              <a:rPr lang="de-DE" baseline="0" dirty="0" err="1" smtClean="0"/>
              <a:t>situations</a:t>
            </a:r>
            <a:r>
              <a:rPr lang="de-DE" baseline="0" dirty="0" smtClean="0"/>
              <a:t> </a:t>
            </a:r>
            <a:r>
              <a:rPr lang="de-DE" baseline="0" dirty="0" err="1" smtClean="0"/>
              <a:t>did</a:t>
            </a:r>
            <a:r>
              <a:rPr lang="de-DE" baseline="0" dirty="0" smtClean="0"/>
              <a:t> </a:t>
            </a:r>
            <a:r>
              <a:rPr lang="de-DE" baseline="0" dirty="0" err="1" smtClean="0"/>
              <a:t>you</a:t>
            </a:r>
            <a:r>
              <a:rPr lang="de-DE" baseline="0" dirty="0" smtClean="0"/>
              <a:t> </a:t>
            </a:r>
            <a:r>
              <a:rPr lang="de-DE" baseline="0" dirty="0" err="1" smtClean="0"/>
              <a:t>experience</a:t>
            </a:r>
            <a:r>
              <a:rPr lang="de-DE" baseline="0" dirty="0" smtClean="0"/>
              <a:t>?</a:t>
            </a:r>
          </a:p>
          <a:p>
            <a:r>
              <a:rPr lang="de-DE" baseline="0" dirty="0" err="1" smtClean="0"/>
              <a:t>How</a:t>
            </a:r>
            <a:r>
              <a:rPr lang="de-DE" baseline="0" dirty="0" smtClean="0"/>
              <a:t> </a:t>
            </a:r>
            <a:r>
              <a:rPr lang="de-DE" baseline="0" dirty="0" err="1" smtClean="0"/>
              <a:t>did</a:t>
            </a:r>
            <a:r>
              <a:rPr lang="de-DE" baseline="0" dirty="0" smtClean="0"/>
              <a:t> </a:t>
            </a:r>
            <a:r>
              <a:rPr lang="de-DE" baseline="0" dirty="0" err="1" smtClean="0"/>
              <a:t>you</a:t>
            </a:r>
            <a:r>
              <a:rPr lang="de-DE" baseline="0" dirty="0" smtClean="0"/>
              <a:t> </a:t>
            </a:r>
            <a:r>
              <a:rPr lang="de-DE" baseline="0" dirty="0" err="1" smtClean="0"/>
              <a:t>solve</a:t>
            </a:r>
            <a:r>
              <a:rPr lang="de-DE" baseline="0" dirty="0" smtClean="0"/>
              <a:t> </a:t>
            </a:r>
            <a:r>
              <a:rPr lang="de-DE" baseline="0" dirty="0" err="1" smtClean="0"/>
              <a:t>the</a:t>
            </a:r>
            <a:r>
              <a:rPr lang="de-DE" baseline="0" dirty="0" smtClean="0"/>
              <a:t> </a:t>
            </a:r>
            <a:r>
              <a:rPr lang="de-DE" baseline="0" dirty="0" err="1" smtClean="0"/>
              <a:t>tasks</a:t>
            </a:r>
            <a:r>
              <a:rPr lang="de-DE" baseline="0" dirty="0" smtClean="0"/>
              <a:t>?</a:t>
            </a:r>
          </a:p>
          <a:p>
            <a:r>
              <a:rPr lang="de-DE" baseline="0" dirty="0" smtClean="0"/>
              <a:t>Work-tasks vs. </a:t>
            </a:r>
            <a:r>
              <a:rPr lang="de-DE" baseline="0" dirty="0" err="1" smtClean="0"/>
              <a:t>leisure</a:t>
            </a:r>
            <a:r>
              <a:rPr lang="de-DE" baseline="0" dirty="0" smtClean="0"/>
              <a:t> time?</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16</a:t>
            </a:fld>
            <a:endParaRPr lang="de-DE"/>
          </a:p>
        </p:txBody>
      </p:sp>
    </p:spTree>
    <p:extLst>
      <p:ext uri="{BB962C8B-B14F-4D97-AF65-F5344CB8AC3E}">
        <p14:creationId xmlns:p14="http://schemas.microsoft.com/office/powerpoint/2010/main" val="1538945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Some</a:t>
            </a:r>
            <a:r>
              <a:rPr lang="de-DE" dirty="0" smtClean="0"/>
              <a:t> </a:t>
            </a:r>
            <a:r>
              <a:rPr lang="de-DE" dirty="0" err="1" smtClean="0"/>
              <a:t>pictures</a:t>
            </a:r>
            <a:r>
              <a:rPr lang="de-DE" dirty="0" smtClean="0"/>
              <a:t> </a:t>
            </a:r>
            <a:r>
              <a:rPr lang="de-DE" dirty="0" err="1" smtClean="0"/>
              <a:t>showing</a:t>
            </a:r>
            <a:r>
              <a:rPr lang="de-DE" baseline="0" dirty="0" smtClean="0"/>
              <a:t> different </a:t>
            </a:r>
            <a:r>
              <a:rPr lang="de-DE" baseline="0" dirty="0" err="1" smtClean="0"/>
              <a:t>situations</a:t>
            </a:r>
            <a:r>
              <a:rPr lang="de-DE" baseline="0" dirty="0" smtClean="0"/>
              <a:t> </a:t>
            </a:r>
            <a:r>
              <a:rPr lang="de-DE" baseline="0" dirty="0" err="1" smtClean="0"/>
              <a:t>for</a:t>
            </a:r>
            <a:r>
              <a:rPr lang="de-DE" baseline="0" dirty="0" smtClean="0"/>
              <a:t> </a:t>
            </a:r>
            <a:r>
              <a:rPr lang="de-DE" baseline="0" dirty="0" err="1" smtClean="0"/>
              <a:t>collaborative</a:t>
            </a:r>
            <a:r>
              <a:rPr lang="de-DE" baseline="0" dirty="0" smtClean="0"/>
              <a:t> </a:t>
            </a:r>
            <a:r>
              <a:rPr lang="de-DE" baseline="0" dirty="0" err="1" smtClean="0"/>
              <a:t>information</a:t>
            </a:r>
            <a:r>
              <a:rPr lang="de-DE" baseline="0" dirty="0" smtClean="0"/>
              <a:t> </a:t>
            </a:r>
            <a:r>
              <a:rPr lang="de-DE" baseline="0" dirty="0" err="1" smtClean="0"/>
              <a:t>seeking</a:t>
            </a:r>
            <a:endParaRPr lang="de-DE" baseline="0" dirty="0" smtClean="0"/>
          </a:p>
          <a:p>
            <a:r>
              <a:rPr lang="de-DE" baseline="0" dirty="0" smtClean="0"/>
              <a:t>CIS </a:t>
            </a:r>
            <a:r>
              <a:rPr lang="de-DE" baseline="0" dirty="0" err="1" smtClean="0"/>
              <a:t>can</a:t>
            </a:r>
            <a:r>
              <a:rPr lang="de-DE" baseline="0" dirty="0" smtClean="0"/>
              <a:t> </a:t>
            </a:r>
            <a:r>
              <a:rPr lang="de-DE" baseline="0" dirty="0" err="1" smtClean="0"/>
              <a:t>be</a:t>
            </a:r>
            <a:r>
              <a:rPr lang="de-DE" baseline="0" dirty="0" smtClean="0"/>
              <a:t> a </a:t>
            </a:r>
            <a:r>
              <a:rPr lang="de-DE" baseline="0" dirty="0" err="1" smtClean="0"/>
              <a:t>distibuted</a:t>
            </a:r>
            <a:r>
              <a:rPr lang="de-DE" baseline="0" dirty="0" smtClean="0"/>
              <a:t> </a:t>
            </a:r>
            <a:r>
              <a:rPr lang="de-DE" baseline="0" dirty="0" err="1" smtClean="0"/>
              <a:t>process</a:t>
            </a:r>
            <a:r>
              <a:rPr lang="de-DE" baseline="0" dirty="0" smtClean="0"/>
              <a:t> </a:t>
            </a:r>
            <a:r>
              <a:rPr lang="de-DE" baseline="0" dirty="0" err="1" smtClean="0"/>
              <a:t>which</a:t>
            </a:r>
            <a:r>
              <a:rPr lang="de-DE" baseline="0" dirty="0" smtClean="0"/>
              <a:t> </a:t>
            </a:r>
            <a:r>
              <a:rPr lang="de-DE" baseline="0" dirty="0" err="1" smtClean="0"/>
              <a:t>involves</a:t>
            </a:r>
            <a:r>
              <a:rPr lang="de-DE" baseline="0" dirty="0" smtClean="0"/>
              <a:t> </a:t>
            </a:r>
            <a:r>
              <a:rPr lang="de-DE" baseline="0" dirty="0" err="1" smtClean="0"/>
              <a:t>the</a:t>
            </a:r>
            <a:r>
              <a:rPr lang="de-DE" baseline="0" dirty="0" smtClean="0"/>
              <a:t> </a:t>
            </a:r>
            <a:r>
              <a:rPr lang="de-DE" baseline="0" dirty="0" err="1" smtClean="0"/>
              <a:t>use</a:t>
            </a:r>
            <a:r>
              <a:rPr lang="de-DE" baseline="0" dirty="0" smtClean="0"/>
              <a:t> </a:t>
            </a:r>
            <a:r>
              <a:rPr lang="de-DE" baseline="0" dirty="0" err="1" smtClean="0"/>
              <a:t>of</a:t>
            </a:r>
            <a:r>
              <a:rPr lang="de-DE" baseline="0" dirty="0" smtClean="0"/>
              <a:t> </a:t>
            </a:r>
            <a:r>
              <a:rPr lang="de-DE" baseline="0" dirty="0" err="1" smtClean="0"/>
              <a:t>searchsystems</a:t>
            </a:r>
            <a:r>
              <a:rPr lang="de-DE" baseline="0" dirty="0" smtClean="0"/>
              <a:t> … but </a:t>
            </a:r>
            <a:r>
              <a:rPr lang="de-DE" baseline="0" dirty="0" err="1" smtClean="0"/>
              <a:t>it</a:t>
            </a:r>
            <a:r>
              <a:rPr lang="de-DE" baseline="0" dirty="0" smtClean="0"/>
              <a:t> </a:t>
            </a:r>
            <a:r>
              <a:rPr lang="de-DE" baseline="0" dirty="0" err="1" smtClean="0"/>
              <a:t>can</a:t>
            </a:r>
            <a:r>
              <a:rPr lang="de-DE" baseline="0" dirty="0" smtClean="0"/>
              <a:t> also </a:t>
            </a:r>
            <a:r>
              <a:rPr lang="de-DE" baseline="0" dirty="0" err="1" smtClean="0"/>
              <a:t>be</a:t>
            </a:r>
            <a:r>
              <a:rPr lang="de-DE" baseline="0" dirty="0" smtClean="0"/>
              <a:t> </a:t>
            </a:r>
            <a:r>
              <a:rPr lang="de-DE" baseline="0" dirty="0" err="1" smtClean="0"/>
              <a:t>co-located</a:t>
            </a:r>
            <a:r>
              <a:rPr lang="de-DE" baseline="0" dirty="0" smtClean="0"/>
              <a:t> </a:t>
            </a:r>
            <a:r>
              <a:rPr lang="de-DE" baseline="0" dirty="0" err="1" smtClean="0"/>
              <a:t>and</a:t>
            </a:r>
            <a:r>
              <a:rPr lang="de-DE" baseline="0" dirty="0" smtClean="0"/>
              <a:t> </a:t>
            </a:r>
            <a:r>
              <a:rPr lang="de-DE" baseline="0" dirty="0" err="1" smtClean="0"/>
              <a:t>is</a:t>
            </a:r>
            <a:r>
              <a:rPr lang="de-DE" baseline="0" dirty="0" smtClean="0"/>
              <a:t> not </a:t>
            </a:r>
            <a:r>
              <a:rPr lang="de-DE" baseline="0" dirty="0" err="1" smtClean="0"/>
              <a:t>necessairly</a:t>
            </a:r>
            <a:r>
              <a:rPr lang="de-DE" baseline="0" dirty="0" smtClean="0"/>
              <a:t> </a:t>
            </a:r>
            <a:r>
              <a:rPr lang="de-DE" baseline="0" dirty="0" err="1" smtClean="0"/>
              <a:t>carried</a:t>
            </a:r>
            <a:r>
              <a:rPr lang="de-DE" baseline="0" dirty="0" smtClean="0"/>
              <a:t> out </a:t>
            </a:r>
            <a:r>
              <a:rPr lang="de-DE" baseline="0" dirty="0" err="1" smtClean="0"/>
              <a:t>using</a:t>
            </a:r>
            <a:r>
              <a:rPr lang="de-DE" baseline="0" dirty="0" smtClean="0"/>
              <a:t> a </a:t>
            </a:r>
            <a:r>
              <a:rPr lang="de-DE" baseline="0" dirty="0" err="1" smtClean="0"/>
              <a:t>system</a:t>
            </a:r>
            <a:endParaRPr lang="de-DE" baseline="0" dirty="0" smtClean="0"/>
          </a:p>
          <a:p>
            <a:r>
              <a:rPr lang="de-DE" baseline="0" dirty="0" err="1" smtClean="0"/>
              <a:t>What</a:t>
            </a:r>
            <a:r>
              <a:rPr lang="de-DE" baseline="0" dirty="0" smtClean="0"/>
              <a:t> </a:t>
            </a:r>
            <a:r>
              <a:rPr lang="de-DE" baseline="0" dirty="0" err="1" smtClean="0"/>
              <a:t>we</a:t>
            </a:r>
            <a:r>
              <a:rPr lang="de-DE" baseline="0" dirty="0" smtClean="0"/>
              <a:t> </a:t>
            </a:r>
            <a:r>
              <a:rPr lang="de-DE" baseline="0" dirty="0" err="1" smtClean="0"/>
              <a:t>can</a:t>
            </a:r>
            <a:r>
              <a:rPr lang="de-DE" baseline="0" dirty="0" smtClean="0"/>
              <a:t> also </a:t>
            </a:r>
            <a:r>
              <a:rPr lang="de-DE" baseline="0" dirty="0" err="1" smtClean="0"/>
              <a:t>see</a:t>
            </a:r>
            <a:r>
              <a:rPr lang="de-DE" baseline="0" dirty="0" smtClean="0"/>
              <a:t> </a:t>
            </a:r>
            <a:r>
              <a:rPr lang="de-DE" baseline="0" dirty="0" err="1" smtClean="0"/>
              <a:t>is</a:t>
            </a:r>
            <a:r>
              <a:rPr lang="de-DE" baseline="0" dirty="0" smtClean="0"/>
              <a:t> </a:t>
            </a:r>
            <a:r>
              <a:rPr lang="de-DE" baseline="0" dirty="0" err="1" smtClean="0"/>
              <a:t>diversity</a:t>
            </a:r>
            <a:r>
              <a:rPr lang="de-DE" baseline="0" dirty="0" smtClean="0"/>
              <a:t> in </a:t>
            </a:r>
            <a:r>
              <a:rPr lang="de-DE" baseline="0" dirty="0" err="1" smtClean="0"/>
              <a:t>this</a:t>
            </a:r>
            <a:r>
              <a:rPr lang="de-DE" baseline="0" dirty="0" smtClean="0"/>
              <a:t> </a:t>
            </a:r>
            <a:r>
              <a:rPr lang="de-DE" baseline="0" dirty="0" err="1" smtClean="0"/>
              <a:t>pictures</a:t>
            </a:r>
            <a:r>
              <a:rPr lang="de-DE" baseline="0" dirty="0" smtClean="0"/>
              <a:t> – </a:t>
            </a:r>
            <a:r>
              <a:rPr lang="de-DE" baseline="0" dirty="0" err="1" smtClean="0"/>
              <a:t>it</a:t>
            </a:r>
            <a:r>
              <a:rPr lang="de-DE" baseline="0" dirty="0" smtClean="0"/>
              <a:t> </a:t>
            </a:r>
            <a:r>
              <a:rPr lang="de-DE" baseline="0" dirty="0" err="1" smtClean="0"/>
              <a:t>may</a:t>
            </a:r>
            <a:r>
              <a:rPr lang="de-DE" baseline="0" dirty="0" smtClean="0"/>
              <a:t> </a:t>
            </a:r>
            <a:r>
              <a:rPr lang="de-DE" baseline="0" dirty="0" err="1" smtClean="0"/>
              <a:t>involve</a:t>
            </a:r>
            <a:r>
              <a:rPr lang="de-DE" baseline="0" dirty="0" smtClean="0"/>
              <a:t> </a:t>
            </a:r>
            <a:r>
              <a:rPr lang="de-DE" baseline="0" dirty="0" err="1" smtClean="0"/>
              <a:t>young</a:t>
            </a:r>
            <a:r>
              <a:rPr lang="de-DE" baseline="0" dirty="0" smtClean="0"/>
              <a:t> </a:t>
            </a:r>
            <a:r>
              <a:rPr lang="de-DE" baseline="0" dirty="0" err="1" smtClean="0"/>
              <a:t>people</a:t>
            </a:r>
            <a:r>
              <a:rPr lang="de-DE" baseline="0" dirty="0" smtClean="0"/>
              <a:t>, i.e. </a:t>
            </a:r>
            <a:r>
              <a:rPr lang="de-DE" baseline="0" dirty="0" err="1" smtClean="0"/>
              <a:t>children</a:t>
            </a:r>
            <a:r>
              <a:rPr lang="de-DE" baseline="0" dirty="0" smtClean="0"/>
              <a:t>, </a:t>
            </a:r>
            <a:r>
              <a:rPr lang="de-DE" baseline="0" dirty="0" err="1" smtClean="0"/>
              <a:t>elderly</a:t>
            </a:r>
            <a:r>
              <a:rPr lang="de-DE" baseline="0" dirty="0" smtClean="0"/>
              <a:t> </a:t>
            </a:r>
            <a:r>
              <a:rPr lang="de-DE" baseline="0" dirty="0" err="1" smtClean="0"/>
              <a:t>people</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teams</a:t>
            </a:r>
            <a:r>
              <a:rPr lang="de-DE" baseline="0" dirty="0" smtClean="0"/>
              <a:t> </a:t>
            </a:r>
            <a:r>
              <a:rPr lang="de-DE" baseline="0" dirty="0" err="1" smtClean="0"/>
              <a:t>searching</a:t>
            </a:r>
            <a:r>
              <a:rPr lang="de-DE" baseline="0" dirty="0" smtClean="0"/>
              <a:t> </a:t>
            </a:r>
            <a:r>
              <a:rPr lang="de-DE" baseline="0" dirty="0" err="1" smtClean="0"/>
              <a:t>together</a:t>
            </a:r>
            <a:r>
              <a:rPr lang="de-DE" baseline="0" dirty="0" smtClean="0"/>
              <a:t> </a:t>
            </a:r>
            <a:r>
              <a:rPr lang="de-DE" baseline="0" dirty="0" err="1" smtClean="0"/>
              <a:t>may</a:t>
            </a:r>
            <a:r>
              <a:rPr lang="de-DE" baseline="0" dirty="0" smtClean="0"/>
              <a:t> </a:t>
            </a:r>
            <a:r>
              <a:rPr lang="de-DE" baseline="0" dirty="0" err="1" smtClean="0"/>
              <a:t>be</a:t>
            </a:r>
            <a:r>
              <a:rPr lang="de-DE" baseline="0" dirty="0" smtClean="0"/>
              <a:t> </a:t>
            </a:r>
            <a:r>
              <a:rPr lang="de-DE" baseline="0" dirty="0" err="1" smtClean="0"/>
              <a:t>heterogenous</a:t>
            </a:r>
            <a:r>
              <a:rPr lang="de-DE" baseline="0" dirty="0" smtClean="0"/>
              <a:t> </a:t>
            </a:r>
            <a:r>
              <a:rPr lang="de-DE" baseline="0" dirty="0" err="1" smtClean="0"/>
              <a:t>as</a:t>
            </a:r>
            <a:r>
              <a:rPr lang="de-DE" baseline="0" dirty="0" smtClean="0"/>
              <a:t> </a:t>
            </a:r>
            <a:r>
              <a:rPr lang="de-DE" baseline="0" dirty="0" err="1" smtClean="0"/>
              <a:t>well</a:t>
            </a:r>
            <a:endParaRPr lang="de-DE" baseline="0" dirty="0" smtClean="0"/>
          </a:p>
          <a:p>
            <a:endParaRPr lang="de-DE" baseline="0" dirty="0" smtClean="0"/>
          </a:p>
          <a:p>
            <a:r>
              <a:rPr lang="de-DE" b="1" dirty="0" err="1" smtClean="0"/>
              <a:t>Question</a:t>
            </a:r>
            <a:r>
              <a:rPr lang="de-DE" b="1" dirty="0" smtClean="0"/>
              <a:t> </a:t>
            </a:r>
            <a:r>
              <a:rPr lang="de-DE" b="1" dirty="0" err="1" smtClean="0"/>
              <a:t>for</a:t>
            </a:r>
            <a:r>
              <a:rPr lang="de-DE" b="1" dirty="0" smtClean="0"/>
              <a:t> </a:t>
            </a:r>
            <a:r>
              <a:rPr lang="de-DE" b="1" dirty="0" err="1" smtClean="0"/>
              <a:t>participants</a:t>
            </a:r>
            <a:r>
              <a:rPr lang="de-DE" b="1" dirty="0" smtClean="0"/>
              <a:t>.</a:t>
            </a:r>
          </a:p>
          <a:p>
            <a:r>
              <a:rPr lang="de-DE" dirty="0" err="1" smtClean="0"/>
              <a:t>Which</a:t>
            </a:r>
            <a:r>
              <a:rPr lang="de-DE" baseline="0" dirty="0" smtClean="0"/>
              <a:t> CIS </a:t>
            </a:r>
            <a:r>
              <a:rPr lang="de-DE" baseline="0" dirty="0" err="1" smtClean="0"/>
              <a:t>situations</a:t>
            </a:r>
            <a:r>
              <a:rPr lang="de-DE" baseline="0" dirty="0" smtClean="0"/>
              <a:t> </a:t>
            </a:r>
            <a:r>
              <a:rPr lang="de-DE" baseline="0" dirty="0" err="1" smtClean="0"/>
              <a:t>did</a:t>
            </a:r>
            <a:r>
              <a:rPr lang="de-DE" baseline="0" dirty="0" smtClean="0"/>
              <a:t> </a:t>
            </a:r>
            <a:r>
              <a:rPr lang="de-DE" baseline="0" dirty="0" err="1" smtClean="0"/>
              <a:t>you</a:t>
            </a:r>
            <a:r>
              <a:rPr lang="de-DE" baseline="0" dirty="0" smtClean="0"/>
              <a:t> </a:t>
            </a:r>
            <a:r>
              <a:rPr lang="de-DE" baseline="0" dirty="0" err="1" smtClean="0"/>
              <a:t>experience</a:t>
            </a:r>
            <a:r>
              <a:rPr lang="de-DE" baseline="0" dirty="0" smtClean="0"/>
              <a:t>?</a:t>
            </a:r>
          </a:p>
          <a:p>
            <a:r>
              <a:rPr lang="de-DE" baseline="0" dirty="0" err="1" smtClean="0"/>
              <a:t>How</a:t>
            </a:r>
            <a:r>
              <a:rPr lang="de-DE" baseline="0" dirty="0" smtClean="0"/>
              <a:t> </a:t>
            </a:r>
            <a:r>
              <a:rPr lang="de-DE" baseline="0" dirty="0" err="1" smtClean="0"/>
              <a:t>did</a:t>
            </a:r>
            <a:r>
              <a:rPr lang="de-DE" baseline="0" dirty="0" smtClean="0"/>
              <a:t> </a:t>
            </a:r>
            <a:r>
              <a:rPr lang="de-DE" baseline="0" dirty="0" err="1" smtClean="0"/>
              <a:t>you</a:t>
            </a:r>
            <a:r>
              <a:rPr lang="de-DE" baseline="0" dirty="0" smtClean="0"/>
              <a:t> </a:t>
            </a:r>
            <a:r>
              <a:rPr lang="de-DE" baseline="0" dirty="0" err="1" smtClean="0"/>
              <a:t>solve</a:t>
            </a:r>
            <a:r>
              <a:rPr lang="de-DE" baseline="0" dirty="0" smtClean="0"/>
              <a:t> </a:t>
            </a:r>
            <a:r>
              <a:rPr lang="de-DE" baseline="0" dirty="0" err="1" smtClean="0"/>
              <a:t>the</a:t>
            </a:r>
            <a:r>
              <a:rPr lang="de-DE" baseline="0" dirty="0" smtClean="0"/>
              <a:t> </a:t>
            </a:r>
            <a:r>
              <a:rPr lang="de-DE" baseline="0" dirty="0" err="1" smtClean="0"/>
              <a:t>tasks</a:t>
            </a:r>
            <a:r>
              <a:rPr lang="de-DE" baseline="0" dirty="0" smtClean="0"/>
              <a:t>?</a:t>
            </a:r>
          </a:p>
          <a:p>
            <a:r>
              <a:rPr lang="de-DE" baseline="0" dirty="0" smtClean="0"/>
              <a:t>Work-tasks vs. </a:t>
            </a:r>
            <a:r>
              <a:rPr lang="de-DE" baseline="0" dirty="0" err="1" smtClean="0"/>
              <a:t>leisure</a:t>
            </a:r>
            <a:r>
              <a:rPr lang="de-DE" baseline="0" dirty="0" smtClean="0"/>
              <a:t> time?</a:t>
            </a:r>
            <a:endParaRPr lang="de-DE" dirty="0" smtClean="0"/>
          </a:p>
          <a:p>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17</a:t>
            </a:fld>
            <a:endParaRPr lang="de-DE"/>
          </a:p>
        </p:txBody>
      </p:sp>
    </p:spTree>
    <p:extLst>
      <p:ext uri="{BB962C8B-B14F-4D97-AF65-F5344CB8AC3E}">
        <p14:creationId xmlns:p14="http://schemas.microsoft.com/office/powerpoint/2010/main" val="2849406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r>
              <a:rPr lang="de-DE" dirty="0" smtClean="0"/>
              <a:t>As </a:t>
            </a:r>
            <a:r>
              <a:rPr lang="de-DE" dirty="0" err="1" smtClean="0"/>
              <a:t>we</a:t>
            </a:r>
            <a:r>
              <a:rPr lang="de-DE" baseline="0" dirty="0" smtClean="0"/>
              <a:t> </a:t>
            </a:r>
            <a:r>
              <a:rPr lang="de-DE" baseline="0" dirty="0" err="1" smtClean="0"/>
              <a:t>can</a:t>
            </a:r>
            <a:r>
              <a:rPr lang="de-DE" baseline="0" dirty="0" smtClean="0"/>
              <a:t> </a:t>
            </a:r>
            <a:r>
              <a:rPr lang="de-DE" baseline="0" dirty="0" err="1" smtClean="0"/>
              <a:t>see</a:t>
            </a:r>
            <a:r>
              <a:rPr lang="de-DE" baseline="0" dirty="0" smtClean="0"/>
              <a:t> form </a:t>
            </a:r>
            <a:r>
              <a:rPr lang="de-DE" baseline="0" dirty="0" err="1" smtClean="0"/>
              <a:t>your</a:t>
            </a:r>
            <a:r>
              <a:rPr lang="de-DE" baseline="0" dirty="0" smtClean="0"/>
              <a:t> </a:t>
            </a:r>
            <a:r>
              <a:rPr lang="de-DE" baseline="0" dirty="0" err="1" smtClean="0"/>
              <a:t>examples</a:t>
            </a:r>
            <a:r>
              <a:rPr lang="de-DE" baseline="0" dirty="0" smtClean="0"/>
              <a:t> </a:t>
            </a:r>
            <a:r>
              <a:rPr lang="de-DE" baseline="0" dirty="0" err="1" smtClean="0"/>
              <a:t>for</a:t>
            </a:r>
            <a:r>
              <a:rPr lang="de-DE" baseline="0" dirty="0" smtClean="0"/>
              <a:t> CIS, </a:t>
            </a:r>
            <a:r>
              <a:rPr lang="de-DE" baseline="0" dirty="0" err="1" smtClean="0"/>
              <a:t>t</a:t>
            </a:r>
            <a:r>
              <a:rPr lang="de-DE" dirty="0" err="1" smtClean="0"/>
              <a:t>here</a:t>
            </a:r>
            <a:r>
              <a:rPr lang="de-DE" dirty="0" smtClean="0"/>
              <a:t> </a:t>
            </a:r>
            <a:r>
              <a:rPr lang="de-DE" baseline="0" dirty="0" err="1" smtClean="0"/>
              <a:t>are</a:t>
            </a:r>
            <a:r>
              <a:rPr lang="de-DE" baseline="0" dirty="0" smtClean="0"/>
              <a:t> </a:t>
            </a:r>
            <a:r>
              <a:rPr lang="de-DE" baseline="0" dirty="0" err="1" smtClean="0"/>
              <a:t>several</a:t>
            </a:r>
            <a:r>
              <a:rPr lang="de-DE" baseline="0" dirty="0" smtClean="0"/>
              <a:t> different </a:t>
            </a:r>
            <a:r>
              <a:rPr lang="de-DE" baseline="0" dirty="0" err="1" smtClean="0"/>
              <a:t>options</a:t>
            </a:r>
            <a:r>
              <a:rPr lang="de-DE" baseline="0" dirty="0" smtClean="0"/>
              <a:t> </a:t>
            </a:r>
            <a:r>
              <a:rPr lang="de-DE" baseline="0" dirty="0" err="1" smtClean="0"/>
              <a:t>for</a:t>
            </a:r>
            <a:r>
              <a:rPr lang="de-DE" baseline="0" dirty="0" smtClean="0"/>
              <a:t> </a:t>
            </a:r>
            <a:r>
              <a:rPr lang="de-DE" baseline="0" dirty="0" err="1" smtClean="0"/>
              <a:t>carrying</a:t>
            </a:r>
            <a:r>
              <a:rPr lang="de-DE" baseline="0" dirty="0" smtClean="0"/>
              <a:t> </a:t>
            </a:r>
            <a:r>
              <a:rPr lang="de-DE" baseline="0" dirty="0" err="1" smtClean="0"/>
              <a:t>ou</a:t>
            </a:r>
            <a:r>
              <a:rPr lang="de-DE" baseline="0" dirty="0" smtClean="0"/>
              <a:t> </a:t>
            </a:r>
            <a:r>
              <a:rPr lang="de-DE" baseline="0" dirty="0" err="1" smtClean="0"/>
              <a:t>gwgroup</a:t>
            </a:r>
            <a:r>
              <a:rPr lang="de-DE" baseline="0" dirty="0" smtClean="0"/>
              <a:t> </a:t>
            </a:r>
            <a:r>
              <a:rPr lang="de-DE" baseline="0" dirty="0" err="1" smtClean="0"/>
              <a:t>activities</a:t>
            </a:r>
            <a:r>
              <a:rPr lang="de-DE" baseline="0" dirty="0" smtClean="0"/>
              <a:t> </a:t>
            </a:r>
          </a:p>
          <a:p>
            <a:r>
              <a:rPr lang="de-DE" baseline="0" dirty="0" err="1" smtClean="0"/>
              <a:t>And</a:t>
            </a:r>
            <a:r>
              <a:rPr lang="de-DE" baseline="0" dirty="0" smtClean="0"/>
              <a:t> a </a:t>
            </a:r>
            <a:r>
              <a:rPr lang="de-DE" baseline="0" dirty="0" err="1" smtClean="0"/>
              <a:t>way</a:t>
            </a:r>
            <a:r>
              <a:rPr lang="de-DE" baseline="0" dirty="0" smtClean="0"/>
              <a:t> </a:t>
            </a:r>
            <a:r>
              <a:rPr lang="de-DE" baseline="0" dirty="0" err="1" smtClean="0"/>
              <a:t>to</a:t>
            </a:r>
            <a:r>
              <a:rPr lang="de-DE" baseline="0" dirty="0" smtClean="0"/>
              <a:t> </a:t>
            </a:r>
            <a:r>
              <a:rPr lang="de-DE" baseline="0" dirty="0" err="1" smtClean="0"/>
              <a:t>describe</a:t>
            </a:r>
            <a:r>
              <a:rPr lang="de-DE" baseline="0" dirty="0" smtClean="0"/>
              <a:t> </a:t>
            </a:r>
            <a:r>
              <a:rPr lang="de-DE" baseline="0" dirty="0" err="1" smtClean="0"/>
              <a:t>them</a:t>
            </a:r>
            <a:r>
              <a:rPr lang="de-DE" baseline="0" dirty="0" smtClean="0"/>
              <a:t> ist </a:t>
            </a:r>
            <a:r>
              <a:rPr lang="de-DE" baseline="0" dirty="0" err="1" smtClean="0"/>
              <a:t>to</a:t>
            </a:r>
            <a:r>
              <a:rPr lang="de-DE" baseline="0" dirty="0" smtClean="0"/>
              <a:t> </a:t>
            </a:r>
            <a:r>
              <a:rPr lang="de-DE" baseline="0" dirty="0" err="1" smtClean="0"/>
              <a:t>look</a:t>
            </a:r>
            <a:r>
              <a:rPr lang="de-DE" baseline="0" dirty="0" smtClean="0"/>
              <a:t> on </a:t>
            </a:r>
            <a:r>
              <a:rPr lang="de-DE" baseline="0" dirty="0" err="1" smtClean="0"/>
              <a:t>them</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perspectives</a:t>
            </a:r>
            <a:r>
              <a:rPr lang="de-DE" baseline="0" dirty="0" smtClean="0"/>
              <a:t> </a:t>
            </a:r>
            <a:r>
              <a:rPr lang="de-DE" baseline="0" dirty="0" err="1" smtClean="0"/>
              <a:t>of</a:t>
            </a:r>
            <a:r>
              <a:rPr lang="de-DE" baseline="0" dirty="0" smtClean="0"/>
              <a:t> time </a:t>
            </a:r>
          </a:p>
          <a:p>
            <a:r>
              <a:rPr lang="de-DE" baseline="0" dirty="0" err="1" smtClean="0"/>
              <a:t>And</a:t>
            </a:r>
            <a:r>
              <a:rPr lang="de-DE" baseline="0" dirty="0" smtClean="0"/>
              <a:t> </a:t>
            </a:r>
            <a:r>
              <a:rPr lang="de-DE" baseline="0" dirty="0" err="1" smtClean="0"/>
              <a:t>space</a:t>
            </a:r>
            <a:endParaRPr lang="de-DE" baseline="0" dirty="0" smtClean="0"/>
          </a:p>
          <a:p>
            <a:r>
              <a:rPr lang="de-DE" baseline="0" dirty="0" smtClean="0"/>
              <a:t>In </a:t>
            </a:r>
            <a:r>
              <a:rPr lang="de-DE" baseline="0" dirty="0" err="1" smtClean="0"/>
              <a:t>generela</a:t>
            </a:r>
            <a:r>
              <a:rPr lang="de-DE" baseline="0" dirty="0" smtClean="0"/>
              <a:t> </a:t>
            </a:r>
            <a:r>
              <a:rPr lang="de-DE" baseline="0" dirty="0" err="1" smtClean="0"/>
              <a:t>the</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co-located</a:t>
            </a:r>
            <a:r>
              <a:rPr lang="de-DE" baseline="0" dirty="0" smtClean="0"/>
              <a:t> </a:t>
            </a:r>
            <a:r>
              <a:rPr lang="de-DE" baseline="0" dirty="0" err="1" smtClean="0"/>
              <a:t>or</a:t>
            </a:r>
            <a:r>
              <a:rPr lang="de-DE" baseline="0" dirty="0" smtClean="0"/>
              <a:t> remote </a:t>
            </a:r>
          </a:p>
          <a:p>
            <a:r>
              <a:rPr lang="de-DE" baseline="0" dirty="0" err="1" smtClean="0"/>
              <a:t>And</a:t>
            </a:r>
            <a:r>
              <a:rPr lang="de-DE" baseline="0" dirty="0" smtClean="0"/>
              <a:t> </a:t>
            </a:r>
            <a:r>
              <a:rPr lang="de-DE" baseline="0" dirty="0" err="1" smtClean="0"/>
              <a:t>synchronous</a:t>
            </a:r>
            <a:r>
              <a:rPr lang="de-DE" baseline="0" dirty="0" smtClean="0"/>
              <a:t> </a:t>
            </a:r>
            <a:r>
              <a:rPr lang="de-DE" baseline="0" dirty="0" err="1" smtClean="0"/>
              <a:t>and</a:t>
            </a:r>
            <a:r>
              <a:rPr lang="de-DE" baseline="0" dirty="0" smtClean="0"/>
              <a:t> </a:t>
            </a:r>
            <a:r>
              <a:rPr lang="de-DE" baseline="0" dirty="0" err="1" smtClean="0"/>
              <a:t>asynchornous</a:t>
            </a:r>
            <a:r>
              <a:rPr lang="de-DE" baseline="0" dirty="0" smtClean="0"/>
              <a:t> </a:t>
            </a:r>
          </a:p>
          <a:p>
            <a:r>
              <a:rPr lang="de-DE" baseline="0" dirty="0" err="1" smtClean="0"/>
              <a:t>Depending</a:t>
            </a:r>
            <a:r>
              <a:rPr lang="de-DE" baseline="0" dirty="0" smtClean="0"/>
              <a:t> on </a:t>
            </a:r>
            <a:r>
              <a:rPr lang="de-DE" baseline="0" dirty="0" err="1" smtClean="0"/>
              <a:t>the</a:t>
            </a:r>
            <a:r>
              <a:rPr lang="de-DE" baseline="0" dirty="0" smtClean="0"/>
              <a:t> </a:t>
            </a:r>
            <a:r>
              <a:rPr lang="de-DE" baseline="0" dirty="0" err="1" smtClean="0"/>
              <a:t>way</a:t>
            </a:r>
            <a:r>
              <a:rPr lang="de-DE" baseline="0" dirty="0" smtClean="0"/>
              <a:t> </a:t>
            </a:r>
            <a:r>
              <a:rPr lang="de-DE" baseline="0" dirty="0" err="1" smtClean="0"/>
              <a:t>we</a:t>
            </a:r>
            <a:r>
              <a:rPr lang="de-DE" baseline="0" dirty="0" smtClean="0"/>
              <a:t> carry out </a:t>
            </a:r>
            <a:r>
              <a:rPr lang="de-DE" baseline="0" dirty="0" err="1" smtClean="0"/>
              <a:t>group</a:t>
            </a:r>
            <a:r>
              <a:rPr lang="de-DE" baseline="0" dirty="0" smtClean="0"/>
              <a:t> </a:t>
            </a:r>
            <a:r>
              <a:rPr lang="de-DE" baseline="0" dirty="0" err="1" smtClean="0"/>
              <a:t>activities</a:t>
            </a:r>
            <a:r>
              <a:rPr lang="de-DE" baseline="0" dirty="0" smtClean="0"/>
              <a:t>, </a:t>
            </a:r>
            <a:r>
              <a:rPr lang="de-DE" baseline="0" dirty="0" err="1" smtClean="0"/>
              <a:t>we</a:t>
            </a:r>
            <a:r>
              <a:rPr lang="de-DE" baseline="0" dirty="0" smtClean="0"/>
              <a:t> </a:t>
            </a:r>
            <a:r>
              <a:rPr lang="de-DE" baseline="0" dirty="0" err="1" smtClean="0"/>
              <a:t>may</a:t>
            </a:r>
            <a:r>
              <a:rPr lang="de-DE" baseline="0" dirty="0" smtClean="0"/>
              <a:t> </a:t>
            </a:r>
            <a:r>
              <a:rPr lang="de-DE" baseline="0" dirty="0" err="1" smtClean="0"/>
              <a:t>need</a:t>
            </a:r>
            <a:r>
              <a:rPr lang="de-DE" baseline="0" dirty="0" smtClean="0"/>
              <a:t> different </a:t>
            </a:r>
            <a:r>
              <a:rPr lang="de-DE" baseline="0" dirty="0" err="1" smtClean="0"/>
              <a:t>kind</a:t>
            </a:r>
            <a:r>
              <a:rPr lang="de-DE" baseline="0" dirty="0" smtClean="0"/>
              <a:t> </a:t>
            </a:r>
            <a:r>
              <a:rPr lang="de-DE" baseline="0" dirty="0" err="1" smtClean="0"/>
              <a:t>of</a:t>
            </a:r>
            <a:r>
              <a:rPr lang="de-DE" baseline="0" dirty="0" smtClean="0"/>
              <a:t> </a:t>
            </a:r>
            <a:r>
              <a:rPr lang="de-DE" baseline="0" dirty="0" err="1" smtClean="0"/>
              <a:t>systems</a:t>
            </a:r>
            <a:r>
              <a:rPr lang="de-DE" baseline="0" dirty="0" smtClean="0"/>
              <a:t> </a:t>
            </a:r>
            <a:r>
              <a:rPr lang="de-DE" baseline="0" dirty="0" err="1" smtClean="0"/>
              <a:t>to</a:t>
            </a:r>
            <a:r>
              <a:rPr lang="de-DE" baseline="0" dirty="0" smtClean="0"/>
              <a:t> </a:t>
            </a:r>
            <a:r>
              <a:rPr lang="de-DE" baseline="0" dirty="0" err="1" smtClean="0"/>
              <a:t>support</a:t>
            </a:r>
            <a:r>
              <a:rPr lang="de-DE" baseline="0" dirty="0" smtClean="0"/>
              <a:t> </a:t>
            </a:r>
            <a:r>
              <a:rPr lang="de-DE" baseline="0" dirty="0" err="1" smtClean="0"/>
              <a:t>it</a:t>
            </a:r>
            <a:endParaRPr lang="de-DE" baseline="0" dirty="0" smtClean="0"/>
          </a:p>
          <a:p>
            <a:r>
              <a:rPr lang="de-DE" baseline="0" dirty="0" err="1" smtClean="0"/>
              <a:t>For</a:t>
            </a:r>
            <a:r>
              <a:rPr lang="de-DE" baseline="0" dirty="0" smtClean="0"/>
              <a:t> </a:t>
            </a:r>
            <a:r>
              <a:rPr lang="de-DE" baseline="0" dirty="0" err="1" smtClean="0"/>
              <a:t>instance</a:t>
            </a:r>
            <a:r>
              <a:rPr lang="de-DE" baseline="0" dirty="0" smtClean="0"/>
              <a:t> skype </a:t>
            </a:r>
            <a:r>
              <a:rPr lang="de-DE" baseline="0" dirty="0" err="1" smtClean="0"/>
              <a:t>or</a:t>
            </a:r>
            <a:r>
              <a:rPr lang="de-DE" baseline="0" dirty="0" smtClean="0"/>
              <a:t> </a:t>
            </a:r>
            <a:r>
              <a:rPr lang="de-DE" baseline="0" dirty="0" err="1" smtClean="0"/>
              <a:t>telephone</a:t>
            </a:r>
            <a:r>
              <a:rPr lang="de-DE" baseline="0" dirty="0" smtClean="0"/>
              <a:t> </a:t>
            </a:r>
            <a:r>
              <a:rPr lang="de-DE" baseline="0" dirty="0" err="1" smtClean="0"/>
              <a:t>for</a:t>
            </a:r>
            <a:r>
              <a:rPr lang="de-DE" baseline="0" dirty="0" smtClean="0"/>
              <a:t> </a:t>
            </a:r>
            <a:r>
              <a:rPr lang="de-DE" baseline="0" dirty="0" err="1" smtClean="0"/>
              <a:t>synchronous</a:t>
            </a:r>
            <a:r>
              <a:rPr lang="de-DE" baseline="0" dirty="0" smtClean="0"/>
              <a:t> </a:t>
            </a:r>
            <a:r>
              <a:rPr lang="de-DE" baseline="0" dirty="0" err="1" smtClean="0"/>
              <a:t>adn</a:t>
            </a:r>
            <a:r>
              <a:rPr lang="de-DE" baseline="0" dirty="0" smtClean="0"/>
              <a:t> remote </a:t>
            </a:r>
          </a:p>
          <a:p>
            <a:r>
              <a:rPr lang="de-DE" baseline="0" dirty="0" smtClean="0"/>
              <a:t>Instant </a:t>
            </a:r>
            <a:r>
              <a:rPr lang="de-DE" baseline="0" dirty="0" err="1" smtClean="0"/>
              <a:t>messangers</a:t>
            </a:r>
            <a:r>
              <a:rPr lang="de-DE" baseline="0" dirty="0" smtClean="0"/>
              <a:t> </a:t>
            </a:r>
            <a:r>
              <a:rPr lang="de-DE" baseline="0" dirty="0" err="1" smtClean="0"/>
              <a:t>can</a:t>
            </a:r>
            <a:r>
              <a:rPr lang="de-DE" baseline="0" dirty="0" smtClean="0"/>
              <a:t> </a:t>
            </a:r>
            <a:r>
              <a:rPr lang="de-DE" baseline="0" dirty="0" err="1" smtClean="0"/>
              <a:t>support</a:t>
            </a:r>
            <a:r>
              <a:rPr lang="de-DE" baseline="0" dirty="0" smtClean="0"/>
              <a:t> </a:t>
            </a:r>
            <a:r>
              <a:rPr lang="de-DE" baseline="0" dirty="0" err="1" smtClean="0"/>
              <a:t>both</a:t>
            </a:r>
            <a:r>
              <a:rPr lang="de-DE" baseline="0" dirty="0" smtClean="0"/>
              <a:t>: </a:t>
            </a:r>
            <a:r>
              <a:rPr lang="de-DE" baseline="0" dirty="0" err="1" smtClean="0"/>
              <a:t>synchronous</a:t>
            </a:r>
            <a:r>
              <a:rPr lang="de-DE" baseline="0" dirty="0" smtClean="0"/>
              <a:t> </a:t>
            </a:r>
            <a:r>
              <a:rPr lang="de-DE" baseline="0" dirty="0" err="1" smtClean="0"/>
              <a:t>or</a:t>
            </a:r>
            <a:r>
              <a:rPr lang="de-DE" baseline="0" dirty="0" smtClean="0"/>
              <a:t> </a:t>
            </a:r>
            <a:r>
              <a:rPr lang="de-DE" baseline="0" dirty="0" err="1" smtClean="0"/>
              <a:t>asynchonous</a:t>
            </a:r>
            <a:r>
              <a:rPr lang="de-DE" baseline="0" dirty="0" smtClean="0"/>
              <a:t> </a:t>
            </a:r>
            <a:r>
              <a:rPr lang="de-DE" baseline="0" dirty="0" err="1" smtClean="0"/>
              <a:t>and</a:t>
            </a:r>
            <a:r>
              <a:rPr lang="de-DE" baseline="0" dirty="0" smtClean="0"/>
              <a:t> remote </a:t>
            </a:r>
          </a:p>
          <a:p>
            <a:r>
              <a:rPr lang="de-DE" baseline="0" dirty="0" smtClean="0"/>
              <a:t>… </a:t>
            </a:r>
            <a:r>
              <a:rPr lang="de-DE" baseline="0" dirty="0" err="1" smtClean="0"/>
              <a:t>and</a:t>
            </a:r>
            <a:r>
              <a:rPr lang="de-DE" baseline="0" dirty="0" smtClean="0"/>
              <a:t> </a:t>
            </a:r>
            <a:r>
              <a:rPr lang="de-DE" baseline="0" dirty="0" err="1" smtClean="0"/>
              <a:t>sometimes</a:t>
            </a:r>
            <a:r>
              <a:rPr lang="de-DE" baseline="0" dirty="0" smtClean="0"/>
              <a:t> also </a:t>
            </a:r>
            <a:r>
              <a:rPr lang="de-DE" baseline="0" dirty="0" err="1" smtClean="0"/>
              <a:t>co-located</a:t>
            </a:r>
            <a:r>
              <a:rPr lang="de-DE" baseline="0" dirty="0" smtClean="0"/>
              <a:t> </a:t>
            </a:r>
          </a:p>
          <a:p>
            <a:r>
              <a:rPr lang="de-DE" baseline="0" dirty="0" smtClean="0"/>
              <a:t>(</a:t>
            </a:r>
            <a:r>
              <a:rPr lang="de-DE" baseline="0" dirty="0" err="1" smtClean="0"/>
              <a:t>example</a:t>
            </a:r>
            <a:r>
              <a:rPr lang="de-DE" baseline="0" dirty="0" smtClean="0"/>
              <a:t> </a:t>
            </a:r>
            <a:r>
              <a:rPr lang="de-DE" baseline="0" dirty="0" err="1" smtClean="0"/>
              <a:t>wehn</a:t>
            </a:r>
            <a:r>
              <a:rPr lang="de-DE" baseline="0" dirty="0" smtClean="0"/>
              <a:t> </a:t>
            </a:r>
            <a:r>
              <a:rPr lang="de-DE" baseline="0" dirty="0" err="1" smtClean="0"/>
              <a:t>two</a:t>
            </a:r>
            <a:r>
              <a:rPr lang="de-DE" baseline="0" dirty="0" smtClean="0"/>
              <a:t> </a:t>
            </a:r>
            <a:r>
              <a:rPr lang="de-DE" baseline="0" dirty="0" err="1" smtClean="0"/>
              <a:t>people</a:t>
            </a:r>
            <a:r>
              <a:rPr lang="de-DE" baseline="0" dirty="0" smtClean="0"/>
              <a:t> send </a:t>
            </a:r>
            <a:r>
              <a:rPr lang="de-DE" baseline="0" dirty="0" err="1" smtClean="0"/>
              <a:t>each</a:t>
            </a:r>
            <a:r>
              <a:rPr lang="de-DE" baseline="0" dirty="0" smtClean="0"/>
              <a:t> </a:t>
            </a:r>
            <a:r>
              <a:rPr lang="de-DE" baseline="0" dirty="0" err="1" smtClean="0"/>
              <a:t>other</a:t>
            </a:r>
            <a:r>
              <a:rPr lang="de-DE" baseline="0" dirty="0" smtClean="0"/>
              <a:t> </a:t>
            </a:r>
            <a:r>
              <a:rPr lang="de-DE" baseline="0" dirty="0" err="1" smtClean="0"/>
              <a:t>What‘sApp</a:t>
            </a:r>
            <a:r>
              <a:rPr lang="de-DE" baseline="0" dirty="0" smtClean="0"/>
              <a:t> </a:t>
            </a:r>
            <a:r>
              <a:rPr lang="de-DE" baseline="0" dirty="0" err="1" smtClean="0"/>
              <a:t>messages</a:t>
            </a:r>
            <a:r>
              <a:rPr lang="de-DE" baseline="0" dirty="0" smtClean="0"/>
              <a:t> but </a:t>
            </a:r>
            <a:r>
              <a:rPr lang="de-DE" baseline="0" dirty="0" err="1" smtClean="0"/>
              <a:t>are</a:t>
            </a:r>
            <a:r>
              <a:rPr lang="de-DE" baseline="0" dirty="0" smtClean="0"/>
              <a:t> at </a:t>
            </a:r>
            <a:r>
              <a:rPr lang="de-DE" baseline="0" dirty="0" err="1" smtClean="0"/>
              <a:t>the</a:t>
            </a:r>
            <a:r>
              <a:rPr lang="de-DE" baseline="0" dirty="0" smtClean="0"/>
              <a:t> same </a:t>
            </a:r>
            <a:r>
              <a:rPr lang="de-DE" baseline="0" dirty="0" err="1" smtClean="0"/>
              <a:t>place</a:t>
            </a:r>
            <a:r>
              <a:rPr lang="de-DE" baseline="0" dirty="0" smtClean="0"/>
              <a:t> … (terrible!)</a:t>
            </a:r>
          </a:p>
          <a:p>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18</a:t>
            </a:fld>
            <a:endParaRPr lang="de-DE"/>
          </a:p>
        </p:txBody>
      </p:sp>
    </p:spTree>
    <p:extLst>
      <p:ext uri="{BB962C8B-B14F-4D97-AF65-F5344CB8AC3E}">
        <p14:creationId xmlns:p14="http://schemas.microsoft.com/office/powerpoint/2010/main" val="2470737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Especially relevant in remote and asynchronous CIS</a:t>
            </a:r>
          </a:p>
          <a:p>
            <a:endParaRPr lang="en-US" b="1" dirty="0" smtClean="0"/>
          </a:p>
          <a:p>
            <a:r>
              <a:rPr lang="en-US" b="1" dirty="0" err="1" smtClean="0"/>
              <a:t>Insituations</a:t>
            </a:r>
            <a:r>
              <a:rPr lang="en-US" b="1" dirty="0" smtClean="0"/>
              <a:t> where</a:t>
            </a:r>
            <a:r>
              <a:rPr lang="en-US" b="1" baseline="0" dirty="0" smtClean="0"/>
              <a:t> we don need systems to carry out group work (so, when we are NOT at the same place) awareness </a:t>
            </a:r>
            <a:r>
              <a:rPr lang="en-US" b="1" baseline="0" dirty="0" err="1" smtClean="0"/>
              <a:t>ist</a:t>
            </a:r>
            <a:r>
              <a:rPr lang="en-US" b="1" baseline="0" dirty="0" smtClean="0"/>
              <a:t> a relevant </a:t>
            </a:r>
            <a:r>
              <a:rPr lang="en-US" b="1" baseline="0" dirty="0" err="1" smtClean="0"/>
              <a:t>aspcet</a:t>
            </a:r>
            <a:endParaRPr lang="en-US" b="1" dirty="0" smtClean="0"/>
          </a:p>
          <a:p>
            <a:r>
              <a:rPr lang="en-US" b="1" dirty="0" smtClean="0"/>
              <a:t>Awareness</a:t>
            </a:r>
          </a:p>
          <a:p>
            <a:r>
              <a:rPr lang="en-US" dirty="0" smtClean="0"/>
              <a:t>Awareness, in the context of CSCW, has been defined as </a:t>
            </a:r>
            <a:r>
              <a:rPr lang="en-US" i="1" dirty="0" smtClean="0"/>
              <a:t>"an understanding of the activities of others, which provides a context for your own activity"</a:t>
            </a:r>
            <a:r>
              <a:rPr lang="en-US" dirty="0" smtClean="0"/>
              <a:t>. The following four kinds of awareness are often discussed and addressed in the CSCW literature:</a:t>
            </a:r>
          </a:p>
          <a:p>
            <a:endParaRPr lang="en-US" dirty="0" smtClean="0"/>
          </a:p>
          <a:p>
            <a:r>
              <a:rPr lang="en-US" b="1" i="1" dirty="0" smtClean="0"/>
              <a:t>Group awareness.</a:t>
            </a:r>
            <a:r>
              <a:rPr lang="en-US" b="1" dirty="0" smtClean="0"/>
              <a:t> </a:t>
            </a:r>
            <a:r>
              <a:rPr lang="en-US" dirty="0" smtClean="0"/>
              <a:t>This kind of awareness includes providing information to each group member about the status and activities of the other collaborators at a given time.</a:t>
            </a:r>
          </a:p>
          <a:p>
            <a:r>
              <a:rPr lang="en-US" b="1" i="1" dirty="0" smtClean="0"/>
              <a:t>Workspace</a:t>
            </a:r>
            <a:r>
              <a:rPr lang="en-US" i="1" dirty="0" smtClean="0"/>
              <a:t> awareness.</a:t>
            </a:r>
            <a:r>
              <a:rPr lang="en-US" dirty="0" smtClean="0"/>
              <a:t> This refers to a common workspace that the group has where they can bring and discuss their findings, and create a common product.</a:t>
            </a:r>
          </a:p>
          <a:p>
            <a:r>
              <a:rPr lang="en-US" b="1" i="1" dirty="0" smtClean="0"/>
              <a:t>Contextual</a:t>
            </a:r>
            <a:r>
              <a:rPr lang="en-US" i="1" dirty="0" smtClean="0"/>
              <a:t> awareness.</a:t>
            </a:r>
            <a:r>
              <a:rPr lang="en-US" dirty="0" smtClean="0"/>
              <a:t> This type of awareness relates to the application domain, rather than the users. Here, we want to identify what content is useful for the group, and what the goals are for the current project.</a:t>
            </a:r>
          </a:p>
          <a:p>
            <a:r>
              <a:rPr lang="en-US" b="1" i="1" dirty="0" smtClean="0"/>
              <a:t>Peripheral</a:t>
            </a:r>
            <a:r>
              <a:rPr lang="en-US" i="1" dirty="0" smtClean="0"/>
              <a:t> awareness.</a:t>
            </a:r>
            <a:r>
              <a:rPr lang="en-US" dirty="0" smtClean="0"/>
              <a:t> This relates to the kind of information that has resulted from personal and the group's collective history, and should be kept separate from what a participant is currently viewing or doing.</a:t>
            </a:r>
          </a:p>
          <a:p>
            <a:endParaRPr lang="en-US" dirty="0" smtClean="0"/>
          </a:p>
          <a:p>
            <a:r>
              <a:rPr lang="en-US" dirty="0" smtClean="0"/>
              <a:t>Shah and </a:t>
            </a:r>
            <a:r>
              <a:rPr lang="en-US" dirty="0" err="1" smtClean="0"/>
              <a:t>Marchionini</a:t>
            </a:r>
            <a:r>
              <a:rPr lang="en-US" baseline="30000" dirty="0" smtClean="0">
                <a:hlinkClick r:id="rId3"/>
              </a:rPr>
              <a:t>[34]</a:t>
            </a:r>
            <a:r>
              <a:rPr lang="en-US" dirty="0" smtClean="0"/>
              <a:t> studied awareness as provided by interface in collaborative information seeking. They found that one needs to provide "right" (not too little, not too much, and appropriate for the task at hand) kind of awareness to reduce the cost of coordination and maximize the benefits of collaboration.</a:t>
            </a:r>
          </a:p>
          <a:p>
            <a:endParaRPr lang="en-US" dirty="0" smtClean="0"/>
          </a:p>
          <a:p>
            <a:r>
              <a:rPr lang="en-US" dirty="0" err="1" smtClean="0"/>
              <a:t>Dourish</a:t>
            </a:r>
            <a:r>
              <a:rPr lang="en-US" dirty="0" smtClean="0"/>
              <a:t>, P. and Bellotti, V. (1992). Awareness and coordination in shared workspaces. In Proceedings of ACM CSCW, pages 107–114, Toronto, </a:t>
            </a:r>
            <a:r>
              <a:rPr lang="en-US" dirty="0" err="1" smtClean="0"/>
              <a:t>Ontario.Belo</a:t>
            </a:r>
            <a:endParaRPr lang="en-US" dirty="0" smtClean="0"/>
          </a:p>
          <a:p>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19</a:t>
            </a:fld>
            <a:endParaRPr lang="de-DE"/>
          </a:p>
        </p:txBody>
      </p:sp>
    </p:spTree>
    <p:extLst>
      <p:ext uri="{BB962C8B-B14F-4D97-AF65-F5344CB8AC3E}">
        <p14:creationId xmlns:p14="http://schemas.microsoft.com/office/powerpoint/2010/main" val="729857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Thomas </a:t>
            </a:r>
            <a:r>
              <a:rPr lang="de-DE" dirty="0" err="1" smtClean="0"/>
              <a:t>already</a:t>
            </a:r>
            <a:r>
              <a:rPr lang="de-DE" dirty="0" smtClean="0"/>
              <a:t> </a:t>
            </a:r>
            <a:r>
              <a:rPr lang="de-DE" dirty="0" err="1" smtClean="0"/>
              <a:t>showed</a:t>
            </a:r>
            <a:r>
              <a:rPr lang="de-DE" dirty="0" smtClean="0"/>
              <a:t> </a:t>
            </a:r>
            <a:r>
              <a:rPr lang="de-DE" dirty="0" err="1" smtClean="0"/>
              <a:t>some</a:t>
            </a:r>
            <a:r>
              <a:rPr lang="de-DE" dirty="0" smtClean="0"/>
              <a:t> </a:t>
            </a:r>
            <a:r>
              <a:rPr lang="de-DE" dirty="0" err="1" smtClean="0"/>
              <a:t>pictures</a:t>
            </a:r>
            <a:r>
              <a:rPr lang="de-DE" dirty="0" smtClean="0"/>
              <a:t> </a:t>
            </a:r>
            <a:r>
              <a:rPr lang="de-DE" dirty="0" err="1" smtClean="0"/>
              <a:t>of</a:t>
            </a:r>
            <a:r>
              <a:rPr lang="de-DE" dirty="0" smtClean="0"/>
              <a:t> Hildesheim </a:t>
            </a:r>
            <a:r>
              <a:rPr lang="de-DE" dirty="0" err="1" smtClean="0"/>
              <a:t>yesterday</a:t>
            </a:r>
            <a:r>
              <a:rPr lang="de-DE" dirty="0" smtClean="0"/>
              <a:t> </a:t>
            </a:r>
          </a:p>
          <a:p>
            <a:r>
              <a:rPr lang="de-DE" dirty="0" err="1" smtClean="0"/>
              <a:t>Here</a:t>
            </a:r>
            <a:r>
              <a:rPr lang="de-DE" dirty="0" smtClean="0"/>
              <a:t> </a:t>
            </a:r>
            <a:r>
              <a:rPr lang="de-DE" dirty="0" err="1" smtClean="0"/>
              <a:t>are</a:t>
            </a:r>
            <a:r>
              <a:rPr lang="de-DE" dirty="0" smtClean="0"/>
              <a:t> </a:t>
            </a:r>
            <a:r>
              <a:rPr lang="de-DE" dirty="0" err="1" smtClean="0"/>
              <a:t>some</a:t>
            </a:r>
            <a:r>
              <a:rPr lang="de-DE" dirty="0" smtClean="0"/>
              <a:t> – </a:t>
            </a:r>
            <a:r>
              <a:rPr lang="de-DE" dirty="0" err="1" smtClean="0"/>
              <a:t>less</a:t>
            </a:r>
            <a:r>
              <a:rPr lang="de-DE" dirty="0" smtClean="0"/>
              <a:t> </a:t>
            </a:r>
            <a:r>
              <a:rPr lang="de-DE" dirty="0" err="1" smtClean="0"/>
              <a:t>famous</a:t>
            </a:r>
            <a:r>
              <a:rPr lang="de-DE" dirty="0" smtClean="0"/>
              <a:t> –</a:t>
            </a:r>
            <a:r>
              <a:rPr lang="de-DE" baseline="0" dirty="0" smtClean="0"/>
              <a:t> </a:t>
            </a:r>
            <a:r>
              <a:rPr lang="de-DE" baseline="0" dirty="0" err="1" smtClean="0"/>
              <a:t>ones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university</a:t>
            </a:r>
            <a:r>
              <a:rPr lang="de-DE" baseline="0" dirty="0" smtClean="0"/>
              <a:t> </a:t>
            </a:r>
            <a:r>
              <a:rPr lang="de-DE" baseline="0" dirty="0" err="1" smtClean="0"/>
              <a:t>of</a:t>
            </a:r>
            <a:r>
              <a:rPr lang="de-DE" baseline="0" dirty="0" smtClean="0"/>
              <a:t> </a:t>
            </a:r>
            <a:r>
              <a:rPr lang="de-DE" baseline="0" dirty="0" err="1" smtClean="0"/>
              <a:t>hildesheim</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2</a:t>
            </a:fld>
            <a:endParaRPr lang="de-DE"/>
          </a:p>
        </p:txBody>
      </p:sp>
    </p:spTree>
    <p:extLst>
      <p:ext uri="{BB962C8B-B14F-4D97-AF65-F5344CB8AC3E}">
        <p14:creationId xmlns:p14="http://schemas.microsoft.com/office/powerpoint/2010/main" val="1475988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20</a:t>
            </a:fld>
            <a:endParaRPr lang="de-DE"/>
          </a:p>
        </p:txBody>
      </p:sp>
    </p:spTree>
    <p:extLst>
      <p:ext uri="{BB962C8B-B14F-4D97-AF65-F5344CB8AC3E}">
        <p14:creationId xmlns:p14="http://schemas.microsoft.com/office/powerpoint/2010/main" val="2253817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21</a:t>
            </a:fld>
            <a:endParaRPr lang="de-DE"/>
          </a:p>
        </p:txBody>
      </p:sp>
    </p:spTree>
    <p:extLst>
      <p:ext uri="{BB962C8B-B14F-4D97-AF65-F5344CB8AC3E}">
        <p14:creationId xmlns:p14="http://schemas.microsoft.com/office/powerpoint/2010/main" val="3531780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a:t>
            </a:r>
            <a:r>
              <a:rPr lang="de-DE" dirty="0" err="1" smtClean="0"/>
              <a:t>recent</a:t>
            </a:r>
            <a:r>
              <a:rPr lang="de-DE" dirty="0" smtClean="0"/>
              <a:t> </a:t>
            </a:r>
            <a:r>
              <a:rPr lang="de-DE" dirty="0" err="1" smtClean="0"/>
              <a:t>activities</a:t>
            </a:r>
            <a:r>
              <a:rPr lang="de-DE" dirty="0" smtClean="0"/>
              <a:t> </a:t>
            </a:r>
            <a:r>
              <a:rPr lang="de-DE" dirty="0" err="1" smtClean="0"/>
              <a:t>of</a:t>
            </a:r>
            <a:r>
              <a:rPr lang="de-DE" dirty="0" smtClean="0"/>
              <a:t> </a:t>
            </a:r>
            <a:r>
              <a:rPr lang="de-DE" dirty="0" err="1" smtClean="0"/>
              <a:t>teammembers</a:t>
            </a:r>
            <a:r>
              <a:rPr lang="de-DE" dirty="0" smtClean="0"/>
              <a:t>, </a:t>
            </a:r>
            <a:r>
              <a:rPr lang="de-DE" dirty="0" err="1" smtClean="0"/>
              <a:t>seeing</a:t>
            </a:r>
            <a:r>
              <a:rPr lang="de-DE" dirty="0" smtClean="0"/>
              <a:t> </a:t>
            </a:r>
            <a:r>
              <a:rPr lang="de-DE" dirty="0" err="1" smtClean="0"/>
              <a:t>who</a:t>
            </a:r>
            <a:r>
              <a:rPr lang="de-DE" dirty="0" smtClean="0"/>
              <a:t> </a:t>
            </a:r>
            <a:r>
              <a:rPr lang="de-DE" dirty="0" err="1" smtClean="0"/>
              <a:t>is</a:t>
            </a:r>
            <a:r>
              <a:rPr lang="de-DE" dirty="0" smtClean="0"/>
              <a:t> online </a:t>
            </a:r>
            <a:r>
              <a:rPr lang="de-DE" dirty="0" smtClean="0">
                <a:sym typeface="Wingdings" panose="05000000000000000000" pitchFamily="2" charset="2"/>
              </a:rPr>
              <a:t> </a:t>
            </a:r>
            <a:r>
              <a:rPr lang="de-DE" dirty="0" err="1" smtClean="0">
                <a:sym typeface="Wingdings" panose="05000000000000000000" pitchFamily="2" charset="2"/>
              </a:rPr>
              <a:t>group</a:t>
            </a:r>
            <a:r>
              <a:rPr lang="de-DE" dirty="0" smtClean="0">
                <a:sym typeface="Wingdings" panose="05000000000000000000" pitchFamily="2" charset="2"/>
              </a:rPr>
              <a:t> </a:t>
            </a:r>
            <a:r>
              <a:rPr lang="de-DE" dirty="0" err="1" smtClean="0">
                <a:sym typeface="Wingdings" panose="05000000000000000000" pitchFamily="2" charset="2"/>
              </a:rPr>
              <a:t>awareness</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24</a:t>
            </a:fld>
            <a:endParaRPr lang="de-DE"/>
          </a:p>
        </p:txBody>
      </p:sp>
    </p:spTree>
    <p:extLst>
      <p:ext uri="{BB962C8B-B14F-4D97-AF65-F5344CB8AC3E}">
        <p14:creationId xmlns:p14="http://schemas.microsoft.com/office/powerpoint/2010/main" val="551082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Team </a:t>
            </a:r>
            <a:r>
              <a:rPr lang="de-DE" dirty="0" err="1" smtClean="0"/>
              <a:t>chat</a:t>
            </a:r>
            <a:r>
              <a:rPr lang="de-DE" dirty="0" smtClean="0"/>
              <a:t> </a:t>
            </a:r>
            <a:r>
              <a:rPr lang="de-DE" dirty="0" smtClean="0">
                <a:sym typeface="Wingdings" panose="05000000000000000000" pitchFamily="2" charset="2"/>
              </a:rPr>
              <a:t> </a:t>
            </a:r>
            <a:r>
              <a:rPr lang="de-DE" dirty="0" err="1" smtClean="0">
                <a:sym typeface="Wingdings" panose="05000000000000000000" pitchFamily="2" charset="2"/>
              </a:rPr>
              <a:t>communication</a:t>
            </a:r>
            <a:r>
              <a:rPr lang="de-DE" dirty="0" smtClean="0">
                <a:sym typeface="Wingdings" panose="05000000000000000000" pitchFamily="2" charset="2"/>
              </a:rPr>
              <a:t> = </a:t>
            </a:r>
            <a:r>
              <a:rPr lang="de-DE" dirty="0" err="1" smtClean="0">
                <a:sym typeface="Wingdings" panose="05000000000000000000" pitchFamily="2" charset="2"/>
              </a:rPr>
              <a:t>one</a:t>
            </a:r>
            <a:r>
              <a:rPr lang="de-DE" baseline="0" dirty="0" smtClean="0">
                <a:sym typeface="Wingdings" panose="05000000000000000000" pitchFamily="2" charset="2"/>
              </a:rPr>
              <a:t> </a:t>
            </a:r>
            <a:r>
              <a:rPr lang="de-DE" baseline="0" dirty="0" err="1" smtClean="0">
                <a:sym typeface="Wingdings" panose="05000000000000000000" pitchFamily="2" charset="2"/>
              </a:rPr>
              <a:t>central</a:t>
            </a:r>
            <a:r>
              <a:rPr lang="de-DE" baseline="0" dirty="0" smtClean="0">
                <a:sym typeface="Wingdings" panose="05000000000000000000" pitchFamily="2" charset="2"/>
              </a:rPr>
              <a:t> </a:t>
            </a:r>
            <a:r>
              <a:rPr lang="de-DE" baseline="0" dirty="0" err="1" smtClean="0">
                <a:sym typeface="Wingdings" panose="05000000000000000000" pitchFamily="2" charset="2"/>
              </a:rPr>
              <a:t>aspect</a:t>
            </a:r>
            <a:r>
              <a:rPr lang="de-DE" baseline="0" dirty="0" smtClean="0">
                <a:sym typeface="Wingdings" panose="05000000000000000000" pitchFamily="2" charset="2"/>
              </a:rPr>
              <a:t> </a:t>
            </a:r>
            <a:r>
              <a:rPr lang="de-DE" baseline="0" dirty="0" err="1" smtClean="0">
                <a:sym typeface="Wingdings" panose="05000000000000000000" pitchFamily="2" charset="2"/>
              </a:rPr>
              <a:t>of</a:t>
            </a:r>
            <a:r>
              <a:rPr lang="de-DE" baseline="0" dirty="0" smtClean="0">
                <a:sym typeface="Wingdings" panose="05000000000000000000" pitchFamily="2" charset="2"/>
              </a:rPr>
              <a:t> </a:t>
            </a:r>
            <a:r>
              <a:rPr lang="de-DE" baseline="0" dirty="0" err="1" smtClean="0">
                <a:sym typeface="Wingdings" panose="05000000000000000000" pitchFamily="2" charset="2"/>
              </a:rPr>
              <a:t>collaboration</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25</a:t>
            </a:fld>
            <a:endParaRPr lang="de-DE"/>
          </a:p>
        </p:txBody>
      </p:sp>
    </p:spTree>
    <p:extLst>
      <p:ext uri="{BB962C8B-B14F-4D97-AF65-F5344CB8AC3E}">
        <p14:creationId xmlns:p14="http://schemas.microsoft.com/office/powerpoint/2010/main" val="966089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You</a:t>
            </a:r>
            <a:r>
              <a:rPr lang="de-DE" dirty="0" smtClean="0"/>
              <a:t> will </a:t>
            </a:r>
            <a:r>
              <a:rPr lang="de-DE" dirty="0" err="1" smtClean="0"/>
              <a:t>hear</a:t>
            </a:r>
            <a:r>
              <a:rPr lang="de-DE" dirty="0" smtClean="0"/>
              <a:t> </a:t>
            </a:r>
            <a:r>
              <a:rPr lang="de-DE" dirty="0" err="1" smtClean="0"/>
              <a:t>more</a:t>
            </a:r>
            <a:r>
              <a:rPr lang="de-DE" dirty="0" smtClean="0"/>
              <a:t> </a:t>
            </a:r>
            <a:r>
              <a:rPr lang="de-DE" dirty="0" err="1" smtClean="0"/>
              <a:t>about</a:t>
            </a:r>
            <a:r>
              <a:rPr lang="de-DE" dirty="0" smtClean="0"/>
              <a:t> </a:t>
            </a:r>
            <a:r>
              <a:rPr lang="de-DE" dirty="0" err="1" smtClean="0"/>
              <a:t>evaluation</a:t>
            </a:r>
            <a:r>
              <a:rPr lang="de-DE" baseline="0" dirty="0" smtClean="0"/>
              <a:t> </a:t>
            </a:r>
            <a:r>
              <a:rPr lang="de-DE" baseline="0" dirty="0" err="1" smtClean="0"/>
              <a:t>later</a:t>
            </a:r>
            <a:r>
              <a:rPr lang="de-DE" baseline="0" dirty="0" smtClean="0"/>
              <a:t> so I </a:t>
            </a:r>
            <a:r>
              <a:rPr lang="de-DE" baseline="0" dirty="0" err="1" smtClean="0"/>
              <a:t>wonÄt</a:t>
            </a:r>
            <a:r>
              <a:rPr lang="de-DE" baseline="0" dirty="0" smtClean="0"/>
              <a:t> </a:t>
            </a:r>
            <a:r>
              <a:rPr lang="de-DE" baseline="0" dirty="0" err="1" smtClean="0"/>
              <a:t>go</a:t>
            </a:r>
            <a:r>
              <a:rPr lang="de-DE" baseline="0" dirty="0" smtClean="0"/>
              <a:t> </a:t>
            </a:r>
            <a:r>
              <a:rPr lang="de-DE" baseline="0" dirty="0" err="1" smtClean="0"/>
              <a:t>into</a:t>
            </a:r>
            <a:r>
              <a:rPr lang="de-DE" baseline="0" dirty="0" smtClean="0"/>
              <a:t> </a:t>
            </a:r>
            <a:r>
              <a:rPr lang="de-DE" baseline="0" dirty="0" err="1" smtClean="0"/>
              <a:t>detail</a:t>
            </a:r>
            <a:r>
              <a:rPr lang="de-DE" baseline="0" dirty="0" smtClean="0"/>
              <a:t> </a:t>
            </a:r>
            <a:r>
              <a:rPr lang="de-DE" baseline="0" dirty="0" err="1" smtClean="0"/>
              <a:t>here</a:t>
            </a:r>
            <a:r>
              <a:rPr lang="de-DE" baseline="0" dirty="0" smtClean="0"/>
              <a:t> </a:t>
            </a:r>
            <a:r>
              <a:rPr lang="de-DE" baseline="0" dirty="0" err="1" smtClean="0"/>
              <a:t>are</a:t>
            </a:r>
            <a:r>
              <a:rPr lang="de-DE" baseline="0" dirty="0" smtClean="0"/>
              <a:t> just </a:t>
            </a:r>
            <a:r>
              <a:rPr lang="de-DE" baseline="0" dirty="0" err="1" smtClean="0"/>
              <a:t>some</a:t>
            </a:r>
            <a:r>
              <a:rPr lang="de-DE" baseline="0" dirty="0" smtClean="0"/>
              <a:t> </a:t>
            </a:r>
            <a:r>
              <a:rPr lang="de-DE" baseline="0" dirty="0" err="1" smtClean="0"/>
              <a:t>examples</a:t>
            </a:r>
            <a:endParaRPr lang="de-DE" baseline="0" dirty="0" smtClean="0"/>
          </a:p>
          <a:p>
            <a:endParaRPr lang="de-DE" baseline="0" dirty="0" smtClean="0"/>
          </a:p>
          <a:p>
            <a:r>
              <a:rPr lang="de-DE" baseline="0" dirty="0" smtClean="0"/>
              <a:t>In </a:t>
            </a:r>
            <a:r>
              <a:rPr lang="de-DE" baseline="0" dirty="0" err="1" smtClean="0"/>
              <a:t>general</a:t>
            </a:r>
            <a:r>
              <a:rPr lang="de-DE" baseline="0" dirty="0" smtClean="0"/>
              <a:t>,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difficult</a:t>
            </a:r>
            <a:r>
              <a:rPr lang="de-DE" baseline="0" dirty="0" smtClean="0"/>
              <a:t> </a:t>
            </a:r>
            <a:r>
              <a:rPr lang="de-DE" baseline="0" dirty="0" err="1" smtClean="0"/>
              <a:t>to</a:t>
            </a:r>
            <a:r>
              <a:rPr lang="de-DE" baseline="0" dirty="0" smtClean="0"/>
              <a:t> </a:t>
            </a:r>
            <a:r>
              <a:rPr lang="de-DE" baseline="0" dirty="0" err="1" smtClean="0"/>
              <a:t>evaluate</a:t>
            </a:r>
            <a:r>
              <a:rPr lang="de-DE" baseline="0" dirty="0" smtClean="0"/>
              <a:t> CIS </a:t>
            </a:r>
            <a:r>
              <a:rPr lang="de-DE" baseline="0" dirty="0" err="1" smtClean="0"/>
              <a:t>because</a:t>
            </a:r>
            <a:r>
              <a:rPr lang="de-DE" baseline="0" dirty="0" smtClean="0"/>
              <a:t>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very</a:t>
            </a:r>
            <a:r>
              <a:rPr lang="de-DE" baseline="0" dirty="0" smtClean="0"/>
              <a:t> </a:t>
            </a:r>
            <a:r>
              <a:rPr lang="de-DE" baseline="0" dirty="0" err="1" smtClean="0"/>
              <a:t>complex</a:t>
            </a:r>
            <a:r>
              <a:rPr lang="de-DE" baseline="0" dirty="0" smtClean="0"/>
              <a:t> </a:t>
            </a:r>
            <a:r>
              <a:rPr lang="de-DE" baseline="0" dirty="0" err="1" smtClean="0"/>
              <a:t>and</a:t>
            </a:r>
            <a:r>
              <a:rPr lang="de-DE" baseline="0" dirty="0" smtClean="0"/>
              <a:t> a </a:t>
            </a:r>
            <a:r>
              <a:rPr lang="de-DE" baseline="0" dirty="0" err="1" smtClean="0"/>
              <a:t>lot</a:t>
            </a:r>
            <a:r>
              <a:rPr lang="de-DE" baseline="0" dirty="0" smtClean="0"/>
              <a:t> </a:t>
            </a:r>
            <a:r>
              <a:rPr lang="de-DE" baseline="0" dirty="0" err="1" smtClean="0"/>
              <a:t>of</a:t>
            </a:r>
            <a:r>
              <a:rPr lang="de-DE" baseline="0" dirty="0" smtClean="0"/>
              <a:t> different variables </a:t>
            </a:r>
            <a:r>
              <a:rPr lang="de-DE" baseline="0" dirty="0" err="1" smtClean="0"/>
              <a:t>have</a:t>
            </a:r>
            <a:r>
              <a:rPr lang="de-DE" baseline="0" dirty="0" smtClean="0"/>
              <a:t> </a:t>
            </a:r>
            <a:r>
              <a:rPr lang="de-DE" baseline="0" dirty="0" err="1" smtClean="0"/>
              <a:t>to</a:t>
            </a:r>
            <a:r>
              <a:rPr lang="de-DE" baseline="0" dirty="0" smtClean="0"/>
              <a:t> </a:t>
            </a:r>
            <a:r>
              <a:rPr lang="de-DE" baseline="0" dirty="0" err="1" smtClean="0"/>
              <a:t>be</a:t>
            </a:r>
            <a:r>
              <a:rPr lang="de-DE" baseline="0" dirty="0" smtClean="0"/>
              <a:t> </a:t>
            </a:r>
            <a:r>
              <a:rPr lang="de-DE" baseline="0" dirty="0" err="1" smtClean="0"/>
              <a:t>taken</a:t>
            </a:r>
            <a:r>
              <a:rPr lang="de-DE" baseline="0" dirty="0" smtClean="0"/>
              <a:t> </a:t>
            </a:r>
            <a:r>
              <a:rPr lang="de-DE" baseline="0" dirty="0" err="1" smtClean="0"/>
              <a:t>into</a:t>
            </a:r>
            <a:r>
              <a:rPr lang="de-DE" baseline="0" dirty="0" smtClean="0"/>
              <a:t> </a:t>
            </a:r>
            <a:r>
              <a:rPr lang="de-DE" baseline="0" dirty="0" err="1" smtClean="0"/>
              <a:t>account</a:t>
            </a:r>
            <a:r>
              <a:rPr lang="de-DE" baseline="0" dirty="0" smtClean="0"/>
              <a:t> </a:t>
            </a:r>
            <a:endParaRPr lang="de-DE" dirty="0" smtClean="0"/>
          </a:p>
          <a:p>
            <a:endParaRPr lang="de-DE" dirty="0" smtClean="0"/>
          </a:p>
          <a:p>
            <a:r>
              <a:rPr lang="de-DE" dirty="0" smtClean="0">
                <a:sym typeface="Wingdings" panose="05000000000000000000" pitchFamily="2" charset="2"/>
              </a:rPr>
              <a:t>different </a:t>
            </a:r>
            <a:r>
              <a:rPr lang="de-DE" dirty="0" err="1" smtClean="0">
                <a:sym typeface="Wingdings" panose="05000000000000000000" pitchFamily="2" charset="2"/>
              </a:rPr>
              <a:t>users</a:t>
            </a:r>
            <a:r>
              <a:rPr lang="de-DE" baseline="0" dirty="0" smtClean="0">
                <a:sym typeface="Wingdings" panose="05000000000000000000" pitchFamily="2" charset="2"/>
              </a:rPr>
              <a:t>, different </a:t>
            </a:r>
            <a:r>
              <a:rPr lang="de-DE" baseline="0" dirty="0" err="1" smtClean="0">
                <a:sym typeface="Wingdings" panose="05000000000000000000" pitchFamily="2" charset="2"/>
              </a:rPr>
              <a:t>judgemnts</a:t>
            </a:r>
            <a:r>
              <a:rPr lang="de-DE" baseline="0" dirty="0" smtClean="0">
                <a:sym typeface="Wingdings" panose="05000000000000000000" pitchFamily="2" charset="2"/>
              </a:rPr>
              <a:t> </a:t>
            </a:r>
            <a:r>
              <a:rPr lang="de-DE" baseline="0" dirty="0" err="1" smtClean="0">
                <a:sym typeface="Wingdings" panose="05000000000000000000" pitchFamily="2" charset="2"/>
              </a:rPr>
              <a:t>for</a:t>
            </a:r>
            <a:r>
              <a:rPr lang="de-DE" baseline="0" dirty="0" smtClean="0">
                <a:sym typeface="Wingdings" panose="05000000000000000000" pitchFamily="2" charset="2"/>
              </a:rPr>
              <a:t> </a:t>
            </a:r>
            <a:r>
              <a:rPr lang="de-DE" baseline="0" dirty="0" err="1" smtClean="0">
                <a:sym typeface="Wingdings" panose="05000000000000000000" pitchFamily="2" charset="2"/>
              </a:rPr>
              <a:t>relevance</a:t>
            </a:r>
            <a:r>
              <a:rPr lang="de-DE" baseline="0" dirty="0" smtClean="0">
                <a:sym typeface="Wingdings" panose="05000000000000000000" pitchFamily="2" charset="2"/>
              </a:rPr>
              <a:t>, different </a:t>
            </a:r>
            <a:r>
              <a:rPr lang="de-DE" baseline="0" dirty="0" err="1" smtClean="0">
                <a:sym typeface="Wingdings" panose="05000000000000000000" pitchFamily="2" charset="2"/>
              </a:rPr>
              <a:t>backgrounds</a:t>
            </a:r>
            <a:r>
              <a:rPr lang="de-DE" baseline="0" dirty="0" smtClean="0">
                <a:sym typeface="Wingdings" panose="05000000000000000000" pitchFamily="2" charset="2"/>
              </a:rPr>
              <a:t> … </a:t>
            </a:r>
          </a:p>
          <a:p>
            <a:r>
              <a:rPr lang="de-DE" baseline="0" dirty="0" smtClean="0">
                <a:sym typeface="Wingdings" panose="05000000000000000000" pitchFamily="2" charset="2"/>
              </a:rPr>
              <a:t>Traditional </a:t>
            </a:r>
            <a:r>
              <a:rPr lang="de-DE" baseline="0" dirty="0" err="1" smtClean="0">
                <a:sym typeface="Wingdings" panose="05000000000000000000" pitchFamily="2" charset="2"/>
              </a:rPr>
              <a:t>measures</a:t>
            </a:r>
            <a:r>
              <a:rPr lang="de-DE" baseline="0" dirty="0" smtClean="0">
                <a:sym typeface="Wingdings" panose="05000000000000000000" pitchFamily="2" charset="2"/>
              </a:rPr>
              <a:t> </a:t>
            </a:r>
            <a:r>
              <a:rPr lang="de-DE" baseline="0" dirty="0" err="1" smtClean="0">
                <a:sym typeface="Wingdings" panose="05000000000000000000" pitchFamily="2" charset="2"/>
              </a:rPr>
              <a:t>as</a:t>
            </a:r>
            <a:r>
              <a:rPr lang="de-DE" baseline="0" dirty="0" smtClean="0">
                <a:sym typeface="Wingdings" panose="05000000000000000000" pitchFamily="2" charset="2"/>
              </a:rPr>
              <a:t> </a:t>
            </a:r>
            <a:r>
              <a:rPr lang="de-DE" baseline="0" dirty="0" err="1" smtClean="0">
                <a:sym typeface="Wingdings" panose="05000000000000000000" pitchFamily="2" charset="2"/>
              </a:rPr>
              <a:t>recall</a:t>
            </a:r>
            <a:r>
              <a:rPr lang="de-DE" baseline="0" dirty="0" smtClean="0">
                <a:sym typeface="Wingdings" panose="05000000000000000000" pitchFamily="2" charset="2"/>
              </a:rPr>
              <a:t> </a:t>
            </a:r>
            <a:r>
              <a:rPr lang="de-DE" baseline="0" dirty="0" err="1" smtClean="0">
                <a:sym typeface="Wingdings" panose="05000000000000000000" pitchFamily="2" charset="2"/>
              </a:rPr>
              <a:t>and</a:t>
            </a:r>
            <a:r>
              <a:rPr lang="de-DE" baseline="0" dirty="0" smtClean="0">
                <a:sym typeface="Wingdings" panose="05000000000000000000" pitchFamily="2" charset="2"/>
              </a:rPr>
              <a:t> </a:t>
            </a:r>
            <a:r>
              <a:rPr lang="de-DE" baseline="0" dirty="0" err="1" smtClean="0">
                <a:sym typeface="Wingdings" panose="05000000000000000000" pitchFamily="2" charset="2"/>
              </a:rPr>
              <a:t>precission</a:t>
            </a:r>
            <a:r>
              <a:rPr lang="de-DE" baseline="0" dirty="0" smtClean="0">
                <a:sym typeface="Wingdings" panose="05000000000000000000" pitchFamily="2" charset="2"/>
              </a:rPr>
              <a:t> do not </a:t>
            </a:r>
            <a:r>
              <a:rPr lang="de-DE" baseline="0" dirty="0" err="1" smtClean="0">
                <a:sym typeface="Wingdings" panose="05000000000000000000" pitchFamily="2" charset="2"/>
              </a:rPr>
              <a:t>really</a:t>
            </a:r>
            <a:r>
              <a:rPr lang="de-DE" baseline="0" dirty="0" smtClean="0">
                <a:sym typeface="Wingdings" panose="05000000000000000000" pitchFamily="2" charset="2"/>
              </a:rPr>
              <a:t> </a:t>
            </a:r>
            <a:r>
              <a:rPr lang="de-DE" baseline="0" dirty="0" err="1" smtClean="0">
                <a:sym typeface="Wingdings" panose="05000000000000000000" pitchFamily="2" charset="2"/>
              </a:rPr>
              <a:t>work</a:t>
            </a:r>
            <a:r>
              <a:rPr lang="de-DE" baseline="0" dirty="0" smtClean="0">
                <a:sym typeface="Wingdings" panose="05000000000000000000" pitchFamily="2" charset="2"/>
              </a:rPr>
              <a:t> </a:t>
            </a:r>
            <a:r>
              <a:rPr lang="de-DE" baseline="0" dirty="0" err="1" smtClean="0">
                <a:sym typeface="Wingdings" panose="05000000000000000000" pitchFamily="2" charset="2"/>
              </a:rPr>
              <a:t>because</a:t>
            </a:r>
            <a:r>
              <a:rPr lang="de-DE" baseline="0" dirty="0" smtClean="0">
                <a:sym typeface="Wingdings" panose="05000000000000000000" pitchFamily="2" charset="2"/>
              </a:rPr>
              <a:t> CIS </a:t>
            </a:r>
            <a:r>
              <a:rPr lang="de-DE" baseline="0" dirty="0" err="1" smtClean="0">
                <a:sym typeface="Wingdings" panose="05000000000000000000" pitchFamily="2" charset="2"/>
              </a:rPr>
              <a:t>is</a:t>
            </a:r>
            <a:r>
              <a:rPr lang="de-DE" baseline="0" dirty="0" smtClean="0">
                <a:sym typeface="Wingdings" panose="05000000000000000000" pitchFamily="2" charset="2"/>
              </a:rPr>
              <a:t> </a:t>
            </a:r>
            <a:r>
              <a:rPr lang="de-DE" baseline="0" dirty="0" err="1" smtClean="0">
                <a:sym typeface="Wingdings" panose="05000000000000000000" pitchFamily="2" charset="2"/>
              </a:rPr>
              <a:t>about</a:t>
            </a:r>
            <a:r>
              <a:rPr lang="de-DE" baseline="0" dirty="0" smtClean="0">
                <a:sym typeface="Wingdings" panose="05000000000000000000" pitchFamily="2" charset="2"/>
              </a:rPr>
              <a:t> </a:t>
            </a:r>
            <a:r>
              <a:rPr lang="de-DE" baseline="0" dirty="0" err="1" smtClean="0">
                <a:sym typeface="Wingdings" panose="05000000000000000000" pitchFamily="2" charset="2"/>
              </a:rPr>
              <a:t>exploring</a:t>
            </a:r>
            <a:r>
              <a:rPr lang="de-DE" baseline="0" dirty="0" smtClean="0">
                <a:sym typeface="Wingdings" panose="05000000000000000000" pitchFamily="2" charset="2"/>
              </a:rPr>
              <a:t> </a:t>
            </a:r>
            <a:r>
              <a:rPr lang="de-DE" baseline="0" dirty="0" err="1" smtClean="0">
                <a:sym typeface="Wingdings" panose="05000000000000000000" pitchFamily="2" charset="2"/>
              </a:rPr>
              <a:t>something</a:t>
            </a:r>
            <a:r>
              <a:rPr lang="de-DE" baseline="0" dirty="0" smtClean="0">
                <a:sym typeface="Wingdings" panose="05000000000000000000" pitchFamily="2" charset="2"/>
              </a:rPr>
              <a:t> </a:t>
            </a:r>
            <a:r>
              <a:rPr lang="de-DE" baseline="0" dirty="0" err="1" smtClean="0">
                <a:sym typeface="Wingdings" panose="05000000000000000000" pitchFamily="2" charset="2"/>
              </a:rPr>
              <a:t>more</a:t>
            </a:r>
            <a:r>
              <a:rPr lang="de-DE" baseline="0" dirty="0" smtClean="0">
                <a:sym typeface="Wingdings" panose="05000000000000000000" pitchFamily="2" charset="2"/>
              </a:rPr>
              <a:t> </a:t>
            </a:r>
            <a:r>
              <a:rPr lang="de-DE" baseline="0" dirty="0" err="1" smtClean="0">
                <a:sym typeface="Wingdings" panose="05000000000000000000" pitchFamily="2" charset="2"/>
              </a:rPr>
              <a:t>and</a:t>
            </a:r>
            <a:r>
              <a:rPr lang="de-DE" baseline="0" dirty="0" smtClean="0">
                <a:sym typeface="Wingdings" panose="05000000000000000000" pitchFamily="2" charset="2"/>
              </a:rPr>
              <a:t> </a:t>
            </a:r>
            <a:r>
              <a:rPr lang="de-DE" baseline="0" dirty="0" err="1" smtClean="0">
                <a:sym typeface="Wingdings" panose="05000000000000000000" pitchFamily="2" charset="2"/>
              </a:rPr>
              <a:t>using</a:t>
            </a:r>
            <a:r>
              <a:rPr lang="de-DE" baseline="0" dirty="0" smtClean="0">
                <a:sym typeface="Wingdings" panose="05000000000000000000" pitchFamily="2" charset="2"/>
              </a:rPr>
              <a:t> a </a:t>
            </a:r>
            <a:r>
              <a:rPr lang="de-DE" baseline="0" dirty="0" err="1" smtClean="0">
                <a:sym typeface="Wingdings" panose="05000000000000000000" pitchFamily="2" charset="2"/>
              </a:rPr>
              <a:t>variety</a:t>
            </a:r>
            <a:r>
              <a:rPr lang="de-DE" baseline="0" dirty="0" smtClean="0">
                <a:sym typeface="Wingdings" panose="05000000000000000000" pitchFamily="2" charset="2"/>
              </a:rPr>
              <a:t> </a:t>
            </a:r>
            <a:r>
              <a:rPr lang="de-DE" baseline="0" dirty="0" err="1" smtClean="0">
                <a:sym typeface="Wingdings" panose="05000000000000000000" pitchFamily="2" charset="2"/>
              </a:rPr>
              <a:t>of</a:t>
            </a:r>
            <a:r>
              <a:rPr lang="de-DE" baseline="0" dirty="0" smtClean="0">
                <a:sym typeface="Wingdings" panose="05000000000000000000" pitchFamily="2" charset="2"/>
              </a:rPr>
              <a:t> </a:t>
            </a:r>
            <a:r>
              <a:rPr lang="de-DE" baseline="0" dirty="0" err="1" smtClean="0">
                <a:sym typeface="Wingdings" panose="05000000000000000000" pitchFamily="2" charset="2"/>
              </a:rPr>
              <a:t>systems</a:t>
            </a:r>
            <a:r>
              <a:rPr lang="de-DE" baseline="0" dirty="0" smtClean="0">
                <a:sym typeface="Wingdings" panose="05000000000000000000" pitchFamily="2" charset="2"/>
              </a:rPr>
              <a:t> </a:t>
            </a:r>
            <a:r>
              <a:rPr lang="de-DE" baseline="0" dirty="0" err="1" smtClean="0">
                <a:sym typeface="Wingdings" panose="05000000000000000000" pitchFamily="2" charset="2"/>
              </a:rPr>
              <a:t>and</a:t>
            </a:r>
            <a:r>
              <a:rPr lang="de-DE" baseline="0" dirty="0" smtClean="0">
                <a:sym typeface="Wingdings" panose="05000000000000000000" pitchFamily="2" charset="2"/>
              </a:rPr>
              <a:t> so on </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26</a:t>
            </a:fld>
            <a:endParaRPr lang="de-DE"/>
          </a:p>
        </p:txBody>
      </p:sp>
    </p:spTree>
    <p:extLst>
      <p:ext uri="{BB962C8B-B14F-4D97-AF65-F5344CB8AC3E}">
        <p14:creationId xmlns:p14="http://schemas.microsoft.com/office/powerpoint/2010/main" val="2493373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You</a:t>
            </a:r>
            <a:r>
              <a:rPr lang="de-DE" dirty="0" smtClean="0"/>
              <a:t> will </a:t>
            </a:r>
            <a:r>
              <a:rPr lang="de-DE" dirty="0" err="1" smtClean="0"/>
              <a:t>hear</a:t>
            </a:r>
            <a:r>
              <a:rPr lang="de-DE" dirty="0" smtClean="0"/>
              <a:t> </a:t>
            </a:r>
            <a:r>
              <a:rPr lang="de-DE" dirty="0" err="1" smtClean="0"/>
              <a:t>more</a:t>
            </a:r>
            <a:r>
              <a:rPr lang="de-DE" dirty="0" smtClean="0"/>
              <a:t> </a:t>
            </a:r>
            <a:r>
              <a:rPr lang="de-DE" dirty="0" err="1" smtClean="0"/>
              <a:t>about</a:t>
            </a:r>
            <a:r>
              <a:rPr lang="de-DE" dirty="0" smtClean="0"/>
              <a:t> </a:t>
            </a:r>
            <a:r>
              <a:rPr lang="de-DE" dirty="0" err="1" smtClean="0"/>
              <a:t>evaluation</a:t>
            </a:r>
            <a:r>
              <a:rPr lang="de-DE" baseline="0" dirty="0" smtClean="0"/>
              <a:t> </a:t>
            </a:r>
            <a:r>
              <a:rPr lang="de-DE" baseline="0" dirty="0" err="1" smtClean="0"/>
              <a:t>later</a:t>
            </a:r>
            <a:r>
              <a:rPr lang="de-DE" baseline="0" dirty="0" smtClean="0"/>
              <a:t> so I </a:t>
            </a:r>
            <a:r>
              <a:rPr lang="de-DE" baseline="0" dirty="0" err="1" smtClean="0"/>
              <a:t>wonÄt</a:t>
            </a:r>
            <a:r>
              <a:rPr lang="de-DE" baseline="0" dirty="0" smtClean="0"/>
              <a:t> </a:t>
            </a:r>
            <a:r>
              <a:rPr lang="de-DE" baseline="0" dirty="0" err="1" smtClean="0"/>
              <a:t>go</a:t>
            </a:r>
            <a:r>
              <a:rPr lang="de-DE" baseline="0" dirty="0" smtClean="0"/>
              <a:t> </a:t>
            </a:r>
            <a:r>
              <a:rPr lang="de-DE" baseline="0" dirty="0" err="1" smtClean="0"/>
              <a:t>into</a:t>
            </a:r>
            <a:r>
              <a:rPr lang="de-DE" baseline="0" dirty="0" smtClean="0"/>
              <a:t> </a:t>
            </a:r>
            <a:r>
              <a:rPr lang="de-DE" baseline="0" dirty="0" err="1" smtClean="0"/>
              <a:t>detail</a:t>
            </a:r>
            <a:r>
              <a:rPr lang="de-DE" baseline="0" dirty="0" smtClean="0"/>
              <a:t> </a:t>
            </a:r>
            <a:r>
              <a:rPr lang="de-DE" baseline="0" dirty="0" err="1" smtClean="0"/>
              <a:t>here</a:t>
            </a:r>
            <a:r>
              <a:rPr lang="de-DE" baseline="0" dirty="0" smtClean="0"/>
              <a:t> </a:t>
            </a:r>
            <a:r>
              <a:rPr lang="de-DE" baseline="0" dirty="0" err="1" smtClean="0"/>
              <a:t>are</a:t>
            </a:r>
            <a:r>
              <a:rPr lang="de-DE" baseline="0" dirty="0" smtClean="0"/>
              <a:t> just </a:t>
            </a:r>
            <a:r>
              <a:rPr lang="de-DE" baseline="0" dirty="0" err="1" smtClean="0"/>
              <a:t>some</a:t>
            </a:r>
            <a:r>
              <a:rPr lang="de-DE" baseline="0" dirty="0" smtClean="0"/>
              <a:t> </a:t>
            </a:r>
            <a:r>
              <a:rPr lang="de-DE" baseline="0" dirty="0" err="1" smtClean="0"/>
              <a:t>examples</a:t>
            </a:r>
            <a:endParaRPr lang="de-DE" baseline="0" dirty="0" smtClean="0"/>
          </a:p>
          <a:p>
            <a:endParaRPr lang="de-DE" baseline="0" dirty="0" smtClean="0"/>
          </a:p>
          <a:p>
            <a:r>
              <a:rPr lang="de-DE" baseline="0" dirty="0" smtClean="0"/>
              <a:t>In </a:t>
            </a:r>
            <a:r>
              <a:rPr lang="de-DE" baseline="0" dirty="0" err="1" smtClean="0"/>
              <a:t>general</a:t>
            </a:r>
            <a:r>
              <a:rPr lang="de-DE" baseline="0" dirty="0" smtClean="0"/>
              <a:t>,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difficult</a:t>
            </a:r>
            <a:r>
              <a:rPr lang="de-DE" baseline="0" dirty="0" smtClean="0"/>
              <a:t> </a:t>
            </a:r>
            <a:r>
              <a:rPr lang="de-DE" baseline="0" dirty="0" err="1" smtClean="0"/>
              <a:t>to</a:t>
            </a:r>
            <a:r>
              <a:rPr lang="de-DE" baseline="0" dirty="0" smtClean="0"/>
              <a:t> </a:t>
            </a:r>
            <a:r>
              <a:rPr lang="de-DE" baseline="0" dirty="0" err="1" smtClean="0"/>
              <a:t>evaluate</a:t>
            </a:r>
            <a:r>
              <a:rPr lang="de-DE" baseline="0" dirty="0" smtClean="0"/>
              <a:t> CIS </a:t>
            </a:r>
            <a:r>
              <a:rPr lang="de-DE" baseline="0" dirty="0" err="1" smtClean="0"/>
              <a:t>because</a:t>
            </a:r>
            <a:r>
              <a:rPr lang="de-DE" baseline="0" dirty="0" smtClean="0"/>
              <a:t>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very</a:t>
            </a:r>
            <a:r>
              <a:rPr lang="de-DE" baseline="0" dirty="0" smtClean="0"/>
              <a:t> </a:t>
            </a:r>
            <a:r>
              <a:rPr lang="de-DE" baseline="0" dirty="0" err="1" smtClean="0"/>
              <a:t>complex</a:t>
            </a:r>
            <a:r>
              <a:rPr lang="de-DE" baseline="0" dirty="0" smtClean="0"/>
              <a:t> </a:t>
            </a:r>
            <a:r>
              <a:rPr lang="de-DE" baseline="0" dirty="0" err="1" smtClean="0"/>
              <a:t>and</a:t>
            </a:r>
            <a:r>
              <a:rPr lang="de-DE" baseline="0" dirty="0" smtClean="0"/>
              <a:t> a </a:t>
            </a:r>
            <a:r>
              <a:rPr lang="de-DE" baseline="0" dirty="0" err="1" smtClean="0"/>
              <a:t>lot</a:t>
            </a:r>
            <a:r>
              <a:rPr lang="de-DE" baseline="0" dirty="0" smtClean="0"/>
              <a:t> </a:t>
            </a:r>
            <a:r>
              <a:rPr lang="de-DE" baseline="0" dirty="0" err="1" smtClean="0"/>
              <a:t>of</a:t>
            </a:r>
            <a:r>
              <a:rPr lang="de-DE" baseline="0" dirty="0" smtClean="0"/>
              <a:t> different variables </a:t>
            </a:r>
            <a:r>
              <a:rPr lang="de-DE" baseline="0" dirty="0" err="1" smtClean="0"/>
              <a:t>have</a:t>
            </a:r>
            <a:r>
              <a:rPr lang="de-DE" baseline="0" dirty="0" smtClean="0"/>
              <a:t> </a:t>
            </a:r>
            <a:r>
              <a:rPr lang="de-DE" baseline="0" dirty="0" err="1" smtClean="0"/>
              <a:t>to</a:t>
            </a:r>
            <a:r>
              <a:rPr lang="de-DE" baseline="0" dirty="0" smtClean="0"/>
              <a:t> </a:t>
            </a:r>
            <a:r>
              <a:rPr lang="de-DE" baseline="0" dirty="0" err="1" smtClean="0"/>
              <a:t>be</a:t>
            </a:r>
            <a:r>
              <a:rPr lang="de-DE" baseline="0" dirty="0" smtClean="0"/>
              <a:t> </a:t>
            </a:r>
            <a:r>
              <a:rPr lang="de-DE" baseline="0" dirty="0" err="1" smtClean="0"/>
              <a:t>taken</a:t>
            </a:r>
            <a:r>
              <a:rPr lang="de-DE" baseline="0" dirty="0" smtClean="0"/>
              <a:t> </a:t>
            </a:r>
            <a:r>
              <a:rPr lang="de-DE" baseline="0" dirty="0" err="1" smtClean="0"/>
              <a:t>into</a:t>
            </a:r>
            <a:r>
              <a:rPr lang="de-DE" baseline="0" dirty="0" smtClean="0"/>
              <a:t> </a:t>
            </a:r>
            <a:r>
              <a:rPr lang="de-DE" baseline="0" dirty="0" err="1" smtClean="0"/>
              <a:t>account</a:t>
            </a:r>
            <a:r>
              <a:rPr lang="de-DE" baseline="0" dirty="0" smtClean="0"/>
              <a:t> </a:t>
            </a:r>
            <a:endParaRPr lang="de-DE" dirty="0" smtClean="0"/>
          </a:p>
          <a:p>
            <a:endParaRPr lang="de-DE" dirty="0" smtClean="0"/>
          </a:p>
          <a:p>
            <a:r>
              <a:rPr lang="de-DE" dirty="0" err="1" smtClean="0"/>
              <a:t>Three</a:t>
            </a:r>
            <a:r>
              <a:rPr lang="de-DE" baseline="0" dirty="0" smtClean="0"/>
              <a:t> </a:t>
            </a:r>
            <a:r>
              <a:rPr lang="de-DE" baseline="0" dirty="0" err="1" smtClean="0"/>
              <a:t>examples</a:t>
            </a:r>
            <a:r>
              <a:rPr lang="de-DE" baseline="0" dirty="0" smtClean="0"/>
              <a:t> </a:t>
            </a:r>
            <a:r>
              <a:rPr lang="de-DE" baseline="0" dirty="0" err="1" smtClean="0"/>
              <a:t>for</a:t>
            </a:r>
            <a:r>
              <a:rPr lang="de-DE" baseline="0" dirty="0" smtClean="0"/>
              <a:t> different </a:t>
            </a:r>
            <a:r>
              <a:rPr lang="de-DE" baseline="0" dirty="0" err="1" smtClean="0"/>
              <a:t>research</a:t>
            </a:r>
            <a:r>
              <a:rPr lang="de-DE" baseline="0" dirty="0" smtClean="0"/>
              <a:t> </a:t>
            </a:r>
            <a:r>
              <a:rPr lang="de-DE" baseline="0" dirty="0" err="1" smtClean="0"/>
              <a:t>methods</a:t>
            </a:r>
            <a:r>
              <a:rPr lang="de-DE" baseline="0" dirty="0" smtClean="0"/>
              <a:t> </a:t>
            </a:r>
            <a:r>
              <a:rPr lang="de-DE" baseline="0" dirty="0" err="1" smtClean="0"/>
              <a:t>to</a:t>
            </a:r>
            <a:r>
              <a:rPr lang="de-DE" baseline="0" dirty="0" smtClean="0"/>
              <a:t> </a:t>
            </a:r>
            <a:r>
              <a:rPr lang="de-DE" baseline="0" dirty="0" err="1" smtClean="0"/>
              <a:t>evalaute</a:t>
            </a:r>
            <a:r>
              <a:rPr lang="de-DE" baseline="0" dirty="0" smtClean="0"/>
              <a:t> CIS </a:t>
            </a:r>
          </a:p>
          <a:p>
            <a:r>
              <a:rPr lang="de-DE" baseline="0" dirty="0" smtClean="0"/>
              <a:t>i.e. </a:t>
            </a:r>
            <a:r>
              <a:rPr lang="de-DE" baseline="0" dirty="0" err="1" smtClean="0"/>
              <a:t>task</a:t>
            </a:r>
            <a:r>
              <a:rPr lang="de-DE" baseline="0" dirty="0" smtClean="0"/>
              <a:t> </a:t>
            </a:r>
            <a:r>
              <a:rPr lang="de-DE" baseline="0" dirty="0" err="1" smtClean="0"/>
              <a:t>structured</a:t>
            </a:r>
            <a:r>
              <a:rPr lang="de-DE" baseline="0" dirty="0" smtClean="0"/>
              <a:t> </a:t>
            </a:r>
            <a:r>
              <a:rPr lang="de-DE" baseline="0" dirty="0" err="1" smtClean="0"/>
              <a:t>observation</a:t>
            </a:r>
            <a:r>
              <a:rPr lang="de-DE" baseline="0" dirty="0" smtClean="0"/>
              <a:t> in </a:t>
            </a:r>
            <a:r>
              <a:rPr lang="de-DE" baseline="0" dirty="0" err="1" smtClean="0"/>
              <a:t>the</a:t>
            </a:r>
            <a:r>
              <a:rPr lang="de-DE" baseline="0" dirty="0" smtClean="0"/>
              <a:t> patent </a:t>
            </a:r>
            <a:r>
              <a:rPr lang="de-DE" baseline="0" dirty="0" err="1" smtClean="0"/>
              <a:t>domain</a:t>
            </a:r>
            <a:r>
              <a:rPr lang="de-DE" baseline="0" dirty="0" smtClean="0"/>
              <a:t> </a:t>
            </a:r>
          </a:p>
          <a:p>
            <a:r>
              <a:rPr lang="de-DE" baseline="0" dirty="0" smtClean="0"/>
              <a:t>Kurz </a:t>
            </a:r>
            <a:r>
              <a:rPr lang="de-DE" baseline="0" dirty="0" err="1" smtClean="0"/>
              <a:t>erläutertn</a:t>
            </a:r>
            <a:r>
              <a:rPr lang="de-DE" baseline="0" dirty="0" smtClean="0"/>
              <a:t> </a:t>
            </a:r>
          </a:p>
          <a:p>
            <a:endParaRPr lang="de-DE" baseline="0" dirty="0" smtClean="0"/>
          </a:p>
          <a:p>
            <a:r>
              <a:rPr lang="de-DE" baseline="0" dirty="0" err="1" smtClean="0"/>
              <a:t>as</a:t>
            </a:r>
            <a:r>
              <a:rPr lang="de-DE" baseline="0" dirty="0" smtClean="0"/>
              <a:t> </a:t>
            </a:r>
            <a:r>
              <a:rPr lang="de-DE" baseline="0" dirty="0" err="1" smtClean="0"/>
              <a:t>you</a:t>
            </a:r>
            <a:r>
              <a:rPr lang="de-DE" baseline="0" dirty="0" smtClean="0"/>
              <a:t> </a:t>
            </a:r>
            <a:r>
              <a:rPr lang="de-DE" baseline="0" dirty="0" err="1" smtClean="0"/>
              <a:t>can</a:t>
            </a:r>
            <a:r>
              <a:rPr lang="de-DE" baseline="0" dirty="0" smtClean="0"/>
              <a:t> </a:t>
            </a:r>
            <a:r>
              <a:rPr lang="de-DE" baseline="0" dirty="0" err="1" smtClean="0"/>
              <a:t>see</a:t>
            </a:r>
            <a:r>
              <a:rPr lang="de-DE" baseline="0" dirty="0" smtClean="0"/>
              <a:t>, </a:t>
            </a:r>
            <a:r>
              <a:rPr lang="de-DE" baseline="0" dirty="0" err="1" smtClean="0"/>
              <a:t>this</a:t>
            </a:r>
            <a:r>
              <a:rPr lang="de-DE" baseline="0" dirty="0" smtClean="0"/>
              <a:t> </a:t>
            </a:r>
            <a:r>
              <a:rPr lang="de-DE" baseline="0" dirty="0" err="1" smtClean="0"/>
              <a:t>research</a:t>
            </a:r>
            <a:r>
              <a:rPr lang="de-DE" baseline="0" dirty="0" smtClean="0"/>
              <a:t> </a:t>
            </a:r>
            <a:r>
              <a:rPr lang="de-DE" baseline="0" dirty="0" err="1" smtClean="0"/>
              <a:t>method</a:t>
            </a:r>
            <a:r>
              <a:rPr lang="de-DE" baseline="0" dirty="0" smtClean="0"/>
              <a:t> </a:t>
            </a:r>
            <a:r>
              <a:rPr lang="de-DE" baseline="0" dirty="0" err="1" smtClean="0"/>
              <a:t>is</a:t>
            </a:r>
            <a:r>
              <a:rPr lang="de-DE" baseline="0" dirty="0" smtClean="0"/>
              <a:t> time </a:t>
            </a:r>
            <a:r>
              <a:rPr lang="de-DE" baseline="0" dirty="0" err="1" smtClean="0"/>
              <a:t>consuming</a:t>
            </a:r>
            <a:r>
              <a:rPr lang="de-DE" baseline="0" dirty="0" smtClean="0"/>
              <a:t> due </a:t>
            </a:r>
            <a:r>
              <a:rPr lang="de-DE" baseline="0" dirty="0" err="1" smtClean="0"/>
              <a:t>to</a:t>
            </a:r>
            <a:r>
              <a:rPr lang="de-DE" baseline="0" dirty="0" smtClean="0"/>
              <a:t> </a:t>
            </a:r>
            <a:r>
              <a:rPr lang="de-DE" baseline="0" dirty="0" err="1" smtClean="0"/>
              <a:t>the</a:t>
            </a:r>
            <a:r>
              <a:rPr lang="de-DE" baseline="0" dirty="0" smtClean="0"/>
              <a:t> qualitative </a:t>
            </a:r>
            <a:r>
              <a:rPr lang="de-DE" baseline="0" dirty="0" err="1" smtClean="0"/>
              <a:t>approach</a:t>
            </a:r>
            <a:r>
              <a:rPr lang="de-DE" baseline="0" dirty="0" smtClean="0"/>
              <a:t> </a:t>
            </a:r>
            <a:r>
              <a:rPr lang="de-DE" baseline="0" dirty="0" err="1" smtClean="0"/>
              <a:t>and</a:t>
            </a:r>
            <a:r>
              <a:rPr lang="de-DE" baseline="0" dirty="0" smtClean="0"/>
              <a:t> </a:t>
            </a:r>
            <a:r>
              <a:rPr lang="de-DE" baseline="0" dirty="0" err="1" smtClean="0"/>
              <a:t>the</a:t>
            </a:r>
            <a:r>
              <a:rPr lang="de-DE" baseline="0" dirty="0" smtClean="0"/>
              <a:t> longitudinal design </a:t>
            </a:r>
            <a:endParaRPr lang="de-DE" baseline="0" dirty="0" smtClean="0">
              <a:sym typeface="Wingdings" panose="05000000000000000000" pitchFamily="2" charset="2"/>
            </a:endParaRPr>
          </a:p>
          <a:p>
            <a:endParaRPr lang="de-DE" baseline="0" dirty="0" smtClean="0">
              <a:sym typeface="Wingdings" panose="05000000000000000000" pitchFamily="2" charset="2"/>
            </a:endParaRPr>
          </a:p>
          <a:p>
            <a:r>
              <a:rPr lang="de-DE" baseline="0" dirty="0" smtClean="0">
                <a:sym typeface="Wingdings" panose="05000000000000000000" pitchFamily="2" charset="2"/>
              </a:rPr>
              <a:t>Same </a:t>
            </a:r>
            <a:r>
              <a:rPr lang="de-DE" baseline="0" dirty="0" err="1" smtClean="0">
                <a:sym typeface="Wingdings" panose="05000000000000000000" pitchFamily="2" charset="2"/>
              </a:rPr>
              <a:t>for</a:t>
            </a:r>
            <a:r>
              <a:rPr lang="de-DE" baseline="0" dirty="0" smtClean="0">
                <a:sym typeface="Wingdings" panose="05000000000000000000" pitchFamily="2" charset="2"/>
              </a:rPr>
              <a:t> </a:t>
            </a:r>
            <a:r>
              <a:rPr lang="de-DE" baseline="0" dirty="0" err="1" smtClean="0">
                <a:sym typeface="Wingdings" panose="05000000000000000000" pitchFamily="2" charset="2"/>
              </a:rPr>
              <a:t>me</a:t>
            </a:r>
            <a:r>
              <a:rPr lang="de-DE" baseline="0" dirty="0" smtClean="0">
                <a:sym typeface="Wingdings" panose="05000000000000000000" pitchFamily="2" charset="2"/>
              </a:rPr>
              <a:t> </a:t>
            </a:r>
            <a:r>
              <a:rPr lang="de-DE" baseline="0" dirty="0" err="1" smtClean="0">
                <a:sym typeface="Wingdings" panose="05000000000000000000" pitchFamily="2" charset="2"/>
              </a:rPr>
              <a:t>during</a:t>
            </a:r>
            <a:r>
              <a:rPr lang="de-DE" baseline="0" dirty="0" smtClean="0">
                <a:sym typeface="Wingdings" panose="05000000000000000000" pitchFamily="2" charset="2"/>
              </a:rPr>
              <a:t> </a:t>
            </a:r>
            <a:r>
              <a:rPr lang="de-DE" baseline="0" dirty="0" err="1" smtClean="0">
                <a:sym typeface="Wingdings" panose="05000000000000000000" pitchFamily="2" charset="2"/>
              </a:rPr>
              <a:t>my</a:t>
            </a:r>
            <a:r>
              <a:rPr lang="de-DE" baseline="0" dirty="0" smtClean="0">
                <a:sym typeface="Wingdings" panose="05000000000000000000" pitchFamily="2" charset="2"/>
              </a:rPr>
              <a:t> </a:t>
            </a:r>
            <a:r>
              <a:rPr lang="de-DE" baseline="0" dirty="0" err="1" smtClean="0">
                <a:sym typeface="Wingdings" panose="05000000000000000000" pitchFamily="2" charset="2"/>
              </a:rPr>
              <a:t>research</a:t>
            </a:r>
            <a:r>
              <a:rPr lang="de-DE" baseline="0" dirty="0" smtClean="0">
                <a:sym typeface="Wingdings" panose="05000000000000000000" pitchFamily="2" charset="2"/>
              </a:rPr>
              <a:t> </a:t>
            </a:r>
            <a:r>
              <a:rPr lang="de-DE" baseline="0" dirty="0" err="1" smtClean="0">
                <a:sym typeface="Wingdings" panose="05000000000000000000" pitchFamily="2" charset="2"/>
              </a:rPr>
              <a:t>for</a:t>
            </a:r>
            <a:r>
              <a:rPr lang="de-DE" baseline="0" dirty="0" smtClean="0">
                <a:sym typeface="Wingdings" panose="05000000000000000000" pitchFamily="2" charset="2"/>
              </a:rPr>
              <a:t> </a:t>
            </a:r>
            <a:r>
              <a:rPr lang="de-DE" baseline="0" dirty="0" err="1" smtClean="0">
                <a:sym typeface="Wingdings" panose="05000000000000000000" pitchFamily="2" charset="2"/>
              </a:rPr>
              <a:t>the</a:t>
            </a:r>
            <a:r>
              <a:rPr lang="de-DE" baseline="0" dirty="0" smtClean="0">
                <a:sym typeface="Wingdings" panose="05000000000000000000" pitchFamily="2" charset="2"/>
              </a:rPr>
              <a:t> </a:t>
            </a:r>
            <a:r>
              <a:rPr lang="de-DE" baseline="0" dirty="0" err="1" smtClean="0">
                <a:sym typeface="Wingdings" panose="05000000000000000000" pitchFamily="2" charset="2"/>
              </a:rPr>
              <a:t>phd</a:t>
            </a:r>
            <a:r>
              <a:rPr lang="de-DE" baseline="0" dirty="0" smtClean="0">
                <a:sym typeface="Wingdings" panose="05000000000000000000" pitchFamily="2" charset="2"/>
              </a:rPr>
              <a:t>  a </a:t>
            </a:r>
            <a:r>
              <a:rPr lang="de-DE" baseline="0" dirty="0" err="1" smtClean="0">
                <a:sym typeface="Wingdings" panose="05000000000000000000" pitchFamily="2" charset="2"/>
              </a:rPr>
              <a:t>lot</a:t>
            </a:r>
            <a:r>
              <a:rPr lang="de-DE" baseline="0" dirty="0" smtClean="0">
                <a:sym typeface="Wingdings" panose="05000000000000000000" pitchFamily="2" charset="2"/>
              </a:rPr>
              <a:t> </a:t>
            </a:r>
            <a:r>
              <a:rPr lang="de-DE" baseline="0" dirty="0" err="1" smtClean="0">
                <a:sym typeface="Wingdings" panose="05000000000000000000" pitchFamily="2" charset="2"/>
              </a:rPr>
              <a:t>of</a:t>
            </a:r>
            <a:r>
              <a:rPr lang="de-DE" baseline="0" dirty="0" smtClean="0">
                <a:sym typeface="Wingdings" panose="05000000000000000000" pitchFamily="2" charset="2"/>
              </a:rPr>
              <a:t> </a:t>
            </a:r>
            <a:r>
              <a:rPr lang="de-DE" baseline="0" dirty="0" err="1" smtClean="0">
                <a:sym typeface="Wingdings" panose="05000000000000000000" pitchFamily="2" charset="2"/>
              </a:rPr>
              <a:t>data</a:t>
            </a:r>
            <a:r>
              <a:rPr lang="de-DE" baseline="0" dirty="0" smtClean="0">
                <a:sym typeface="Wingdings" panose="05000000000000000000" pitchFamily="2" charset="2"/>
              </a:rPr>
              <a:t>, </a:t>
            </a:r>
            <a:r>
              <a:rPr lang="de-DE" baseline="0" dirty="0" err="1" smtClean="0">
                <a:sym typeface="Wingdings" panose="05000000000000000000" pitchFamily="2" charset="2"/>
              </a:rPr>
              <a:t>difficult</a:t>
            </a:r>
            <a:r>
              <a:rPr lang="de-DE" baseline="0" dirty="0" smtClean="0">
                <a:sym typeface="Wingdings" panose="05000000000000000000" pitchFamily="2" charset="2"/>
              </a:rPr>
              <a:t> </a:t>
            </a:r>
            <a:r>
              <a:rPr lang="de-DE" baseline="0" dirty="0" err="1" smtClean="0">
                <a:sym typeface="Wingdings" panose="05000000000000000000" pitchFamily="2" charset="2"/>
              </a:rPr>
              <a:t>to</a:t>
            </a:r>
            <a:r>
              <a:rPr lang="de-DE" baseline="0" dirty="0" smtClean="0">
                <a:sym typeface="Wingdings" panose="05000000000000000000" pitchFamily="2" charset="2"/>
              </a:rPr>
              <a:t> </a:t>
            </a:r>
            <a:r>
              <a:rPr lang="de-DE" baseline="0" dirty="0" err="1" smtClean="0">
                <a:sym typeface="Wingdings" panose="05000000000000000000" pitchFamily="2" charset="2"/>
              </a:rPr>
              <a:t>observe</a:t>
            </a:r>
            <a:r>
              <a:rPr lang="de-DE" baseline="0" dirty="0" smtClean="0">
                <a:sym typeface="Wingdings" panose="05000000000000000000" pitchFamily="2" charset="2"/>
              </a:rPr>
              <a:t> </a:t>
            </a:r>
            <a:r>
              <a:rPr lang="de-DE" baseline="0" dirty="0" err="1" smtClean="0">
                <a:sym typeface="Wingdings" panose="05000000000000000000" pitchFamily="2" charset="2"/>
              </a:rPr>
              <a:t>and</a:t>
            </a:r>
            <a:r>
              <a:rPr lang="de-DE" baseline="0" dirty="0" smtClean="0">
                <a:sym typeface="Wingdings" panose="05000000000000000000" pitchFamily="2" charset="2"/>
              </a:rPr>
              <a:t> </a:t>
            </a:r>
            <a:r>
              <a:rPr lang="de-DE" baseline="0" dirty="0" err="1" smtClean="0">
                <a:sym typeface="Wingdings" panose="05000000000000000000" pitchFamily="2" charset="2"/>
              </a:rPr>
              <a:t>analysis</a:t>
            </a:r>
            <a:r>
              <a:rPr lang="de-DE" baseline="0" dirty="0" smtClean="0">
                <a:sym typeface="Wingdings" panose="05000000000000000000" pitchFamily="2" charset="2"/>
              </a:rPr>
              <a:t> </a:t>
            </a:r>
            <a:r>
              <a:rPr lang="de-DE" baseline="0" dirty="0" err="1" smtClean="0">
                <a:sym typeface="Wingdings" panose="05000000000000000000" pitchFamily="2" charset="2"/>
              </a:rPr>
              <a:t>thakes</a:t>
            </a:r>
            <a:r>
              <a:rPr lang="de-DE" baseline="0" dirty="0" smtClean="0">
                <a:sym typeface="Wingdings" panose="05000000000000000000" pitchFamily="2" charset="2"/>
              </a:rPr>
              <a:t> a </a:t>
            </a:r>
            <a:r>
              <a:rPr lang="de-DE" baseline="0" dirty="0" err="1" smtClean="0">
                <a:sym typeface="Wingdings" panose="05000000000000000000" pitchFamily="2" charset="2"/>
              </a:rPr>
              <a:t>long</a:t>
            </a:r>
            <a:r>
              <a:rPr lang="de-DE" baseline="0" dirty="0" smtClean="0">
                <a:sym typeface="Wingdings" panose="05000000000000000000" pitchFamily="2" charset="2"/>
              </a:rPr>
              <a:t> time </a:t>
            </a:r>
            <a:r>
              <a:rPr lang="de-DE" baseline="0" dirty="0" err="1" smtClean="0">
                <a:sym typeface="Wingdings" panose="05000000000000000000" pitchFamily="2" charset="2"/>
              </a:rPr>
              <a:t>as</a:t>
            </a:r>
            <a:r>
              <a:rPr lang="de-DE" baseline="0" dirty="0" smtClean="0">
                <a:sym typeface="Wingdings" panose="05000000000000000000" pitchFamily="2" charset="2"/>
              </a:rPr>
              <a:t> </a:t>
            </a:r>
            <a:r>
              <a:rPr lang="de-DE" baseline="0" dirty="0" err="1" smtClean="0">
                <a:sym typeface="Wingdings" panose="05000000000000000000" pitchFamily="2" charset="2"/>
              </a:rPr>
              <a:t>well</a:t>
            </a:r>
            <a:r>
              <a:rPr lang="de-DE" baseline="0" dirty="0" smtClean="0">
                <a:sym typeface="Wingdings" panose="05000000000000000000" pitchFamily="2" charset="2"/>
              </a:rPr>
              <a:t> … </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27</a:t>
            </a:fld>
            <a:endParaRPr lang="de-DE"/>
          </a:p>
        </p:txBody>
      </p:sp>
    </p:spTree>
    <p:extLst>
      <p:ext uri="{BB962C8B-B14F-4D97-AF65-F5344CB8AC3E}">
        <p14:creationId xmlns:p14="http://schemas.microsoft.com/office/powerpoint/2010/main" val="2949361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Evcaluating</a:t>
            </a:r>
            <a:r>
              <a:rPr lang="de-DE" dirty="0" smtClean="0"/>
              <a:t> CIS in different </a:t>
            </a:r>
            <a:r>
              <a:rPr lang="de-DE" dirty="0" err="1" smtClean="0"/>
              <a:t>domains</a:t>
            </a:r>
            <a:r>
              <a:rPr lang="de-DE" dirty="0" smtClean="0"/>
              <a:t> </a:t>
            </a:r>
            <a:r>
              <a:rPr lang="de-DE" dirty="0" smtClean="0">
                <a:sym typeface="Wingdings" panose="05000000000000000000" pitchFamily="2" charset="2"/>
              </a:rPr>
              <a:t> </a:t>
            </a:r>
            <a:r>
              <a:rPr lang="de-DE" dirty="0" err="1" smtClean="0">
                <a:sym typeface="Wingdings" panose="05000000000000000000" pitchFamily="2" charset="2"/>
              </a:rPr>
              <a:t>here</a:t>
            </a:r>
            <a:r>
              <a:rPr lang="de-DE" dirty="0" smtClean="0">
                <a:sym typeface="Wingdings" panose="05000000000000000000" pitchFamily="2" charset="2"/>
              </a:rPr>
              <a:t> </a:t>
            </a:r>
            <a:r>
              <a:rPr lang="de-DE" dirty="0" err="1" smtClean="0">
                <a:sym typeface="Wingdings" panose="05000000000000000000" pitchFamily="2" charset="2"/>
              </a:rPr>
              <a:t>four</a:t>
            </a:r>
            <a:r>
              <a:rPr lang="de-DE" dirty="0" smtClean="0">
                <a:sym typeface="Wingdings" panose="05000000000000000000" pitchFamily="2" charset="2"/>
              </a:rPr>
              <a:t> different </a:t>
            </a:r>
            <a:r>
              <a:rPr lang="de-DE" dirty="0" err="1" smtClean="0">
                <a:sym typeface="Wingdings" panose="05000000000000000000" pitchFamily="2" charset="2"/>
              </a:rPr>
              <a:t>areas</a:t>
            </a:r>
            <a:r>
              <a:rPr lang="de-DE" dirty="0" smtClean="0">
                <a:sym typeface="Wingdings" panose="05000000000000000000" pitchFamily="2" charset="2"/>
              </a:rPr>
              <a:t>: </a:t>
            </a:r>
            <a:r>
              <a:rPr lang="de-DE" dirty="0" err="1" smtClean="0">
                <a:sym typeface="Wingdings" panose="05000000000000000000" pitchFamily="2" charset="2"/>
              </a:rPr>
              <a:t>healthcare</a:t>
            </a:r>
            <a:r>
              <a:rPr lang="de-DE" dirty="0" smtClean="0">
                <a:sym typeface="Wingdings" panose="05000000000000000000" pitchFamily="2" charset="2"/>
              </a:rPr>
              <a:t>, </a:t>
            </a:r>
            <a:r>
              <a:rPr lang="de-DE" dirty="0" err="1" smtClean="0">
                <a:sym typeface="Wingdings" panose="05000000000000000000" pitchFamily="2" charset="2"/>
              </a:rPr>
              <a:t>science</a:t>
            </a:r>
            <a:r>
              <a:rPr lang="de-DE" dirty="0" smtClean="0">
                <a:sym typeface="Wingdings" panose="05000000000000000000" pitchFamily="2" charset="2"/>
              </a:rPr>
              <a:t>,</a:t>
            </a:r>
            <a:r>
              <a:rPr lang="de-DE" baseline="0" dirty="0" smtClean="0">
                <a:sym typeface="Wingdings" panose="05000000000000000000" pitchFamily="2" charset="2"/>
              </a:rPr>
              <a:t> </a:t>
            </a:r>
            <a:r>
              <a:rPr lang="de-DE" baseline="0" dirty="0" err="1" smtClean="0">
                <a:sym typeface="Wingdings" panose="05000000000000000000" pitchFamily="2" charset="2"/>
              </a:rPr>
              <a:t>education</a:t>
            </a:r>
            <a:r>
              <a:rPr lang="de-DE" baseline="0" dirty="0" smtClean="0">
                <a:sym typeface="Wingdings" panose="05000000000000000000" pitchFamily="2" charset="2"/>
              </a:rPr>
              <a:t>, patent</a:t>
            </a:r>
          </a:p>
          <a:p>
            <a:pPr marL="171450" indent="-171450">
              <a:buFont typeface="Wingdings" panose="05000000000000000000" pitchFamily="2" charset="2"/>
              <a:buChar char="è"/>
            </a:pPr>
            <a:r>
              <a:rPr lang="de-DE" baseline="0" dirty="0" smtClean="0">
                <a:sym typeface="Wingdings" panose="05000000000000000000" pitchFamily="2" charset="2"/>
              </a:rPr>
              <a:t>In </a:t>
            </a:r>
            <a:r>
              <a:rPr lang="de-DE" baseline="0" dirty="0" err="1" smtClean="0">
                <a:sym typeface="Wingdings" panose="05000000000000000000" pitchFamily="2" charset="2"/>
              </a:rPr>
              <a:t>alln</a:t>
            </a:r>
            <a:r>
              <a:rPr lang="de-DE" baseline="0" dirty="0" smtClean="0">
                <a:sym typeface="Wingdings" panose="05000000000000000000" pitchFamily="2" charset="2"/>
              </a:rPr>
              <a:t> </a:t>
            </a:r>
            <a:r>
              <a:rPr lang="de-DE" baseline="0" dirty="0" err="1" smtClean="0">
                <a:sym typeface="Wingdings" panose="05000000000000000000" pitchFamily="2" charset="2"/>
              </a:rPr>
              <a:t>those</a:t>
            </a:r>
            <a:r>
              <a:rPr lang="de-DE" baseline="0" dirty="0" smtClean="0">
                <a:sym typeface="Wingdings" panose="05000000000000000000" pitchFamily="2" charset="2"/>
              </a:rPr>
              <a:t> </a:t>
            </a:r>
            <a:r>
              <a:rPr lang="de-DE" baseline="0" dirty="0" err="1" smtClean="0">
                <a:sym typeface="Wingdings" panose="05000000000000000000" pitchFamily="2" charset="2"/>
              </a:rPr>
              <a:t>areas</a:t>
            </a:r>
            <a:r>
              <a:rPr lang="de-DE" baseline="0" dirty="0" smtClean="0">
                <a:sym typeface="Wingdings" panose="05000000000000000000" pitchFamily="2" charset="2"/>
              </a:rPr>
              <a:t> CIS </a:t>
            </a:r>
            <a:r>
              <a:rPr lang="de-DE" baseline="0" dirty="0" err="1" smtClean="0">
                <a:sym typeface="Wingdings" panose="05000000000000000000" pitchFamily="2" charset="2"/>
              </a:rPr>
              <a:t>is</a:t>
            </a:r>
            <a:r>
              <a:rPr lang="de-DE" baseline="0" dirty="0" smtClean="0">
                <a:sym typeface="Wingdings" panose="05000000000000000000" pitchFamily="2" charset="2"/>
              </a:rPr>
              <a:t> </a:t>
            </a:r>
            <a:r>
              <a:rPr lang="de-DE" baseline="0" dirty="0" err="1" smtClean="0">
                <a:sym typeface="Wingdings" panose="05000000000000000000" pitchFamily="2" charset="2"/>
              </a:rPr>
              <a:t>carried</a:t>
            </a:r>
            <a:r>
              <a:rPr lang="de-DE" baseline="0" dirty="0" smtClean="0">
                <a:sym typeface="Wingdings" panose="05000000000000000000" pitchFamily="2" charset="2"/>
              </a:rPr>
              <a:t> out in different </a:t>
            </a:r>
            <a:r>
              <a:rPr lang="de-DE" baseline="0" dirty="0" err="1" smtClean="0">
                <a:sym typeface="Wingdings" panose="05000000000000000000" pitchFamily="2" charset="2"/>
              </a:rPr>
              <a:t>ways</a:t>
            </a:r>
            <a:r>
              <a:rPr lang="de-DE" baseline="0" dirty="0" smtClean="0">
                <a:sym typeface="Wingdings" panose="05000000000000000000" pitchFamily="2" charset="2"/>
              </a:rPr>
              <a:t>  so </a:t>
            </a:r>
            <a:r>
              <a:rPr lang="de-DE" baseline="0" dirty="0" err="1" smtClean="0">
                <a:sym typeface="Wingdings" panose="05000000000000000000" pitchFamily="2" charset="2"/>
              </a:rPr>
              <a:t>it</a:t>
            </a:r>
            <a:r>
              <a:rPr lang="de-DE" baseline="0" dirty="0" smtClean="0">
                <a:sym typeface="Wingdings" panose="05000000000000000000" pitchFamily="2" charset="2"/>
              </a:rPr>
              <a:t> </a:t>
            </a:r>
            <a:r>
              <a:rPr lang="de-DE" baseline="0" dirty="0" err="1" smtClean="0">
                <a:sym typeface="Wingdings" panose="05000000000000000000" pitchFamily="2" charset="2"/>
              </a:rPr>
              <a:t>is</a:t>
            </a:r>
            <a:r>
              <a:rPr lang="de-DE" baseline="0" dirty="0" smtClean="0">
                <a:sym typeface="Wingdings" panose="05000000000000000000" pitchFamily="2" charset="2"/>
              </a:rPr>
              <a:t> </a:t>
            </a:r>
            <a:r>
              <a:rPr lang="de-DE" baseline="0" dirty="0" err="1" smtClean="0">
                <a:sym typeface="Wingdings" panose="05000000000000000000" pitchFamily="2" charset="2"/>
              </a:rPr>
              <a:t>dependent</a:t>
            </a:r>
            <a:r>
              <a:rPr lang="de-DE" baseline="0" dirty="0" smtClean="0">
                <a:sym typeface="Wingdings" panose="05000000000000000000" pitchFamily="2" charset="2"/>
              </a:rPr>
              <a:t> on </a:t>
            </a:r>
            <a:r>
              <a:rPr lang="de-DE" baseline="0" dirty="0" err="1" smtClean="0">
                <a:sym typeface="Wingdings" panose="05000000000000000000" pitchFamily="2" charset="2"/>
              </a:rPr>
              <a:t>the</a:t>
            </a:r>
            <a:r>
              <a:rPr lang="de-DE" baseline="0" dirty="0" smtClean="0">
                <a:sym typeface="Wingdings" panose="05000000000000000000" pitchFamily="2" charset="2"/>
              </a:rPr>
              <a:t> </a:t>
            </a:r>
            <a:r>
              <a:rPr lang="de-DE" baseline="0" dirty="0" err="1" smtClean="0">
                <a:sym typeface="Wingdings" panose="05000000000000000000" pitchFamily="2" charset="2"/>
              </a:rPr>
              <a:t>context</a:t>
            </a:r>
            <a:r>
              <a:rPr lang="de-DE" baseline="0" dirty="0" smtClean="0">
                <a:sym typeface="Wingdings" panose="05000000000000000000" pitchFamily="2" charset="2"/>
              </a:rPr>
              <a:t> </a:t>
            </a:r>
          </a:p>
          <a:p>
            <a:pPr marL="171450" indent="-171450">
              <a:buFont typeface="Wingdings" panose="05000000000000000000" pitchFamily="2" charset="2"/>
              <a:buChar char="è"/>
            </a:pPr>
            <a:r>
              <a:rPr lang="de-DE" baseline="0" dirty="0" err="1" smtClean="0">
                <a:sym typeface="Wingdings" panose="05000000000000000000" pitchFamily="2" charset="2"/>
              </a:rPr>
              <a:t>That</a:t>
            </a:r>
            <a:r>
              <a:rPr lang="de-DE" baseline="0" dirty="0" smtClean="0">
                <a:sym typeface="Wingdings" panose="05000000000000000000" pitchFamily="2" charset="2"/>
              </a:rPr>
              <a:t> </a:t>
            </a:r>
            <a:r>
              <a:rPr lang="de-DE" baseline="0" dirty="0" err="1" smtClean="0">
                <a:sym typeface="Wingdings" panose="05000000000000000000" pitchFamily="2" charset="2"/>
              </a:rPr>
              <a:t>again</a:t>
            </a:r>
            <a:r>
              <a:rPr lang="de-DE" baseline="0" dirty="0" smtClean="0">
                <a:sym typeface="Wingdings" panose="05000000000000000000" pitchFamily="2" charset="2"/>
              </a:rPr>
              <a:t> </a:t>
            </a:r>
            <a:r>
              <a:rPr lang="de-DE" baseline="0" dirty="0" err="1" smtClean="0">
                <a:sym typeface="Wingdings" panose="05000000000000000000" pitchFamily="2" charset="2"/>
              </a:rPr>
              <a:t>means</a:t>
            </a:r>
            <a:r>
              <a:rPr lang="de-DE" baseline="0" dirty="0" smtClean="0">
                <a:sym typeface="Wingdings" panose="05000000000000000000" pitchFamily="2" charset="2"/>
              </a:rPr>
              <a:t> </a:t>
            </a:r>
            <a:r>
              <a:rPr lang="de-DE" baseline="0" dirty="0" err="1" smtClean="0">
                <a:sym typeface="Wingdings" panose="05000000000000000000" pitchFamily="2" charset="2"/>
              </a:rPr>
              <a:t>we</a:t>
            </a:r>
            <a:r>
              <a:rPr lang="de-DE" baseline="0" dirty="0" smtClean="0">
                <a:sym typeface="Wingdings" panose="05000000000000000000" pitchFamily="2" charset="2"/>
              </a:rPr>
              <a:t> </a:t>
            </a:r>
            <a:r>
              <a:rPr lang="de-DE" baseline="0" dirty="0" err="1" smtClean="0">
                <a:sym typeface="Wingdings" panose="05000000000000000000" pitchFamily="2" charset="2"/>
              </a:rPr>
              <a:t>have</a:t>
            </a:r>
            <a:r>
              <a:rPr lang="de-DE" baseline="0" dirty="0" smtClean="0">
                <a:sym typeface="Wingdings" panose="05000000000000000000" pitchFamily="2" charset="2"/>
              </a:rPr>
              <a:t> </a:t>
            </a:r>
            <a:r>
              <a:rPr lang="de-DE" baseline="0" dirty="0" err="1" smtClean="0">
                <a:sym typeface="Wingdings" panose="05000000000000000000" pitchFamily="2" charset="2"/>
              </a:rPr>
              <a:t>to</a:t>
            </a:r>
            <a:r>
              <a:rPr lang="de-DE" baseline="0" dirty="0" smtClean="0">
                <a:sym typeface="Wingdings" panose="05000000000000000000" pitchFamily="2" charset="2"/>
              </a:rPr>
              <a:t> </a:t>
            </a:r>
            <a:r>
              <a:rPr lang="de-DE" baseline="0" dirty="0" err="1" smtClean="0">
                <a:sym typeface="Wingdings" panose="05000000000000000000" pitchFamily="2" charset="2"/>
              </a:rPr>
              <a:t>keep</a:t>
            </a:r>
            <a:r>
              <a:rPr lang="de-DE" baseline="0" dirty="0" smtClean="0">
                <a:sym typeface="Wingdings" panose="05000000000000000000" pitchFamily="2" charset="2"/>
              </a:rPr>
              <a:t> in </a:t>
            </a:r>
            <a:r>
              <a:rPr lang="de-DE" baseline="0" dirty="0" err="1" smtClean="0">
                <a:sym typeface="Wingdings" panose="05000000000000000000" pitchFamily="2" charset="2"/>
              </a:rPr>
              <a:t>mind</a:t>
            </a:r>
            <a:r>
              <a:rPr lang="de-DE" baseline="0" dirty="0" smtClean="0">
                <a:sym typeface="Wingdings" panose="05000000000000000000" pitchFamily="2" charset="2"/>
              </a:rPr>
              <a:t> </a:t>
            </a:r>
            <a:r>
              <a:rPr lang="de-DE" baseline="0" dirty="0" err="1" smtClean="0">
                <a:sym typeface="Wingdings" panose="05000000000000000000" pitchFamily="2" charset="2"/>
              </a:rPr>
              <a:t>that</a:t>
            </a:r>
            <a:r>
              <a:rPr lang="de-DE" baseline="0" dirty="0" smtClean="0">
                <a:sym typeface="Wingdings" panose="05000000000000000000" pitchFamily="2" charset="2"/>
              </a:rPr>
              <a:t> </a:t>
            </a:r>
            <a:r>
              <a:rPr lang="de-DE" baseline="0" dirty="0" err="1" smtClean="0">
                <a:sym typeface="Wingdings" panose="05000000000000000000" pitchFamily="2" charset="2"/>
              </a:rPr>
              <a:t>evalaution</a:t>
            </a:r>
            <a:r>
              <a:rPr lang="de-DE" baseline="0" dirty="0" smtClean="0">
                <a:sym typeface="Wingdings" panose="05000000000000000000" pitchFamily="2" charset="2"/>
              </a:rPr>
              <a:t> </a:t>
            </a:r>
            <a:r>
              <a:rPr lang="de-DE" baseline="0" dirty="0" err="1" smtClean="0">
                <a:sym typeface="Wingdings" panose="05000000000000000000" pitchFamily="2" charset="2"/>
              </a:rPr>
              <a:t>is</a:t>
            </a:r>
            <a:r>
              <a:rPr lang="de-DE" baseline="0" dirty="0" smtClean="0">
                <a:sym typeface="Wingdings" panose="05000000000000000000" pitchFamily="2" charset="2"/>
              </a:rPr>
              <a:t> </a:t>
            </a:r>
            <a:r>
              <a:rPr lang="de-DE" baseline="0" dirty="0" err="1" smtClean="0">
                <a:sym typeface="Wingdings" panose="05000000000000000000" pitchFamily="2" charset="2"/>
              </a:rPr>
              <a:t>depending</a:t>
            </a:r>
            <a:r>
              <a:rPr lang="de-DE" baseline="0" dirty="0" smtClean="0">
                <a:sym typeface="Wingdings" panose="05000000000000000000" pitchFamily="2" charset="2"/>
              </a:rPr>
              <a:t> on </a:t>
            </a:r>
            <a:r>
              <a:rPr lang="de-DE" baseline="0" dirty="0" err="1" smtClean="0">
                <a:sym typeface="Wingdings" panose="05000000000000000000" pitchFamily="2" charset="2"/>
              </a:rPr>
              <a:t>the</a:t>
            </a:r>
            <a:r>
              <a:rPr lang="de-DE" baseline="0" dirty="0" smtClean="0">
                <a:sym typeface="Wingdings" panose="05000000000000000000" pitchFamily="2" charset="2"/>
              </a:rPr>
              <a:t> </a:t>
            </a:r>
            <a:r>
              <a:rPr lang="de-DE" baseline="0" dirty="0" err="1" smtClean="0">
                <a:sym typeface="Wingdings" panose="05000000000000000000" pitchFamily="2" charset="2"/>
              </a:rPr>
              <a:t>context</a:t>
            </a:r>
            <a:r>
              <a:rPr lang="de-DE" baseline="0" dirty="0" smtClean="0">
                <a:sym typeface="Wingdings" panose="05000000000000000000" pitchFamily="2" charset="2"/>
              </a:rPr>
              <a:t> </a:t>
            </a:r>
            <a:r>
              <a:rPr lang="de-DE" baseline="0" dirty="0" err="1" smtClean="0">
                <a:sym typeface="Wingdings" panose="05000000000000000000" pitchFamily="2" charset="2"/>
              </a:rPr>
              <a:t>as</a:t>
            </a:r>
            <a:r>
              <a:rPr lang="de-DE" baseline="0" dirty="0" smtClean="0">
                <a:sym typeface="Wingdings" panose="05000000000000000000" pitchFamily="2" charset="2"/>
              </a:rPr>
              <a:t> </a:t>
            </a:r>
            <a:r>
              <a:rPr lang="de-DE" baseline="0" dirty="0" err="1" smtClean="0">
                <a:sym typeface="Wingdings" panose="05000000000000000000" pitchFamily="2" charset="2"/>
              </a:rPr>
              <a:t>well</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28</a:t>
            </a:fld>
            <a:endParaRPr lang="de-DE"/>
          </a:p>
        </p:txBody>
      </p:sp>
    </p:spTree>
    <p:extLst>
      <p:ext uri="{BB962C8B-B14F-4D97-AF65-F5344CB8AC3E}">
        <p14:creationId xmlns:p14="http://schemas.microsoft.com/office/powerpoint/2010/main" val="1488035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And</a:t>
            </a:r>
            <a:r>
              <a:rPr lang="de-DE" dirty="0" smtClean="0"/>
              <a:t> CIS</a:t>
            </a:r>
            <a:r>
              <a:rPr lang="de-DE" baseline="0" dirty="0" smtClean="0"/>
              <a:t> </a:t>
            </a:r>
            <a:r>
              <a:rPr lang="de-DE" baseline="0" dirty="0" err="1" smtClean="0"/>
              <a:t>is</a:t>
            </a:r>
            <a:r>
              <a:rPr lang="de-DE" baseline="0" dirty="0" smtClean="0"/>
              <a:t> not </a:t>
            </a:r>
            <a:r>
              <a:rPr lang="de-DE" baseline="0" dirty="0" err="1" smtClean="0"/>
              <a:t>only</a:t>
            </a:r>
            <a:r>
              <a:rPr lang="de-DE" baseline="0" dirty="0" smtClean="0"/>
              <a:t> </a:t>
            </a:r>
            <a:r>
              <a:rPr lang="de-DE" baseline="0" dirty="0" err="1" smtClean="0"/>
              <a:t>carried</a:t>
            </a:r>
            <a:r>
              <a:rPr lang="de-DE" baseline="0" dirty="0" smtClean="0"/>
              <a:t> out in professional </a:t>
            </a:r>
            <a:r>
              <a:rPr lang="de-DE" baseline="0" dirty="0" err="1" smtClean="0"/>
              <a:t>or</a:t>
            </a:r>
            <a:r>
              <a:rPr lang="de-DE" baseline="0" dirty="0" smtClean="0"/>
              <a:t> </a:t>
            </a:r>
            <a:r>
              <a:rPr lang="de-DE" baseline="0" dirty="0" err="1" smtClean="0"/>
              <a:t>work</a:t>
            </a:r>
            <a:r>
              <a:rPr lang="de-DE" baseline="0" dirty="0" smtClean="0"/>
              <a:t> </a:t>
            </a:r>
            <a:r>
              <a:rPr lang="de-DE" baseline="0" dirty="0" err="1" smtClean="0"/>
              <a:t>task</a:t>
            </a:r>
            <a:r>
              <a:rPr lang="de-DE" baseline="0" dirty="0" smtClean="0"/>
              <a:t> </a:t>
            </a:r>
            <a:r>
              <a:rPr lang="de-DE" baseline="0" dirty="0" err="1" smtClean="0"/>
              <a:t>contexts</a:t>
            </a:r>
            <a:r>
              <a:rPr lang="de-DE" baseline="0" dirty="0" smtClean="0"/>
              <a:t> but also </a:t>
            </a:r>
            <a:r>
              <a:rPr lang="de-DE" baseline="0" dirty="0" err="1" smtClean="0"/>
              <a:t>as</a:t>
            </a:r>
            <a:r>
              <a:rPr lang="de-DE" baseline="0" dirty="0" smtClean="0"/>
              <a:t> </a:t>
            </a:r>
            <a:r>
              <a:rPr lang="de-DE" baseline="0" dirty="0" err="1" smtClean="0"/>
              <a:t>leaisure</a:t>
            </a:r>
            <a:r>
              <a:rPr lang="de-DE" baseline="0" dirty="0" smtClean="0"/>
              <a:t> </a:t>
            </a:r>
            <a:r>
              <a:rPr lang="de-DE" baseline="0" dirty="0" err="1" smtClean="0"/>
              <a:t>search</a:t>
            </a:r>
            <a:r>
              <a:rPr lang="de-DE" baseline="0" dirty="0" smtClean="0"/>
              <a:t> </a:t>
            </a:r>
          </a:p>
          <a:p>
            <a:r>
              <a:rPr lang="de-DE" baseline="0" dirty="0" smtClean="0"/>
              <a:t>Kurz erläutern</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29</a:t>
            </a:fld>
            <a:endParaRPr lang="de-DE"/>
          </a:p>
        </p:txBody>
      </p:sp>
    </p:spTree>
    <p:extLst>
      <p:ext uri="{BB962C8B-B14F-4D97-AF65-F5344CB8AC3E}">
        <p14:creationId xmlns:p14="http://schemas.microsoft.com/office/powerpoint/2010/main" val="3990506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Für drei: </a:t>
            </a:r>
          </a:p>
          <a:p>
            <a:r>
              <a:rPr lang="de-DE" dirty="0" smtClean="0"/>
              <a:t>Ca. 222€</a:t>
            </a:r>
            <a:r>
              <a:rPr lang="de-DE" baseline="0" dirty="0" smtClean="0"/>
              <a:t> </a:t>
            </a:r>
            <a:r>
              <a:rPr lang="de-DE" baseline="0" dirty="0" err="1" smtClean="0"/>
              <a:t>train</a:t>
            </a:r>
            <a:r>
              <a:rPr lang="de-DE" baseline="0" dirty="0" smtClean="0"/>
              <a:t> ticket </a:t>
            </a:r>
          </a:p>
          <a:p>
            <a:r>
              <a:rPr lang="de-DE" dirty="0" smtClean="0"/>
              <a:t>Ca. 100 Jugendherberge </a:t>
            </a:r>
          </a:p>
          <a:p>
            <a:endParaRPr lang="de-DE" dirty="0" smtClean="0"/>
          </a:p>
          <a:p>
            <a:r>
              <a:rPr lang="en-US" sz="1200" dirty="0" smtClean="0"/>
              <a:t>Imagine the following situation:</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30</a:t>
            </a:fld>
            <a:endParaRPr lang="de-DE"/>
          </a:p>
        </p:txBody>
      </p:sp>
    </p:spTree>
    <p:extLst>
      <p:ext uri="{BB962C8B-B14F-4D97-AF65-F5344CB8AC3E}">
        <p14:creationId xmlns:p14="http://schemas.microsoft.com/office/powerpoint/2010/main" val="3086599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You</a:t>
            </a:r>
            <a:r>
              <a:rPr lang="de-DE" baseline="0" dirty="0" smtClean="0"/>
              <a:t> </a:t>
            </a:r>
            <a:r>
              <a:rPr lang="de-DE" baseline="0" dirty="0" err="1" smtClean="0"/>
              <a:t>have</a:t>
            </a:r>
            <a:r>
              <a:rPr lang="de-DE" baseline="0" dirty="0" smtClean="0"/>
              <a:t> … 20 </a:t>
            </a:r>
            <a:r>
              <a:rPr lang="de-DE" baseline="0" dirty="0" err="1" smtClean="0"/>
              <a:t>minutes</a:t>
            </a:r>
            <a:r>
              <a:rPr lang="de-DE" baseline="0" dirty="0" smtClean="0"/>
              <a:t>??? </a:t>
            </a:r>
            <a:r>
              <a:rPr lang="de-DE" baseline="0" dirty="0" err="1" smtClean="0"/>
              <a:t>For</a:t>
            </a:r>
            <a:r>
              <a:rPr lang="de-DE" baseline="0" dirty="0" smtClean="0"/>
              <a:t> </a:t>
            </a:r>
            <a:r>
              <a:rPr lang="de-DE" baseline="0" dirty="0" err="1" smtClean="0"/>
              <a:t>your</a:t>
            </a:r>
            <a:r>
              <a:rPr lang="de-DE" baseline="0" dirty="0" smtClean="0"/>
              <a:t> </a:t>
            </a:r>
            <a:r>
              <a:rPr lang="de-DE" baseline="0" dirty="0" err="1" smtClean="0"/>
              <a:t>search</a:t>
            </a:r>
            <a:r>
              <a:rPr lang="de-DE" baseline="0" dirty="0" smtClean="0"/>
              <a:t> </a:t>
            </a:r>
            <a:r>
              <a:rPr lang="de-DE" baseline="0" dirty="0" err="1" smtClean="0"/>
              <a:t>and</a:t>
            </a:r>
            <a:r>
              <a:rPr lang="de-DE" baseline="0" dirty="0" smtClean="0"/>
              <a:t> </a:t>
            </a:r>
            <a:r>
              <a:rPr lang="de-DE" baseline="0" dirty="0" err="1" smtClean="0"/>
              <a:t>than</a:t>
            </a:r>
            <a:r>
              <a:rPr lang="de-DE" baseline="0" dirty="0" smtClean="0"/>
              <a:t> </a:t>
            </a:r>
            <a:r>
              <a:rPr lang="de-DE" baseline="0" dirty="0" err="1" smtClean="0"/>
              <a:t>we</a:t>
            </a:r>
            <a:r>
              <a:rPr lang="de-DE" baseline="0" dirty="0" smtClean="0"/>
              <a:t> </a:t>
            </a:r>
            <a:r>
              <a:rPr lang="de-DE" baseline="0" dirty="0" err="1" smtClean="0"/>
              <a:t>discuss</a:t>
            </a:r>
            <a:r>
              <a:rPr lang="de-DE" baseline="0" dirty="0" smtClean="0"/>
              <a:t> </a:t>
            </a:r>
            <a:r>
              <a:rPr lang="de-DE" baseline="0" dirty="0" err="1" smtClean="0"/>
              <a:t>some</a:t>
            </a:r>
            <a:r>
              <a:rPr lang="de-DE" baseline="0" dirty="0" smtClean="0"/>
              <a:t> </a:t>
            </a:r>
            <a:r>
              <a:rPr lang="de-DE" baseline="0" dirty="0" err="1" smtClean="0"/>
              <a:t>of</a:t>
            </a:r>
            <a:r>
              <a:rPr lang="de-DE" baseline="0" dirty="0" smtClean="0"/>
              <a:t> </a:t>
            </a:r>
            <a:r>
              <a:rPr lang="de-DE" baseline="0" dirty="0" err="1" smtClean="0"/>
              <a:t>your</a:t>
            </a:r>
            <a:r>
              <a:rPr lang="de-DE" baseline="0" dirty="0" smtClean="0"/>
              <a:t> </a:t>
            </a:r>
            <a:r>
              <a:rPr lang="de-DE" baseline="0" dirty="0" err="1" smtClean="0"/>
              <a:t>results</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31</a:t>
            </a:fld>
            <a:endParaRPr lang="de-DE"/>
          </a:p>
        </p:txBody>
      </p:sp>
    </p:spTree>
    <p:extLst>
      <p:ext uri="{BB962C8B-B14F-4D97-AF65-F5344CB8AC3E}">
        <p14:creationId xmlns:p14="http://schemas.microsoft.com/office/powerpoint/2010/main" val="1932251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err="1" smtClean="0"/>
              <a:t>Retrospect</a:t>
            </a:r>
            <a:r>
              <a:rPr lang="de-DE" baseline="0" dirty="0" smtClean="0"/>
              <a:t> on </a:t>
            </a:r>
            <a:r>
              <a:rPr lang="de-DE" baseline="0" dirty="0" err="1" smtClean="0"/>
              <a:t>idividual</a:t>
            </a:r>
            <a:r>
              <a:rPr lang="de-DE" baseline="0" dirty="0" smtClean="0"/>
              <a:t> IS </a:t>
            </a:r>
            <a:r>
              <a:rPr lang="de-DE" baseline="0" dirty="0" err="1" smtClean="0"/>
              <a:t>and</a:t>
            </a:r>
            <a:r>
              <a:rPr lang="de-DE" baseline="0" dirty="0" smtClean="0"/>
              <a:t> </a:t>
            </a:r>
            <a:r>
              <a:rPr lang="de-DE" baseline="0" dirty="0" err="1" smtClean="0"/>
              <a:t>user</a:t>
            </a:r>
            <a:r>
              <a:rPr lang="de-DE" baseline="0" dirty="0" smtClean="0"/>
              <a:t> </a:t>
            </a:r>
            <a:r>
              <a:rPr lang="de-DE" baseline="0" dirty="0" err="1" smtClean="0"/>
              <a:t>oriented</a:t>
            </a:r>
            <a:r>
              <a:rPr lang="de-DE" baseline="0" dirty="0" smtClean="0"/>
              <a:t> </a:t>
            </a:r>
            <a:r>
              <a:rPr lang="de-DE" baseline="0" dirty="0" err="1" smtClean="0"/>
              <a:t>research</a:t>
            </a:r>
            <a:r>
              <a:rPr lang="de-DE" baseline="0" dirty="0" smtClean="0"/>
              <a:t> </a:t>
            </a:r>
            <a:r>
              <a:rPr lang="de-DE" baseline="0" dirty="0" smtClean="0">
                <a:sym typeface="Wingdings" panose="05000000000000000000" pitchFamily="2" charset="2"/>
              </a:rPr>
              <a:t> </a:t>
            </a:r>
            <a:r>
              <a:rPr lang="de-DE" baseline="0" dirty="0" err="1" smtClean="0">
                <a:sym typeface="Wingdings" panose="05000000000000000000" pitchFamily="2" charset="2"/>
              </a:rPr>
              <a:t>you</a:t>
            </a:r>
            <a:r>
              <a:rPr lang="de-DE" baseline="0" dirty="0" smtClean="0">
                <a:sym typeface="Wingdings" panose="05000000000000000000" pitchFamily="2" charset="2"/>
              </a:rPr>
              <a:t> </a:t>
            </a:r>
            <a:r>
              <a:rPr lang="de-DE" baseline="0" dirty="0" err="1" smtClean="0">
                <a:sym typeface="Wingdings" panose="05000000000000000000" pitchFamily="2" charset="2"/>
              </a:rPr>
              <a:t>already</a:t>
            </a:r>
            <a:r>
              <a:rPr lang="de-DE" baseline="0" dirty="0" smtClean="0">
                <a:sym typeface="Wingdings" panose="05000000000000000000" pitchFamily="2" charset="2"/>
              </a:rPr>
              <a:t> </a:t>
            </a:r>
            <a:r>
              <a:rPr lang="de-DE" baseline="0" dirty="0" err="1" smtClean="0">
                <a:sym typeface="Wingdings" panose="05000000000000000000" pitchFamily="2" charset="2"/>
              </a:rPr>
              <a:t>heared</a:t>
            </a:r>
            <a:r>
              <a:rPr lang="de-DE" baseline="0" dirty="0" smtClean="0">
                <a:sym typeface="Wingdings" panose="05000000000000000000" pitchFamily="2" charset="2"/>
              </a:rPr>
              <a:t> </a:t>
            </a:r>
            <a:r>
              <a:rPr lang="de-DE" baseline="0" dirty="0" err="1" smtClean="0">
                <a:sym typeface="Wingdings" panose="05000000000000000000" pitchFamily="2" charset="2"/>
              </a:rPr>
              <a:t>about</a:t>
            </a:r>
            <a:r>
              <a:rPr lang="de-DE" baseline="0" dirty="0" smtClean="0">
                <a:sym typeface="Wingdings" panose="05000000000000000000" pitchFamily="2" charset="2"/>
              </a:rPr>
              <a:t> </a:t>
            </a:r>
            <a:r>
              <a:rPr lang="de-DE" baseline="0" dirty="0" err="1" smtClean="0">
                <a:sym typeface="Wingdings" panose="05000000000000000000" pitchFamily="2" charset="2"/>
              </a:rPr>
              <a:t>it</a:t>
            </a:r>
            <a:r>
              <a:rPr lang="de-DE" baseline="0" dirty="0" smtClean="0">
                <a:sym typeface="Wingdings" panose="05000000000000000000" pitchFamily="2" charset="2"/>
              </a:rPr>
              <a:t> in </a:t>
            </a:r>
            <a:r>
              <a:rPr lang="de-DE" baseline="0" dirty="0" err="1" smtClean="0">
                <a:sym typeface="Wingdings" panose="05000000000000000000" pitchFamily="2" charset="2"/>
              </a:rPr>
              <a:t>the</a:t>
            </a:r>
            <a:r>
              <a:rPr lang="de-DE" baseline="0" dirty="0" smtClean="0">
                <a:sym typeface="Wingdings" panose="05000000000000000000" pitchFamily="2" charset="2"/>
              </a:rPr>
              <a:t> </a:t>
            </a:r>
            <a:r>
              <a:rPr lang="de-DE" baseline="0" dirty="0" err="1" smtClean="0">
                <a:sym typeface="Wingdings" panose="05000000000000000000" pitchFamily="2" charset="2"/>
              </a:rPr>
              <a:t>previous</a:t>
            </a:r>
            <a:r>
              <a:rPr lang="de-DE" baseline="0" dirty="0" smtClean="0">
                <a:sym typeface="Wingdings" panose="05000000000000000000" pitchFamily="2" charset="2"/>
              </a:rPr>
              <a:t> IS&amp;R-sessions</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3</a:t>
            </a:fld>
            <a:endParaRPr lang="de-DE"/>
          </a:p>
        </p:txBody>
      </p:sp>
    </p:spTree>
    <p:extLst>
      <p:ext uri="{BB962C8B-B14F-4D97-AF65-F5344CB8AC3E}">
        <p14:creationId xmlns:p14="http://schemas.microsoft.com/office/powerpoint/2010/main" val="3424939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Not </a:t>
            </a:r>
            <a:r>
              <a:rPr lang="de-DE" dirty="0" err="1" smtClean="0"/>
              <a:t>necessary</a:t>
            </a:r>
            <a:r>
              <a:rPr lang="de-DE" dirty="0" smtClean="0"/>
              <a:t> </a:t>
            </a:r>
            <a:r>
              <a:rPr lang="de-DE" dirty="0" err="1" smtClean="0"/>
              <a:t>to</a:t>
            </a:r>
            <a:r>
              <a:rPr lang="de-DE" dirty="0" smtClean="0"/>
              <a:t> finish </a:t>
            </a:r>
            <a:r>
              <a:rPr lang="de-DE" dirty="0" err="1" smtClean="0"/>
              <a:t>the</a:t>
            </a:r>
            <a:r>
              <a:rPr lang="de-DE" dirty="0" smtClean="0"/>
              <a:t> </a:t>
            </a:r>
            <a:r>
              <a:rPr lang="de-DE" dirty="0" err="1" smtClean="0"/>
              <a:t>task</a:t>
            </a:r>
            <a:r>
              <a:rPr lang="de-DE" dirty="0" smtClean="0"/>
              <a:t> – </a:t>
            </a:r>
            <a:r>
              <a:rPr lang="de-DE" dirty="0" err="1" smtClean="0"/>
              <a:t>should</a:t>
            </a:r>
            <a:r>
              <a:rPr lang="de-DE" dirty="0" smtClean="0"/>
              <a:t> just </a:t>
            </a:r>
            <a:r>
              <a:rPr lang="de-DE" dirty="0" err="1" smtClean="0"/>
              <a:t>be</a:t>
            </a:r>
            <a:r>
              <a:rPr lang="de-DE" dirty="0" smtClean="0"/>
              <a:t> an </a:t>
            </a:r>
            <a:r>
              <a:rPr lang="de-DE" dirty="0" err="1" smtClean="0"/>
              <a:t>example</a:t>
            </a:r>
            <a:r>
              <a:rPr lang="de-DE" dirty="0" smtClean="0"/>
              <a:t> </a:t>
            </a:r>
            <a:r>
              <a:rPr lang="de-DE" dirty="0" err="1" smtClean="0"/>
              <a:t>to</a:t>
            </a:r>
            <a:r>
              <a:rPr lang="de-DE" dirty="0" smtClean="0"/>
              <a:t> </a:t>
            </a:r>
            <a:r>
              <a:rPr lang="de-DE" dirty="0" err="1" smtClean="0"/>
              <a:t>get</a:t>
            </a:r>
            <a:r>
              <a:rPr lang="de-DE" dirty="0" smtClean="0"/>
              <a:t> a </a:t>
            </a:r>
            <a:r>
              <a:rPr lang="de-DE" dirty="0" err="1" smtClean="0"/>
              <a:t>feeling</a:t>
            </a:r>
            <a:r>
              <a:rPr lang="de-DE" dirty="0" smtClean="0"/>
              <a:t> </a:t>
            </a:r>
            <a:r>
              <a:rPr lang="de-DE" dirty="0" err="1" smtClean="0"/>
              <a:t>for</a:t>
            </a:r>
            <a:r>
              <a:rPr lang="de-DE" dirty="0" smtClean="0"/>
              <a:t> CIS</a:t>
            </a:r>
          </a:p>
          <a:p>
            <a:pPr marL="171450" indent="-171450">
              <a:buFontTx/>
              <a:buChar char="-"/>
            </a:pPr>
            <a:r>
              <a:rPr lang="de-DE" dirty="0" smtClean="0"/>
              <a:t>In </a:t>
            </a:r>
            <a:r>
              <a:rPr lang="de-DE" dirty="0" err="1" smtClean="0"/>
              <a:t>sum</a:t>
            </a:r>
            <a:r>
              <a:rPr lang="de-DE" dirty="0" smtClean="0"/>
              <a:t>: </a:t>
            </a:r>
          </a:p>
          <a:p>
            <a:pPr marL="628650" lvl="1" indent="-171450">
              <a:buFontTx/>
              <a:buChar char="-"/>
            </a:pPr>
            <a:r>
              <a:rPr lang="de-DE" dirty="0" err="1" smtClean="0"/>
              <a:t>Organization</a:t>
            </a:r>
            <a:r>
              <a:rPr lang="de-DE" dirty="0" smtClean="0"/>
              <a:t> </a:t>
            </a:r>
            <a:r>
              <a:rPr lang="de-DE" dirty="0" err="1" smtClean="0"/>
              <a:t>is</a:t>
            </a:r>
            <a:r>
              <a:rPr lang="de-DE" dirty="0" smtClean="0"/>
              <a:t> a </a:t>
            </a:r>
            <a:r>
              <a:rPr lang="de-DE" dirty="0" err="1" smtClean="0"/>
              <a:t>major</a:t>
            </a:r>
            <a:r>
              <a:rPr lang="de-DE" baseline="0" dirty="0" smtClean="0"/>
              <a:t> </a:t>
            </a:r>
            <a:r>
              <a:rPr lang="de-DE" baseline="0" dirty="0" err="1" smtClean="0"/>
              <a:t>part</a:t>
            </a:r>
            <a:r>
              <a:rPr lang="de-DE" baseline="0" dirty="0" smtClean="0"/>
              <a:t> in </a:t>
            </a:r>
            <a:r>
              <a:rPr lang="de-DE" baseline="0" dirty="0" err="1" smtClean="0"/>
              <a:t>collaboration</a:t>
            </a:r>
            <a:r>
              <a:rPr lang="de-DE" baseline="0" dirty="0" smtClean="0"/>
              <a:t> </a:t>
            </a:r>
            <a:r>
              <a:rPr lang="de-DE" baseline="0" dirty="0" smtClean="0">
                <a:sym typeface="Wingdings" panose="05000000000000000000" pitchFamily="2" charset="2"/>
              </a:rPr>
              <a:t> </a:t>
            </a:r>
            <a:r>
              <a:rPr lang="de-DE" baseline="0" dirty="0" err="1" smtClean="0">
                <a:sym typeface="Wingdings" panose="05000000000000000000" pitchFamily="2" charset="2"/>
              </a:rPr>
              <a:t>that</a:t>
            </a:r>
            <a:r>
              <a:rPr lang="de-DE" baseline="0" dirty="0" smtClean="0">
                <a:sym typeface="Wingdings" panose="05000000000000000000" pitchFamily="2" charset="2"/>
              </a:rPr>
              <a:t> </a:t>
            </a:r>
            <a:r>
              <a:rPr lang="de-DE" baseline="0" dirty="0" err="1" smtClean="0">
                <a:sym typeface="Wingdings" panose="05000000000000000000" pitchFamily="2" charset="2"/>
              </a:rPr>
              <a:t>is</a:t>
            </a:r>
            <a:r>
              <a:rPr lang="de-DE" baseline="0" dirty="0" smtClean="0">
                <a:sym typeface="Wingdings" panose="05000000000000000000" pitchFamily="2" charset="2"/>
              </a:rPr>
              <a:t> </a:t>
            </a:r>
            <a:r>
              <a:rPr lang="de-DE" baseline="0" dirty="0" err="1" smtClean="0">
                <a:sym typeface="Wingdings" panose="05000000000000000000" pitchFamily="2" charset="2"/>
              </a:rPr>
              <a:t>why</a:t>
            </a:r>
            <a:r>
              <a:rPr lang="de-DE" baseline="0" dirty="0" smtClean="0">
                <a:sym typeface="Wingdings" panose="05000000000000000000" pitchFamily="2" charset="2"/>
              </a:rPr>
              <a:t> </a:t>
            </a:r>
            <a:r>
              <a:rPr lang="de-DE" baseline="0" dirty="0" err="1" smtClean="0">
                <a:sym typeface="Wingdings" panose="05000000000000000000" pitchFamily="2" charset="2"/>
              </a:rPr>
              <a:t>it</a:t>
            </a:r>
            <a:r>
              <a:rPr lang="de-DE" baseline="0" dirty="0" smtClean="0">
                <a:sym typeface="Wingdings" panose="05000000000000000000" pitchFamily="2" charset="2"/>
              </a:rPr>
              <a:t> </a:t>
            </a:r>
            <a:r>
              <a:rPr lang="de-DE" baseline="0" dirty="0" err="1" smtClean="0">
                <a:sym typeface="Wingdings" panose="05000000000000000000" pitchFamily="2" charset="2"/>
              </a:rPr>
              <a:t>is</a:t>
            </a:r>
            <a:r>
              <a:rPr lang="de-DE" baseline="0" dirty="0" smtClean="0">
                <a:sym typeface="Wingdings" panose="05000000000000000000" pitchFamily="2" charset="2"/>
              </a:rPr>
              <a:t> just </a:t>
            </a:r>
            <a:r>
              <a:rPr lang="de-DE" baseline="0" dirty="0" err="1" smtClean="0">
                <a:sym typeface="Wingdings" panose="05000000000000000000" pitchFamily="2" charset="2"/>
              </a:rPr>
              <a:t>useful</a:t>
            </a:r>
            <a:r>
              <a:rPr lang="de-DE" baseline="0" dirty="0" smtClean="0">
                <a:sym typeface="Wingdings" panose="05000000000000000000" pitchFamily="2" charset="2"/>
              </a:rPr>
              <a:t> in </a:t>
            </a:r>
            <a:r>
              <a:rPr lang="de-DE" baseline="0" dirty="0" err="1" smtClean="0">
                <a:sym typeface="Wingdings" panose="05000000000000000000" pitchFamily="2" charset="2"/>
              </a:rPr>
              <a:t>complex</a:t>
            </a:r>
            <a:r>
              <a:rPr lang="de-DE" baseline="0" dirty="0" smtClean="0">
                <a:sym typeface="Wingdings" panose="05000000000000000000" pitchFamily="2" charset="2"/>
              </a:rPr>
              <a:t> </a:t>
            </a:r>
            <a:r>
              <a:rPr lang="de-DE" baseline="0" dirty="0" err="1" smtClean="0">
                <a:sym typeface="Wingdings" panose="05000000000000000000" pitchFamily="2" charset="2"/>
              </a:rPr>
              <a:t>situations</a:t>
            </a:r>
            <a:r>
              <a:rPr lang="de-DE" baseline="0" dirty="0" smtClean="0">
                <a:sym typeface="Wingdings" panose="05000000000000000000" pitchFamily="2" charset="2"/>
              </a:rPr>
              <a:t> </a:t>
            </a:r>
          </a:p>
          <a:p>
            <a:pPr marL="628650" lvl="1" indent="-171450">
              <a:buFontTx/>
              <a:buChar char="-"/>
            </a:pPr>
            <a:r>
              <a:rPr lang="de-DE" baseline="0" dirty="0" err="1" smtClean="0">
                <a:sym typeface="Wingdings" panose="05000000000000000000" pitchFamily="2" charset="2"/>
              </a:rPr>
              <a:t>Possible</a:t>
            </a:r>
            <a:r>
              <a:rPr lang="de-DE" baseline="0" dirty="0" smtClean="0">
                <a:sym typeface="Wingdings" panose="05000000000000000000" pitchFamily="2" charset="2"/>
              </a:rPr>
              <a:t> </a:t>
            </a:r>
            <a:r>
              <a:rPr lang="de-DE" baseline="0" dirty="0" err="1" smtClean="0">
                <a:sym typeface="Wingdings" panose="05000000000000000000" pitchFamily="2" charset="2"/>
              </a:rPr>
              <a:t>to</a:t>
            </a:r>
            <a:r>
              <a:rPr lang="de-DE" baseline="0" dirty="0" smtClean="0">
                <a:sym typeface="Wingdings" panose="05000000000000000000" pitchFamily="2" charset="2"/>
              </a:rPr>
              <a:t> </a:t>
            </a:r>
            <a:r>
              <a:rPr lang="de-DE" baseline="0" dirty="0" err="1" smtClean="0">
                <a:sym typeface="Wingdings" panose="05000000000000000000" pitchFamily="2" charset="2"/>
              </a:rPr>
              <a:t>organize</a:t>
            </a:r>
            <a:r>
              <a:rPr lang="de-DE" baseline="0" dirty="0" smtClean="0">
                <a:sym typeface="Wingdings" panose="05000000000000000000" pitchFamily="2" charset="2"/>
              </a:rPr>
              <a:t> </a:t>
            </a:r>
            <a:r>
              <a:rPr lang="de-DE" baseline="0" dirty="0" err="1" smtClean="0">
                <a:sym typeface="Wingdings" panose="05000000000000000000" pitchFamily="2" charset="2"/>
              </a:rPr>
              <a:t>it</a:t>
            </a:r>
            <a:r>
              <a:rPr lang="de-DE" baseline="0" dirty="0" smtClean="0">
                <a:sym typeface="Wingdings" panose="05000000000000000000" pitchFamily="2" charset="2"/>
              </a:rPr>
              <a:t> in different </a:t>
            </a:r>
            <a:r>
              <a:rPr lang="de-DE" baseline="0" dirty="0" err="1" smtClean="0">
                <a:sym typeface="Wingdings" panose="05000000000000000000" pitchFamily="2" charset="2"/>
              </a:rPr>
              <a:t>ways</a:t>
            </a:r>
            <a:r>
              <a:rPr lang="de-DE" baseline="0" dirty="0" smtClean="0">
                <a:sym typeface="Wingdings" panose="05000000000000000000" pitchFamily="2" charset="2"/>
              </a:rPr>
              <a:t>  </a:t>
            </a:r>
            <a:r>
              <a:rPr lang="de-DE" baseline="0" dirty="0" err="1" smtClean="0">
                <a:sym typeface="Wingdings" panose="05000000000000000000" pitchFamily="2" charset="2"/>
              </a:rPr>
              <a:t>split</a:t>
            </a:r>
            <a:r>
              <a:rPr lang="de-DE" baseline="0" dirty="0" smtClean="0">
                <a:sym typeface="Wingdings" panose="05000000000000000000" pitchFamily="2" charset="2"/>
              </a:rPr>
              <a:t> </a:t>
            </a:r>
            <a:r>
              <a:rPr lang="de-DE" baseline="0" dirty="0" err="1" smtClean="0">
                <a:sym typeface="Wingdings" panose="05000000000000000000" pitchFamily="2" charset="2"/>
              </a:rPr>
              <a:t>search</a:t>
            </a:r>
            <a:r>
              <a:rPr lang="de-DE" baseline="0" dirty="0" smtClean="0">
                <a:sym typeface="Wingdings" panose="05000000000000000000" pitchFamily="2" charset="2"/>
              </a:rPr>
              <a:t> </a:t>
            </a:r>
            <a:r>
              <a:rPr lang="de-DE" baseline="0" dirty="0" err="1" smtClean="0">
                <a:sym typeface="Wingdings" panose="05000000000000000000" pitchFamily="2" charset="2"/>
              </a:rPr>
              <a:t>into</a:t>
            </a:r>
            <a:r>
              <a:rPr lang="de-DE" baseline="0" dirty="0" smtClean="0">
                <a:sym typeface="Wingdings" panose="05000000000000000000" pitchFamily="2" charset="2"/>
              </a:rPr>
              <a:t> </a:t>
            </a:r>
            <a:r>
              <a:rPr lang="de-DE" baseline="0" dirty="0" err="1" smtClean="0">
                <a:sym typeface="Wingdings" panose="05000000000000000000" pitchFamily="2" charset="2"/>
              </a:rPr>
              <a:t>subtasks</a:t>
            </a:r>
            <a:r>
              <a:rPr lang="de-DE" baseline="0" dirty="0" smtClean="0">
                <a:sym typeface="Wingdings" panose="05000000000000000000" pitchFamily="2" charset="2"/>
              </a:rPr>
              <a:t>, </a:t>
            </a:r>
            <a:r>
              <a:rPr lang="de-DE" baseline="0" dirty="0" err="1" smtClean="0">
                <a:sym typeface="Wingdings" panose="05000000000000000000" pitchFamily="2" charset="2"/>
              </a:rPr>
              <a:t>or</a:t>
            </a:r>
            <a:r>
              <a:rPr lang="de-DE" baseline="0" dirty="0" smtClean="0">
                <a:sym typeface="Wingdings" panose="05000000000000000000" pitchFamily="2" charset="2"/>
              </a:rPr>
              <a:t> all carry out </a:t>
            </a:r>
            <a:r>
              <a:rPr lang="de-DE" baseline="0" dirty="0" err="1" smtClean="0">
                <a:sym typeface="Wingdings" panose="05000000000000000000" pitchFamily="2" charset="2"/>
              </a:rPr>
              <a:t>the</a:t>
            </a:r>
            <a:r>
              <a:rPr lang="de-DE" baseline="0" dirty="0" smtClean="0">
                <a:sym typeface="Wingdings" panose="05000000000000000000" pitchFamily="2" charset="2"/>
              </a:rPr>
              <a:t> </a:t>
            </a:r>
            <a:r>
              <a:rPr lang="de-DE" baseline="0" dirty="0" err="1" smtClean="0">
                <a:sym typeface="Wingdings" panose="05000000000000000000" pitchFamily="2" charset="2"/>
              </a:rPr>
              <a:t>whole</a:t>
            </a:r>
            <a:r>
              <a:rPr lang="de-DE" baseline="0" dirty="0" smtClean="0">
                <a:sym typeface="Wingdings" panose="05000000000000000000" pitchFamily="2" charset="2"/>
              </a:rPr>
              <a:t> </a:t>
            </a:r>
            <a:r>
              <a:rPr lang="de-DE" baseline="0" dirty="0" err="1" smtClean="0">
                <a:sym typeface="Wingdings" panose="05000000000000000000" pitchFamily="2" charset="2"/>
              </a:rPr>
              <a:t>search</a:t>
            </a:r>
            <a:r>
              <a:rPr lang="de-DE" baseline="0" dirty="0" smtClean="0">
                <a:sym typeface="Wingdings" panose="05000000000000000000" pitchFamily="2" charset="2"/>
              </a:rPr>
              <a:t>  but in </a:t>
            </a:r>
            <a:r>
              <a:rPr lang="de-DE" baseline="0" dirty="0" err="1" smtClean="0">
                <a:sym typeface="Wingdings" panose="05000000000000000000" pitchFamily="2" charset="2"/>
              </a:rPr>
              <a:t>any</a:t>
            </a:r>
            <a:r>
              <a:rPr lang="de-DE" baseline="0" dirty="0" smtClean="0">
                <a:sym typeface="Wingdings" panose="05000000000000000000" pitchFamily="2" charset="2"/>
              </a:rPr>
              <a:t> </a:t>
            </a:r>
            <a:r>
              <a:rPr lang="de-DE" baseline="0" dirty="0" err="1" smtClean="0">
                <a:sym typeface="Wingdings" panose="05000000000000000000" pitchFamily="2" charset="2"/>
              </a:rPr>
              <a:t>case</a:t>
            </a:r>
            <a:r>
              <a:rPr lang="de-DE" baseline="0" dirty="0" smtClean="0">
                <a:sym typeface="Wingdings" panose="05000000000000000000" pitchFamily="2" charset="2"/>
              </a:rPr>
              <a:t> </a:t>
            </a:r>
            <a:r>
              <a:rPr lang="de-DE" baseline="0" dirty="0" err="1" smtClean="0">
                <a:sym typeface="Wingdings" panose="05000000000000000000" pitchFamily="2" charset="2"/>
              </a:rPr>
              <a:t>it</a:t>
            </a:r>
            <a:r>
              <a:rPr lang="de-DE" baseline="0" dirty="0" smtClean="0">
                <a:sym typeface="Wingdings" panose="05000000000000000000" pitchFamily="2" charset="2"/>
              </a:rPr>
              <a:t> </a:t>
            </a:r>
            <a:r>
              <a:rPr lang="de-DE" baseline="0" dirty="0" err="1" smtClean="0">
                <a:sym typeface="Wingdings" panose="05000000000000000000" pitchFamily="2" charset="2"/>
              </a:rPr>
              <a:t>is</a:t>
            </a:r>
            <a:r>
              <a:rPr lang="de-DE" baseline="0" dirty="0" smtClean="0">
                <a:sym typeface="Wingdings" panose="05000000000000000000" pitchFamily="2" charset="2"/>
              </a:rPr>
              <a:t> </a:t>
            </a:r>
            <a:r>
              <a:rPr lang="de-DE" baseline="0" dirty="0" err="1" smtClean="0">
                <a:sym typeface="Wingdings" panose="05000000000000000000" pitchFamily="2" charset="2"/>
              </a:rPr>
              <a:t>necessary</a:t>
            </a:r>
            <a:r>
              <a:rPr lang="de-DE" baseline="0" dirty="0" smtClean="0">
                <a:sym typeface="Wingdings" panose="05000000000000000000" pitchFamily="2" charset="2"/>
              </a:rPr>
              <a:t> </a:t>
            </a:r>
            <a:r>
              <a:rPr lang="de-DE" baseline="0" dirty="0" err="1" smtClean="0">
                <a:sym typeface="Wingdings" panose="05000000000000000000" pitchFamily="2" charset="2"/>
              </a:rPr>
              <a:t>to</a:t>
            </a:r>
            <a:r>
              <a:rPr lang="de-DE" baseline="0" dirty="0" smtClean="0">
                <a:sym typeface="Wingdings" panose="05000000000000000000" pitchFamily="2" charset="2"/>
              </a:rPr>
              <a:t> </a:t>
            </a:r>
            <a:r>
              <a:rPr lang="de-DE" baseline="0" dirty="0" err="1" smtClean="0">
                <a:sym typeface="Wingdings" panose="05000000000000000000" pitchFamily="2" charset="2"/>
              </a:rPr>
              <a:t>talk</a:t>
            </a:r>
            <a:r>
              <a:rPr lang="de-DE" baseline="0" dirty="0" smtClean="0">
                <a:sym typeface="Wingdings" panose="05000000000000000000" pitchFamily="2" charset="2"/>
              </a:rPr>
              <a:t> </a:t>
            </a:r>
            <a:r>
              <a:rPr lang="de-DE" baseline="0" dirty="0" err="1" smtClean="0">
                <a:sym typeface="Wingdings" panose="05000000000000000000" pitchFamily="2" charset="2"/>
              </a:rPr>
              <a:t>about</a:t>
            </a:r>
            <a:r>
              <a:rPr lang="de-DE" baseline="0" dirty="0" smtClean="0">
                <a:sym typeface="Wingdings" panose="05000000000000000000" pitchFamily="2" charset="2"/>
              </a:rPr>
              <a:t> </a:t>
            </a:r>
            <a:r>
              <a:rPr lang="de-DE" baseline="0" dirty="0" err="1" smtClean="0">
                <a:sym typeface="Wingdings" panose="05000000000000000000" pitchFamily="2" charset="2"/>
              </a:rPr>
              <a:t>the</a:t>
            </a:r>
            <a:r>
              <a:rPr lang="de-DE" baseline="0" dirty="0" smtClean="0">
                <a:sym typeface="Wingdings" panose="05000000000000000000" pitchFamily="2" charset="2"/>
              </a:rPr>
              <a:t> </a:t>
            </a:r>
            <a:r>
              <a:rPr lang="de-DE" baseline="0" dirty="0" err="1" smtClean="0">
                <a:sym typeface="Wingdings" panose="05000000000000000000" pitchFamily="2" charset="2"/>
              </a:rPr>
              <a:t>results</a:t>
            </a:r>
            <a:r>
              <a:rPr lang="de-DE" baseline="0" dirty="0" smtClean="0">
                <a:sym typeface="Wingdings" panose="05000000000000000000" pitchFamily="2" charset="2"/>
              </a:rPr>
              <a:t> </a:t>
            </a:r>
          </a:p>
          <a:p>
            <a:pPr marL="457200" lvl="1" indent="0">
              <a:buFontTx/>
              <a:buNone/>
            </a:pPr>
            <a:r>
              <a:rPr lang="de-DE" baseline="0" dirty="0" err="1" smtClean="0">
                <a:sym typeface="Wingdings" panose="05000000000000000000" pitchFamily="2" charset="2"/>
              </a:rPr>
              <a:t>and</a:t>
            </a:r>
            <a:r>
              <a:rPr lang="de-DE" baseline="0" dirty="0" smtClean="0">
                <a:sym typeface="Wingdings" panose="05000000000000000000" pitchFamily="2" charset="2"/>
              </a:rPr>
              <a:t> </a:t>
            </a:r>
            <a:r>
              <a:rPr lang="de-DE" baseline="0" dirty="0" err="1" smtClean="0">
                <a:sym typeface="Wingdings" panose="05000000000000000000" pitchFamily="2" charset="2"/>
              </a:rPr>
              <a:t>to</a:t>
            </a:r>
            <a:r>
              <a:rPr lang="de-DE" baseline="0" dirty="0" smtClean="0">
                <a:sym typeface="Wingdings" panose="05000000000000000000" pitchFamily="2" charset="2"/>
              </a:rPr>
              <a:t> </a:t>
            </a:r>
            <a:r>
              <a:rPr lang="de-DE" baseline="0" dirty="0" err="1" smtClean="0">
                <a:sym typeface="Wingdings" panose="05000000000000000000" pitchFamily="2" charset="2"/>
              </a:rPr>
              <a:t>come</a:t>
            </a:r>
            <a:r>
              <a:rPr lang="de-DE" baseline="0" dirty="0" smtClean="0">
                <a:sym typeface="Wingdings" panose="05000000000000000000" pitchFamily="2" charset="2"/>
              </a:rPr>
              <a:t> </a:t>
            </a:r>
            <a:r>
              <a:rPr lang="de-DE" baseline="0" dirty="0" err="1" smtClean="0">
                <a:sym typeface="Wingdings" panose="05000000000000000000" pitchFamily="2" charset="2"/>
              </a:rPr>
              <a:t>to</a:t>
            </a:r>
            <a:r>
              <a:rPr lang="de-DE" baseline="0" dirty="0" smtClean="0">
                <a:sym typeface="Wingdings" panose="05000000000000000000" pitchFamily="2" charset="2"/>
              </a:rPr>
              <a:t> a </a:t>
            </a:r>
            <a:r>
              <a:rPr lang="de-DE" baseline="0" dirty="0" err="1" smtClean="0">
                <a:sym typeface="Wingdings" panose="05000000000000000000" pitchFamily="2" charset="2"/>
              </a:rPr>
              <a:t>common</a:t>
            </a:r>
            <a:r>
              <a:rPr lang="de-DE" baseline="0" dirty="0" smtClean="0">
                <a:sym typeface="Wingdings" panose="05000000000000000000" pitchFamily="2" charset="2"/>
              </a:rPr>
              <a:t> </a:t>
            </a:r>
            <a:r>
              <a:rPr lang="de-DE" baseline="0" dirty="0" err="1" smtClean="0">
                <a:sym typeface="Wingdings" panose="05000000000000000000" pitchFamily="2" charset="2"/>
              </a:rPr>
              <a:t>decisiion</a:t>
            </a:r>
            <a:endParaRPr lang="de-DE" baseline="0" dirty="0" smtClean="0">
              <a:sym typeface="Wingdings" panose="05000000000000000000" pitchFamily="2" charset="2"/>
            </a:endParaRPr>
          </a:p>
          <a:p>
            <a:pPr marL="457200" lvl="1" indent="0">
              <a:buFontTx/>
              <a:buNone/>
            </a:pPr>
            <a:endParaRPr lang="de-DE" baseline="0" dirty="0" smtClean="0">
              <a:sym typeface="Wingdings" panose="05000000000000000000" pitchFamily="2" charset="2"/>
            </a:endParaRPr>
          </a:p>
          <a:p>
            <a:pPr marL="0" lvl="0" indent="0">
              <a:buFontTx/>
              <a:buNone/>
            </a:pPr>
            <a:r>
              <a:rPr lang="de-DE" baseline="0" dirty="0" smtClean="0">
                <a:sym typeface="Wingdings" panose="05000000000000000000" pitchFamily="2" charset="2"/>
              </a:rPr>
              <a:t>Due </a:t>
            </a:r>
            <a:r>
              <a:rPr lang="de-DE" baseline="0" dirty="0" err="1" smtClean="0">
                <a:sym typeface="Wingdings" panose="05000000000000000000" pitchFamily="2" charset="2"/>
              </a:rPr>
              <a:t>to</a:t>
            </a:r>
            <a:r>
              <a:rPr lang="de-DE" baseline="0" dirty="0" smtClean="0">
                <a:sym typeface="Wingdings" panose="05000000000000000000" pitchFamily="2" charset="2"/>
              </a:rPr>
              <a:t> </a:t>
            </a:r>
            <a:r>
              <a:rPr lang="de-DE" baseline="0" dirty="0" err="1" smtClean="0">
                <a:sym typeface="Wingdings" panose="05000000000000000000" pitchFamily="2" charset="2"/>
              </a:rPr>
              <a:t>the</a:t>
            </a:r>
            <a:r>
              <a:rPr lang="de-DE" baseline="0" dirty="0" smtClean="0">
                <a:sym typeface="Wingdings" panose="05000000000000000000" pitchFamily="2" charset="2"/>
              </a:rPr>
              <a:t> </a:t>
            </a:r>
            <a:r>
              <a:rPr lang="de-DE" baseline="0" dirty="0" err="1" smtClean="0">
                <a:sym typeface="Wingdings" panose="05000000000000000000" pitchFamily="2" charset="2"/>
              </a:rPr>
              <a:t>fact</a:t>
            </a:r>
            <a:r>
              <a:rPr lang="de-DE" baseline="0" dirty="0" smtClean="0">
                <a:sym typeface="Wingdings" panose="05000000000000000000" pitchFamily="2" charset="2"/>
              </a:rPr>
              <a:t> </a:t>
            </a:r>
            <a:r>
              <a:rPr lang="de-DE" baseline="0" dirty="0" err="1" smtClean="0">
                <a:sym typeface="Wingdings" panose="05000000000000000000" pitchFamily="2" charset="2"/>
              </a:rPr>
              <a:t>that</a:t>
            </a:r>
            <a:r>
              <a:rPr lang="de-DE" baseline="0" dirty="0" smtClean="0">
                <a:sym typeface="Wingdings" panose="05000000000000000000" pitchFamily="2" charset="2"/>
              </a:rPr>
              <a:t> </a:t>
            </a:r>
            <a:r>
              <a:rPr lang="de-DE" baseline="0" dirty="0" err="1" smtClean="0">
                <a:sym typeface="Wingdings" panose="05000000000000000000" pitchFamily="2" charset="2"/>
              </a:rPr>
              <a:t>teams</a:t>
            </a:r>
            <a:r>
              <a:rPr lang="de-DE" baseline="0" dirty="0" smtClean="0">
                <a:sym typeface="Wingdings" panose="05000000000000000000" pitchFamily="2" charset="2"/>
              </a:rPr>
              <a:t> </a:t>
            </a:r>
            <a:r>
              <a:rPr lang="de-DE" baseline="0" dirty="0" err="1" smtClean="0">
                <a:sym typeface="Wingdings" panose="05000000000000000000" pitchFamily="2" charset="2"/>
              </a:rPr>
              <a:t>usually</a:t>
            </a:r>
            <a:r>
              <a:rPr lang="de-DE" baseline="0" dirty="0" smtClean="0">
                <a:sym typeface="Wingdings" panose="05000000000000000000" pitchFamily="2" charset="2"/>
              </a:rPr>
              <a:t> </a:t>
            </a:r>
            <a:r>
              <a:rPr lang="de-DE" baseline="0" dirty="0" err="1" smtClean="0">
                <a:sym typeface="Wingdings" panose="05000000000000000000" pitchFamily="2" charset="2"/>
              </a:rPr>
              <a:t>split</a:t>
            </a:r>
            <a:r>
              <a:rPr lang="de-DE" baseline="0" dirty="0" smtClean="0">
                <a:sym typeface="Wingdings" panose="05000000000000000000" pitchFamily="2" charset="2"/>
              </a:rPr>
              <a:t> </a:t>
            </a:r>
            <a:r>
              <a:rPr lang="de-DE" baseline="0" dirty="0" err="1" smtClean="0">
                <a:sym typeface="Wingdings" panose="05000000000000000000" pitchFamily="2" charset="2"/>
              </a:rPr>
              <a:t>up</a:t>
            </a:r>
            <a:r>
              <a:rPr lang="de-DE" baseline="0" dirty="0" smtClean="0">
                <a:sym typeface="Wingdings" panose="05000000000000000000" pitchFamily="2" charset="2"/>
              </a:rPr>
              <a:t> </a:t>
            </a:r>
            <a:r>
              <a:rPr lang="de-DE" baseline="0" dirty="0" err="1" smtClean="0">
                <a:sym typeface="Wingdings" panose="05000000000000000000" pitchFamily="2" charset="2"/>
              </a:rPr>
              <a:t>search</a:t>
            </a:r>
            <a:r>
              <a:rPr lang="de-DE" baseline="0" dirty="0" smtClean="0">
                <a:sym typeface="Wingdings" panose="05000000000000000000" pitchFamily="2" charset="2"/>
              </a:rPr>
              <a:t> </a:t>
            </a:r>
            <a:r>
              <a:rPr lang="de-DE" baseline="0" dirty="0" err="1" smtClean="0">
                <a:sym typeface="Wingdings" panose="05000000000000000000" pitchFamily="2" charset="2"/>
              </a:rPr>
              <a:t>into</a:t>
            </a:r>
            <a:r>
              <a:rPr lang="de-DE" baseline="0" dirty="0" smtClean="0">
                <a:sym typeface="Wingdings" panose="05000000000000000000" pitchFamily="2" charset="2"/>
              </a:rPr>
              <a:t> </a:t>
            </a:r>
            <a:r>
              <a:rPr lang="de-DE" baseline="0" dirty="0" err="1" smtClean="0">
                <a:sym typeface="Wingdings" panose="05000000000000000000" pitchFamily="2" charset="2"/>
              </a:rPr>
              <a:t>subtasks</a:t>
            </a:r>
            <a:r>
              <a:rPr lang="de-DE" baseline="0" dirty="0" smtClean="0">
                <a:sym typeface="Wingdings" panose="05000000000000000000" pitchFamily="2" charset="2"/>
              </a:rPr>
              <a:t> </a:t>
            </a:r>
            <a:r>
              <a:rPr lang="de-DE" baseline="0" dirty="0" err="1" smtClean="0">
                <a:sym typeface="Wingdings" panose="05000000000000000000" pitchFamily="2" charset="2"/>
              </a:rPr>
              <a:t>it</a:t>
            </a:r>
            <a:r>
              <a:rPr lang="de-DE" baseline="0" dirty="0" smtClean="0">
                <a:sym typeface="Wingdings" panose="05000000000000000000" pitchFamily="2" charset="2"/>
              </a:rPr>
              <a:t> </a:t>
            </a:r>
            <a:r>
              <a:rPr lang="de-DE" baseline="0" dirty="0" err="1" smtClean="0">
                <a:sym typeface="Wingdings" panose="05000000000000000000" pitchFamily="2" charset="2"/>
              </a:rPr>
              <a:t>is</a:t>
            </a:r>
            <a:r>
              <a:rPr lang="de-DE" baseline="0" dirty="0" smtClean="0">
                <a:sym typeface="Wingdings" panose="05000000000000000000" pitchFamily="2" charset="2"/>
              </a:rPr>
              <a:t> in </a:t>
            </a:r>
            <a:r>
              <a:rPr lang="de-DE" baseline="0" dirty="0" err="1" smtClean="0">
                <a:sym typeface="Wingdings" panose="05000000000000000000" pitchFamily="2" charset="2"/>
              </a:rPr>
              <a:t>genereal</a:t>
            </a:r>
            <a:r>
              <a:rPr lang="de-DE" baseline="0" dirty="0" smtClean="0">
                <a:sym typeface="Wingdings" panose="05000000000000000000" pitchFamily="2" charset="2"/>
              </a:rPr>
              <a:t> </a:t>
            </a:r>
            <a:r>
              <a:rPr lang="de-DE" baseline="0" dirty="0" err="1" smtClean="0">
                <a:sym typeface="Wingdings" panose="05000000000000000000" pitchFamily="2" charset="2"/>
              </a:rPr>
              <a:t>more</a:t>
            </a:r>
            <a:r>
              <a:rPr lang="de-DE" baseline="0" dirty="0" smtClean="0">
                <a:sym typeface="Wingdings" panose="05000000000000000000" pitchFamily="2" charset="2"/>
              </a:rPr>
              <a:t> </a:t>
            </a:r>
            <a:r>
              <a:rPr lang="de-DE" baseline="0" dirty="0" err="1" smtClean="0">
                <a:sym typeface="Wingdings" panose="05000000000000000000" pitchFamily="2" charset="2"/>
              </a:rPr>
              <a:t>efficient</a:t>
            </a:r>
            <a:r>
              <a:rPr lang="de-DE" baseline="0" dirty="0" smtClean="0">
                <a:sym typeface="Wingdings" panose="05000000000000000000" pitchFamily="2" charset="2"/>
              </a:rPr>
              <a:t> </a:t>
            </a:r>
            <a:r>
              <a:rPr lang="de-DE" baseline="0" dirty="0" err="1" smtClean="0">
                <a:sym typeface="Wingdings" panose="05000000000000000000" pitchFamily="2" charset="2"/>
              </a:rPr>
              <a:t>that</a:t>
            </a:r>
            <a:r>
              <a:rPr lang="de-DE" baseline="0" dirty="0" smtClean="0">
                <a:sym typeface="Wingdings" panose="05000000000000000000" pitchFamily="2" charset="2"/>
              </a:rPr>
              <a:t> an individual </a:t>
            </a:r>
            <a:r>
              <a:rPr lang="de-DE" baseline="0" dirty="0" err="1" smtClean="0">
                <a:sym typeface="Wingdings" panose="05000000000000000000" pitchFamily="2" charset="2"/>
              </a:rPr>
              <a:t>search</a:t>
            </a:r>
            <a:r>
              <a:rPr lang="de-DE" baseline="0" dirty="0" smtClean="0">
                <a:sym typeface="Wingdings" panose="05000000000000000000" pitchFamily="2" charset="2"/>
              </a:rPr>
              <a:t> BUT </a:t>
            </a:r>
            <a:r>
              <a:rPr lang="de-DE" baseline="0" dirty="0" err="1" smtClean="0">
                <a:sym typeface="Wingdings" panose="05000000000000000000" pitchFamily="2" charset="2"/>
              </a:rPr>
              <a:t>of</a:t>
            </a:r>
            <a:r>
              <a:rPr lang="de-DE" baseline="0" dirty="0" smtClean="0">
                <a:sym typeface="Wingdings" panose="05000000000000000000" pitchFamily="2" charset="2"/>
              </a:rPr>
              <a:t> </a:t>
            </a:r>
            <a:r>
              <a:rPr lang="de-DE" baseline="0" dirty="0" err="1" smtClean="0">
                <a:sym typeface="Wingdings" panose="05000000000000000000" pitchFamily="2" charset="2"/>
              </a:rPr>
              <a:t>course</a:t>
            </a:r>
            <a:r>
              <a:rPr lang="de-DE" baseline="0" dirty="0" smtClean="0">
                <a:sym typeface="Wingdings" panose="05000000000000000000" pitchFamily="2" charset="2"/>
              </a:rPr>
              <a:t> </a:t>
            </a:r>
            <a:r>
              <a:rPr lang="de-DE" baseline="0" dirty="0" err="1" smtClean="0">
                <a:sym typeface="Wingdings" panose="05000000000000000000" pitchFamily="2" charset="2"/>
              </a:rPr>
              <a:t>we</a:t>
            </a:r>
            <a:r>
              <a:rPr lang="de-DE" baseline="0" dirty="0" smtClean="0">
                <a:sym typeface="Wingdings" panose="05000000000000000000" pitchFamily="2" charset="2"/>
              </a:rPr>
              <a:t> </a:t>
            </a:r>
            <a:r>
              <a:rPr lang="de-DE" baseline="0" dirty="0" err="1" smtClean="0">
                <a:sym typeface="Wingdings" panose="05000000000000000000" pitchFamily="2" charset="2"/>
              </a:rPr>
              <a:t>need</a:t>
            </a:r>
            <a:r>
              <a:rPr lang="de-DE" baseline="0" dirty="0" smtClean="0">
                <a:sym typeface="Wingdings" panose="05000000000000000000" pitchFamily="2" charset="2"/>
              </a:rPr>
              <a:t> </a:t>
            </a:r>
            <a:r>
              <a:rPr lang="de-DE" baseline="0" dirty="0" err="1" smtClean="0">
                <a:sym typeface="Wingdings" panose="05000000000000000000" pitchFamily="2" charset="2"/>
              </a:rPr>
              <a:t>to</a:t>
            </a:r>
            <a:r>
              <a:rPr lang="de-DE" baseline="0" dirty="0" smtClean="0">
                <a:sym typeface="Wingdings" panose="05000000000000000000" pitchFamily="2" charset="2"/>
              </a:rPr>
              <a:t> </a:t>
            </a:r>
            <a:r>
              <a:rPr lang="de-DE" baseline="0" dirty="0" err="1" smtClean="0">
                <a:sym typeface="Wingdings" panose="05000000000000000000" pitchFamily="2" charset="2"/>
              </a:rPr>
              <a:t>be</a:t>
            </a:r>
            <a:r>
              <a:rPr lang="de-DE" baseline="0" dirty="0" smtClean="0">
                <a:sym typeface="Wingdings" panose="05000000000000000000" pitchFamily="2" charset="2"/>
              </a:rPr>
              <a:t> </a:t>
            </a:r>
            <a:r>
              <a:rPr lang="de-DE" baseline="0" dirty="0" err="1" smtClean="0">
                <a:sym typeface="Wingdings" panose="05000000000000000000" pitchFamily="2" charset="2"/>
              </a:rPr>
              <a:t>able</a:t>
            </a:r>
            <a:r>
              <a:rPr lang="de-DE" baseline="0" dirty="0" smtClean="0">
                <a:sym typeface="Wingdings" panose="05000000000000000000" pitchFamily="2" charset="2"/>
              </a:rPr>
              <a:t> </a:t>
            </a:r>
            <a:r>
              <a:rPr lang="de-DE" baseline="0" dirty="0" err="1" smtClean="0">
                <a:sym typeface="Wingdings" panose="05000000000000000000" pitchFamily="2" charset="2"/>
              </a:rPr>
              <a:t>to</a:t>
            </a:r>
            <a:r>
              <a:rPr lang="de-DE" baseline="0" dirty="0" smtClean="0">
                <a:sym typeface="Wingdings" panose="05000000000000000000" pitchFamily="2" charset="2"/>
              </a:rPr>
              <a:t> </a:t>
            </a:r>
            <a:r>
              <a:rPr lang="de-DE" baseline="0" dirty="0" err="1" smtClean="0">
                <a:sym typeface="Wingdings" panose="05000000000000000000" pitchFamily="2" charset="2"/>
              </a:rPr>
              <a:t>organize</a:t>
            </a:r>
            <a:r>
              <a:rPr lang="de-DE" baseline="0" dirty="0" smtClean="0">
                <a:sym typeface="Wingdings" panose="05000000000000000000" pitchFamily="2" charset="2"/>
              </a:rPr>
              <a:t> </a:t>
            </a:r>
            <a:r>
              <a:rPr lang="de-DE" baseline="0" dirty="0" err="1" smtClean="0">
                <a:sym typeface="Wingdings" panose="05000000000000000000" pitchFamily="2" charset="2"/>
              </a:rPr>
              <a:t>it</a:t>
            </a:r>
            <a:r>
              <a:rPr lang="de-DE" baseline="0" dirty="0" smtClean="0">
                <a:sym typeface="Wingdings" panose="05000000000000000000" pitchFamily="2" charset="2"/>
              </a:rPr>
              <a:t> </a:t>
            </a:r>
            <a:r>
              <a:rPr lang="de-DE" baseline="0" dirty="0" err="1" smtClean="0">
                <a:sym typeface="Wingdings" panose="05000000000000000000" pitchFamily="2" charset="2"/>
              </a:rPr>
              <a:t>and</a:t>
            </a:r>
            <a:r>
              <a:rPr lang="de-DE" baseline="0" dirty="0" smtClean="0">
                <a:sym typeface="Wingdings" panose="05000000000000000000" pitchFamily="2" charset="2"/>
              </a:rPr>
              <a:t> </a:t>
            </a:r>
            <a:r>
              <a:rPr lang="de-DE" baseline="0" dirty="0" err="1" smtClean="0">
                <a:sym typeface="Wingdings" panose="05000000000000000000" pitchFamily="2" charset="2"/>
              </a:rPr>
              <a:t>how</a:t>
            </a:r>
            <a:r>
              <a:rPr lang="de-DE" baseline="0" dirty="0" smtClean="0">
                <a:sym typeface="Wingdings" panose="05000000000000000000" pitchFamily="2" charset="2"/>
              </a:rPr>
              <a:t> </a:t>
            </a:r>
            <a:r>
              <a:rPr lang="de-DE" baseline="0" dirty="0" err="1" smtClean="0">
                <a:sym typeface="Wingdings" panose="05000000000000000000" pitchFamily="2" charset="2"/>
              </a:rPr>
              <a:t>to</a:t>
            </a:r>
            <a:r>
              <a:rPr lang="de-DE" baseline="0" dirty="0" smtClean="0">
                <a:sym typeface="Wingdings" panose="05000000000000000000" pitchFamily="2" charset="2"/>
              </a:rPr>
              <a:t> </a:t>
            </a:r>
            <a:r>
              <a:rPr lang="de-DE" baseline="0" dirty="0" err="1" smtClean="0">
                <a:sym typeface="Wingdings" panose="05000000000000000000" pitchFamily="2" charset="2"/>
              </a:rPr>
              <a:t>split</a:t>
            </a:r>
            <a:r>
              <a:rPr lang="de-DE" baseline="0" dirty="0" smtClean="0">
                <a:sym typeface="Wingdings" panose="05000000000000000000" pitchFamily="2" charset="2"/>
              </a:rPr>
              <a:t> </a:t>
            </a:r>
            <a:r>
              <a:rPr lang="de-DE" baseline="0" dirty="0" err="1" smtClean="0">
                <a:sym typeface="Wingdings" panose="05000000000000000000" pitchFamily="2" charset="2"/>
              </a:rPr>
              <a:t>up</a:t>
            </a:r>
            <a:r>
              <a:rPr lang="de-DE" baseline="0" dirty="0" smtClean="0">
                <a:sym typeface="Wingdings" panose="05000000000000000000" pitchFamily="2" charset="2"/>
              </a:rPr>
              <a:t> </a:t>
            </a:r>
            <a:r>
              <a:rPr lang="de-DE" baseline="0" dirty="0" err="1" smtClean="0">
                <a:sym typeface="Wingdings" panose="05000000000000000000" pitchFamily="2" charset="2"/>
              </a:rPr>
              <a:t>the</a:t>
            </a:r>
            <a:r>
              <a:rPr lang="de-DE" baseline="0" dirty="0" smtClean="0">
                <a:sym typeface="Wingdings" panose="05000000000000000000" pitchFamily="2" charset="2"/>
              </a:rPr>
              <a:t> </a:t>
            </a:r>
            <a:r>
              <a:rPr lang="de-DE" baseline="0" dirty="0" err="1" smtClean="0">
                <a:sym typeface="Wingdings" panose="05000000000000000000" pitchFamily="2" charset="2"/>
              </a:rPr>
              <a:t>task</a:t>
            </a:r>
            <a:r>
              <a:rPr lang="de-DE" baseline="0" dirty="0" smtClean="0">
                <a:sym typeface="Wingdings" panose="05000000000000000000" pitchFamily="2" charset="2"/>
              </a:rPr>
              <a:t> </a:t>
            </a:r>
            <a:r>
              <a:rPr lang="de-DE" baseline="0" dirty="0" err="1" smtClean="0">
                <a:sym typeface="Wingdings" panose="05000000000000000000" pitchFamily="2" charset="2"/>
              </a:rPr>
              <a:t>best</a:t>
            </a:r>
            <a:endParaRPr lang="de-DE" baseline="0" dirty="0" smtClean="0">
              <a:sym typeface="Wingdings" panose="05000000000000000000" pitchFamily="2" charset="2"/>
            </a:endParaRPr>
          </a:p>
          <a:p>
            <a:pPr marL="0" lvl="0" indent="0">
              <a:buFontTx/>
              <a:buNone/>
            </a:pPr>
            <a:r>
              <a:rPr lang="de-DE" baseline="0" dirty="0" smtClean="0">
                <a:sym typeface="Wingdings" panose="05000000000000000000" pitchFamily="2" charset="2"/>
              </a:rPr>
              <a:t>But </a:t>
            </a:r>
            <a:r>
              <a:rPr lang="de-DE" baseline="0" dirty="0" err="1" smtClean="0">
                <a:sym typeface="Wingdings" panose="05000000000000000000" pitchFamily="2" charset="2"/>
              </a:rPr>
              <a:t>beeing</a:t>
            </a:r>
            <a:r>
              <a:rPr lang="de-DE" baseline="0" dirty="0" smtClean="0">
                <a:sym typeface="Wingdings" panose="05000000000000000000" pitchFamily="2" charset="2"/>
              </a:rPr>
              <a:t> </a:t>
            </a:r>
            <a:r>
              <a:rPr lang="de-DE" baseline="0" dirty="0" err="1" smtClean="0">
                <a:sym typeface="Wingdings" panose="05000000000000000000" pitchFamily="2" charset="2"/>
              </a:rPr>
              <a:t>more</a:t>
            </a:r>
            <a:r>
              <a:rPr lang="de-DE" baseline="0" dirty="0" smtClean="0">
                <a:sym typeface="Wingdings" panose="05000000000000000000" pitchFamily="2" charset="2"/>
              </a:rPr>
              <a:t> </a:t>
            </a:r>
            <a:r>
              <a:rPr lang="de-DE" baseline="0" dirty="0" err="1" smtClean="0">
                <a:sym typeface="Wingdings" panose="05000000000000000000" pitchFamily="2" charset="2"/>
              </a:rPr>
              <a:t>efficient</a:t>
            </a:r>
            <a:r>
              <a:rPr lang="de-DE" baseline="0" dirty="0" smtClean="0">
                <a:sym typeface="Wingdings" panose="05000000000000000000" pitchFamily="2" charset="2"/>
              </a:rPr>
              <a:t> </a:t>
            </a:r>
            <a:r>
              <a:rPr lang="de-DE" baseline="0" dirty="0" err="1" smtClean="0">
                <a:sym typeface="Wingdings" panose="05000000000000000000" pitchFamily="2" charset="2"/>
              </a:rPr>
              <a:t>is</a:t>
            </a:r>
            <a:r>
              <a:rPr lang="de-DE" baseline="0" dirty="0" smtClean="0">
                <a:sym typeface="Wingdings" panose="05000000000000000000" pitchFamily="2" charset="2"/>
              </a:rPr>
              <a:t> just </a:t>
            </a:r>
            <a:r>
              <a:rPr lang="de-DE" baseline="0" dirty="0" err="1" smtClean="0">
                <a:sym typeface="Wingdings" panose="05000000000000000000" pitchFamily="2" charset="2"/>
              </a:rPr>
              <a:t>one</a:t>
            </a:r>
            <a:r>
              <a:rPr lang="de-DE" baseline="0" dirty="0" smtClean="0">
                <a:sym typeface="Wingdings" panose="05000000000000000000" pitchFamily="2" charset="2"/>
              </a:rPr>
              <a:t> </a:t>
            </a:r>
            <a:r>
              <a:rPr lang="de-DE" baseline="0" dirty="0" err="1" smtClean="0">
                <a:sym typeface="Wingdings" panose="05000000000000000000" pitchFamily="2" charset="2"/>
              </a:rPr>
              <a:t>benefit</a:t>
            </a:r>
            <a:r>
              <a:rPr lang="de-DE" baseline="0" dirty="0" smtClean="0">
                <a:sym typeface="Wingdings" panose="05000000000000000000" pitchFamily="2" charset="2"/>
              </a:rPr>
              <a:t>  </a:t>
            </a:r>
            <a:r>
              <a:rPr lang="de-DE" baseline="0" dirty="0" err="1" smtClean="0">
                <a:sym typeface="Wingdings" panose="05000000000000000000" pitchFamily="2" charset="2"/>
              </a:rPr>
              <a:t>actaully</a:t>
            </a:r>
            <a:r>
              <a:rPr lang="de-DE" baseline="0" dirty="0" smtClean="0">
                <a:sym typeface="Wingdings" panose="05000000000000000000" pitchFamily="2" charset="2"/>
              </a:rPr>
              <a:t> </a:t>
            </a:r>
            <a:r>
              <a:rPr lang="de-DE" baseline="0" dirty="0" err="1" smtClean="0">
                <a:sym typeface="Wingdings" panose="05000000000000000000" pitchFamily="2" charset="2"/>
              </a:rPr>
              <a:t>collaboration</a:t>
            </a:r>
            <a:r>
              <a:rPr lang="de-DE" baseline="0" dirty="0" smtClean="0">
                <a:sym typeface="Wingdings" panose="05000000000000000000" pitchFamily="2" charset="2"/>
              </a:rPr>
              <a:t> </a:t>
            </a:r>
            <a:r>
              <a:rPr lang="de-DE" baseline="0" dirty="0" err="1" smtClean="0">
                <a:sym typeface="Wingdings" panose="05000000000000000000" pitchFamily="2" charset="2"/>
              </a:rPr>
              <a:t>should</a:t>
            </a:r>
            <a:r>
              <a:rPr lang="de-DE" baseline="0" dirty="0" smtClean="0">
                <a:sym typeface="Wingdings" panose="05000000000000000000" pitchFamily="2" charset="2"/>
              </a:rPr>
              <a:t> </a:t>
            </a:r>
            <a:r>
              <a:rPr lang="de-DE" baseline="0" dirty="0" err="1" smtClean="0">
                <a:sym typeface="Wingdings" panose="05000000000000000000" pitchFamily="2" charset="2"/>
              </a:rPr>
              <a:t>result</a:t>
            </a:r>
            <a:r>
              <a:rPr lang="de-DE" baseline="0" dirty="0" smtClean="0">
                <a:sym typeface="Wingdings" panose="05000000000000000000" pitchFamily="2" charset="2"/>
              </a:rPr>
              <a:t> in </a:t>
            </a:r>
            <a:r>
              <a:rPr lang="de-DE" baseline="0" dirty="0" err="1" smtClean="0">
                <a:sym typeface="Wingdings" panose="05000000000000000000" pitchFamily="2" charset="2"/>
              </a:rPr>
              <a:t>more</a:t>
            </a:r>
            <a:r>
              <a:rPr lang="de-DE" baseline="0" dirty="0" smtClean="0">
                <a:sym typeface="Wingdings" panose="05000000000000000000" pitchFamily="2" charset="2"/>
              </a:rPr>
              <a:t> </a:t>
            </a:r>
            <a:r>
              <a:rPr lang="de-DE" baseline="0" dirty="0" err="1" smtClean="0">
                <a:sym typeface="Wingdings" panose="05000000000000000000" pitchFamily="2" charset="2"/>
              </a:rPr>
              <a:t>than</a:t>
            </a:r>
            <a:r>
              <a:rPr lang="de-DE" baseline="0" dirty="0" smtClean="0">
                <a:sym typeface="Wingdings" panose="05000000000000000000" pitchFamily="2" charset="2"/>
              </a:rPr>
              <a:t> </a:t>
            </a:r>
            <a:r>
              <a:rPr lang="de-DE" baseline="0" dirty="0" err="1" smtClean="0">
                <a:sym typeface="Wingdings" panose="05000000000000000000" pitchFamily="2" charset="2"/>
              </a:rPr>
              <a:t>the</a:t>
            </a:r>
            <a:r>
              <a:rPr lang="de-DE" baseline="0" dirty="0" smtClean="0">
                <a:sym typeface="Wingdings" panose="05000000000000000000" pitchFamily="2" charset="2"/>
              </a:rPr>
              <a:t> </a:t>
            </a:r>
            <a:r>
              <a:rPr lang="de-DE" baseline="0" dirty="0" err="1" smtClean="0">
                <a:sym typeface="Wingdings" panose="05000000000000000000" pitchFamily="2" charset="2"/>
              </a:rPr>
              <a:t>single</a:t>
            </a:r>
            <a:r>
              <a:rPr lang="de-DE" baseline="0" dirty="0" smtClean="0">
                <a:sym typeface="Wingdings" panose="05000000000000000000" pitchFamily="2" charset="2"/>
              </a:rPr>
              <a:t> </a:t>
            </a:r>
            <a:r>
              <a:rPr lang="de-DE" baseline="0" dirty="0" err="1" smtClean="0">
                <a:sym typeface="Wingdings" panose="05000000000000000000" pitchFamily="2" charset="2"/>
              </a:rPr>
              <a:t>contrivutions</a:t>
            </a:r>
            <a:r>
              <a:rPr lang="de-DE" baseline="0" dirty="0" smtClean="0">
                <a:sym typeface="Wingdings" panose="05000000000000000000" pitchFamily="2" charset="2"/>
              </a:rPr>
              <a:t> (</a:t>
            </a:r>
            <a:r>
              <a:rPr lang="de-DE" baseline="0" dirty="0" err="1" smtClean="0">
                <a:sym typeface="Wingdings" panose="05000000000000000000" pitchFamily="2" charset="2"/>
              </a:rPr>
              <a:t>remember</a:t>
            </a:r>
            <a:r>
              <a:rPr lang="de-DE" baseline="0" dirty="0" smtClean="0">
                <a:sym typeface="Wingdings" panose="05000000000000000000" pitchFamily="2" charset="2"/>
              </a:rPr>
              <a:t>: </a:t>
            </a:r>
            <a:r>
              <a:rPr lang="de-DE" baseline="0" dirty="0" err="1" smtClean="0">
                <a:sym typeface="Wingdings" panose="05000000000000000000" pitchFamily="2" charset="2"/>
              </a:rPr>
              <a:t>the</a:t>
            </a:r>
            <a:r>
              <a:rPr lang="de-DE" baseline="0" dirty="0" smtClean="0">
                <a:sym typeface="Wingdings" panose="05000000000000000000" pitchFamily="2" charset="2"/>
              </a:rPr>
              <a:t> </a:t>
            </a:r>
            <a:r>
              <a:rPr lang="de-DE" baseline="0" dirty="0" err="1" smtClean="0">
                <a:sym typeface="Wingdings" panose="05000000000000000000" pitchFamily="2" charset="2"/>
              </a:rPr>
              <a:t>result</a:t>
            </a:r>
            <a:r>
              <a:rPr lang="de-DE" baseline="0" dirty="0" smtClean="0">
                <a:sym typeface="Wingdings" panose="05000000000000000000" pitchFamily="2" charset="2"/>
              </a:rPr>
              <a:t> </a:t>
            </a:r>
            <a:r>
              <a:rPr lang="de-DE" baseline="0" dirty="0" err="1" smtClean="0">
                <a:sym typeface="Wingdings" panose="05000000000000000000" pitchFamily="2" charset="2"/>
              </a:rPr>
              <a:t>should</a:t>
            </a:r>
            <a:r>
              <a:rPr lang="de-DE" baseline="0" dirty="0" smtClean="0">
                <a:sym typeface="Wingdings" panose="05000000000000000000" pitchFamily="2" charset="2"/>
              </a:rPr>
              <a:t> </a:t>
            </a:r>
            <a:r>
              <a:rPr lang="de-DE" baseline="0" dirty="0" err="1" smtClean="0">
                <a:sym typeface="Wingdings" panose="05000000000000000000" pitchFamily="2" charset="2"/>
              </a:rPr>
              <a:t>be</a:t>
            </a:r>
            <a:r>
              <a:rPr lang="de-DE" baseline="0" dirty="0" smtClean="0">
                <a:sym typeface="Wingdings" panose="05000000000000000000" pitchFamily="2" charset="2"/>
              </a:rPr>
              <a:t> </a:t>
            </a:r>
            <a:r>
              <a:rPr lang="de-DE" baseline="0" dirty="0" err="1" smtClean="0">
                <a:sym typeface="Wingdings" panose="05000000000000000000" pitchFamily="2" charset="2"/>
              </a:rPr>
              <a:t>more</a:t>
            </a:r>
            <a:r>
              <a:rPr lang="de-DE" baseline="0" dirty="0" smtClean="0">
                <a:sym typeface="Wingdings" panose="05000000000000000000" pitchFamily="2" charset="2"/>
              </a:rPr>
              <a:t> </a:t>
            </a:r>
            <a:r>
              <a:rPr lang="de-DE" baseline="0" dirty="0" err="1" smtClean="0">
                <a:sym typeface="Wingdings" panose="05000000000000000000" pitchFamily="2" charset="2"/>
              </a:rPr>
              <a:t>than</a:t>
            </a:r>
            <a:r>
              <a:rPr lang="de-DE" baseline="0" dirty="0" smtClean="0">
                <a:sym typeface="Wingdings" panose="05000000000000000000" pitchFamily="2" charset="2"/>
              </a:rPr>
              <a:t> </a:t>
            </a:r>
            <a:r>
              <a:rPr lang="de-DE" baseline="0" dirty="0" err="1" smtClean="0">
                <a:sym typeface="Wingdings" panose="05000000000000000000" pitchFamily="2" charset="2"/>
              </a:rPr>
              <a:t>the</a:t>
            </a:r>
            <a:r>
              <a:rPr lang="de-DE" baseline="0" dirty="0" smtClean="0">
                <a:sym typeface="Wingdings" panose="05000000000000000000" pitchFamily="2" charset="2"/>
              </a:rPr>
              <a:t> </a:t>
            </a:r>
            <a:r>
              <a:rPr lang="de-DE" baseline="0" dirty="0" err="1" smtClean="0">
                <a:sym typeface="Wingdings" panose="05000000000000000000" pitchFamily="2" charset="2"/>
              </a:rPr>
              <a:t>sum</a:t>
            </a:r>
            <a:r>
              <a:rPr lang="de-DE" baseline="0" dirty="0" smtClean="0">
                <a:sym typeface="Wingdings" panose="05000000000000000000" pitchFamily="2" charset="2"/>
              </a:rPr>
              <a:t> </a:t>
            </a:r>
            <a:r>
              <a:rPr lang="de-DE" baseline="0" dirty="0" err="1" smtClean="0">
                <a:sym typeface="Wingdings" panose="05000000000000000000" pitchFamily="2" charset="2"/>
              </a:rPr>
              <a:t>of</a:t>
            </a:r>
            <a:r>
              <a:rPr lang="de-DE" baseline="0" dirty="0" smtClean="0">
                <a:sym typeface="Wingdings" panose="05000000000000000000" pitchFamily="2" charset="2"/>
              </a:rPr>
              <a:t> all) </a:t>
            </a:r>
            <a:r>
              <a:rPr lang="de-DE" baseline="0" dirty="0" err="1" smtClean="0">
                <a:sym typeface="Wingdings" panose="05000000000000000000" pitchFamily="2" charset="2"/>
              </a:rPr>
              <a:t>because</a:t>
            </a:r>
            <a:r>
              <a:rPr lang="de-DE" baseline="0" dirty="0" smtClean="0">
                <a:sym typeface="Wingdings" panose="05000000000000000000" pitchFamily="2" charset="2"/>
              </a:rPr>
              <a:t> </a:t>
            </a:r>
            <a:r>
              <a:rPr lang="de-DE" baseline="0" dirty="0" err="1" smtClean="0">
                <a:sym typeface="Wingdings" panose="05000000000000000000" pitchFamily="2" charset="2"/>
              </a:rPr>
              <a:t>every</a:t>
            </a:r>
            <a:r>
              <a:rPr lang="de-DE" baseline="0" dirty="0" smtClean="0">
                <a:sym typeface="Wingdings" panose="05000000000000000000" pitchFamily="2" charset="2"/>
              </a:rPr>
              <a:t> </a:t>
            </a:r>
            <a:r>
              <a:rPr lang="de-DE" baseline="0" dirty="0" err="1" smtClean="0">
                <a:sym typeface="Wingdings" panose="05000000000000000000" pitchFamily="2" charset="2"/>
              </a:rPr>
              <a:t>particiapnt</a:t>
            </a:r>
            <a:r>
              <a:rPr lang="de-DE" baseline="0" dirty="0" smtClean="0">
                <a:sym typeface="Wingdings" panose="05000000000000000000" pitchFamily="2" charset="2"/>
              </a:rPr>
              <a:t> </a:t>
            </a:r>
            <a:r>
              <a:rPr lang="de-DE" baseline="0" dirty="0" err="1" smtClean="0">
                <a:sym typeface="Wingdings" panose="05000000000000000000" pitchFamily="2" charset="2"/>
              </a:rPr>
              <a:t>acan</a:t>
            </a:r>
            <a:r>
              <a:rPr lang="de-DE" baseline="0" dirty="0" smtClean="0">
                <a:sym typeface="Wingdings" panose="05000000000000000000" pitchFamily="2" charset="2"/>
              </a:rPr>
              <a:t> bring in </a:t>
            </a:r>
            <a:r>
              <a:rPr lang="de-DE" baseline="0" dirty="0" err="1" smtClean="0">
                <a:sym typeface="Wingdings" panose="05000000000000000000" pitchFamily="2" charset="2"/>
              </a:rPr>
              <a:t>his</a:t>
            </a:r>
            <a:r>
              <a:rPr lang="de-DE" baseline="0" dirty="0" smtClean="0">
                <a:sym typeface="Wingdings" panose="05000000000000000000" pitchFamily="2" charset="2"/>
              </a:rPr>
              <a:t> </a:t>
            </a:r>
            <a:r>
              <a:rPr lang="de-DE" baseline="0" dirty="0" err="1" smtClean="0">
                <a:sym typeface="Wingdings" panose="05000000000000000000" pitchFamily="2" charset="2"/>
              </a:rPr>
              <a:t>or</a:t>
            </a:r>
            <a:r>
              <a:rPr lang="de-DE" baseline="0" dirty="0" smtClean="0">
                <a:sym typeface="Wingdings" panose="05000000000000000000" pitchFamily="2" charset="2"/>
              </a:rPr>
              <a:t> her </a:t>
            </a:r>
            <a:r>
              <a:rPr lang="de-DE" baseline="0" dirty="0" err="1" smtClean="0">
                <a:sym typeface="Wingdings" panose="05000000000000000000" pitchFamily="2" charset="2"/>
              </a:rPr>
              <a:t>view</a:t>
            </a:r>
            <a:r>
              <a:rPr lang="de-DE" baseline="0" dirty="0" smtClean="0">
                <a:sym typeface="Wingdings" panose="05000000000000000000" pitchFamily="2" charset="2"/>
              </a:rPr>
              <a:t> </a:t>
            </a:r>
            <a:r>
              <a:rPr lang="de-DE" baseline="0" dirty="0" err="1" smtClean="0">
                <a:sym typeface="Wingdings" panose="05000000000000000000" pitchFamily="2" charset="2"/>
              </a:rPr>
              <a:t>and</a:t>
            </a:r>
            <a:r>
              <a:rPr lang="de-DE" baseline="0" dirty="0" smtClean="0">
                <a:sym typeface="Wingdings" panose="05000000000000000000" pitchFamily="2" charset="2"/>
              </a:rPr>
              <a:t> </a:t>
            </a:r>
            <a:r>
              <a:rPr lang="de-DE" baseline="0" dirty="0" err="1" smtClean="0">
                <a:sym typeface="Wingdings" panose="05000000000000000000" pitchFamily="2" charset="2"/>
              </a:rPr>
              <a:t>skills</a:t>
            </a:r>
            <a:r>
              <a:rPr lang="de-DE" baseline="0" dirty="0" smtClean="0">
                <a:sym typeface="Wingdings" panose="05000000000000000000" pitchFamily="2" charset="2"/>
              </a:rPr>
              <a:t> </a:t>
            </a:r>
            <a:r>
              <a:rPr lang="de-DE" baseline="0" dirty="0" err="1" smtClean="0">
                <a:sym typeface="Wingdings" panose="05000000000000000000" pitchFamily="2" charset="2"/>
              </a:rPr>
              <a:t>and</a:t>
            </a:r>
            <a:r>
              <a:rPr lang="de-DE" baseline="0" dirty="0" smtClean="0">
                <a:sym typeface="Wingdings" panose="05000000000000000000" pitchFamily="2" charset="2"/>
              </a:rPr>
              <a:t> </a:t>
            </a:r>
            <a:r>
              <a:rPr lang="de-DE" baseline="0" dirty="0" err="1" smtClean="0">
                <a:sym typeface="Wingdings" panose="05000000000000000000" pitchFamily="2" charset="2"/>
              </a:rPr>
              <a:t>contribute</a:t>
            </a:r>
            <a:r>
              <a:rPr lang="de-DE" baseline="0" dirty="0" smtClean="0">
                <a:sym typeface="Wingdings" panose="05000000000000000000" pitchFamily="2" charset="2"/>
              </a:rPr>
              <a:t> </a:t>
            </a:r>
            <a:r>
              <a:rPr lang="de-DE" baseline="0" dirty="0" err="1" smtClean="0">
                <a:sym typeface="Wingdings" panose="05000000000000000000" pitchFamily="2" charset="2"/>
              </a:rPr>
              <a:t>to</a:t>
            </a:r>
            <a:r>
              <a:rPr lang="de-DE" baseline="0" dirty="0" smtClean="0">
                <a:sym typeface="Wingdings" panose="05000000000000000000" pitchFamily="2" charset="2"/>
              </a:rPr>
              <a:t> </a:t>
            </a:r>
            <a:r>
              <a:rPr lang="de-DE" baseline="0" dirty="0" err="1" smtClean="0">
                <a:sym typeface="Wingdings" panose="05000000000000000000" pitchFamily="2" charset="2"/>
              </a:rPr>
              <a:t>the</a:t>
            </a:r>
            <a:r>
              <a:rPr lang="de-DE" baseline="0" dirty="0" smtClean="0">
                <a:sym typeface="Wingdings" panose="05000000000000000000" pitchFamily="2" charset="2"/>
              </a:rPr>
              <a:t> </a:t>
            </a:r>
            <a:r>
              <a:rPr lang="de-DE" baseline="0" dirty="0" err="1" smtClean="0">
                <a:sym typeface="Wingdings" panose="05000000000000000000" pitchFamily="2" charset="2"/>
              </a:rPr>
              <a:t>result</a:t>
            </a:r>
            <a:r>
              <a:rPr lang="de-DE" baseline="0" dirty="0" smtClean="0">
                <a:sym typeface="Wingdings" panose="05000000000000000000" pitchFamily="2" charset="2"/>
              </a:rPr>
              <a:t> … </a:t>
            </a:r>
            <a:r>
              <a:rPr lang="de-DE" baseline="0" dirty="0" err="1" smtClean="0">
                <a:sym typeface="Wingdings" panose="05000000000000000000" pitchFamily="2" charset="2"/>
              </a:rPr>
              <a:t>and</a:t>
            </a:r>
            <a:r>
              <a:rPr lang="de-DE" baseline="0" dirty="0" smtClean="0">
                <a:sym typeface="Wingdings" panose="05000000000000000000" pitchFamily="2" charset="2"/>
              </a:rPr>
              <a:t> </a:t>
            </a:r>
            <a:r>
              <a:rPr lang="de-DE" baseline="0" dirty="0" err="1" smtClean="0">
                <a:sym typeface="Wingdings" panose="05000000000000000000" pitchFamily="2" charset="2"/>
              </a:rPr>
              <a:t>here</a:t>
            </a:r>
            <a:r>
              <a:rPr lang="de-DE" baseline="0" dirty="0" smtClean="0">
                <a:sym typeface="Wingdings" panose="05000000000000000000" pitchFamily="2" charset="2"/>
              </a:rPr>
              <a:t> </a:t>
            </a:r>
            <a:r>
              <a:rPr lang="de-DE" baseline="0" dirty="0" err="1" smtClean="0">
                <a:sym typeface="Wingdings" panose="05000000000000000000" pitchFamily="2" charset="2"/>
              </a:rPr>
              <a:t>is</a:t>
            </a:r>
            <a:r>
              <a:rPr lang="de-DE" baseline="0" dirty="0" smtClean="0">
                <a:sym typeface="Wingdings" panose="05000000000000000000" pitchFamily="2" charset="2"/>
              </a:rPr>
              <a:t> a </a:t>
            </a:r>
            <a:r>
              <a:rPr lang="de-DE" baseline="0" dirty="0" err="1" smtClean="0">
                <a:sym typeface="Wingdings" panose="05000000000000000000" pitchFamily="2" charset="2"/>
              </a:rPr>
              <a:t>very</a:t>
            </a:r>
            <a:r>
              <a:rPr lang="de-DE" baseline="0" dirty="0" smtClean="0">
                <a:sym typeface="Wingdings" panose="05000000000000000000" pitchFamily="2" charset="2"/>
              </a:rPr>
              <a:t> </a:t>
            </a:r>
            <a:r>
              <a:rPr lang="de-DE" baseline="0" dirty="0" err="1" smtClean="0">
                <a:sym typeface="Wingdings" panose="05000000000000000000" pitchFamily="2" charset="2"/>
              </a:rPr>
              <a:t>intersting</a:t>
            </a:r>
            <a:r>
              <a:rPr lang="de-DE" baseline="0" dirty="0" smtClean="0">
                <a:sym typeface="Wingdings" panose="05000000000000000000" pitchFamily="2" charset="2"/>
              </a:rPr>
              <a:t> </a:t>
            </a:r>
            <a:r>
              <a:rPr lang="de-DE" baseline="0" dirty="0" err="1" smtClean="0">
                <a:sym typeface="Wingdings" panose="05000000000000000000" pitchFamily="2" charset="2"/>
              </a:rPr>
              <a:t>point</a:t>
            </a:r>
            <a:r>
              <a:rPr lang="de-DE" baseline="0" dirty="0" smtClean="0">
                <a:sym typeface="Wingdings" panose="05000000000000000000" pitchFamily="2" charset="2"/>
              </a:rPr>
              <a:t>: </a:t>
            </a:r>
            <a:r>
              <a:rPr lang="de-DE" baseline="0" dirty="0" err="1" smtClean="0">
                <a:sym typeface="Wingdings" panose="05000000000000000000" pitchFamily="2" charset="2"/>
              </a:rPr>
              <a:t>how</a:t>
            </a:r>
            <a:r>
              <a:rPr lang="de-DE" baseline="0" dirty="0" smtClean="0">
                <a:sym typeface="Wingdings" panose="05000000000000000000" pitchFamily="2" charset="2"/>
              </a:rPr>
              <a:t> </a:t>
            </a:r>
            <a:r>
              <a:rPr lang="de-DE" baseline="0" dirty="0" err="1" smtClean="0">
                <a:sym typeface="Wingdings" panose="05000000000000000000" pitchFamily="2" charset="2"/>
              </a:rPr>
              <a:t>can</a:t>
            </a:r>
            <a:r>
              <a:rPr lang="de-DE" baseline="0" dirty="0" smtClean="0">
                <a:sym typeface="Wingdings" panose="05000000000000000000" pitchFamily="2" charset="2"/>
              </a:rPr>
              <a:t> </a:t>
            </a:r>
            <a:r>
              <a:rPr lang="de-DE" baseline="0" dirty="0" err="1" smtClean="0">
                <a:sym typeface="Wingdings" panose="05000000000000000000" pitchFamily="2" charset="2"/>
              </a:rPr>
              <a:t>we</a:t>
            </a:r>
            <a:r>
              <a:rPr lang="de-DE" baseline="0" dirty="0" smtClean="0">
                <a:sym typeface="Wingdings" panose="05000000000000000000" pitchFamily="2" charset="2"/>
              </a:rPr>
              <a:t> </a:t>
            </a:r>
            <a:r>
              <a:rPr lang="de-DE" baseline="0" dirty="0" err="1" smtClean="0">
                <a:sym typeface="Wingdings" panose="05000000000000000000" pitchFamily="2" charset="2"/>
              </a:rPr>
              <a:t>measure</a:t>
            </a:r>
            <a:r>
              <a:rPr lang="de-DE" baseline="0" dirty="0" smtClean="0">
                <a:sym typeface="Wingdings" panose="05000000000000000000" pitchFamily="2" charset="2"/>
              </a:rPr>
              <a:t> </a:t>
            </a:r>
            <a:r>
              <a:rPr lang="de-DE" baseline="0" dirty="0" err="1" smtClean="0">
                <a:sym typeface="Wingdings" panose="05000000000000000000" pitchFamily="2" charset="2"/>
              </a:rPr>
              <a:t>the</a:t>
            </a:r>
            <a:r>
              <a:rPr lang="de-DE" baseline="0" dirty="0" smtClean="0">
                <a:sym typeface="Wingdings" panose="05000000000000000000" pitchFamily="2" charset="2"/>
              </a:rPr>
              <a:t> „</a:t>
            </a:r>
            <a:r>
              <a:rPr lang="de-DE" baseline="0" dirty="0" err="1" smtClean="0">
                <a:sym typeface="Wingdings" panose="05000000000000000000" pitchFamily="2" charset="2"/>
              </a:rPr>
              <a:t>more</a:t>
            </a:r>
            <a:r>
              <a:rPr lang="de-DE" baseline="0" dirty="0" smtClean="0">
                <a:sym typeface="Wingdings" panose="05000000000000000000" pitchFamily="2" charset="2"/>
              </a:rPr>
              <a:t>“, </a:t>
            </a:r>
            <a:r>
              <a:rPr lang="de-DE" baseline="0" dirty="0" err="1" smtClean="0">
                <a:sym typeface="Wingdings" panose="05000000000000000000" pitchFamily="2" charset="2"/>
              </a:rPr>
              <a:t>the</a:t>
            </a:r>
            <a:r>
              <a:rPr lang="de-DE" baseline="0" dirty="0" smtClean="0">
                <a:sym typeface="Wingdings" panose="05000000000000000000" pitchFamily="2" charset="2"/>
              </a:rPr>
              <a:t> additional </a:t>
            </a:r>
            <a:r>
              <a:rPr lang="de-DE" baseline="0" dirty="0" err="1" smtClean="0">
                <a:sym typeface="Wingdings" panose="05000000000000000000" pitchFamily="2" charset="2"/>
              </a:rPr>
              <a:t>benefit</a:t>
            </a:r>
            <a:r>
              <a:rPr lang="de-DE" baseline="0" dirty="0" smtClean="0">
                <a:sym typeface="Wingdings" panose="05000000000000000000" pitchFamily="2" charset="2"/>
              </a:rPr>
              <a:t> in CIS. …</a:t>
            </a:r>
          </a:p>
        </p:txBody>
      </p:sp>
      <p:sp>
        <p:nvSpPr>
          <p:cNvPr id="4" name="Foliennummernplatzhalter 3"/>
          <p:cNvSpPr>
            <a:spLocks noGrp="1"/>
          </p:cNvSpPr>
          <p:nvPr>
            <p:ph type="sldNum" sz="quarter" idx="10"/>
          </p:nvPr>
        </p:nvSpPr>
        <p:spPr/>
        <p:txBody>
          <a:bodyPr/>
          <a:lstStyle/>
          <a:p>
            <a:fld id="{16E72460-1FFA-4124-889D-342CBBFC26A3}" type="slidenum">
              <a:rPr lang="de-DE" smtClean="0"/>
              <a:pPr/>
              <a:t>32</a:t>
            </a:fld>
            <a:endParaRPr lang="de-DE"/>
          </a:p>
        </p:txBody>
      </p:sp>
    </p:spTree>
    <p:extLst>
      <p:ext uri="{BB962C8B-B14F-4D97-AF65-F5344CB8AC3E}">
        <p14:creationId xmlns:p14="http://schemas.microsoft.com/office/powerpoint/2010/main" val="3486355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It</a:t>
            </a:r>
            <a:r>
              <a:rPr lang="de-DE" dirty="0" smtClean="0"/>
              <a:t> </a:t>
            </a:r>
            <a:r>
              <a:rPr lang="de-DE" dirty="0" err="1" smtClean="0"/>
              <a:t>makes</a:t>
            </a:r>
            <a:r>
              <a:rPr lang="de-DE" baseline="0" dirty="0" smtClean="0"/>
              <a:t> </a:t>
            </a:r>
            <a:r>
              <a:rPr lang="de-DE" baseline="0" dirty="0" err="1" smtClean="0"/>
              <a:t>search</a:t>
            </a:r>
            <a:r>
              <a:rPr lang="de-DE" baseline="0" dirty="0" smtClean="0"/>
              <a:t> </a:t>
            </a:r>
            <a:r>
              <a:rPr lang="de-DE" baseline="0" dirty="0" err="1" smtClean="0"/>
              <a:t>more</a:t>
            </a:r>
            <a:r>
              <a:rPr lang="de-DE" baseline="0" dirty="0" smtClean="0"/>
              <a:t> </a:t>
            </a:r>
            <a:r>
              <a:rPr lang="de-DE" baseline="0" dirty="0" err="1" smtClean="0"/>
              <a:t>efficent</a:t>
            </a:r>
            <a:r>
              <a:rPr lang="de-DE" baseline="0" dirty="0" smtClean="0"/>
              <a:t> </a:t>
            </a:r>
            <a:r>
              <a:rPr lang="de-DE" baseline="0" dirty="0" err="1" smtClean="0"/>
              <a:t>because</a:t>
            </a:r>
            <a:r>
              <a:rPr lang="de-DE" baseline="0" dirty="0" smtClean="0"/>
              <a:t> </a:t>
            </a:r>
            <a:r>
              <a:rPr lang="de-DE" baseline="0" dirty="0" err="1" smtClean="0"/>
              <a:t>you</a:t>
            </a:r>
            <a:r>
              <a:rPr lang="de-DE" baseline="0" dirty="0" smtClean="0"/>
              <a:t> </a:t>
            </a:r>
            <a:r>
              <a:rPr lang="de-DE" baseline="0" dirty="0" err="1" smtClean="0"/>
              <a:t>can</a:t>
            </a:r>
            <a:r>
              <a:rPr lang="de-DE" baseline="0" dirty="0" smtClean="0"/>
              <a:t> </a:t>
            </a:r>
            <a:r>
              <a:rPr lang="de-DE" baseline="0" dirty="0" err="1" smtClean="0"/>
              <a:t>split</a:t>
            </a:r>
            <a:r>
              <a:rPr lang="de-DE" baseline="0" dirty="0" smtClean="0"/>
              <a:t> </a:t>
            </a:r>
            <a:r>
              <a:rPr lang="de-DE" baseline="0" dirty="0" err="1" smtClean="0"/>
              <a:t>up</a:t>
            </a:r>
            <a:r>
              <a:rPr lang="de-DE" baseline="0" dirty="0" smtClean="0"/>
              <a:t> </a:t>
            </a:r>
            <a:r>
              <a:rPr lang="de-DE" baseline="0" dirty="0" err="1" smtClean="0"/>
              <a:t>the</a:t>
            </a:r>
            <a:r>
              <a:rPr lang="de-DE" baseline="0" dirty="0" smtClean="0"/>
              <a:t> </a:t>
            </a:r>
            <a:r>
              <a:rPr lang="de-DE" baseline="0" dirty="0" err="1" smtClean="0"/>
              <a:t>task</a:t>
            </a:r>
            <a:r>
              <a:rPr lang="de-DE" baseline="0" dirty="0" smtClean="0"/>
              <a:t> </a:t>
            </a:r>
            <a:r>
              <a:rPr lang="de-DE" baseline="0" dirty="0" err="1" smtClean="0"/>
              <a:t>into</a:t>
            </a:r>
            <a:r>
              <a:rPr lang="de-DE" baseline="0" dirty="0" smtClean="0"/>
              <a:t> sub-tasks </a:t>
            </a:r>
            <a:r>
              <a:rPr lang="de-DE" baseline="0" dirty="0" err="1" smtClean="0"/>
              <a:t>and</a:t>
            </a:r>
            <a:r>
              <a:rPr lang="de-DE" baseline="0" dirty="0" smtClean="0"/>
              <a:t> </a:t>
            </a:r>
            <a:r>
              <a:rPr lang="de-DE" baseline="0" dirty="0" err="1" smtClean="0"/>
              <a:t>than</a:t>
            </a:r>
            <a:r>
              <a:rPr lang="de-DE" baseline="0" dirty="0" smtClean="0"/>
              <a:t> </a:t>
            </a:r>
            <a:r>
              <a:rPr lang="de-DE" baseline="0" dirty="0" err="1" smtClean="0"/>
              <a:t>gather</a:t>
            </a:r>
            <a:r>
              <a:rPr lang="de-DE" baseline="0" dirty="0" smtClean="0"/>
              <a:t> </a:t>
            </a:r>
            <a:r>
              <a:rPr lang="de-DE" baseline="0" dirty="0" err="1" smtClean="0"/>
              <a:t>the</a:t>
            </a:r>
            <a:r>
              <a:rPr lang="de-DE" baseline="0" dirty="0" smtClean="0"/>
              <a:t> </a:t>
            </a:r>
            <a:r>
              <a:rPr lang="de-DE" baseline="0" dirty="0" err="1" smtClean="0"/>
              <a:t>answers</a:t>
            </a:r>
            <a:r>
              <a:rPr lang="de-DE" baseline="0" dirty="0" smtClean="0"/>
              <a:t> </a:t>
            </a:r>
            <a:r>
              <a:rPr lang="de-DE" baseline="0" dirty="0" err="1" smtClean="0"/>
              <a:t>of</a:t>
            </a:r>
            <a:r>
              <a:rPr lang="de-DE" baseline="0" dirty="0" smtClean="0"/>
              <a:t> all </a:t>
            </a:r>
            <a:r>
              <a:rPr lang="de-DE" baseline="0" dirty="0" err="1" smtClean="0"/>
              <a:t>the</a:t>
            </a:r>
            <a:r>
              <a:rPr lang="de-DE" baseline="0" dirty="0" smtClean="0"/>
              <a:t> </a:t>
            </a:r>
            <a:r>
              <a:rPr lang="de-DE" baseline="0" dirty="0" err="1" smtClean="0"/>
              <a:t>participants</a:t>
            </a:r>
            <a:r>
              <a:rPr lang="de-DE" baseline="0" dirty="0" smtClean="0"/>
              <a:t> </a:t>
            </a:r>
          </a:p>
          <a:p>
            <a:r>
              <a:rPr lang="de-DE" baseline="0" dirty="0" smtClean="0"/>
              <a:t>But </a:t>
            </a:r>
            <a:r>
              <a:rPr lang="de-DE" baseline="0" dirty="0" err="1" smtClean="0"/>
              <a:t>we</a:t>
            </a:r>
            <a:r>
              <a:rPr lang="de-DE" baseline="0" dirty="0" smtClean="0"/>
              <a:t> </a:t>
            </a:r>
            <a:r>
              <a:rPr lang="de-DE" baseline="0" dirty="0" err="1" smtClean="0"/>
              <a:t>should</a:t>
            </a:r>
            <a:r>
              <a:rPr lang="de-DE" baseline="0" dirty="0" smtClean="0"/>
              <a:t> </a:t>
            </a:r>
            <a:r>
              <a:rPr lang="de-DE" baseline="0" dirty="0" err="1" smtClean="0"/>
              <a:t>alos</a:t>
            </a:r>
            <a:r>
              <a:rPr lang="de-DE" baseline="0" dirty="0" smtClean="0"/>
              <a:t> </a:t>
            </a:r>
            <a:r>
              <a:rPr lang="de-DE" baseline="0" dirty="0" err="1" smtClean="0"/>
              <a:t>keep</a:t>
            </a:r>
            <a:r>
              <a:rPr lang="de-DE" baseline="0" dirty="0" smtClean="0"/>
              <a:t> in </a:t>
            </a:r>
            <a:r>
              <a:rPr lang="de-DE" baseline="0" dirty="0" err="1" smtClean="0"/>
              <a:t>mind</a:t>
            </a:r>
            <a:r>
              <a:rPr lang="de-DE" baseline="0" dirty="0" smtClean="0"/>
              <a:t> </a:t>
            </a:r>
            <a:r>
              <a:rPr lang="de-DE" baseline="0" dirty="0" err="1" smtClean="0"/>
              <a:t>that</a:t>
            </a:r>
            <a:r>
              <a:rPr lang="de-DE" baseline="0" dirty="0" smtClean="0"/>
              <a:t> </a:t>
            </a:r>
            <a:r>
              <a:rPr lang="de-DE" baseline="0" dirty="0" err="1" smtClean="0"/>
              <a:t>it</a:t>
            </a:r>
            <a:r>
              <a:rPr lang="de-DE" baseline="0" dirty="0" smtClean="0"/>
              <a:t> </a:t>
            </a:r>
            <a:r>
              <a:rPr lang="de-DE" baseline="0" dirty="0" err="1" smtClean="0"/>
              <a:t>is</a:t>
            </a:r>
            <a:r>
              <a:rPr lang="de-DE" baseline="0" dirty="0" smtClean="0"/>
              <a:t> a </a:t>
            </a:r>
            <a:r>
              <a:rPr lang="de-DE" baseline="0" dirty="0" err="1" smtClean="0"/>
              <a:t>costly</a:t>
            </a:r>
            <a:r>
              <a:rPr lang="de-DE" baseline="0" dirty="0" smtClean="0"/>
              <a:t> </a:t>
            </a:r>
            <a:r>
              <a:rPr lang="de-DE" baseline="0" dirty="0" err="1" smtClean="0"/>
              <a:t>process</a:t>
            </a:r>
            <a:r>
              <a:rPr lang="de-DE" baseline="0" dirty="0" smtClean="0"/>
              <a:t> </a:t>
            </a:r>
            <a:r>
              <a:rPr lang="de-DE" baseline="0" dirty="0" err="1" smtClean="0"/>
              <a:t>which</a:t>
            </a:r>
            <a:r>
              <a:rPr lang="de-DE" baseline="0" dirty="0" smtClean="0"/>
              <a:t> </a:t>
            </a:r>
            <a:r>
              <a:rPr lang="de-DE" baseline="0" dirty="0" err="1" smtClean="0"/>
              <a:t>involves</a:t>
            </a:r>
            <a:r>
              <a:rPr lang="de-DE" baseline="0" dirty="0" smtClean="0"/>
              <a:t> </a:t>
            </a:r>
            <a:r>
              <a:rPr lang="de-DE" baseline="0" dirty="0" err="1" smtClean="0"/>
              <a:t>communication</a:t>
            </a:r>
            <a:r>
              <a:rPr lang="de-DE" baseline="0" dirty="0" smtClean="0"/>
              <a:t>, </a:t>
            </a:r>
            <a:r>
              <a:rPr lang="de-DE" baseline="0" dirty="0" err="1" smtClean="0"/>
              <a:t>contribution</a:t>
            </a:r>
            <a:r>
              <a:rPr lang="de-DE" baseline="0" dirty="0" smtClean="0"/>
              <a:t>, </a:t>
            </a:r>
            <a:r>
              <a:rPr lang="de-DE" baseline="0" dirty="0" err="1" smtClean="0"/>
              <a:t>coordination</a:t>
            </a:r>
            <a:r>
              <a:rPr lang="de-DE" baseline="0" dirty="0" smtClean="0"/>
              <a:t> </a:t>
            </a:r>
            <a:r>
              <a:rPr lang="de-DE" baseline="0" dirty="0" err="1" smtClean="0"/>
              <a:t>and</a:t>
            </a:r>
            <a:r>
              <a:rPr lang="de-DE" baseline="0" dirty="0" smtClean="0"/>
              <a:t> </a:t>
            </a:r>
            <a:r>
              <a:rPr lang="de-DE" baseline="0" dirty="0" err="1" smtClean="0"/>
              <a:t>cooperation</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33</a:t>
            </a:fld>
            <a:endParaRPr lang="de-DE"/>
          </a:p>
        </p:txBody>
      </p:sp>
    </p:spTree>
    <p:extLst>
      <p:ext uri="{BB962C8B-B14F-4D97-AF65-F5344CB8AC3E}">
        <p14:creationId xmlns:p14="http://schemas.microsoft.com/office/powerpoint/2010/main" val="1651459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 so </a:t>
            </a:r>
            <a:r>
              <a:rPr lang="de-DE" sz="1200" dirty="0" err="1" smtClean="0"/>
              <a:t>there</a:t>
            </a:r>
            <a:r>
              <a:rPr lang="de-DE" sz="1200" dirty="0" smtClean="0"/>
              <a:t> </a:t>
            </a:r>
            <a:r>
              <a:rPr lang="de-DE" sz="1200" dirty="0" err="1" smtClean="0"/>
              <a:t>is</a:t>
            </a:r>
            <a:r>
              <a:rPr lang="de-DE" sz="1200" dirty="0" smtClean="0"/>
              <a:t> still a </a:t>
            </a:r>
            <a:r>
              <a:rPr lang="de-DE" sz="1200" dirty="0" err="1" smtClean="0"/>
              <a:t>lot</a:t>
            </a:r>
            <a:r>
              <a:rPr lang="de-DE" sz="1200" dirty="0" smtClean="0"/>
              <a:t> </a:t>
            </a:r>
            <a:r>
              <a:rPr lang="de-DE" sz="1200" dirty="0" err="1" smtClean="0"/>
              <a:t>of</a:t>
            </a:r>
            <a:r>
              <a:rPr lang="de-DE" sz="1200" dirty="0" smtClean="0"/>
              <a:t> </a:t>
            </a:r>
            <a:r>
              <a:rPr lang="de-DE" sz="1200" dirty="0" err="1" smtClean="0"/>
              <a:t>space</a:t>
            </a:r>
            <a:r>
              <a:rPr lang="de-DE" sz="1200" dirty="0" smtClean="0"/>
              <a:t> </a:t>
            </a:r>
            <a:r>
              <a:rPr lang="de-DE" sz="1200" dirty="0" err="1" smtClean="0"/>
              <a:t>for</a:t>
            </a:r>
            <a:r>
              <a:rPr lang="de-DE" sz="1200" dirty="0" smtClean="0"/>
              <a:t> </a:t>
            </a:r>
            <a:r>
              <a:rPr lang="de-DE" sz="1200" dirty="0" err="1" smtClean="0"/>
              <a:t>research</a:t>
            </a:r>
            <a:r>
              <a:rPr lang="de-DE" sz="1200" dirty="0" smtClean="0"/>
              <a:t> in CIS!</a:t>
            </a:r>
            <a:endParaRPr lang="de-DE" sz="1800" dirty="0" smtClean="0"/>
          </a:p>
          <a:p>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34</a:t>
            </a:fld>
            <a:endParaRPr lang="de-DE"/>
          </a:p>
        </p:txBody>
      </p:sp>
    </p:spTree>
    <p:extLst>
      <p:ext uri="{BB962C8B-B14F-4D97-AF65-F5344CB8AC3E}">
        <p14:creationId xmlns:p14="http://schemas.microsoft.com/office/powerpoint/2010/main" val="1260487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1200" dirty="0" smtClean="0"/>
          </a:p>
          <a:p>
            <a:r>
              <a:rPr lang="de-DE" sz="1200" dirty="0" smtClean="0"/>
              <a:t>Überarbeiten –</a:t>
            </a:r>
          </a:p>
          <a:p>
            <a:r>
              <a:rPr lang="en-US" sz="1200" dirty="0" smtClean="0"/>
              <a:t>	</a:t>
            </a:r>
          </a:p>
          <a:p>
            <a:r>
              <a:rPr lang="en-US" sz="1200" dirty="0" smtClean="0"/>
              <a:t>Collaborative information seeking : best practices, new domains and new thoughts</a:t>
            </a:r>
            <a:r>
              <a:rPr lang="de-DE" sz="1200" dirty="0" smtClean="0"/>
              <a:t> verwendete Literatur bzw.</a:t>
            </a:r>
            <a:r>
              <a:rPr lang="de-DE" sz="1200" baseline="0" dirty="0" smtClean="0"/>
              <a:t> generelle Literatur zu CIS und IS. </a:t>
            </a:r>
          </a:p>
        </p:txBody>
      </p:sp>
      <p:sp>
        <p:nvSpPr>
          <p:cNvPr id="4" name="Foliennummernplatzhalter 3"/>
          <p:cNvSpPr>
            <a:spLocks noGrp="1"/>
          </p:cNvSpPr>
          <p:nvPr>
            <p:ph type="sldNum" sz="quarter" idx="10"/>
          </p:nvPr>
        </p:nvSpPr>
        <p:spPr/>
        <p:txBody>
          <a:bodyPr/>
          <a:lstStyle/>
          <a:p>
            <a:fld id="{16E72460-1FFA-4124-889D-342CBBFC26A3}" type="slidenum">
              <a:rPr lang="de-DE" smtClean="0"/>
              <a:pPr/>
              <a:t>36</a:t>
            </a:fld>
            <a:endParaRPr lang="de-DE"/>
          </a:p>
        </p:txBody>
      </p:sp>
    </p:spTree>
    <p:extLst>
      <p:ext uri="{BB962C8B-B14F-4D97-AF65-F5344CB8AC3E}">
        <p14:creationId xmlns:p14="http://schemas.microsoft.com/office/powerpoint/2010/main" val="574753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37</a:t>
            </a:fld>
            <a:endParaRPr lang="de-DE"/>
          </a:p>
        </p:txBody>
      </p:sp>
    </p:spTree>
    <p:extLst>
      <p:ext uri="{BB962C8B-B14F-4D97-AF65-F5344CB8AC3E}">
        <p14:creationId xmlns:p14="http://schemas.microsoft.com/office/powerpoint/2010/main" val="1226755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We</a:t>
            </a:r>
            <a:r>
              <a:rPr lang="de-DE" dirty="0" smtClean="0"/>
              <a:t> </a:t>
            </a:r>
            <a:r>
              <a:rPr lang="de-DE" dirty="0" err="1" smtClean="0"/>
              <a:t>already</a:t>
            </a:r>
            <a:r>
              <a:rPr lang="de-DE" dirty="0" smtClean="0"/>
              <a:t> </a:t>
            </a:r>
            <a:r>
              <a:rPr lang="de-DE" dirty="0" err="1" smtClean="0"/>
              <a:t>heared</a:t>
            </a:r>
            <a:r>
              <a:rPr lang="de-DE" dirty="0" smtClean="0"/>
              <a:t> a </a:t>
            </a:r>
            <a:r>
              <a:rPr lang="de-DE" dirty="0" err="1" smtClean="0"/>
              <a:t>lot</a:t>
            </a:r>
            <a:r>
              <a:rPr lang="de-DE" dirty="0" smtClean="0"/>
              <a:t> </a:t>
            </a:r>
            <a:r>
              <a:rPr lang="de-DE" dirty="0" err="1" smtClean="0"/>
              <a:t>abot</a:t>
            </a:r>
            <a:r>
              <a:rPr lang="de-DE" dirty="0" smtClean="0"/>
              <a:t> </a:t>
            </a:r>
            <a:r>
              <a:rPr lang="de-DE" dirty="0" err="1" smtClean="0"/>
              <a:t>the</a:t>
            </a:r>
            <a:r>
              <a:rPr lang="de-DE" dirty="0" smtClean="0"/>
              <a:t> </a:t>
            </a:r>
            <a:r>
              <a:rPr lang="de-DE" dirty="0" err="1" smtClean="0"/>
              <a:t>information</a:t>
            </a:r>
            <a:r>
              <a:rPr lang="de-DE" dirty="0" smtClean="0"/>
              <a:t> </a:t>
            </a:r>
            <a:r>
              <a:rPr lang="de-DE" dirty="0" err="1" smtClean="0"/>
              <a:t>seeking</a:t>
            </a:r>
            <a:r>
              <a:rPr lang="de-DE" dirty="0" smtClean="0"/>
              <a:t> </a:t>
            </a:r>
            <a:r>
              <a:rPr lang="de-DE" dirty="0" err="1" smtClean="0"/>
              <a:t>or</a:t>
            </a:r>
            <a:r>
              <a:rPr lang="de-DE" dirty="0" smtClean="0"/>
              <a:t> </a:t>
            </a:r>
            <a:r>
              <a:rPr lang="de-DE" dirty="0" err="1" smtClean="0"/>
              <a:t>the</a:t>
            </a:r>
            <a:r>
              <a:rPr lang="de-DE" dirty="0" smtClean="0"/>
              <a:t> </a:t>
            </a:r>
            <a:r>
              <a:rPr lang="de-DE" dirty="0" err="1" smtClean="0"/>
              <a:t>search</a:t>
            </a:r>
            <a:r>
              <a:rPr lang="de-DE" dirty="0" smtClean="0"/>
              <a:t> </a:t>
            </a:r>
            <a:r>
              <a:rPr lang="de-DE" dirty="0" err="1" smtClean="0"/>
              <a:t>process</a:t>
            </a:r>
            <a:r>
              <a:rPr lang="de-DE" dirty="0" smtClean="0"/>
              <a:t> </a:t>
            </a:r>
            <a:r>
              <a:rPr lang="de-DE" dirty="0" err="1" smtClean="0"/>
              <a:t>yesterday</a:t>
            </a:r>
            <a:r>
              <a:rPr lang="de-DE" dirty="0" smtClean="0"/>
              <a:t> </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4</a:t>
            </a:fld>
            <a:endParaRPr lang="de-DE"/>
          </a:p>
        </p:txBody>
      </p:sp>
    </p:spTree>
    <p:extLst>
      <p:ext uri="{BB962C8B-B14F-4D97-AF65-F5344CB8AC3E}">
        <p14:creationId xmlns:p14="http://schemas.microsoft.com/office/powerpoint/2010/main" val="2165091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Some</a:t>
            </a:r>
            <a:r>
              <a:rPr lang="de-DE" dirty="0" smtClean="0"/>
              <a:t> </a:t>
            </a:r>
            <a:r>
              <a:rPr lang="de-DE" dirty="0" err="1" smtClean="0"/>
              <a:t>defintions</a:t>
            </a:r>
            <a:r>
              <a:rPr lang="de-DE" dirty="0" smtClean="0"/>
              <a:t> </a:t>
            </a:r>
            <a:r>
              <a:rPr lang="de-DE" dirty="0" err="1" smtClean="0"/>
              <a:t>for</a:t>
            </a:r>
            <a:r>
              <a:rPr lang="de-DE" dirty="0" smtClean="0"/>
              <a:t> individual</a:t>
            </a:r>
            <a:r>
              <a:rPr lang="de-DE" baseline="0" dirty="0" smtClean="0"/>
              <a:t> </a:t>
            </a:r>
            <a:r>
              <a:rPr lang="de-DE" baseline="0" dirty="0" err="1" smtClean="0"/>
              <a:t>information</a:t>
            </a:r>
            <a:r>
              <a:rPr lang="de-DE" baseline="0" dirty="0" smtClean="0"/>
              <a:t> </a:t>
            </a:r>
            <a:r>
              <a:rPr lang="de-DE" baseline="0" dirty="0" err="1" smtClean="0"/>
              <a:t>seeking</a:t>
            </a:r>
            <a:r>
              <a:rPr lang="de-DE" baseline="0" dirty="0" smtClean="0"/>
              <a:t> (</a:t>
            </a:r>
            <a:r>
              <a:rPr lang="de-DE" baseline="0" dirty="0" err="1" smtClean="0"/>
              <a:t>maybe</a:t>
            </a:r>
            <a:r>
              <a:rPr lang="de-DE" baseline="0" dirty="0" smtClean="0"/>
              <a:t> </a:t>
            </a:r>
            <a:r>
              <a:rPr lang="de-DE" baseline="0" dirty="0" err="1" smtClean="0"/>
              <a:t>heared</a:t>
            </a:r>
            <a:r>
              <a:rPr lang="de-DE" baseline="0" dirty="0" smtClean="0"/>
              <a:t> </a:t>
            </a:r>
            <a:r>
              <a:rPr lang="de-DE" baseline="0" dirty="0" err="1" smtClean="0"/>
              <a:t>before</a:t>
            </a:r>
            <a:r>
              <a:rPr lang="de-DE" baseline="0" dirty="0" smtClean="0"/>
              <a:t> in </a:t>
            </a:r>
            <a:r>
              <a:rPr lang="de-DE" baseline="0" dirty="0" err="1" smtClean="0"/>
              <a:t>the</a:t>
            </a:r>
            <a:r>
              <a:rPr lang="de-DE" baseline="0" dirty="0" smtClean="0"/>
              <a:t> </a:t>
            </a:r>
            <a:r>
              <a:rPr lang="de-DE" baseline="0" dirty="0" err="1" smtClean="0"/>
              <a:t>user</a:t>
            </a:r>
            <a:r>
              <a:rPr lang="de-DE" baseline="0" dirty="0" smtClean="0"/>
              <a:t> </a:t>
            </a:r>
            <a:r>
              <a:rPr lang="de-DE" baseline="0" dirty="0" err="1" smtClean="0"/>
              <a:t>behaviour</a:t>
            </a:r>
            <a:r>
              <a:rPr lang="de-DE" baseline="0" dirty="0" smtClean="0"/>
              <a:t> </a:t>
            </a:r>
            <a:r>
              <a:rPr lang="de-DE" baseline="0" dirty="0" err="1" smtClean="0"/>
              <a:t>lecture</a:t>
            </a:r>
            <a:r>
              <a:rPr lang="de-DE" baseline="0" dirty="0" smtClean="0"/>
              <a:t>?)</a:t>
            </a:r>
          </a:p>
          <a:p>
            <a:endParaRPr lang="de-DE" baseline="0" dirty="0" smtClean="0"/>
          </a:p>
          <a:p>
            <a:r>
              <a:rPr lang="de-DE" baseline="0" dirty="0" err="1" smtClean="0"/>
              <a:t>What</a:t>
            </a:r>
            <a:r>
              <a:rPr lang="de-DE" baseline="0" dirty="0" smtClean="0"/>
              <a:t> alle </a:t>
            </a:r>
            <a:r>
              <a:rPr lang="de-DE" baseline="0" dirty="0" err="1" smtClean="0"/>
              <a:t>those</a:t>
            </a:r>
            <a:r>
              <a:rPr lang="de-DE" baseline="0" dirty="0" smtClean="0"/>
              <a:t> </a:t>
            </a:r>
            <a:r>
              <a:rPr lang="de-DE" baseline="0" dirty="0" err="1" smtClean="0"/>
              <a:t>definitions</a:t>
            </a:r>
            <a:r>
              <a:rPr lang="de-DE" baseline="0" dirty="0" smtClean="0"/>
              <a:t> </a:t>
            </a:r>
            <a:r>
              <a:rPr lang="de-DE" baseline="0" dirty="0" err="1" smtClean="0"/>
              <a:t>have</a:t>
            </a:r>
            <a:r>
              <a:rPr lang="de-DE" baseline="0" dirty="0" smtClean="0"/>
              <a:t> in </a:t>
            </a:r>
            <a:r>
              <a:rPr lang="de-DE" baseline="0" dirty="0" err="1" smtClean="0"/>
              <a:t>common</a:t>
            </a:r>
            <a:r>
              <a:rPr lang="de-DE" baseline="0" dirty="0" smtClean="0"/>
              <a:t> </a:t>
            </a:r>
            <a:r>
              <a:rPr lang="de-DE" baseline="0" dirty="0" err="1" smtClean="0"/>
              <a:t>is</a:t>
            </a:r>
            <a:r>
              <a:rPr lang="de-DE" baseline="0" dirty="0" smtClean="0"/>
              <a:t> </a:t>
            </a:r>
            <a:r>
              <a:rPr lang="de-DE" baseline="0" dirty="0" err="1" smtClean="0"/>
              <a:t>that</a:t>
            </a:r>
            <a:r>
              <a:rPr lang="de-DE" baseline="0" dirty="0" smtClean="0"/>
              <a:t> </a:t>
            </a:r>
            <a:r>
              <a:rPr lang="de-DE" baseline="0" dirty="0" err="1" smtClean="0"/>
              <a:t>humans</a:t>
            </a:r>
            <a:r>
              <a:rPr lang="de-DE" baseline="0" dirty="0" smtClean="0"/>
              <a:t> </a:t>
            </a:r>
            <a:r>
              <a:rPr lang="de-DE" baseline="0" dirty="0" err="1" smtClean="0"/>
              <a:t>start</a:t>
            </a:r>
            <a:r>
              <a:rPr lang="de-DE" baseline="0" dirty="0" smtClean="0"/>
              <a:t> </a:t>
            </a:r>
            <a:r>
              <a:rPr lang="de-DE" baseline="0" dirty="0" err="1" smtClean="0"/>
              <a:t>the</a:t>
            </a:r>
            <a:r>
              <a:rPr lang="de-DE" baseline="0" dirty="0" smtClean="0"/>
              <a:t> </a:t>
            </a:r>
            <a:r>
              <a:rPr lang="de-DE" baseline="0" dirty="0" err="1" smtClean="0"/>
              <a:t>process</a:t>
            </a:r>
            <a:r>
              <a:rPr lang="de-DE" baseline="0" dirty="0" smtClean="0"/>
              <a:t> </a:t>
            </a:r>
            <a:r>
              <a:rPr lang="de-DE" baseline="0" dirty="0" err="1" smtClean="0"/>
              <a:t>for</a:t>
            </a:r>
            <a:r>
              <a:rPr lang="de-DE" baseline="0" dirty="0" smtClean="0"/>
              <a:t> </a:t>
            </a:r>
            <a:r>
              <a:rPr lang="de-DE" baseline="0" dirty="0" err="1" smtClean="0"/>
              <a:t>sseking</a:t>
            </a:r>
            <a:r>
              <a:rPr lang="de-DE" baseline="0" dirty="0" smtClean="0"/>
              <a:t> </a:t>
            </a:r>
            <a:r>
              <a:rPr lang="de-DE" baseline="0" dirty="0" err="1" smtClean="0"/>
              <a:t>information</a:t>
            </a:r>
            <a:r>
              <a:rPr lang="de-DE" baseline="0" dirty="0" smtClean="0"/>
              <a:t> </a:t>
            </a:r>
            <a:r>
              <a:rPr lang="de-DE" baseline="0" dirty="0" err="1" smtClean="0"/>
              <a:t>when</a:t>
            </a:r>
            <a:r>
              <a:rPr lang="de-DE" baseline="0" dirty="0" smtClean="0"/>
              <a:t> </a:t>
            </a:r>
            <a:r>
              <a:rPr lang="de-DE" baseline="0" dirty="0" err="1" smtClean="0"/>
              <a:t>they</a:t>
            </a:r>
            <a:r>
              <a:rPr lang="de-DE" baseline="0" dirty="0" smtClean="0"/>
              <a:t> </a:t>
            </a:r>
            <a:r>
              <a:rPr lang="de-DE" baseline="0" dirty="0" err="1" smtClean="0"/>
              <a:t>figure</a:t>
            </a:r>
            <a:r>
              <a:rPr lang="de-DE" baseline="0" dirty="0" smtClean="0"/>
              <a:t> out </a:t>
            </a:r>
            <a:r>
              <a:rPr lang="de-DE" baseline="0" dirty="0" err="1" smtClean="0"/>
              <a:t>that</a:t>
            </a:r>
            <a:r>
              <a:rPr lang="de-DE" baseline="0" dirty="0" smtClean="0"/>
              <a:t> </a:t>
            </a:r>
            <a:r>
              <a:rPr lang="de-DE" baseline="0" dirty="0" err="1" smtClean="0"/>
              <a:t>they</a:t>
            </a:r>
            <a:r>
              <a:rPr lang="de-DE" baseline="0" dirty="0" smtClean="0"/>
              <a:t> </a:t>
            </a:r>
            <a:r>
              <a:rPr lang="de-DE" baseline="0" dirty="0" err="1" smtClean="0"/>
              <a:t>need</a:t>
            </a:r>
            <a:r>
              <a:rPr lang="de-DE" baseline="0" dirty="0" smtClean="0"/>
              <a:t> </a:t>
            </a:r>
            <a:r>
              <a:rPr lang="de-DE" baseline="0" dirty="0" err="1" smtClean="0"/>
              <a:t>more</a:t>
            </a:r>
            <a:r>
              <a:rPr lang="de-DE" baseline="0" dirty="0" smtClean="0"/>
              <a:t> </a:t>
            </a:r>
            <a:r>
              <a:rPr lang="de-DE" baseline="0" dirty="0" err="1" smtClean="0"/>
              <a:t>information</a:t>
            </a:r>
            <a:r>
              <a:rPr lang="de-DE" baseline="0" dirty="0" smtClean="0"/>
              <a:t> </a:t>
            </a:r>
            <a:r>
              <a:rPr lang="de-DE" baseline="0" dirty="0" err="1" smtClean="0"/>
              <a:t>to</a:t>
            </a:r>
            <a:r>
              <a:rPr lang="de-DE" baseline="0" dirty="0" smtClean="0"/>
              <a:t> </a:t>
            </a:r>
            <a:r>
              <a:rPr lang="de-DE" baseline="0" dirty="0" err="1" smtClean="0"/>
              <a:t>be</a:t>
            </a:r>
            <a:r>
              <a:rPr lang="de-DE" baseline="0" dirty="0" smtClean="0"/>
              <a:t> </a:t>
            </a:r>
            <a:r>
              <a:rPr lang="de-DE" baseline="0" dirty="0" err="1" smtClean="0"/>
              <a:t>able</a:t>
            </a:r>
            <a:r>
              <a:rPr lang="de-DE" baseline="0" dirty="0" smtClean="0"/>
              <a:t> </a:t>
            </a:r>
            <a:r>
              <a:rPr lang="de-DE" baseline="0" dirty="0" err="1" smtClean="0"/>
              <a:t>to</a:t>
            </a:r>
            <a:r>
              <a:rPr lang="de-DE" baseline="0" dirty="0" smtClean="0"/>
              <a:t> </a:t>
            </a:r>
            <a:r>
              <a:rPr lang="de-DE" baseline="0" dirty="0" err="1" smtClean="0"/>
              <a:t>interact</a:t>
            </a:r>
            <a:r>
              <a:rPr lang="de-DE" baseline="0" dirty="0" smtClean="0"/>
              <a:t> </a:t>
            </a:r>
            <a:r>
              <a:rPr lang="de-DE" baseline="0" dirty="0" err="1" smtClean="0"/>
              <a:t>with</a:t>
            </a:r>
            <a:r>
              <a:rPr lang="de-DE" baseline="0" dirty="0" smtClean="0"/>
              <a:t> </a:t>
            </a:r>
            <a:r>
              <a:rPr lang="de-DE" baseline="0" dirty="0" err="1" smtClean="0"/>
              <a:t>their</a:t>
            </a:r>
            <a:r>
              <a:rPr lang="de-DE" baseline="0" dirty="0" smtClean="0"/>
              <a:t> </a:t>
            </a:r>
            <a:r>
              <a:rPr lang="de-DE" baseline="0" dirty="0" err="1" smtClean="0"/>
              <a:t>invronment</a:t>
            </a:r>
            <a:r>
              <a:rPr lang="de-DE" baseline="0" dirty="0" smtClean="0"/>
              <a:t>.</a:t>
            </a:r>
          </a:p>
          <a:p>
            <a:r>
              <a:rPr lang="de-DE" baseline="0" dirty="0" err="1" smtClean="0"/>
              <a:t>Some</a:t>
            </a:r>
            <a:r>
              <a:rPr lang="de-DE" baseline="0" dirty="0" smtClean="0"/>
              <a:t> </a:t>
            </a:r>
            <a:r>
              <a:rPr lang="de-DE" baseline="0" dirty="0" err="1" smtClean="0"/>
              <a:t>examples</a:t>
            </a:r>
            <a:r>
              <a:rPr lang="de-DE" baseline="0" dirty="0" smtClean="0"/>
              <a:t> on </a:t>
            </a:r>
            <a:r>
              <a:rPr lang="de-DE" baseline="0" dirty="0" err="1" smtClean="0"/>
              <a:t>the</a:t>
            </a:r>
            <a:r>
              <a:rPr lang="de-DE" baseline="0" dirty="0" smtClean="0"/>
              <a:t> </a:t>
            </a:r>
            <a:r>
              <a:rPr lang="de-DE" baseline="0" dirty="0" err="1" smtClean="0"/>
              <a:t>next</a:t>
            </a:r>
            <a:r>
              <a:rPr lang="de-DE" baseline="0" dirty="0" smtClean="0"/>
              <a:t> </a:t>
            </a:r>
            <a:r>
              <a:rPr lang="de-DE" baseline="0" dirty="0" err="1" smtClean="0"/>
              <a:t>slide</a:t>
            </a:r>
            <a:r>
              <a:rPr lang="de-DE" baseline="0" dirty="0" smtClean="0"/>
              <a:t> … </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5</a:t>
            </a:fld>
            <a:endParaRPr lang="de-DE"/>
          </a:p>
        </p:txBody>
      </p:sp>
    </p:spTree>
    <p:extLst>
      <p:ext uri="{BB962C8B-B14F-4D97-AF65-F5344CB8AC3E}">
        <p14:creationId xmlns:p14="http://schemas.microsoft.com/office/powerpoint/2010/main" val="53580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5F2B06A-9AD7-418B-83D3-C0C5C7EECCC6}" type="slidenum">
              <a:rPr lang="en-US" altLang="de-DE" sz="1300"/>
              <a:pPr/>
              <a:t>6</a:t>
            </a:fld>
            <a:endParaRPr lang="en-US" altLang="de-DE" sz="13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endParaRPr lang="de-DE" altLang="de-DE" baseline="0" dirty="0" smtClean="0">
              <a:sym typeface="Wingdings" panose="05000000000000000000" pitchFamily="2" charset="2"/>
            </a:endParaRPr>
          </a:p>
          <a:p>
            <a:endParaRPr lang="de-DE" altLang="de-DE" baseline="0" dirty="0" smtClean="0">
              <a:sym typeface="Wingdings" panose="05000000000000000000" pitchFamily="2" charset="2"/>
            </a:endParaRPr>
          </a:p>
          <a:p>
            <a:r>
              <a:rPr lang="de-DE" altLang="de-DE" baseline="0" dirty="0" err="1" smtClean="0">
                <a:sym typeface="Wingdings" panose="05000000000000000000" pitchFamily="2" charset="2"/>
              </a:rPr>
              <a:t>Learn</a:t>
            </a:r>
            <a:r>
              <a:rPr lang="de-DE" altLang="de-DE" baseline="0" dirty="0" smtClean="0">
                <a:sym typeface="Wingdings" panose="05000000000000000000" pitchFamily="2" charset="2"/>
              </a:rPr>
              <a:t> </a:t>
            </a:r>
            <a:r>
              <a:rPr lang="de-DE" altLang="de-DE" baseline="0" dirty="0" err="1" smtClean="0">
                <a:sym typeface="Wingdings" panose="05000000000000000000" pitchFamily="2" charset="2"/>
              </a:rPr>
              <a:t>about</a:t>
            </a:r>
            <a:r>
              <a:rPr lang="de-DE" altLang="de-DE" baseline="0" dirty="0" smtClean="0">
                <a:sym typeface="Wingdings" panose="05000000000000000000" pitchFamily="2" charset="2"/>
              </a:rPr>
              <a:t> </a:t>
            </a:r>
            <a:r>
              <a:rPr lang="de-DE" altLang="de-DE" baseline="0" dirty="0" err="1" smtClean="0">
                <a:sym typeface="Wingdings" panose="05000000000000000000" pitchFamily="2" charset="2"/>
              </a:rPr>
              <a:t>somethinh</a:t>
            </a:r>
            <a:r>
              <a:rPr lang="de-DE" altLang="de-DE" baseline="0" dirty="0" smtClean="0">
                <a:sym typeface="Wingdings" panose="05000000000000000000" pitchFamily="2" charset="2"/>
              </a:rPr>
              <a:t>  e.g. </a:t>
            </a:r>
            <a:r>
              <a:rPr lang="de-DE" altLang="de-DE" baseline="0" dirty="0" err="1" smtClean="0">
                <a:sym typeface="Wingdings" panose="05000000000000000000" pitchFamily="2" charset="2"/>
              </a:rPr>
              <a:t>when</a:t>
            </a:r>
            <a:r>
              <a:rPr lang="de-DE" altLang="de-DE" baseline="0" dirty="0" smtClean="0">
                <a:sym typeface="Wingdings" panose="05000000000000000000" pitchFamily="2" charset="2"/>
              </a:rPr>
              <a:t> </a:t>
            </a:r>
            <a:r>
              <a:rPr lang="de-DE" altLang="de-DE" baseline="0" dirty="0" err="1" smtClean="0">
                <a:sym typeface="Wingdings" panose="05000000000000000000" pitchFamily="2" charset="2"/>
              </a:rPr>
              <a:t>did</a:t>
            </a:r>
            <a:r>
              <a:rPr lang="de-DE" altLang="de-DE" baseline="0" dirty="0" smtClean="0">
                <a:sym typeface="Wingdings" panose="05000000000000000000" pitchFamily="2" charset="2"/>
              </a:rPr>
              <a:t> </a:t>
            </a:r>
            <a:r>
              <a:rPr lang="de-DE" altLang="de-DE" baseline="0" dirty="0" err="1" smtClean="0">
                <a:sym typeface="Wingdings" panose="05000000000000000000" pitchFamily="2" charset="2"/>
              </a:rPr>
              <a:t>dinosaurs</a:t>
            </a:r>
            <a:r>
              <a:rPr lang="de-DE" altLang="de-DE" baseline="0" dirty="0" smtClean="0">
                <a:sym typeface="Wingdings" panose="05000000000000000000" pitchFamily="2" charset="2"/>
              </a:rPr>
              <a:t> </a:t>
            </a:r>
            <a:r>
              <a:rPr lang="de-DE" altLang="de-DE" baseline="0" dirty="0" err="1" smtClean="0">
                <a:sym typeface="Wingdings" panose="05000000000000000000" pitchFamily="2" charset="2"/>
              </a:rPr>
              <a:t>extinct</a:t>
            </a:r>
            <a:r>
              <a:rPr lang="de-DE" altLang="de-DE" baseline="0" dirty="0" smtClean="0">
                <a:sym typeface="Wingdings" panose="05000000000000000000" pitchFamily="2" charset="2"/>
              </a:rPr>
              <a:t>? </a:t>
            </a:r>
          </a:p>
          <a:p>
            <a:r>
              <a:rPr lang="de-DE" altLang="de-DE" sz="1400" b="1" baseline="0" dirty="0" err="1" smtClean="0">
                <a:sym typeface="Wingdings" panose="05000000000000000000" pitchFamily="2" charset="2"/>
              </a:rPr>
              <a:t>Question</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wehn</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did</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they</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extinct</a:t>
            </a:r>
            <a:r>
              <a:rPr lang="de-DE" altLang="de-DE" sz="1400" b="1" baseline="0" dirty="0" smtClean="0">
                <a:sym typeface="Wingdings" panose="05000000000000000000" pitchFamily="2" charset="2"/>
              </a:rPr>
              <a:t>? 66 </a:t>
            </a:r>
            <a:r>
              <a:rPr lang="de-DE" altLang="de-DE" sz="1400" b="1" baseline="0" dirty="0" err="1" smtClean="0">
                <a:sym typeface="Wingdings" panose="05000000000000000000" pitchFamily="2" charset="2"/>
              </a:rPr>
              <a:t>million</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years</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ago</a:t>
            </a:r>
            <a:endParaRPr lang="de-DE" altLang="de-DE" sz="1400" b="1" baseline="0" dirty="0" smtClean="0">
              <a:sym typeface="Wingdings" panose="05000000000000000000" pitchFamily="2" charset="2"/>
            </a:endParaRPr>
          </a:p>
          <a:p>
            <a:endParaRPr lang="de-DE" altLang="de-DE" sz="1400" b="1" baseline="0" dirty="0" smtClean="0">
              <a:sym typeface="Wingdings" panose="05000000000000000000" pitchFamily="2" charset="2"/>
            </a:endParaRPr>
          </a:p>
          <a:p>
            <a:r>
              <a:rPr lang="de-DE" altLang="de-DE" sz="1400" b="1" baseline="0" dirty="0" smtClean="0">
                <a:sym typeface="Wingdings" panose="05000000000000000000" pitchFamily="2" charset="2"/>
              </a:rPr>
              <a:t>Need </a:t>
            </a:r>
            <a:r>
              <a:rPr lang="de-DE" altLang="de-DE" sz="1400" b="1" baseline="0" dirty="0" err="1" smtClean="0">
                <a:sym typeface="Wingdings" panose="05000000000000000000" pitchFamily="2" charset="2"/>
              </a:rPr>
              <a:t>to</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answer</a:t>
            </a:r>
            <a:r>
              <a:rPr lang="de-DE" altLang="de-DE" sz="1400" b="1" baseline="0" dirty="0" smtClean="0">
                <a:sym typeface="Wingdings" panose="05000000000000000000" pitchFamily="2" charset="2"/>
              </a:rPr>
              <a:t> a </a:t>
            </a:r>
            <a:r>
              <a:rPr lang="de-DE" altLang="de-DE" sz="1400" b="1" baseline="0" dirty="0" err="1" smtClean="0">
                <a:sym typeface="Wingdings" panose="05000000000000000000" pitchFamily="2" charset="2"/>
              </a:rPr>
              <a:t>question</a:t>
            </a:r>
            <a:r>
              <a:rPr lang="de-DE" altLang="de-DE" sz="1400" b="1" baseline="0" dirty="0" smtClean="0">
                <a:sym typeface="Wingdings" panose="05000000000000000000" pitchFamily="2" charset="2"/>
              </a:rPr>
              <a:t>   </a:t>
            </a:r>
            <a:r>
              <a:rPr lang="de-DE" altLang="de-DE" sz="1400" b="1" baseline="0" dirty="0" err="1" smtClean="0">
                <a:sym typeface="Wingdings" panose="05000000000000000000" pitchFamily="2" charset="2"/>
              </a:rPr>
              <a:t>what</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kind</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of</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dinosaur</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is</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that</a:t>
            </a:r>
            <a:r>
              <a:rPr lang="de-DE" altLang="de-DE" sz="1400" b="1" baseline="0" dirty="0" smtClean="0">
                <a:sym typeface="Wingdings" panose="05000000000000000000" pitchFamily="2" charset="2"/>
              </a:rPr>
              <a:t>?</a:t>
            </a:r>
          </a:p>
          <a:p>
            <a:r>
              <a:rPr lang="de-DE" altLang="de-DE" sz="1400" b="1" baseline="0" dirty="0" smtClean="0">
                <a:sym typeface="Wingdings" panose="05000000000000000000" pitchFamily="2" charset="2"/>
              </a:rPr>
              <a:t>Triceratops</a:t>
            </a:r>
          </a:p>
          <a:p>
            <a:endParaRPr lang="de-DE" altLang="de-DE" sz="1400" b="1" baseline="0" dirty="0" smtClean="0">
              <a:sym typeface="Wingdings" panose="05000000000000000000" pitchFamily="2" charset="2"/>
            </a:endParaRPr>
          </a:p>
          <a:p>
            <a:r>
              <a:rPr lang="de-DE" altLang="de-DE" sz="1400" b="1" baseline="0" dirty="0" smtClean="0">
                <a:sym typeface="Wingdings" panose="05000000000000000000" pitchFamily="2" charset="2"/>
              </a:rPr>
              <a:t>Need </a:t>
            </a:r>
            <a:r>
              <a:rPr lang="de-DE" altLang="de-DE" sz="1400" b="1" baseline="0" dirty="0" err="1" smtClean="0">
                <a:sym typeface="Wingdings" panose="05000000000000000000" pitchFamily="2" charset="2"/>
              </a:rPr>
              <a:t>to</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increase</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own</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knowledge</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about</a:t>
            </a:r>
            <a:r>
              <a:rPr lang="de-DE" altLang="de-DE" sz="1400" b="1" baseline="0" dirty="0" smtClean="0">
                <a:sym typeface="Wingdings" panose="05000000000000000000" pitchFamily="2" charset="2"/>
              </a:rPr>
              <a:t> a </a:t>
            </a:r>
            <a:r>
              <a:rPr lang="de-DE" altLang="de-DE" sz="1400" b="1" baseline="0" dirty="0" err="1" smtClean="0">
                <a:sym typeface="Wingdings" panose="05000000000000000000" pitchFamily="2" charset="2"/>
              </a:rPr>
              <a:t>subject</a:t>
            </a:r>
            <a:r>
              <a:rPr lang="de-DE" altLang="de-DE" sz="1400" b="1" baseline="0" dirty="0" smtClean="0">
                <a:sym typeface="Wingdings" panose="05000000000000000000" pitchFamily="2" charset="2"/>
              </a:rPr>
              <a:t>  e.g. just </a:t>
            </a:r>
            <a:r>
              <a:rPr lang="de-DE" altLang="de-DE" sz="1400" b="1" baseline="0" dirty="0" err="1" smtClean="0">
                <a:sym typeface="Wingdings" panose="05000000000000000000" pitchFamily="2" charset="2"/>
              </a:rPr>
              <a:t>the</a:t>
            </a:r>
            <a:r>
              <a:rPr lang="de-DE" altLang="de-DE" sz="1400" b="1" baseline="0" dirty="0" smtClean="0">
                <a:sym typeface="Wingdings" panose="05000000000000000000" pitchFamily="2" charset="2"/>
              </a:rPr>
              <a:t> non-</a:t>
            </a:r>
            <a:r>
              <a:rPr lang="de-DE" altLang="de-DE" sz="1400" b="1" baseline="0" dirty="0" err="1" smtClean="0">
                <a:sym typeface="Wingdings" panose="05000000000000000000" pitchFamily="2" charset="2"/>
              </a:rPr>
              <a:t>avian</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dinosaurs</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extinct</a:t>
            </a:r>
            <a:r>
              <a:rPr lang="de-DE" altLang="de-DE" sz="1400" b="1" baseline="0" dirty="0" smtClean="0">
                <a:sym typeface="Wingdings" panose="05000000000000000000" pitchFamily="2" charset="2"/>
              </a:rPr>
              <a:t> – </a:t>
            </a:r>
            <a:r>
              <a:rPr lang="de-DE" altLang="de-DE" sz="1400" b="1" baseline="0" dirty="0" err="1" smtClean="0">
                <a:sym typeface="Wingdings" panose="05000000000000000000" pitchFamily="2" charset="2"/>
              </a:rPr>
              <a:t>others</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are</a:t>
            </a:r>
            <a:r>
              <a:rPr lang="de-DE" altLang="de-DE" sz="1400" b="1" baseline="0" dirty="0" smtClean="0">
                <a:sym typeface="Wingdings" panose="05000000000000000000" pitchFamily="2" charset="2"/>
              </a:rPr>
              <a:t> still </a:t>
            </a:r>
            <a:r>
              <a:rPr lang="de-DE" altLang="de-DE" sz="1400" b="1" baseline="0" dirty="0" err="1" smtClean="0">
                <a:sym typeface="Wingdings" panose="05000000000000000000" pitchFamily="2" charset="2"/>
              </a:rPr>
              <a:t>alive</a:t>
            </a:r>
            <a:r>
              <a:rPr lang="de-DE" altLang="de-DE" sz="1400" b="1" baseline="0" dirty="0" smtClean="0">
                <a:sym typeface="Wingdings" panose="05000000000000000000" pitchFamily="2" charset="2"/>
              </a:rPr>
              <a:t> in form </a:t>
            </a:r>
            <a:r>
              <a:rPr lang="de-DE" altLang="de-DE" sz="1400" b="1" baseline="0" dirty="0" err="1" smtClean="0">
                <a:sym typeface="Wingdings" panose="05000000000000000000" pitchFamily="2" charset="2"/>
              </a:rPr>
              <a:t>of</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birds</a:t>
            </a:r>
            <a:r>
              <a:rPr lang="de-DE" altLang="de-DE" sz="1400" b="1" baseline="0" dirty="0" smtClean="0">
                <a:sym typeface="Wingdings" panose="05000000000000000000" pitchFamily="2" charset="2"/>
              </a:rPr>
              <a:t> </a:t>
            </a:r>
          </a:p>
          <a:p>
            <a:r>
              <a:rPr lang="en-US" dirty="0" smtClean="0"/>
              <a:t>The discovery that birds are a type of dinosaur showed that dinosaurs in general are not, in fact, </a:t>
            </a:r>
            <a:r>
              <a:rPr lang="en-US" dirty="0" smtClean="0">
                <a:hlinkClick r:id="rId3" tooltip="Extinct"/>
              </a:rPr>
              <a:t>extinct</a:t>
            </a:r>
            <a:r>
              <a:rPr lang="en-US" dirty="0" smtClean="0"/>
              <a:t> as is commonly stated.</a:t>
            </a:r>
            <a:r>
              <a:rPr lang="en-US" baseline="30000" dirty="0" smtClean="0">
                <a:hlinkClick r:id="rId4"/>
              </a:rPr>
              <a:t>[174]</a:t>
            </a:r>
            <a:r>
              <a:rPr lang="en-US" dirty="0" smtClean="0"/>
              <a:t> However, all non-avian dinosaurs as well as many groups of birds did suddenly become </a:t>
            </a:r>
            <a:r>
              <a:rPr lang="en-US" dirty="0" smtClean="0">
                <a:hlinkClick r:id="rId3" tooltip="Extinct"/>
              </a:rPr>
              <a:t>extinct</a:t>
            </a:r>
            <a:r>
              <a:rPr lang="en-US" dirty="0" smtClean="0"/>
              <a:t> approximately 66 million years ago.</a:t>
            </a:r>
            <a:endParaRPr lang="de-DE" altLang="de-DE" dirty="0" smtClean="0"/>
          </a:p>
        </p:txBody>
      </p:sp>
    </p:spTree>
    <p:extLst>
      <p:ext uri="{BB962C8B-B14F-4D97-AF65-F5344CB8AC3E}">
        <p14:creationId xmlns:p14="http://schemas.microsoft.com/office/powerpoint/2010/main" val="3112107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5F2B06A-9AD7-418B-83D3-C0C5C7EECCC6}" type="slidenum">
              <a:rPr lang="en-US" altLang="de-DE" sz="1300"/>
              <a:pPr/>
              <a:t>7</a:t>
            </a:fld>
            <a:endParaRPr lang="en-US" altLang="de-DE" sz="13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endParaRPr lang="de-DE" altLang="de-DE" baseline="0" dirty="0" smtClean="0">
              <a:sym typeface="Wingdings" panose="05000000000000000000" pitchFamily="2" charset="2"/>
            </a:endParaRPr>
          </a:p>
          <a:p>
            <a:endParaRPr lang="de-DE" altLang="de-DE" baseline="0" dirty="0" smtClean="0">
              <a:sym typeface="Wingdings" panose="05000000000000000000" pitchFamily="2" charset="2"/>
            </a:endParaRPr>
          </a:p>
          <a:p>
            <a:r>
              <a:rPr lang="de-DE" altLang="de-DE" baseline="0" dirty="0" err="1" smtClean="0">
                <a:sym typeface="Wingdings" panose="05000000000000000000" pitchFamily="2" charset="2"/>
              </a:rPr>
              <a:t>Learn</a:t>
            </a:r>
            <a:r>
              <a:rPr lang="de-DE" altLang="de-DE" baseline="0" dirty="0" smtClean="0">
                <a:sym typeface="Wingdings" panose="05000000000000000000" pitchFamily="2" charset="2"/>
              </a:rPr>
              <a:t> </a:t>
            </a:r>
            <a:r>
              <a:rPr lang="de-DE" altLang="de-DE" baseline="0" dirty="0" err="1" smtClean="0">
                <a:sym typeface="Wingdings" panose="05000000000000000000" pitchFamily="2" charset="2"/>
              </a:rPr>
              <a:t>about</a:t>
            </a:r>
            <a:r>
              <a:rPr lang="de-DE" altLang="de-DE" baseline="0" dirty="0" smtClean="0">
                <a:sym typeface="Wingdings" panose="05000000000000000000" pitchFamily="2" charset="2"/>
              </a:rPr>
              <a:t> </a:t>
            </a:r>
            <a:r>
              <a:rPr lang="de-DE" altLang="de-DE" baseline="0" dirty="0" err="1" smtClean="0">
                <a:sym typeface="Wingdings" panose="05000000000000000000" pitchFamily="2" charset="2"/>
              </a:rPr>
              <a:t>somethinh</a:t>
            </a:r>
            <a:r>
              <a:rPr lang="de-DE" altLang="de-DE" baseline="0" dirty="0" smtClean="0">
                <a:sym typeface="Wingdings" panose="05000000000000000000" pitchFamily="2" charset="2"/>
              </a:rPr>
              <a:t>  e.g. </a:t>
            </a:r>
            <a:r>
              <a:rPr lang="de-DE" altLang="de-DE" baseline="0" dirty="0" err="1" smtClean="0">
                <a:sym typeface="Wingdings" panose="05000000000000000000" pitchFamily="2" charset="2"/>
              </a:rPr>
              <a:t>when</a:t>
            </a:r>
            <a:r>
              <a:rPr lang="de-DE" altLang="de-DE" baseline="0" dirty="0" smtClean="0">
                <a:sym typeface="Wingdings" panose="05000000000000000000" pitchFamily="2" charset="2"/>
              </a:rPr>
              <a:t> </a:t>
            </a:r>
            <a:r>
              <a:rPr lang="de-DE" altLang="de-DE" baseline="0" dirty="0" err="1" smtClean="0">
                <a:sym typeface="Wingdings" panose="05000000000000000000" pitchFamily="2" charset="2"/>
              </a:rPr>
              <a:t>did</a:t>
            </a:r>
            <a:r>
              <a:rPr lang="de-DE" altLang="de-DE" baseline="0" dirty="0" smtClean="0">
                <a:sym typeface="Wingdings" panose="05000000000000000000" pitchFamily="2" charset="2"/>
              </a:rPr>
              <a:t> </a:t>
            </a:r>
            <a:r>
              <a:rPr lang="de-DE" altLang="de-DE" baseline="0" dirty="0" err="1" smtClean="0">
                <a:sym typeface="Wingdings" panose="05000000000000000000" pitchFamily="2" charset="2"/>
              </a:rPr>
              <a:t>dinosaurs</a:t>
            </a:r>
            <a:r>
              <a:rPr lang="de-DE" altLang="de-DE" baseline="0" dirty="0" smtClean="0">
                <a:sym typeface="Wingdings" panose="05000000000000000000" pitchFamily="2" charset="2"/>
              </a:rPr>
              <a:t> </a:t>
            </a:r>
            <a:r>
              <a:rPr lang="de-DE" altLang="de-DE" baseline="0" dirty="0" err="1" smtClean="0">
                <a:sym typeface="Wingdings" panose="05000000000000000000" pitchFamily="2" charset="2"/>
              </a:rPr>
              <a:t>extinct</a:t>
            </a:r>
            <a:r>
              <a:rPr lang="de-DE" altLang="de-DE" baseline="0" dirty="0" smtClean="0">
                <a:sym typeface="Wingdings" panose="05000000000000000000" pitchFamily="2" charset="2"/>
              </a:rPr>
              <a:t>? </a:t>
            </a:r>
          </a:p>
          <a:p>
            <a:r>
              <a:rPr lang="de-DE" altLang="de-DE" sz="1400" b="1" baseline="0" dirty="0" err="1" smtClean="0">
                <a:sym typeface="Wingdings" panose="05000000000000000000" pitchFamily="2" charset="2"/>
              </a:rPr>
              <a:t>Question</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wehn</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did</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they</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extinct</a:t>
            </a:r>
            <a:r>
              <a:rPr lang="de-DE" altLang="de-DE" sz="1400" b="1" baseline="0" dirty="0" smtClean="0">
                <a:sym typeface="Wingdings" panose="05000000000000000000" pitchFamily="2" charset="2"/>
              </a:rPr>
              <a:t>? 66 </a:t>
            </a:r>
            <a:r>
              <a:rPr lang="de-DE" altLang="de-DE" sz="1400" b="1" baseline="0" dirty="0" err="1" smtClean="0">
                <a:sym typeface="Wingdings" panose="05000000000000000000" pitchFamily="2" charset="2"/>
              </a:rPr>
              <a:t>million</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years</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ago</a:t>
            </a:r>
            <a:endParaRPr lang="de-DE" altLang="de-DE" sz="1400" b="1" baseline="0" dirty="0" smtClean="0">
              <a:sym typeface="Wingdings" panose="05000000000000000000" pitchFamily="2" charset="2"/>
            </a:endParaRPr>
          </a:p>
          <a:p>
            <a:endParaRPr lang="de-DE" altLang="de-DE" sz="1400" b="1" baseline="0" dirty="0" smtClean="0">
              <a:sym typeface="Wingdings" panose="05000000000000000000" pitchFamily="2" charset="2"/>
            </a:endParaRPr>
          </a:p>
          <a:p>
            <a:r>
              <a:rPr lang="de-DE" altLang="de-DE" sz="1400" b="1" baseline="0" dirty="0" smtClean="0">
                <a:sym typeface="Wingdings" panose="05000000000000000000" pitchFamily="2" charset="2"/>
              </a:rPr>
              <a:t>Need </a:t>
            </a:r>
            <a:r>
              <a:rPr lang="de-DE" altLang="de-DE" sz="1400" b="1" baseline="0" dirty="0" err="1" smtClean="0">
                <a:sym typeface="Wingdings" panose="05000000000000000000" pitchFamily="2" charset="2"/>
              </a:rPr>
              <a:t>to</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answer</a:t>
            </a:r>
            <a:r>
              <a:rPr lang="de-DE" altLang="de-DE" sz="1400" b="1" baseline="0" dirty="0" smtClean="0">
                <a:sym typeface="Wingdings" panose="05000000000000000000" pitchFamily="2" charset="2"/>
              </a:rPr>
              <a:t> a </a:t>
            </a:r>
            <a:r>
              <a:rPr lang="de-DE" altLang="de-DE" sz="1400" b="1" baseline="0" dirty="0" err="1" smtClean="0">
                <a:sym typeface="Wingdings" panose="05000000000000000000" pitchFamily="2" charset="2"/>
              </a:rPr>
              <a:t>question</a:t>
            </a:r>
            <a:r>
              <a:rPr lang="de-DE" altLang="de-DE" sz="1400" b="1" baseline="0" dirty="0" smtClean="0">
                <a:sym typeface="Wingdings" panose="05000000000000000000" pitchFamily="2" charset="2"/>
              </a:rPr>
              <a:t>   </a:t>
            </a:r>
            <a:r>
              <a:rPr lang="de-DE" altLang="de-DE" sz="1400" b="1" baseline="0" dirty="0" err="1" smtClean="0">
                <a:sym typeface="Wingdings" panose="05000000000000000000" pitchFamily="2" charset="2"/>
              </a:rPr>
              <a:t>what</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kind</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of</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dinosaur</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is</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that</a:t>
            </a:r>
            <a:r>
              <a:rPr lang="de-DE" altLang="de-DE" sz="1400" b="1" baseline="0" dirty="0" smtClean="0">
                <a:sym typeface="Wingdings" panose="05000000000000000000" pitchFamily="2" charset="2"/>
              </a:rPr>
              <a:t>?</a:t>
            </a:r>
          </a:p>
          <a:p>
            <a:r>
              <a:rPr lang="de-DE" altLang="de-DE" sz="1400" b="1" baseline="0" dirty="0" smtClean="0">
                <a:sym typeface="Wingdings" panose="05000000000000000000" pitchFamily="2" charset="2"/>
              </a:rPr>
              <a:t>Triceratops</a:t>
            </a:r>
          </a:p>
          <a:p>
            <a:endParaRPr lang="de-DE" altLang="de-DE" sz="1400" b="1" baseline="0" dirty="0" smtClean="0">
              <a:sym typeface="Wingdings" panose="05000000000000000000" pitchFamily="2" charset="2"/>
            </a:endParaRPr>
          </a:p>
          <a:p>
            <a:r>
              <a:rPr lang="de-DE" altLang="de-DE" sz="1400" b="1" baseline="0" dirty="0" smtClean="0">
                <a:sym typeface="Wingdings" panose="05000000000000000000" pitchFamily="2" charset="2"/>
              </a:rPr>
              <a:t>Need </a:t>
            </a:r>
            <a:r>
              <a:rPr lang="de-DE" altLang="de-DE" sz="1400" b="1" baseline="0" dirty="0" err="1" smtClean="0">
                <a:sym typeface="Wingdings" panose="05000000000000000000" pitchFamily="2" charset="2"/>
              </a:rPr>
              <a:t>to</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increase</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own</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knowledge</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about</a:t>
            </a:r>
            <a:r>
              <a:rPr lang="de-DE" altLang="de-DE" sz="1400" b="1" baseline="0" dirty="0" smtClean="0">
                <a:sym typeface="Wingdings" panose="05000000000000000000" pitchFamily="2" charset="2"/>
              </a:rPr>
              <a:t> a </a:t>
            </a:r>
            <a:r>
              <a:rPr lang="de-DE" altLang="de-DE" sz="1400" b="1" baseline="0" dirty="0" err="1" smtClean="0">
                <a:sym typeface="Wingdings" panose="05000000000000000000" pitchFamily="2" charset="2"/>
              </a:rPr>
              <a:t>subject</a:t>
            </a:r>
            <a:r>
              <a:rPr lang="de-DE" altLang="de-DE" sz="1400" b="1" baseline="0" dirty="0" smtClean="0">
                <a:sym typeface="Wingdings" panose="05000000000000000000" pitchFamily="2" charset="2"/>
              </a:rPr>
              <a:t>  e.g. just </a:t>
            </a:r>
            <a:r>
              <a:rPr lang="de-DE" altLang="de-DE" sz="1400" b="1" baseline="0" dirty="0" err="1" smtClean="0">
                <a:sym typeface="Wingdings" panose="05000000000000000000" pitchFamily="2" charset="2"/>
              </a:rPr>
              <a:t>the</a:t>
            </a:r>
            <a:r>
              <a:rPr lang="de-DE" altLang="de-DE" sz="1400" b="1" baseline="0" dirty="0" smtClean="0">
                <a:sym typeface="Wingdings" panose="05000000000000000000" pitchFamily="2" charset="2"/>
              </a:rPr>
              <a:t> non-</a:t>
            </a:r>
            <a:r>
              <a:rPr lang="de-DE" altLang="de-DE" sz="1400" b="1" baseline="0" dirty="0" err="1" smtClean="0">
                <a:sym typeface="Wingdings" panose="05000000000000000000" pitchFamily="2" charset="2"/>
              </a:rPr>
              <a:t>avian</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dinosaurs</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extinct</a:t>
            </a:r>
            <a:r>
              <a:rPr lang="de-DE" altLang="de-DE" sz="1400" b="1" baseline="0" dirty="0" smtClean="0">
                <a:sym typeface="Wingdings" panose="05000000000000000000" pitchFamily="2" charset="2"/>
              </a:rPr>
              <a:t> – </a:t>
            </a:r>
            <a:r>
              <a:rPr lang="de-DE" altLang="de-DE" sz="1400" b="1" baseline="0" dirty="0" err="1" smtClean="0">
                <a:sym typeface="Wingdings" panose="05000000000000000000" pitchFamily="2" charset="2"/>
              </a:rPr>
              <a:t>others</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are</a:t>
            </a:r>
            <a:r>
              <a:rPr lang="de-DE" altLang="de-DE" sz="1400" b="1" baseline="0" dirty="0" smtClean="0">
                <a:sym typeface="Wingdings" panose="05000000000000000000" pitchFamily="2" charset="2"/>
              </a:rPr>
              <a:t> still </a:t>
            </a:r>
            <a:r>
              <a:rPr lang="de-DE" altLang="de-DE" sz="1400" b="1" baseline="0" dirty="0" err="1" smtClean="0">
                <a:sym typeface="Wingdings" panose="05000000000000000000" pitchFamily="2" charset="2"/>
              </a:rPr>
              <a:t>alive</a:t>
            </a:r>
            <a:r>
              <a:rPr lang="de-DE" altLang="de-DE" sz="1400" b="1" baseline="0" dirty="0" smtClean="0">
                <a:sym typeface="Wingdings" panose="05000000000000000000" pitchFamily="2" charset="2"/>
              </a:rPr>
              <a:t> in form </a:t>
            </a:r>
            <a:r>
              <a:rPr lang="de-DE" altLang="de-DE" sz="1400" b="1" baseline="0" dirty="0" err="1" smtClean="0">
                <a:sym typeface="Wingdings" panose="05000000000000000000" pitchFamily="2" charset="2"/>
              </a:rPr>
              <a:t>of</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birds</a:t>
            </a:r>
            <a:r>
              <a:rPr lang="de-DE" altLang="de-DE" sz="1400" b="1" baseline="0" dirty="0" smtClean="0">
                <a:sym typeface="Wingdings" panose="05000000000000000000" pitchFamily="2" charset="2"/>
              </a:rPr>
              <a:t> </a:t>
            </a:r>
          </a:p>
          <a:p>
            <a:r>
              <a:rPr lang="en-US" dirty="0" smtClean="0"/>
              <a:t>The discovery that birds are a type of dinosaur showed that dinosaurs in general are not, in fact, </a:t>
            </a:r>
            <a:r>
              <a:rPr lang="en-US" dirty="0" smtClean="0">
                <a:hlinkClick r:id="rId3" tooltip="Extinct"/>
              </a:rPr>
              <a:t>extinct</a:t>
            </a:r>
            <a:r>
              <a:rPr lang="en-US" dirty="0" smtClean="0"/>
              <a:t> as is commonly stated.</a:t>
            </a:r>
            <a:r>
              <a:rPr lang="en-US" baseline="30000" dirty="0" smtClean="0">
                <a:hlinkClick r:id="rId4"/>
              </a:rPr>
              <a:t>[174]</a:t>
            </a:r>
            <a:r>
              <a:rPr lang="en-US" dirty="0" smtClean="0"/>
              <a:t> However, all non-avian dinosaurs as well as many groups of birds did suddenly become </a:t>
            </a:r>
            <a:r>
              <a:rPr lang="en-US" dirty="0" smtClean="0">
                <a:hlinkClick r:id="rId3" tooltip="Extinct"/>
              </a:rPr>
              <a:t>extinct</a:t>
            </a:r>
            <a:r>
              <a:rPr lang="en-US" dirty="0" smtClean="0"/>
              <a:t> approximately 66 million years ago.</a:t>
            </a:r>
            <a:endParaRPr lang="de-DE" altLang="de-DE" dirty="0" smtClean="0"/>
          </a:p>
        </p:txBody>
      </p:sp>
    </p:spTree>
    <p:extLst>
      <p:ext uri="{BB962C8B-B14F-4D97-AF65-F5344CB8AC3E}">
        <p14:creationId xmlns:p14="http://schemas.microsoft.com/office/powerpoint/2010/main" val="580030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de-DE" sz="1200" dirty="0" smtClean="0"/>
              <a:t>In everyday life we really do not care – we just go on doing it – but as professionals we have to understand the process in order to deal with it</a:t>
            </a:r>
          </a:p>
          <a:p>
            <a:endParaRPr lang="de-DE" dirty="0" smtClean="0"/>
          </a:p>
          <a:p>
            <a:r>
              <a:rPr lang="en-US" altLang="de-DE" sz="2400" dirty="0" smtClean="0"/>
              <a:t>The question has many sub-questions such as:</a:t>
            </a:r>
          </a:p>
          <a:p>
            <a:pPr marL="0" indent="0">
              <a:buNone/>
            </a:pPr>
            <a:endParaRPr lang="en-US" altLang="de-DE" sz="2400" dirty="0" smtClean="0"/>
          </a:p>
          <a:p>
            <a:pPr lvl="1"/>
            <a:r>
              <a:rPr lang="en-US" altLang="de-DE" sz="2400" dirty="0" smtClean="0"/>
              <a:t> in relation to what are people seeking information? </a:t>
            </a:r>
            <a:r>
              <a:rPr lang="en-US" altLang="de-DE" sz="2400" dirty="0" smtClean="0">
                <a:sym typeface="Wingdings" panose="05000000000000000000" pitchFamily="2" charset="2"/>
              </a:rPr>
              <a:t> what is the subject … </a:t>
            </a:r>
            <a:endParaRPr lang="en-US" altLang="de-DE" sz="2400" dirty="0" smtClean="0"/>
          </a:p>
          <a:p>
            <a:pPr lvl="1"/>
            <a:r>
              <a:rPr lang="en-US" altLang="de-DE" sz="2400" dirty="0" smtClean="0"/>
              <a:t> how is information seeking (as a broader process)  </a:t>
            </a:r>
          </a:p>
          <a:p>
            <a:pPr marL="457200" lvl="1" indent="0">
              <a:buNone/>
            </a:pPr>
            <a:r>
              <a:rPr lang="en-US" altLang="de-DE" sz="2400" dirty="0" smtClean="0"/>
              <a:t>    related to information search (as a narrower process)?</a:t>
            </a:r>
          </a:p>
          <a:p>
            <a:pPr lvl="1"/>
            <a:r>
              <a:rPr lang="en-US" altLang="de-DE" sz="2400" dirty="0" smtClean="0"/>
              <a:t>…</a:t>
            </a:r>
          </a:p>
          <a:p>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8</a:t>
            </a:fld>
            <a:endParaRPr lang="de-DE"/>
          </a:p>
        </p:txBody>
      </p:sp>
    </p:spTree>
    <p:extLst>
      <p:ext uri="{BB962C8B-B14F-4D97-AF65-F5344CB8AC3E}">
        <p14:creationId xmlns:p14="http://schemas.microsoft.com/office/powerpoint/2010/main" val="1864724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62C8B5-5ACF-49F4-BA59-0D597D414AD3}" type="slidenum">
              <a:rPr lang="en-GB" altLang="en-US"/>
              <a:pPr/>
              <a:t>9</a:t>
            </a:fld>
            <a:endParaRPr lang="en-GB" altLang="en-US"/>
          </a:p>
        </p:txBody>
      </p:sp>
      <p:sp>
        <p:nvSpPr>
          <p:cNvPr id="1111042" name="Rectangle 2"/>
          <p:cNvSpPr>
            <a:spLocks noGrp="1" noRot="1" noChangeAspect="1" noChangeArrowheads="1" noTextEdit="1"/>
          </p:cNvSpPr>
          <p:nvPr>
            <p:ph type="sldImg"/>
          </p:nvPr>
        </p:nvSpPr>
        <p:spPr>
          <a:ln/>
        </p:spPr>
      </p:sp>
      <p:sp>
        <p:nvSpPr>
          <p:cNvPr id="1111043" name="Rectangle 3"/>
          <p:cNvSpPr>
            <a:spLocks noGrp="1" noChangeArrowheads="1"/>
          </p:cNvSpPr>
          <p:nvPr>
            <p:ph type="body" idx="1"/>
          </p:nvPr>
        </p:nvSpPr>
        <p:spPr/>
        <p:txBody>
          <a:bodyPr/>
          <a:lstStyle/>
          <a:p>
            <a:pPr marL="0" indent="0">
              <a:buFontTx/>
              <a:buNone/>
            </a:pPr>
            <a:r>
              <a:rPr lang="de-DE" altLang="en-US" dirty="0" smtClean="0">
                <a:sym typeface="Wingdings" pitchFamily="2" charset="2"/>
              </a:rPr>
              <a:t>Information</a:t>
            </a:r>
            <a:r>
              <a:rPr lang="de-DE" altLang="en-US" baseline="0" dirty="0" smtClean="0">
                <a:sym typeface="Wingdings" pitchFamily="2" charset="2"/>
              </a:rPr>
              <a:t> </a:t>
            </a:r>
            <a:r>
              <a:rPr lang="de-DE" altLang="en-US" baseline="0" dirty="0" err="1" smtClean="0">
                <a:sym typeface="Wingdings" pitchFamily="2" charset="2"/>
              </a:rPr>
              <a:t>seeking</a:t>
            </a:r>
            <a:r>
              <a:rPr lang="de-DE" altLang="en-US" baseline="0" dirty="0" smtClean="0">
                <a:sym typeface="Wingdings" pitchFamily="2" charset="2"/>
              </a:rPr>
              <a:t> </a:t>
            </a:r>
            <a:r>
              <a:rPr lang="de-DE" altLang="en-US" baseline="0" dirty="0" err="1" smtClean="0">
                <a:sym typeface="Wingdings" pitchFamily="2" charset="2"/>
              </a:rPr>
              <a:t>is</a:t>
            </a:r>
            <a:r>
              <a:rPr lang="de-DE" altLang="en-US" baseline="0" dirty="0" smtClean="0">
                <a:sym typeface="Wingdings" pitchFamily="2" charset="2"/>
              </a:rPr>
              <a:t> </a:t>
            </a:r>
            <a:r>
              <a:rPr lang="de-DE" altLang="en-US" baseline="0" dirty="0" err="1" smtClean="0">
                <a:sym typeface="Wingdings" pitchFamily="2" charset="2"/>
              </a:rPr>
              <a:t>usually</a:t>
            </a:r>
            <a:r>
              <a:rPr lang="de-DE" altLang="en-US" baseline="0" dirty="0" smtClean="0">
                <a:sym typeface="Wingdings" pitchFamily="2" charset="2"/>
              </a:rPr>
              <a:t> </a:t>
            </a:r>
            <a:r>
              <a:rPr lang="de-DE" altLang="en-US" baseline="0" dirty="0" err="1" smtClean="0">
                <a:sym typeface="Wingdings" pitchFamily="2" charset="2"/>
              </a:rPr>
              <a:t>researched</a:t>
            </a:r>
            <a:r>
              <a:rPr lang="de-DE" altLang="en-US" baseline="0" dirty="0" smtClean="0">
                <a:sym typeface="Wingdings" pitchFamily="2" charset="2"/>
              </a:rPr>
              <a:t> </a:t>
            </a:r>
            <a:r>
              <a:rPr lang="de-DE" altLang="en-US" baseline="0" dirty="0" err="1" smtClean="0">
                <a:sym typeface="Wingdings" pitchFamily="2" charset="2"/>
              </a:rPr>
              <a:t>as</a:t>
            </a:r>
            <a:r>
              <a:rPr lang="de-DE" altLang="en-US" baseline="0" dirty="0" smtClean="0">
                <a:sym typeface="Wingdings" pitchFamily="2" charset="2"/>
              </a:rPr>
              <a:t> a task-</a:t>
            </a:r>
            <a:r>
              <a:rPr lang="de-DE" altLang="en-US" baseline="0" dirty="0" err="1" smtClean="0">
                <a:sym typeface="Wingdings" pitchFamily="2" charset="2"/>
              </a:rPr>
              <a:t>based</a:t>
            </a:r>
            <a:r>
              <a:rPr lang="de-DE" altLang="en-US" baseline="0" dirty="0" smtClean="0">
                <a:sym typeface="Wingdings" pitchFamily="2" charset="2"/>
              </a:rPr>
              <a:t> </a:t>
            </a:r>
            <a:r>
              <a:rPr lang="de-DE" altLang="en-US" baseline="0" dirty="0" err="1" smtClean="0">
                <a:sym typeface="Wingdings" pitchFamily="2" charset="2"/>
              </a:rPr>
              <a:t>process</a:t>
            </a:r>
            <a:r>
              <a:rPr lang="de-DE" altLang="en-US" baseline="0" dirty="0" smtClean="0">
                <a:sym typeface="Wingdings" pitchFamily="2" charset="2"/>
              </a:rPr>
              <a:t> </a:t>
            </a:r>
          </a:p>
          <a:p>
            <a:pPr marL="0" indent="0">
              <a:buFontTx/>
              <a:buNone/>
            </a:pPr>
            <a:r>
              <a:rPr lang="de-DE" altLang="en-US" baseline="0" dirty="0" smtClean="0">
                <a:sym typeface="Wingdings" pitchFamily="2" charset="2"/>
              </a:rPr>
              <a:t>Tasks </a:t>
            </a:r>
            <a:r>
              <a:rPr lang="de-DE" altLang="en-US" baseline="0" dirty="0" err="1" smtClean="0">
                <a:sym typeface="Wingdings" pitchFamily="2" charset="2"/>
              </a:rPr>
              <a:t>can</a:t>
            </a:r>
            <a:r>
              <a:rPr lang="de-DE" altLang="en-US" baseline="0" dirty="0" smtClean="0">
                <a:sym typeface="Wingdings" pitchFamily="2" charset="2"/>
              </a:rPr>
              <a:t> </a:t>
            </a:r>
            <a:r>
              <a:rPr lang="de-DE" altLang="en-US" baseline="0" dirty="0" err="1" smtClean="0">
                <a:sym typeface="Wingdings" pitchFamily="2" charset="2"/>
              </a:rPr>
              <a:t>be</a:t>
            </a:r>
            <a:r>
              <a:rPr lang="de-DE" altLang="en-US" baseline="0" dirty="0" smtClean="0">
                <a:sym typeface="Wingdings" pitchFamily="2" charset="2"/>
              </a:rPr>
              <a:t> private – </a:t>
            </a:r>
            <a:r>
              <a:rPr lang="de-DE" altLang="en-US" baseline="0" dirty="0" err="1" smtClean="0">
                <a:sym typeface="Wingdings" pitchFamily="2" charset="2"/>
              </a:rPr>
              <a:t>for</a:t>
            </a:r>
            <a:r>
              <a:rPr lang="de-DE" altLang="en-US" baseline="0" dirty="0" smtClean="0">
                <a:sym typeface="Wingdings" pitchFamily="2" charset="2"/>
              </a:rPr>
              <a:t> </a:t>
            </a:r>
            <a:r>
              <a:rPr lang="de-DE" altLang="en-US" baseline="0" dirty="0" err="1" smtClean="0">
                <a:sym typeface="Wingdings" pitchFamily="2" charset="2"/>
              </a:rPr>
              <a:t>example</a:t>
            </a:r>
            <a:r>
              <a:rPr lang="de-DE" altLang="en-US" baseline="0" dirty="0" smtClean="0">
                <a:sym typeface="Wingdings" pitchFamily="2" charset="2"/>
              </a:rPr>
              <a:t> find a </a:t>
            </a:r>
            <a:r>
              <a:rPr lang="de-DE" altLang="en-US" baseline="0" dirty="0" err="1" smtClean="0">
                <a:sym typeface="Wingdings" pitchFamily="2" charset="2"/>
              </a:rPr>
              <a:t>hotel</a:t>
            </a:r>
            <a:r>
              <a:rPr lang="de-DE" altLang="en-US" baseline="0" dirty="0" smtClean="0">
                <a:sym typeface="Wingdings" pitchFamily="2" charset="2"/>
              </a:rPr>
              <a:t> in Berlin, </a:t>
            </a:r>
            <a:r>
              <a:rPr lang="de-DE" altLang="en-US" baseline="0" dirty="0" err="1" smtClean="0">
                <a:sym typeface="Wingdings" pitchFamily="2" charset="2"/>
              </a:rPr>
              <a:t>searching</a:t>
            </a:r>
            <a:r>
              <a:rPr lang="de-DE" altLang="en-US" baseline="0" dirty="0" smtClean="0">
                <a:sym typeface="Wingdings" pitchFamily="2" charset="2"/>
              </a:rPr>
              <a:t> </a:t>
            </a:r>
            <a:r>
              <a:rPr lang="de-DE" altLang="en-US" baseline="0" dirty="0" err="1" smtClean="0">
                <a:sym typeface="Wingdings" pitchFamily="2" charset="2"/>
              </a:rPr>
              <a:t>for</a:t>
            </a:r>
            <a:r>
              <a:rPr lang="de-DE" altLang="en-US" baseline="0" dirty="0" smtClean="0">
                <a:sym typeface="Wingdings" pitchFamily="2" charset="2"/>
              </a:rPr>
              <a:t> a </a:t>
            </a:r>
            <a:r>
              <a:rPr lang="de-DE" altLang="en-US" baseline="0" dirty="0" err="1" smtClean="0">
                <a:sym typeface="Wingdings" pitchFamily="2" charset="2"/>
              </a:rPr>
              <a:t>certain</a:t>
            </a:r>
            <a:r>
              <a:rPr lang="de-DE" altLang="en-US" baseline="0" dirty="0" smtClean="0">
                <a:sym typeface="Wingdings" pitchFamily="2" charset="2"/>
              </a:rPr>
              <a:t> </a:t>
            </a:r>
            <a:r>
              <a:rPr lang="de-DE" altLang="en-US" baseline="0" dirty="0" err="1" smtClean="0">
                <a:sym typeface="Wingdings" pitchFamily="2" charset="2"/>
              </a:rPr>
              <a:t>movie</a:t>
            </a:r>
            <a:r>
              <a:rPr lang="de-DE" altLang="en-US" baseline="0" dirty="0" smtClean="0">
                <a:sym typeface="Wingdings" pitchFamily="2" charset="2"/>
              </a:rPr>
              <a:t> …. </a:t>
            </a:r>
          </a:p>
          <a:p>
            <a:pPr marL="0" indent="0">
              <a:buFontTx/>
              <a:buNone/>
            </a:pPr>
            <a:r>
              <a:rPr lang="de-DE" altLang="en-US" baseline="0" dirty="0" err="1" smtClean="0">
                <a:sym typeface="Wingdings" pitchFamily="2" charset="2"/>
              </a:rPr>
              <a:t>Or</a:t>
            </a:r>
            <a:r>
              <a:rPr lang="de-DE" altLang="en-US" baseline="0" dirty="0" smtClean="0">
                <a:sym typeface="Wingdings" pitchFamily="2" charset="2"/>
              </a:rPr>
              <a:t> </a:t>
            </a:r>
            <a:r>
              <a:rPr lang="de-DE" altLang="en-US" baseline="0" dirty="0" err="1" smtClean="0">
                <a:sym typeface="Wingdings" pitchFamily="2" charset="2"/>
              </a:rPr>
              <a:t>work</a:t>
            </a:r>
            <a:r>
              <a:rPr lang="de-DE" altLang="en-US" baseline="0" dirty="0" smtClean="0">
                <a:sym typeface="Wingdings" pitchFamily="2" charset="2"/>
              </a:rPr>
              <a:t>-task </a:t>
            </a:r>
            <a:r>
              <a:rPr lang="de-DE" altLang="en-US" baseline="0" dirty="0" err="1" smtClean="0">
                <a:sym typeface="Wingdings" pitchFamily="2" charset="2"/>
              </a:rPr>
              <a:t>related</a:t>
            </a:r>
            <a:r>
              <a:rPr lang="de-DE" altLang="en-US" baseline="0" dirty="0" smtClean="0">
                <a:sym typeface="Wingdings" pitchFamily="2" charset="2"/>
              </a:rPr>
              <a:t> – </a:t>
            </a:r>
            <a:r>
              <a:rPr lang="de-DE" altLang="en-US" baseline="0" dirty="0" err="1" smtClean="0">
                <a:sym typeface="Wingdings" pitchFamily="2" charset="2"/>
              </a:rPr>
              <a:t>for</a:t>
            </a:r>
            <a:r>
              <a:rPr lang="de-DE" altLang="en-US" baseline="0" dirty="0" smtClean="0">
                <a:sym typeface="Wingdings" pitchFamily="2" charset="2"/>
              </a:rPr>
              <a:t> </a:t>
            </a:r>
            <a:r>
              <a:rPr lang="de-DE" altLang="en-US" baseline="0" dirty="0" err="1" smtClean="0">
                <a:sym typeface="Wingdings" pitchFamily="2" charset="2"/>
              </a:rPr>
              <a:t>example</a:t>
            </a:r>
            <a:r>
              <a:rPr lang="de-DE" altLang="en-US" baseline="0" dirty="0" smtClean="0">
                <a:sym typeface="Wingdings" pitchFamily="2" charset="2"/>
              </a:rPr>
              <a:t> </a:t>
            </a:r>
            <a:r>
              <a:rPr lang="de-DE" altLang="en-US" baseline="0" dirty="0" err="1" smtClean="0">
                <a:sym typeface="Wingdings" pitchFamily="2" charset="2"/>
              </a:rPr>
              <a:t>literature</a:t>
            </a:r>
            <a:r>
              <a:rPr lang="de-DE" altLang="en-US" baseline="0" dirty="0" smtClean="0">
                <a:sym typeface="Wingdings" pitchFamily="2" charset="2"/>
              </a:rPr>
              <a:t> </a:t>
            </a:r>
            <a:r>
              <a:rPr lang="de-DE" altLang="en-US" baseline="0" dirty="0" err="1" smtClean="0">
                <a:sym typeface="Wingdings" pitchFamily="2" charset="2"/>
              </a:rPr>
              <a:t>search</a:t>
            </a:r>
            <a:r>
              <a:rPr lang="de-DE" altLang="en-US" baseline="0" dirty="0" smtClean="0">
                <a:sym typeface="Wingdings" pitchFamily="2" charset="2"/>
              </a:rPr>
              <a:t> </a:t>
            </a:r>
            <a:r>
              <a:rPr lang="de-DE" altLang="en-US" baseline="0" dirty="0" err="1" smtClean="0">
                <a:sym typeface="Wingdings" pitchFamily="2" charset="2"/>
              </a:rPr>
              <a:t>to</a:t>
            </a:r>
            <a:r>
              <a:rPr lang="de-DE" altLang="en-US" baseline="0" dirty="0" smtClean="0">
                <a:sym typeface="Wingdings" pitchFamily="2" charset="2"/>
              </a:rPr>
              <a:t> </a:t>
            </a:r>
            <a:r>
              <a:rPr lang="de-DE" altLang="en-US" baseline="0" dirty="0" err="1" smtClean="0">
                <a:sym typeface="Wingdings" pitchFamily="2" charset="2"/>
              </a:rPr>
              <a:t>develop</a:t>
            </a:r>
            <a:r>
              <a:rPr lang="de-DE" altLang="en-US" baseline="0" dirty="0" smtClean="0">
                <a:sym typeface="Wingdings" pitchFamily="2" charset="2"/>
              </a:rPr>
              <a:t> a </a:t>
            </a:r>
            <a:r>
              <a:rPr lang="de-DE" altLang="en-US" baseline="0" dirty="0" err="1" smtClean="0">
                <a:sym typeface="Wingdings" pitchFamily="2" charset="2"/>
              </a:rPr>
              <a:t>state</a:t>
            </a:r>
            <a:r>
              <a:rPr lang="de-DE" altLang="en-US" baseline="0" dirty="0" smtClean="0">
                <a:sym typeface="Wingdings" pitchFamily="2" charset="2"/>
              </a:rPr>
              <a:t> </a:t>
            </a:r>
            <a:r>
              <a:rPr lang="de-DE" altLang="en-US" baseline="0" dirty="0" err="1" smtClean="0">
                <a:sym typeface="Wingdings" pitchFamily="2" charset="2"/>
              </a:rPr>
              <a:t>of</a:t>
            </a:r>
            <a:r>
              <a:rPr lang="de-DE" altLang="en-US" baseline="0" dirty="0" smtClean="0">
                <a:sym typeface="Wingdings" pitchFamily="2" charset="2"/>
              </a:rPr>
              <a:t> </a:t>
            </a:r>
            <a:r>
              <a:rPr lang="de-DE" altLang="en-US" baseline="0" dirty="0" err="1" smtClean="0">
                <a:sym typeface="Wingdings" pitchFamily="2" charset="2"/>
              </a:rPr>
              <a:t>the</a:t>
            </a:r>
            <a:r>
              <a:rPr lang="de-DE" altLang="en-US" baseline="0" dirty="0" smtClean="0">
                <a:sym typeface="Wingdings" pitchFamily="2" charset="2"/>
              </a:rPr>
              <a:t> </a:t>
            </a:r>
            <a:r>
              <a:rPr lang="de-DE" altLang="en-US" baseline="0" dirty="0" err="1" smtClean="0">
                <a:sym typeface="Wingdings" pitchFamily="2" charset="2"/>
              </a:rPr>
              <a:t>art</a:t>
            </a:r>
            <a:r>
              <a:rPr lang="de-DE" altLang="en-US" baseline="0" dirty="0" smtClean="0">
                <a:sym typeface="Wingdings" pitchFamily="2" charset="2"/>
              </a:rPr>
              <a:t> (</a:t>
            </a:r>
            <a:r>
              <a:rPr lang="de-DE" altLang="en-US" baseline="0" dirty="0" err="1" smtClean="0">
                <a:sym typeface="Wingdings" pitchFamily="2" charset="2"/>
              </a:rPr>
              <a:t>students</a:t>
            </a:r>
            <a:r>
              <a:rPr lang="de-DE" altLang="en-US" baseline="0" dirty="0" smtClean="0">
                <a:sym typeface="Wingdings" pitchFamily="2" charset="2"/>
              </a:rPr>
              <a:t>, </a:t>
            </a:r>
            <a:r>
              <a:rPr lang="de-DE" altLang="en-US" baseline="0" dirty="0" err="1" smtClean="0">
                <a:sym typeface="Wingdings" pitchFamily="2" charset="2"/>
              </a:rPr>
              <a:t>scientists</a:t>
            </a:r>
            <a:r>
              <a:rPr lang="de-DE" altLang="en-US" baseline="0" dirty="0" smtClean="0">
                <a:sym typeface="Wingdings" pitchFamily="2" charset="2"/>
              </a:rPr>
              <a:t>) </a:t>
            </a:r>
            <a:r>
              <a:rPr lang="de-DE" altLang="en-US" baseline="0" dirty="0" err="1" smtClean="0">
                <a:sym typeface="Wingdings" pitchFamily="2" charset="2"/>
              </a:rPr>
              <a:t>or</a:t>
            </a:r>
            <a:r>
              <a:rPr lang="de-DE" altLang="en-US" baseline="0" dirty="0" smtClean="0">
                <a:sym typeface="Wingdings" pitchFamily="2" charset="2"/>
              </a:rPr>
              <a:t> </a:t>
            </a:r>
            <a:r>
              <a:rPr lang="de-DE" altLang="en-US" baseline="0" dirty="0" err="1" smtClean="0">
                <a:sym typeface="Wingdings" pitchFamily="2" charset="2"/>
              </a:rPr>
              <a:t>finding</a:t>
            </a:r>
            <a:r>
              <a:rPr lang="de-DE" altLang="en-US" baseline="0" dirty="0" smtClean="0">
                <a:sym typeface="Wingdings" pitchFamily="2" charset="2"/>
              </a:rPr>
              <a:t> </a:t>
            </a:r>
            <a:r>
              <a:rPr lang="de-DE" altLang="en-US" baseline="0" dirty="0" err="1" smtClean="0">
                <a:sym typeface="Wingdings" pitchFamily="2" charset="2"/>
              </a:rPr>
              <a:t>information</a:t>
            </a:r>
            <a:r>
              <a:rPr lang="de-DE" altLang="en-US" baseline="0" dirty="0" smtClean="0">
                <a:sym typeface="Wingdings" pitchFamily="2" charset="2"/>
              </a:rPr>
              <a:t> on a </a:t>
            </a:r>
            <a:r>
              <a:rPr lang="de-DE" altLang="en-US" baseline="0" dirty="0" err="1" smtClean="0">
                <a:sym typeface="Wingdings" pitchFamily="2" charset="2"/>
              </a:rPr>
              <a:t>certain</a:t>
            </a:r>
            <a:r>
              <a:rPr lang="de-DE" altLang="en-US" baseline="0" dirty="0" smtClean="0">
                <a:sym typeface="Wingdings" pitchFamily="2" charset="2"/>
              </a:rPr>
              <a:t> </a:t>
            </a:r>
            <a:r>
              <a:rPr lang="de-DE" altLang="en-US" baseline="0" dirty="0" err="1" smtClean="0">
                <a:sym typeface="Wingdings" pitchFamily="2" charset="2"/>
              </a:rPr>
              <a:t>diseas</a:t>
            </a:r>
            <a:r>
              <a:rPr lang="de-DE" altLang="en-US" baseline="0" dirty="0" smtClean="0">
                <a:sym typeface="Wingdings" pitchFamily="2" charset="2"/>
              </a:rPr>
              <a:t> </a:t>
            </a:r>
            <a:r>
              <a:rPr lang="de-DE" altLang="en-US" baseline="0" dirty="0" err="1" smtClean="0">
                <a:sym typeface="Wingdings" pitchFamily="2" charset="2"/>
              </a:rPr>
              <a:t>to</a:t>
            </a:r>
            <a:r>
              <a:rPr lang="de-DE" altLang="en-US" baseline="0" dirty="0" smtClean="0">
                <a:sym typeface="Wingdings" pitchFamily="2" charset="2"/>
              </a:rPr>
              <a:t> </a:t>
            </a:r>
            <a:r>
              <a:rPr lang="de-DE" altLang="en-US" baseline="0" dirty="0" err="1" smtClean="0">
                <a:sym typeface="Wingdings" pitchFamily="2" charset="2"/>
              </a:rPr>
              <a:t>help</a:t>
            </a:r>
            <a:r>
              <a:rPr lang="de-DE" altLang="en-US" baseline="0" dirty="0" smtClean="0">
                <a:sym typeface="Wingdings" pitchFamily="2" charset="2"/>
              </a:rPr>
              <a:t> a sick </a:t>
            </a:r>
            <a:r>
              <a:rPr lang="de-DE" altLang="en-US" baseline="0" dirty="0" err="1" smtClean="0">
                <a:sym typeface="Wingdings" pitchFamily="2" charset="2"/>
              </a:rPr>
              <a:t>person</a:t>
            </a:r>
            <a:r>
              <a:rPr lang="de-DE" altLang="en-US" baseline="0" dirty="0" smtClean="0">
                <a:sym typeface="Wingdings" pitchFamily="2" charset="2"/>
              </a:rPr>
              <a:t> (in </a:t>
            </a:r>
            <a:r>
              <a:rPr lang="de-DE" altLang="en-US" baseline="0" dirty="0" err="1" smtClean="0">
                <a:sym typeface="Wingdings" pitchFamily="2" charset="2"/>
              </a:rPr>
              <a:t>medicine</a:t>
            </a:r>
            <a:r>
              <a:rPr lang="de-DE" altLang="en-US" baseline="0" dirty="0" smtClean="0">
                <a:sym typeface="Wingdings" pitchFamily="2" charset="2"/>
              </a:rPr>
              <a:t>, </a:t>
            </a:r>
            <a:r>
              <a:rPr lang="de-DE" altLang="en-US" baseline="0" dirty="0" err="1" smtClean="0">
                <a:sym typeface="Wingdings" pitchFamily="2" charset="2"/>
              </a:rPr>
              <a:t>doctors</a:t>
            </a:r>
            <a:r>
              <a:rPr lang="de-DE" altLang="en-US" baseline="0" dirty="0" smtClean="0">
                <a:sym typeface="Wingdings" pitchFamily="2" charset="2"/>
              </a:rPr>
              <a:t> …)</a:t>
            </a:r>
          </a:p>
          <a:p>
            <a:pPr marL="0" indent="0">
              <a:buFontTx/>
              <a:buNone/>
            </a:pPr>
            <a:endParaRPr lang="de-DE" altLang="en-US" baseline="0" dirty="0" smtClean="0">
              <a:sym typeface="Wingdings" pitchFamily="2" charset="2"/>
            </a:endParaRPr>
          </a:p>
          <a:p>
            <a:pPr marL="0" indent="0">
              <a:buFontTx/>
              <a:buNone/>
            </a:pPr>
            <a:r>
              <a:rPr lang="de-DE" altLang="en-US" baseline="0" dirty="0" err="1" smtClean="0">
                <a:sym typeface="Wingdings" pitchFamily="2" charset="2"/>
              </a:rPr>
              <a:t>It</a:t>
            </a:r>
            <a:r>
              <a:rPr lang="de-DE" altLang="en-US" baseline="0" dirty="0" smtClean="0">
                <a:sym typeface="Wingdings" pitchFamily="2" charset="2"/>
              </a:rPr>
              <a:t> </a:t>
            </a:r>
            <a:r>
              <a:rPr lang="de-DE" altLang="en-US" baseline="0" dirty="0" err="1" smtClean="0">
                <a:sym typeface="Wingdings" pitchFamily="2" charset="2"/>
              </a:rPr>
              <a:t>is</a:t>
            </a:r>
            <a:r>
              <a:rPr lang="de-DE" altLang="en-US" baseline="0" dirty="0" smtClean="0">
                <a:sym typeface="Wingdings" pitchFamily="2" charset="2"/>
              </a:rPr>
              <a:t> </a:t>
            </a:r>
            <a:r>
              <a:rPr lang="de-DE" altLang="en-US" baseline="0" dirty="0" err="1" smtClean="0">
                <a:sym typeface="Wingdings" pitchFamily="2" charset="2"/>
              </a:rPr>
              <a:t>sually</a:t>
            </a:r>
            <a:r>
              <a:rPr lang="de-DE" altLang="en-US" baseline="0" dirty="0" smtClean="0">
                <a:sym typeface="Wingdings" pitchFamily="2" charset="2"/>
              </a:rPr>
              <a:t> a </a:t>
            </a:r>
            <a:r>
              <a:rPr lang="de-DE" altLang="en-US" baseline="0" dirty="0" err="1" smtClean="0">
                <a:sym typeface="Wingdings" pitchFamily="2" charset="2"/>
              </a:rPr>
              <a:t>long</a:t>
            </a:r>
            <a:r>
              <a:rPr lang="de-DE" altLang="en-US" baseline="0" dirty="0" smtClean="0">
                <a:sym typeface="Wingdings" pitchFamily="2" charset="2"/>
              </a:rPr>
              <a:t>-term </a:t>
            </a:r>
            <a:r>
              <a:rPr lang="de-DE" altLang="en-US" baseline="0" dirty="0" err="1" smtClean="0">
                <a:sym typeface="Wingdings" pitchFamily="2" charset="2"/>
              </a:rPr>
              <a:t>process</a:t>
            </a:r>
            <a:r>
              <a:rPr lang="de-DE" altLang="en-US" baseline="0" dirty="0" smtClean="0">
                <a:sym typeface="Wingdings" pitchFamily="2" charset="2"/>
              </a:rPr>
              <a:t> </a:t>
            </a:r>
            <a:r>
              <a:rPr lang="de-DE" altLang="en-US" baseline="0" dirty="0" err="1" smtClean="0">
                <a:sym typeface="Wingdings" pitchFamily="2" charset="2"/>
              </a:rPr>
              <a:t>and</a:t>
            </a:r>
            <a:r>
              <a:rPr lang="de-DE" altLang="en-US" baseline="0" dirty="0" smtClean="0">
                <a:sym typeface="Wingdings" pitchFamily="2" charset="2"/>
              </a:rPr>
              <a:t> </a:t>
            </a:r>
            <a:r>
              <a:rPr lang="de-DE" altLang="en-US" baseline="0" dirty="0" err="1" smtClean="0">
                <a:sym typeface="Wingdings" pitchFamily="2" charset="2"/>
              </a:rPr>
              <a:t>information</a:t>
            </a:r>
            <a:r>
              <a:rPr lang="de-DE" altLang="en-US" baseline="0" dirty="0" smtClean="0">
                <a:sym typeface="Wingdings" pitchFamily="2" charset="2"/>
              </a:rPr>
              <a:t> </a:t>
            </a:r>
            <a:r>
              <a:rPr lang="de-DE" altLang="en-US" baseline="0" dirty="0" err="1" smtClean="0">
                <a:sym typeface="Wingdings" pitchFamily="2" charset="2"/>
              </a:rPr>
              <a:t>seeking</a:t>
            </a:r>
            <a:r>
              <a:rPr lang="de-DE" altLang="en-US" baseline="0" dirty="0" smtClean="0">
                <a:sym typeface="Wingdings" pitchFamily="2" charset="2"/>
              </a:rPr>
              <a:t> </a:t>
            </a:r>
            <a:r>
              <a:rPr lang="de-DE" altLang="en-US" baseline="0" dirty="0" err="1" smtClean="0">
                <a:sym typeface="Wingdings" pitchFamily="2" charset="2"/>
              </a:rPr>
              <a:t>is</a:t>
            </a:r>
            <a:r>
              <a:rPr lang="de-DE" altLang="en-US" baseline="0" dirty="0" smtClean="0">
                <a:sym typeface="Wingdings" pitchFamily="2" charset="2"/>
              </a:rPr>
              <a:t> </a:t>
            </a:r>
            <a:r>
              <a:rPr lang="de-DE" altLang="en-US" baseline="0" dirty="0" err="1" smtClean="0">
                <a:sym typeface="Wingdings" pitchFamily="2" charset="2"/>
              </a:rPr>
              <a:t>necessary</a:t>
            </a:r>
            <a:r>
              <a:rPr lang="de-DE" altLang="en-US" baseline="0" dirty="0" smtClean="0">
                <a:sym typeface="Wingdings" pitchFamily="2" charset="2"/>
              </a:rPr>
              <a:t> </a:t>
            </a:r>
            <a:r>
              <a:rPr lang="de-DE" altLang="en-US" baseline="0" dirty="0" err="1" smtClean="0">
                <a:sym typeface="Wingdings" pitchFamily="2" charset="2"/>
              </a:rPr>
              <a:t>during</a:t>
            </a:r>
            <a:r>
              <a:rPr lang="de-DE" altLang="en-US" baseline="0" dirty="0" smtClean="0">
                <a:sym typeface="Wingdings" pitchFamily="2" charset="2"/>
              </a:rPr>
              <a:t> different </a:t>
            </a:r>
            <a:r>
              <a:rPr lang="de-DE" altLang="en-US" baseline="0" dirty="0" err="1" smtClean="0">
                <a:sym typeface="Wingdings" pitchFamily="2" charset="2"/>
              </a:rPr>
              <a:t>steps</a:t>
            </a:r>
            <a:r>
              <a:rPr lang="de-DE" altLang="en-US" baseline="0" dirty="0" smtClean="0">
                <a:sym typeface="Wingdings" pitchFamily="2" charset="2"/>
              </a:rPr>
              <a:t> </a:t>
            </a:r>
            <a:r>
              <a:rPr lang="de-DE" altLang="en-US" baseline="0" dirty="0" err="1" smtClean="0">
                <a:sym typeface="Wingdings" pitchFamily="2" charset="2"/>
              </a:rPr>
              <a:t>of</a:t>
            </a:r>
            <a:r>
              <a:rPr lang="de-DE" altLang="en-US" baseline="0" dirty="0" smtClean="0">
                <a:sym typeface="Wingdings" pitchFamily="2" charset="2"/>
              </a:rPr>
              <a:t> </a:t>
            </a:r>
            <a:r>
              <a:rPr lang="de-DE" altLang="en-US" baseline="0" dirty="0" err="1" smtClean="0">
                <a:sym typeface="Wingdings" pitchFamily="2" charset="2"/>
              </a:rPr>
              <a:t>the</a:t>
            </a:r>
            <a:r>
              <a:rPr lang="de-DE" altLang="en-US" baseline="0" dirty="0" smtClean="0">
                <a:sym typeface="Wingdings" pitchFamily="2" charset="2"/>
              </a:rPr>
              <a:t> </a:t>
            </a:r>
            <a:r>
              <a:rPr lang="de-DE" altLang="en-US" baseline="0" dirty="0" err="1" smtClean="0">
                <a:sym typeface="Wingdings" pitchFamily="2" charset="2"/>
              </a:rPr>
              <a:t>task</a:t>
            </a:r>
            <a:r>
              <a:rPr lang="de-DE" altLang="en-US" baseline="0" dirty="0" smtClean="0">
                <a:sym typeface="Wingdings" pitchFamily="2" charset="2"/>
              </a:rPr>
              <a:t>. The </a:t>
            </a:r>
            <a:r>
              <a:rPr lang="de-DE" altLang="en-US" baseline="0" dirty="0" err="1" smtClean="0">
                <a:sym typeface="Wingdings" pitchFamily="2" charset="2"/>
              </a:rPr>
              <a:t>sseking</a:t>
            </a:r>
            <a:r>
              <a:rPr lang="de-DE" altLang="en-US" baseline="0" dirty="0" smtClean="0">
                <a:sym typeface="Wingdings" pitchFamily="2" charset="2"/>
              </a:rPr>
              <a:t> </a:t>
            </a:r>
            <a:r>
              <a:rPr lang="de-DE" altLang="en-US" baseline="0" dirty="0" err="1" smtClean="0">
                <a:sym typeface="Wingdings" pitchFamily="2" charset="2"/>
              </a:rPr>
              <a:t>process</a:t>
            </a:r>
            <a:r>
              <a:rPr lang="de-DE" altLang="en-US" baseline="0" dirty="0" smtClean="0">
                <a:sym typeface="Wingdings" pitchFamily="2" charset="2"/>
              </a:rPr>
              <a:t> </a:t>
            </a:r>
            <a:r>
              <a:rPr lang="de-DE" altLang="en-US" baseline="0" dirty="0" err="1" smtClean="0">
                <a:sym typeface="Wingdings" pitchFamily="2" charset="2"/>
              </a:rPr>
              <a:t>is</a:t>
            </a:r>
            <a:r>
              <a:rPr lang="de-DE" altLang="en-US" baseline="0" dirty="0" smtClean="0">
                <a:sym typeface="Wingdings" pitchFamily="2" charset="2"/>
              </a:rPr>
              <a:t> </a:t>
            </a:r>
            <a:r>
              <a:rPr lang="de-DE" altLang="en-US" baseline="0" dirty="0" err="1" smtClean="0">
                <a:sym typeface="Wingdings" pitchFamily="2" charset="2"/>
              </a:rPr>
              <a:t>again</a:t>
            </a:r>
            <a:r>
              <a:rPr lang="de-DE" altLang="en-US" baseline="0" dirty="0" smtClean="0">
                <a:sym typeface="Wingdings" pitchFamily="2" charset="2"/>
              </a:rPr>
              <a:t> </a:t>
            </a:r>
            <a:r>
              <a:rPr lang="de-DE" altLang="en-US" baseline="0" dirty="0" err="1" smtClean="0">
                <a:sym typeface="Wingdings" pitchFamily="2" charset="2"/>
              </a:rPr>
              <a:t>devided</a:t>
            </a:r>
            <a:r>
              <a:rPr lang="de-DE" altLang="en-US" baseline="0" dirty="0" smtClean="0">
                <a:sym typeface="Wingdings" pitchFamily="2" charset="2"/>
              </a:rPr>
              <a:t> </a:t>
            </a:r>
            <a:r>
              <a:rPr lang="de-DE" altLang="en-US" baseline="0" dirty="0" err="1" smtClean="0">
                <a:sym typeface="Wingdings" pitchFamily="2" charset="2"/>
              </a:rPr>
              <a:t>into</a:t>
            </a:r>
            <a:r>
              <a:rPr lang="de-DE" altLang="en-US" baseline="0" dirty="0" smtClean="0">
                <a:sym typeface="Wingdings" pitchFamily="2" charset="2"/>
              </a:rPr>
              <a:t> different sub-tasks </a:t>
            </a:r>
            <a:r>
              <a:rPr lang="de-DE" altLang="en-US" baseline="0" dirty="0" err="1" smtClean="0">
                <a:sym typeface="Wingdings" pitchFamily="2" charset="2"/>
              </a:rPr>
              <a:t>and</a:t>
            </a:r>
            <a:r>
              <a:rPr lang="de-DE" altLang="en-US" baseline="0" dirty="0" smtClean="0">
                <a:sym typeface="Wingdings" pitchFamily="2" charset="2"/>
              </a:rPr>
              <a:t> </a:t>
            </a:r>
            <a:r>
              <a:rPr lang="de-DE" altLang="en-US" baseline="0" dirty="0" err="1" smtClean="0">
                <a:sym typeface="Wingdings" pitchFamily="2" charset="2"/>
              </a:rPr>
              <a:t>of</a:t>
            </a:r>
            <a:r>
              <a:rPr lang="de-DE" altLang="en-US" baseline="0" dirty="0" smtClean="0">
                <a:sym typeface="Wingdings" pitchFamily="2" charset="2"/>
              </a:rPr>
              <a:t> </a:t>
            </a:r>
            <a:r>
              <a:rPr lang="de-DE" altLang="en-US" baseline="0" dirty="0" err="1" smtClean="0">
                <a:sym typeface="Wingdings" pitchFamily="2" charset="2"/>
              </a:rPr>
              <a:t>course</a:t>
            </a:r>
            <a:r>
              <a:rPr lang="de-DE" altLang="en-US" baseline="0" dirty="0" smtClean="0">
                <a:sym typeface="Wingdings" pitchFamily="2" charset="2"/>
              </a:rPr>
              <a:t> </a:t>
            </a:r>
            <a:r>
              <a:rPr lang="de-DE" altLang="en-US" baseline="0" dirty="0" err="1" smtClean="0">
                <a:sym typeface="Wingdings" pitchFamily="2" charset="2"/>
              </a:rPr>
              <a:t>systems</a:t>
            </a:r>
            <a:r>
              <a:rPr lang="de-DE" altLang="en-US" baseline="0" dirty="0" smtClean="0">
                <a:sym typeface="Wingdings" pitchFamily="2" charset="2"/>
              </a:rPr>
              <a:t> </a:t>
            </a:r>
            <a:r>
              <a:rPr lang="de-DE" altLang="en-US" baseline="0" dirty="0" err="1" smtClean="0">
                <a:sym typeface="Wingdings" pitchFamily="2" charset="2"/>
              </a:rPr>
              <a:t>should</a:t>
            </a:r>
            <a:r>
              <a:rPr lang="de-DE" altLang="en-US" baseline="0" dirty="0" smtClean="0">
                <a:sym typeface="Wingdings" pitchFamily="2" charset="2"/>
              </a:rPr>
              <a:t> </a:t>
            </a:r>
            <a:r>
              <a:rPr lang="de-DE" altLang="en-US" baseline="0" dirty="0" err="1" smtClean="0">
                <a:sym typeface="Wingdings" pitchFamily="2" charset="2"/>
              </a:rPr>
              <a:t>support</a:t>
            </a:r>
            <a:r>
              <a:rPr lang="de-DE" altLang="en-US" baseline="0" dirty="0" smtClean="0">
                <a:sym typeface="Wingdings" pitchFamily="2" charset="2"/>
              </a:rPr>
              <a:t> </a:t>
            </a:r>
            <a:r>
              <a:rPr lang="de-DE" altLang="en-US" baseline="0" dirty="0" err="1" smtClean="0">
                <a:sym typeface="Wingdings" pitchFamily="2" charset="2"/>
              </a:rPr>
              <a:t>the</a:t>
            </a:r>
            <a:r>
              <a:rPr lang="de-DE" altLang="en-US" baseline="0" dirty="0" smtClean="0">
                <a:sym typeface="Wingdings" pitchFamily="2" charset="2"/>
              </a:rPr>
              <a:t> </a:t>
            </a:r>
            <a:r>
              <a:rPr lang="de-DE" altLang="en-US" baseline="0" dirty="0" err="1" smtClean="0">
                <a:sym typeface="Wingdings" pitchFamily="2" charset="2"/>
              </a:rPr>
              <a:t>user</a:t>
            </a:r>
            <a:r>
              <a:rPr lang="de-DE" altLang="en-US" baseline="0" dirty="0" smtClean="0">
                <a:sym typeface="Wingdings" pitchFamily="2" charset="2"/>
              </a:rPr>
              <a:t> </a:t>
            </a:r>
            <a:r>
              <a:rPr lang="de-DE" altLang="en-US" baseline="0" dirty="0" err="1" smtClean="0">
                <a:sym typeface="Wingdings" pitchFamily="2" charset="2"/>
              </a:rPr>
              <a:t>during</a:t>
            </a:r>
            <a:r>
              <a:rPr lang="de-DE" altLang="en-US" baseline="0" dirty="0" smtClean="0">
                <a:sym typeface="Wingdings" pitchFamily="2" charset="2"/>
              </a:rPr>
              <a:t> </a:t>
            </a:r>
            <a:r>
              <a:rPr lang="de-DE" altLang="en-US" baseline="0" dirty="0" err="1" smtClean="0">
                <a:sym typeface="Wingdings" pitchFamily="2" charset="2"/>
              </a:rPr>
              <a:t>the</a:t>
            </a:r>
            <a:r>
              <a:rPr lang="de-DE" altLang="en-US" baseline="0" dirty="0" smtClean="0">
                <a:sym typeface="Wingdings" pitchFamily="2" charset="2"/>
              </a:rPr>
              <a:t> </a:t>
            </a:r>
            <a:r>
              <a:rPr lang="de-DE" altLang="en-US" baseline="0" dirty="0" err="1" smtClean="0">
                <a:sym typeface="Wingdings" pitchFamily="2" charset="2"/>
              </a:rPr>
              <a:t>process</a:t>
            </a:r>
            <a:r>
              <a:rPr lang="de-DE" altLang="en-US" baseline="0" dirty="0" smtClean="0">
                <a:sym typeface="Wingdings" pitchFamily="2" charset="2"/>
              </a:rPr>
              <a:t> </a:t>
            </a:r>
            <a:r>
              <a:rPr lang="de-DE" altLang="en-US" baseline="0" dirty="0" err="1" smtClean="0">
                <a:sym typeface="Wingdings" pitchFamily="2" charset="2"/>
              </a:rPr>
              <a:t>and</a:t>
            </a:r>
            <a:r>
              <a:rPr lang="de-DE" altLang="en-US" baseline="0" dirty="0" smtClean="0">
                <a:sym typeface="Wingdings" pitchFamily="2" charset="2"/>
              </a:rPr>
              <a:t> </a:t>
            </a:r>
            <a:r>
              <a:rPr lang="de-DE" altLang="en-US" baseline="0" dirty="0" err="1" smtClean="0">
                <a:sym typeface="Wingdings" pitchFamily="2" charset="2"/>
              </a:rPr>
              <a:t>the</a:t>
            </a:r>
            <a:r>
              <a:rPr lang="de-DE" altLang="en-US" baseline="0" dirty="0" smtClean="0">
                <a:sym typeface="Wingdings" pitchFamily="2" charset="2"/>
              </a:rPr>
              <a:t> </a:t>
            </a:r>
            <a:r>
              <a:rPr lang="de-DE" altLang="en-US" baseline="0" dirty="0" err="1" smtClean="0">
                <a:sym typeface="Wingdings" pitchFamily="2" charset="2"/>
              </a:rPr>
              <a:t>process</a:t>
            </a:r>
            <a:r>
              <a:rPr lang="de-DE" altLang="en-US" baseline="0" dirty="0" smtClean="0">
                <a:sym typeface="Wingdings" pitchFamily="2" charset="2"/>
              </a:rPr>
              <a:t> </a:t>
            </a:r>
            <a:r>
              <a:rPr lang="de-DE" altLang="en-US" baseline="0" dirty="0" err="1" smtClean="0">
                <a:sym typeface="Wingdings" pitchFamily="2" charset="2"/>
              </a:rPr>
              <a:t>steps</a:t>
            </a:r>
            <a:endParaRPr lang="de-DE" altLang="en-US" baseline="0" dirty="0" smtClean="0">
              <a:sym typeface="Wingdings" pitchFamily="2" charset="2"/>
            </a:endParaRPr>
          </a:p>
          <a:p>
            <a:pPr marL="0" indent="0">
              <a:buFontTx/>
              <a:buNone/>
            </a:pPr>
            <a:r>
              <a:rPr lang="de-DE" altLang="en-US" baseline="0" dirty="0" smtClean="0">
                <a:sym typeface="Wingdings" pitchFamily="2" charset="2"/>
              </a:rPr>
              <a:t>On </a:t>
            </a:r>
            <a:r>
              <a:rPr lang="de-DE" altLang="en-US" baseline="0" dirty="0" err="1" smtClean="0">
                <a:sym typeface="Wingdings" pitchFamily="2" charset="2"/>
              </a:rPr>
              <a:t>the</a:t>
            </a:r>
            <a:r>
              <a:rPr lang="de-DE" altLang="en-US" baseline="0" dirty="0" smtClean="0">
                <a:sym typeface="Wingdings" pitchFamily="2" charset="2"/>
              </a:rPr>
              <a:t> </a:t>
            </a:r>
            <a:r>
              <a:rPr lang="de-DE" altLang="en-US" baseline="0" dirty="0" err="1" smtClean="0">
                <a:sym typeface="Wingdings" pitchFamily="2" charset="2"/>
              </a:rPr>
              <a:t>next</a:t>
            </a:r>
            <a:r>
              <a:rPr lang="de-DE" altLang="en-US" baseline="0" dirty="0" smtClean="0">
                <a:sym typeface="Wingdings" pitchFamily="2" charset="2"/>
              </a:rPr>
              <a:t> </a:t>
            </a:r>
            <a:r>
              <a:rPr lang="de-DE" altLang="en-US" baseline="0" dirty="0" err="1" smtClean="0">
                <a:sym typeface="Wingdings" pitchFamily="2" charset="2"/>
              </a:rPr>
              <a:t>slide</a:t>
            </a:r>
            <a:r>
              <a:rPr lang="de-DE" altLang="en-US" baseline="0" dirty="0" smtClean="0">
                <a:sym typeface="Wingdings" pitchFamily="2" charset="2"/>
              </a:rPr>
              <a:t> </a:t>
            </a:r>
            <a:r>
              <a:rPr lang="de-DE" altLang="en-US" baseline="0" dirty="0" err="1" smtClean="0">
                <a:sym typeface="Wingdings" pitchFamily="2" charset="2"/>
              </a:rPr>
              <a:t>you</a:t>
            </a:r>
            <a:r>
              <a:rPr lang="de-DE" altLang="en-US" baseline="0" dirty="0" smtClean="0">
                <a:sym typeface="Wingdings" pitchFamily="2" charset="2"/>
              </a:rPr>
              <a:t> find an </a:t>
            </a:r>
            <a:r>
              <a:rPr lang="de-DE" altLang="en-US" baseline="0" dirty="0" err="1" smtClean="0">
                <a:sym typeface="Wingdings" pitchFamily="2" charset="2"/>
              </a:rPr>
              <a:t>example</a:t>
            </a:r>
            <a:r>
              <a:rPr lang="de-DE" altLang="en-US" baseline="0" dirty="0" smtClean="0">
                <a:sym typeface="Wingdings" pitchFamily="2" charset="2"/>
              </a:rPr>
              <a:t> </a:t>
            </a:r>
            <a:r>
              <a:rPr lang="de-DE" altLang="en-US" baseline="0" dirty="0" err="1" smtClean="0">
                <a:sym typeface="Wingdings" pitchFamily="2" charset="2"/>
              </a:rPr>
              <a:t>for</a:t>
            </a:r>
            <a:r>
              <a:rPr lang="de-DE" altLang="en-US" baseline="0" dirty="0" smtClean="0">
                <a:sym typeface="Wingdings" pitchFamily="2" charset="2"/>
              </a:rPr>
              <a:t> a </a:t>
            </a:r>
            <a:r>
              <a:rPr lang="de-DE" altLang="en-US" baseline="0" dirty="0" err="1" smtClean="0">
                <a:sym typeface="Wingdings" pitchFamily="2" charset="2"/>
              </a:rPr>
              <a:t>model</a:t>
            </a:r>
            <a:r>
              <a:rPr lang="de-DE" altLang="en-US" baseline="0" dirty="0" smtClean="0">
                <a:sym typeface="Wingdings" pitchFamily="2" charset="2"/>
              </a:rPr>
              <a:t> </a:t>
            </a:r>
            <a:r>
              <a:rPr lang="de-DE" altLang="en-US" baseline="0" dirty="0" err="1" smtClean="0">
                <a:sym typeface="Wingdings" pitchFamily="2" charset="2"/>
              </a:rPr>
              <a:t>which</a:t>
            </a:r>
            <a:r>
              <a:rPr lang="de-DE" altLang="en-US" baseline="0" dirty="0" smtClean="0">
                <a:sym typeface="Wingdings" pitchFamily="2" charset="2"/>
              </a:rPr>
              <a:t> </a:t>
            </a:r>
            <a:r>
              <a:rPr lang="de-DE" altLang="en-US" baseline="0" dirty="0" err="1" smtClean="0">
                <a:sym typeface="Wingdings" pitchFamily="2" charset="2"/>
              </a:rPr>
              <a:t>can</a:t>
            </a:r>
            <a:r>
              <a:rPr lang="de-DE" altLang="en-US" baseline="0" dirty="0" smtClean="0">
                <a:sym typeface="Wingdings" pitchFamily="2" charset="2"/>
              </a:rPr>
              <a:t> </a:t>
            </a:r>
            <a:r>
              <a:rPr lang="de-DE" altLang="en-US" baseline="0" dirty="0" err="1" smtClean="0">
                <a:sym typeface="Wingdings" pitchFamily="2" charset="2"/>
              </a:rPr>
              <a:t>be</a:t>
            </a:r>
            <a:r>
              <a:rPr lang="de-DE" altLang="en-US" baseline="0" dirty="0" smtClean="0">
                <a:sym typeface="Wingdings" pitchFamily="2" charset="2"/>
              </a:rPr>
              <a:t> </a:t>
            </a:r>
            <a:r>
              <a:rPr lang="de-DE" altLang="en-US" baseline="0" dirty="0" err="1" smtClean="0">
                <a:sym typeface="Wingdings" pitchFamily="2" charset="2"/>
              </a:rPr>
              <a:t>uses</a:t>
            </a:r>
            <a:r>
              <a:rPr lang="de-DE" altLang="en-US" baseline="0" dirty="0" smtClean="0">
                <a:sym typeface="Wingdings" pitchFamily="2" charset="2"/>
              </a:rPr>
              <a:t> </a:t>
            </a:r>
            <a:r>
              <a:rPr lang="de-DE" altLang="en-US" baseline="0" dirty="0" err="1" smtClean="0">
                <a:sym typeface="Wingdings" pitchFamily="2" charset="2"/>
              </a:rPr>
              <a:t>as</a:t>
            </a:r>
            <a:r>
              <a:rPr lang="de-DE" altLang="en-US" baseline="0" dirty="0" smtClean="0">
                <a:sym typeface="Wingdings" pitchFamily="2" charset="2"/>
              </a:rPr>
              <a:t> a </a:t>
            </a:r>
            <a:r>
              <a:rPr lang="de-DE" altLang="en-US" baseline="0" dirty="0" err="1" smtClean="0">
                <a:sym typeface="Wingdings" pitchFamily="2" charset="2"/>
              </a:rPr>
              <a:t>base</a:t>
            </a:r>
            <a:r>
              <a:rPr lang="de-DE" altLang="en-US" baseline="0" dirty="0" smtClean="0">
                <a:sym typeface="Wingdings" pitchFamily="2" charset="2"/>
              </a:rPr>
              <a:t> </a:t>
            </a:r>
            <a:r>
              <a:rPr lang="de-DE" altLang="en-US" baseline="0" dirty="0" err="1" smtClean="0">
                <a:sym typeface="Wingdings" pitchFamily="2" charset="2"/>
              </a:rPr>
              <a:t>to</a:t>
            </a:r>
            <a:r>
              <a:rPr lang="de-DE" altLang="en-US" baseline="0" dirty="0" smtClean="0">
                <a:sym typeface="Wingdings" pitchFamily="2" charset="2"/>
              </a:rPr>
              <a:t> </a:t>
            </a:r>
            <a:r>
              <a:rPr lang="de-DE" altLang="en-US" baseline="0" dirty="0" err="1" smtClean="0">
                <a:sym typeface="Wingdings" pitchFamily="2" charset="2"/>
              </a:rPr>
              <a:t>develop</a:t>
            </a:r>
            <a:r>
              <a:rPr lang="de-DE" altLang="en-US" baseline="0" dirty="0" smtClean="0">
                <a:sym typeface="Wingdings" pitchFamily="2" charset="2"/>
              </a:rPr>
              <a:t> (professional) </a:t>
            </a:r>
            <a:r>
              <a:rPr lang="de-DE" altLang="en-US" baseline="0" dirty="0" err="1" smtClean="0">
                <a:sym typeface="Wingdings" pitchFamily="2" charset="2"/>
              </a:rPr>
              <a:t>information</a:t>
            </a:r>
            <a:r>
              <a:rPr lang="de-DE" altLang="en-US" baseline="0" dirty="0" smtClean="0">
                <a:sym typeface="Wingdings" pitchFamily="2" charset="2"/>
              </a:rPr>
              <a:t> </a:t>
            </a:r>
            <a:r>
              <a:rPr lang="de-DE" altLang="en-US" baseline="0" dirty="0" err="1" smtClean="0">
                <a:sym typeface="Wingdings" pitchFamily="2" charset="2"/>
              </a:rPr>
              <a:t>seeking</a:t>
            </a:r>
            <a:r>
              <a:rPr lang="de-DE" altLang="en-US" baseline="0" dirty="0" smtClean="0">
                <a:sym typeface="Wingdings" pitchFamily="2" charset="2"/>
              </a:rPr>
              <a:t> </a:t>
            </a:r>
            <a:r>
              <a:rPr lang="de-DE" altLang="en-US" baseline="0" dirty="0" err="1" smtClean="0">
                <a:sym typeface="Wingdings" pitchFamily="2" charset="2"/>
              </a:rPr>
              <a:t>systems</a:t>
            </a:r>
            <a:r>
              <a:rPr lang="de-DE" altLang="en-US" baseline="0" dirty="0" smtClean="0">
                <a:sym typeface="Wingdings" pitchFamily="2" charset="2"/>
              </a:rPr>
              <a:t> </a:t>
            </a:r>
            <a:endParaRPr lang="de-DE" altLang="en-US" dirty="0"/>
          </a:p>
        </p:txBody>
      </p:sp>
    </p:spTree>
    <p:extLst>
      <p:ext uri="{BB962C8B-B14F-4D97-AF65-F5344CB8AC3E}">
        <p14:creationId xmlns:p14="http://schemas.microsoft.com/office/powerpoint/2010/main" val="3706121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a:p>
        </p:txBody>
      </p:sp>
      <p:sp>
        <p:nvSpPr>
          <p:cNvPr id="4" name="Date Placeholder 3"/>
          <p:cNvSpPr>
            <a:spLocks noGrp="1"/>
          </p:cNvSpPr>
          <p:nvPr>
            <p:ph type="dt" sz="half" idx="10"/>
          </p:nvPr>
        </p:nvSpPr>
        <p:spPr/>
        <p:txBody>
          <a:bodyPr/>
          <a:lstStyle/>
          <a:p>
            <a:fld id="{E4FCF113-841A-4B4F-8DD9-FF673135150A}" type="datetime1">
              <a:rPr lang="en-US" smtClean="0"/>
              <a:t>11/11/2018</a:t>
            </a:fld>
            <a:endParaRPr lang="en-US"/>
          </a:p>
        </p:txBody>
      </p:sp>
      <p:sp>
        <p:nvSpPr>
          <p:cNvPr id="5" name="Footer Placeholder 4"/>
          <p:cNvSpPr>
            <a:spLocks noGrp="1"/>
          </p:cNvSpPr>
          <p:nvPr>
            <p:ph type="ftr" sz="quarter" idx="11"/>
          </p:nvPr>
        </p:nvSpPr>
        <p:spPr/>
        <p:txBody>
          <a:bodyPr/>
          <a:lstStyle/>
          <a:p>
            <a:r>
              <a:rPr lang="en-US" smtClean="0"/>
              <a:t>Stefanie Elbeshausen,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94089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7BEF8334-24E9-496F-9854-831A1B52712C}" type="datetime1">
              <a:rPr lang="en-US" smtClean="0"/>
              <a:t>11/11/2018</a:t>
            </a:fld>
            <a:endParaRPr lang="en-US"/>
          </a:p>
        </p:txBody>
      </p:sp>
      <p:sp>
        <p:nvSpPr>
          <p:cNvPr id="6" name="Footer Placeholder 5"/>
          <p:cNvSpPr>
            <a:spLocks noGrp="1"/>
          </p:cNvSpPr>
          <p:nvPr>
            <p:ph type="ftr" sz="quarter" idx="11"/>
          </p:nvPr>
        </p:nvSpPr>
        <p:spPr/>
        <p:txBody>
          <a:bodyPr/>
          <a:lstStyle/>
          <a:p>
            <a:r>
              <a:rPr lang="en-US" smtClean="0"/>
              <a:t>Stefanie Elbeshausen, 2018</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8139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p>
            <a:fld id="{1D4BFAFE-3081-4AA6-AF85-883FCF937058}" type="datetime1">
              <a:rPr lang="en-US" smtClean="0"/>
              <a:t>11/11/2018</a:t>
            </a:fld>
            <a:endParaRPr lang="en-US"/>
          </a:p>
        </p:txBody>
      </p:sp>
      <p:sp>
        <p:nvSpPr>
          <p:cNvPr id="5" name="Footer Placeholder 4"/>
          <p:cNvSpPr>
            <a:spLocks noGrp="1"/>
          </p:cNvSpPr>
          <p:nvPr>
            <p:ph type="ftr" sz="quarter" idx="11"/>
          </p:nvPr>
        </p:nvSpPr>
        <p:spPr/>
        <p:txBody>
          <a:bodyPr/>
          <a:lstStyle/>
          <a:p>
            <a:r>
              <a:rPr lang="en-US" smtClean="0"/>
              <a:t>Stefanie Elbeshausen,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Tree>
    <p:extLst>
      <p:ext uri="{BB962C8B-B14F-4D97-AF65-F5344CB8AC3E}">
        <p14:creationId xmlns:p14="http://schemas.microsoft.com/office/powerpoint/2010/main" val="1640915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4" name="Date Placeholder 3"/>
          <p:cNvSpPr>
            <a:spLocks noGrp="1"/>
          </p:cNvSpPr>
          <p:nvPr>
            <p:ph type="dt" sz="half" idx="10"/>
          </p:nvPr>
        </p:nvSpPr>
        <p:spPr/>
        <p:txBody>
          <a:bodyPr/>
          <a:lstStyle/>
          <a:p>
            <a:fld id="{D06D91EF-8DF9-43C8-8B8A-281304228E7C}" type="datetime1">
              <a:rPr lang="en-US" smtClean="0"/>
              <a:t>11/11/2018</a:t>
            </a:fld>
            <a:endParaRPr lang="en-US"/>
          </a:p>
        </p:txBody>
      </p:sp>
      <p:sp>
        <p:nvSpPr>
          <p:cNvPr id="5" name="Footer Placeholder 4"/>
          <p:cNvSpPr>
            <a:spLocks noGrp="1"/>
          </p:cNvSpPr>
          <p:nvPr>
            <p:ph type="ftr" sz="quarter" idx="11"/>
          </p:nvPr>
        </p:nvSpPr>
        <p:spPr/>
        <p:txBody>
          <a:bodyPr/>
          <a:lstStyle/>
          <a:p>
            <a:r>
              <a:rPr lang="en-US" smtClean="0"/>
              <a:t>Stefanie Elbeshausen,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47621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153DC88-EB28-478C-B68E-E4D4342BBFC7}" type="datetime1">
              <a:rPr lang="en-US" smtClean="0"/>
              <a:t>11/11/2018</a:t>
            </a:fld>
            <a:endParaRPr lang="en-US"/>
          </a:p>
        </p:txBody>
      </p:sp>
      <p:sp>
        <p:nvSpPr>
          <p:cNvPr id="5" name="Footer Placeholder 4"/>
          <p:cNvSpPr>
            <a:spLocks noGrp="1"/>
          </p:cNvSpPr>
          <p:nvPr>
            <p:ph type="ftr" sz="quarter" idx="11"/>
          </p:nvPr>
        </p:nvSpPr>
        <p:spPr/>
        <p:txBody>
          <a:bodyPr/>
          <a:lstStyle/>
          <a:p>
            <a:r>
              <a:rPr lang="en-US" smtClean="0"/>
              <a:t>Stefanie Elbeshausen,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049460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163026"/>
          </a:xfrm>
        </p:spPr>
        <p:txBody>
          <a:bodyPr/>
          <a:lstStyle>
            <a:lvl1pPr>
              <a:defRPr sz="4800"/>
            </a:lvl1p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p>
            <a:fld id="{E9A8AB35-7B5D-46EA-9D2F-79590592C7A3}" type="datetime1">
              <a:rPr lang="en-US" smtClean="0"/>
              <a:t>11/11/2018</a:t>
            </a:fld>
            <a:endParaRPr lang="en-US"/>
          </a:p>
        </p:txBody>
      </p:sp>
      <p:sp>
        <p:nvSpPr>
          <p:cNvPr id="5" name="Footer Placeholder 4"/>
          <p:cNvSpPr>
            <a:spLocks noGrp="1"/>
          </p:cNvSpPr>
          <p:nvPr>
            <p:ph type="ftr" sz="quarter" idx="11"/>
          </p:nvPr>
        </p:nvSpPr>
        <p:spPr/>
        <p:txBody>
          <a:bodyPr/>
          <a:lstStyle/>
          <a:p>
            <a:r>
              <a:rPr lang="en-US" smtClean="0"/>
              <a:t>Stefanie Elbeshausen,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Box 10"/>
          <p:cNvSpPr txBox="1"/>
          <p:nvPr/>
        </p:nvSpPr>
        <p:spPr>
          <a:xfrm>
            <a:off x="9334033" y="331651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4" name="TextBox 13"/>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64584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p>
            <a:fld id="{F26E3349-BDDA-4FE4-B6AD-59E3CC79E400}" type="datetime1">
              <a:rPr lang="en-US" smtClean="0"/>
              <a:t>11/11/2018</a:t>
            </a:fld>
            <a:endParaRPr lang="en-US"/>
          </a:p>
        </p:txBody>
      </p:sp>
      <p:sp>
        <p:nvSpPr>
          <p:cNvPr id="5" name="Footer Placeholder 4"/>
          <p:cNvSpPr>
            <a:spLocks noGrp="1"/>
          </p:cNvSpPr>
          <p:nvPr>
            <p:ph type="ftr" sz="quarter" idx="11"/>
          </p:nvPr>
        </p:nvSpPr>
        <p:spPr/>
        <p:txBody>
          <a:bodyPr/>
          <a:lstStyle/>
          <a:p>
            <a:r>
              <a:rPr lang="en-US" smtClean="0"/>
              <a:t>Stefanie Elbeshausen,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Tree>
    <p:extLst>
      <p:ext uri="{BB962C8B-B14F-4D97-AF65-F5344CB8AC3E}">
        <p14:creationId xmlns:p14="http://schemas.microsoft.com/office/powerpoint/2010/main" val="279222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3"/>
          <p:cNvSpPr>
            <a:spLocks noGrp="1"/>
          </p:cNvSpPr>
          <p:nvPr>
            <p:ph type="dt" sz="half" idx="10"/>
          </p:nvPr>
        </p:nvSpPr>
        <p:spPr/>
        <p:txBody>
          <a:bodyPr/>
          <a:lstStyle/>
          <a:p>
            <a:fld id="{9957079E-2FE8-454D-855B-A20EB866013D}" type="datetime1">
              <a:rPr lang="en-US" smtClean="0"/>
              <a:t>11/11/2018</a:t>
            </a:fld>
            <a:endParaRPr lang="en-US"/>
          </a:p>
        </p:txBody>
      </p:sp>
      <p:sp>
        <p:nvSpPr>
          <p:cNvPr id="4" name="Footer Placeholder 4"/>
          <p:cNvSpPr>
            <a:spLocks noGrp="1"/>
          </p:cNvSpPr>
          <p:nvPr>
            <p:ph type="ftr" sz="quarter" idx="11"/>
          </p:nvPr>
        </p:nvSpPr>
        <p:spPr/>
        <p:txBody>
          <a:bodyPr/>
          <a:lstStyle/>
          <a:p>
            <a:r>
              <a:rPr lang="en-US" smtClean="0"/>
              <a:t>Stefanie Elbeshausen,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064947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B0581B3-3E7C-448C-90A9-40383A61EE98}" type="datetime1">
              <a:rPr lang="en-US" smtClean="0"/>
              <a:t>11/11/2018</a:t>
            </a:fld>
            <a:endParaRPr lang="en-US"/>
          </a:p>
        </p:txBody>
      </p:sp>
      <p:sp>
        <p:nvSpPr>
          <p:cNvPr id="4" name="Footer Placeholder 4"/>
          <p:cNvSpPr>
            <a:spLocks noGrp="1"/>
          </p:cNvSpPr>
          <p:nvPr>
            <p:ph type="ftr" sz="quarter" idx="11"/>
          </p:nvPr>
        </p:nvSpPr>
        <p:spPr/>
        <p:txBody>
          <a:bodyPr/>
          <a:lstStyle/>
          <a:p>
            <a:r>
              <a:rPr lang="en-US" smtClean="0"/>
              <a:t>Stefanie Elbeshausen,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033552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b"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D4532669-55AF-44E5-82EA-659A0976DFEB}" type="datetime1">
              <a:rPr lang="en-US" smtClean="0"/>
              <a:t>11/11/2018</a:t>
            </a:fld>
            <a:endParaRPr lang="en-US"/>
          </a:p>
        </p:txBody>
      </p:sp>
      <p:sp>
        <p:nvSpPr>
          <p:cNvPr id="5" name="Footer Placeholder 4"/>
          <p:cNvSpPr>
            <a:spLocks noGrp="1"/>
          </p:cNvSpPr>
          <p:nvPr>
            <p:ph type="ftr" sz="quarter" idx="11"/>
          </p:nvPr>
        </p:nvSpPr>
        <p:spPr/>
        <p:txBody>
          <a:bodyPr/>
          <a:lstStyle/>
          <a:p>
            <a:r>
              <a:rPr lang="en-US" smtClean="0"/>
              <a:t>Stefanie Elbeshausen,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5098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64151" y="1447799"/>
            <a:ext cx="1409965" cy="4413251"/>
          </a:xfrm>
        </p:spPr>
        <p:txBody>
          <a:bodyPr vert="eaVert" anchor="b" anchorCtr="0"/>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154954" y="1447799"/>
            <a:ext cx="6776630" cy="4413251"/>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60A17E3-DEAE-4016-AF60-C457B3D29081}" type="datetime1">
              <a:rPr lang="en-US" smtClean="0"/>
              <a:t>11/11/2018</a:t>
            </a:fld>
            <a:endParaRPr lang="en-US"/>
          </a:p>
        </p:txBody>
      </p:sp>
      <p:sp>
        <p:nvSpPr>
          <p:cNvPr id="5" name="Footer Placeholder 4"/>
          <p:cNvSpPr>
            <a:spLocks noGrp="1"/>
          </p:cNvSpPr>
          <p:nvPr>
            <p:ph type="ftr" sz="quarter" idx="11"/>
          </p:nvPr>
        </p:nvSpPr>
        <p:spPr/>
        <p:txBody>
          <a:bodyPr/>
          <a:lstStyle/>
          <a:p>
            <a:r>
              <a:rPr lang="en-US" smtClean="0"/>
              <a:t>Stefanie Elbeshausen,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8900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23A0119-234B-4E27-967D-75FF01EF8681}" type="datetime1">
              <a:rPr lang="en-US" smtClean="0"/>
              <a:t>11/11/2018</a:t>
            </a:fld>
            <a:endParaRPr lang="en-US"/>
          </a:p>
        </p:txBody>
      </p:sp>
      <p:sp>
        <p:nvSpPr>
          <p:cNvPr id="5" name="Footer Placeholder 4"/>
          <p:cNvSpPr>
            <a:spLocks noGrp="1"/>
          </p:cNvSpPr>
          <p:nvPr>
            <p:ph type="ftr" sz="quarter" idx="11"/>
          </p:nvPr>
        </p:nvSpPr>
        <p:spPr/>
        <p:txBody>
          <a:bodyPr/>
          <a:lstStyle/>
          <a:p>
            <a:r>
              <a:rPr lang="en-US" smtClean="0"/>
              <a:t>Stefanie Elbeshausen,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2244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F3CD1247-4B4C-419C-BD87-33767CC60AFF}" type="datetime1">
              <a:rPr lang="en-US" smtClean="0"/>
              <a:t>11/11/2018</a:t>
            </a:fld>
            <a:endParaRPr lang="en-US"/>
          </a:p>
        </p:txBody>
      </p:sp>
      <p:sp>
        <p:nvSpPr>
          <p:cNvPr id="5" name="Footer Placeholder 4"/>
          <p:cNvSpPr>
            <a:spLocks noGrp="1"/>
          </p:cNvSpPr>
          <p:nvPr>
            <p:ph type="ftr" sz="quarter" idx="11"/>
          </p:nvPr>
        </p:nvSpPr>
        <p:spPr/>
        <p:txBody>
          <a:bodyPr/>
          <a:lstStyle/>
          <a:p>
            <a:r>
              <a:rPr lang="en-US" smtClean="0"/>
              <a:t>Stefanie Elbeshausen,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36299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28E7FE1B-7361-4C71-B7C1-1425AB8A2F5D}" type="datetime1">
              <a:rPr lang="en-US" smtClean="0"/>
              <a:t>11/11/2018</a:t>
            </a:fld>
            <a:endParaRPr lang="en-US"/>
          </a:p>
        </p:txBody>
      </p:sp>
      <p:sp>
        <p:nvSpPr>
          <p:cNvPr id="6" name="Footer Placeholder 5"/>
          <p:cNvSpPr>
            <a:spLocks noGrp="1"/>
          </p:cNvSpPr>
          <p:nvPr>
            <p:ph type="ftr" sz="quarter" idx="11"/>
          </p:nvPr>
        </p:nvSpPr>
        <p:spPr/>
        <p:txBody>
          <a:bodyPr/>
          <a:lstStyle/>
          <a:p>
            <a:r>
              <a:rPr lang="en-US" smtClean="0"/>
              <a:t>Stefanie Elbeshausen, 2018</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61220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EAD74BB2-C598-4850-9A94-A47BBBA9C5D7}" type="datetime1">
              <a:rPr lang="en-US" smtClean="0"/>
              <a:t>11/11/2018</a:t>
            </a:fld>
            <a:endParaRPr lang="en-US"/>
          </a:p>
        </p:txBody>
      </p:sp>
      <p:sp>
        <p:nvSpPr>
          <p:cNvPr id="8" name="Footer Placeholder 7"/>
          <p:cNvSpPr>
            <a:spLocks noGrp="1"/>
          </p:cNvSpPr>
          <p:nvPr>
            <p:ph type="ftr" sz="quarter" idx="11"/>
          </p:nvPr>
        </p:nvSpPr>
        <p:spPr/>
        <p:txBody>
          <a:bodyPr/>
          <a:lstStyle/>
          <a:p>
            <a:r>
              <a:rPr lang="en-US" smtClean="0"/>
              <a:t>Stefanie Elbeshausen, 2018</a:t>
            </a:r>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18220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7" name="Date Placeholder 2"/>
          <p:cNvSpPr>
            <a:spLocks noGrp="1"/>
          </p:cNvSpPr>
          <p:nvPr>
            <p:ph type="dt" sz="half" idx="10"/>
          </p:nvPr>
        </p:nvSpPr>
        <p:spPr/>
        <p:txBody>
          <a:bodyPr/>
          <a:lstStyle/>
          <a:p>
            <a:fld id="{45FD2503-BA67-4A12-9CB7-4A3D7FB881AC}" type="datetime1">
              <a:rPr lang="en-US" smtClean="0"/>
              <a:t>11/11/2018</a:t>
            </a:fld>
            <a:endParaRPr lang="en-US"/>
          </a:p>
        </p:txBody>
      </p:sp>
      <p:sp>
        <p:nvSpPr>
          <p:cNvPr id="5" name="Footer Placeholder 3"/>
          <p:cNvSpPr>
            <a:spLocks noGrp="1"/>
          </p:cNvSpPr>
          <p:nvPr>
            <p:ph type="ftr" sz="quarter" idx="11"/>
          </p:nvPr>
        </p:nvSpPr>
        <p:spPr/>
        <p:txBody>
          <a:bodyPr/>
          <a:lstStyle/>
          <a:p>
            <a:r>
              <a:rPr lang="en-US" smtClean="0"/>
              <a:t>Stefanie Elbeshausen, 2018</a:t>
            </a:r>
            <a:endParaRPr lang="en-US"/>
          </a:p>
        </p:txBody>
      </p:sp>
      <p:sp>
        <p:nvSpPr>
          <p:cNvPr id="6" name="Slide Number Placeholder 4"/>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35912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4F3A92F-E0B7-43A4-95DD-D801347E4743}" type="datetime1">
              <a:rPr lang="en-US" smtClean="0"/>
              <a:t>11/11/2018</a:t>
            </a:fld>
            <a:endParaRPr lang="en-US"/>
          </a:p>
        </p:txBody>
      </p:sp>
      <p:sp>
        <p:nvSpPr>
          <p:cNvPr id="5" name="Footer Placeholder 2"/>
          <p:cNvSpPr>
            <a:spLocks noGrp="1"/>
          </p:cNvSpPr>
          <p:nvPr>
            <p:ph type="ftr" sz="quarter" idx="11"/>
          </p:nvPr>
        </p:nvSpPr>
        <p:spPr/>
        <p:txBody>
          <a:bodyPr/>
          <a:lstStyle/>
          <a:p>
            <a:r>
              <a:rPr lang="en-US" smtClean="0"/>
              <a:t>Stefanie Elbeshausen, 2018</a:t>
            </a:r>
            <a:endParaRPr lang="en-US"/>
          </a:p>
        </p:txBody>
      </p:sp>
      <p:sp>
        <p:nvSpPr>
          <p:cNvPr id="6" name="Slide Number Placeholder 3"/>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5153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E92CE7A8-4DD8-414F-B3B4-CB21F366CEBD}" type="datetime1">
              <a:rPr lang="en-US" smtClean="0"/>
              <a:t>11/11/2018</a:t>
            </a:fld>
            <a:endParaRPr lang="en-US"/>
          </a:p>
        </p:txBody>
      </p:sp>
      <p:sp>
        <p:nvSpPr>
          <p:cNvPr id="5" name="Footer Placeholder 5"/>
          <p:cNvSpPr>
            <a:spLocks noGrp="1"/>
          </p:cNvSpPr>
          <p:nvPr>
            <p:ph type="ftr" sz="quarter" idx="11"/>
          </p:nvPr>
        </p:nvSpPr>
        <p:spPr/>
        <p:txBody>
          <a:bodyPr/>
          <a:lstStyle/>
          <a:p>
            <a:r>
              <a:rPr lang="en-US" smtClean="0"/>
              <a:t>Stefanie Elbeshausen, 2018</a:t>
            </a:r>
            <a:endParaRPr lang="en-US"/>
          </a:p>
        </p:txBody>
      </p:sp>
      <p:sp>
        <p:nvSpPr>
          <p:cNvPr id="6"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75798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902979F7-9FB9-416C-B2F1-DE0C7455B5A3}" type="datetime1">
              <a:rPr lang="en-US" smtClean="0"/>
              <a:t>11/11/2018</a:t>
            </a:fld>
            <a:endParaRPr lang="en-US"/>
          </a:p>
        </p:txBody>
      </p:sp>
      <p:sp>
        <p:nvSpPr>
          <p:cNvPr id="6" name="Footer Placeholder 5"/>
          <p:cNvSpPr>
            <a:spLocks noGrp="1"/>
          </p:cNvSpPr>
          <p:nvPr>
            <p:ph type="ftr" sz="quarter" idx="11"/>
          </p:nvPr>
        </p:nvSpPr>
        <p:spPr/>
        <p:txBody>
          <a:bodyPr/>
          <a:lstStyle/>
          <a:p>
            <a:r>
              <a:rPr lang="en-US" smtClean="0"/>
              <a:t>Stefanie Elbeshausen, 2018</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6908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816400" y="6201344"/>
            <a:ext cx="2075547" cy="575338"/>
          </a:xfrm>
          <a:prstGeom prst="rect">
            <a:avLst/>
          </a:prstGeom>
        </p:spPr>
      </p:pic>
      <p:pic>
        <p:nvPicPr>
          <p:cNvPr id="8" name="Picture 7"/>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363640" y="6096001"/>
            <a:ext cx="1583069" cy="762000"/>
          </a:xfrm>
          <a:prstGeom prst="rect">
            <a:avLst/>
          </a:prstGeom>
        </p:spPr>
      </p:pic>
      <p:pic>
        <p:nvPicPr>
          <p:cNvPr id="7" name="Picture 6"/>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424096" y="6218956"/>
            <a:ext cx="2237218" cy="639043"/>
          </a:xfrm>
          <a:prstGeom prst="rect">
            <a:avLst/>
          </a:prstGeom>
        </p:spPr>
      </p:pic>
      <p:sp>
        <p:nvSpPr>
          <p:cNvPr id="13" name="Oval 12"/>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39788" y="2895600"/>
            <a:ext cx="2362200" cy="2362200"/>
          </a:xfrm>
          <a:prstGeom prst="ellipse">
            <a:avLst/>
          </a:prstGeom>
          <a:gradFill flip="none" rotWithShape="1">
            <a:gsLst>
              <a:gs pos="0">
                <a:schemeClr val="accent1">
                  <a:lumMod val="60000"/>
                  <a:lumOff val="40000"/>
                  <a:alpha val="8000"/>
                </a:schemeClr>
              </a:gs>
              <a:gs pos="71000">
                <a:schemeClr val="bg2">
                  <a:lumMod val="60000"/>
                  <a:lumOff val="40000"/>
                  <a:alpha val="0"/>
                </a:schemeClr>
              </a:gs>
              <a:gs pos="36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99941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860901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A79532B-F144-42B2-A466-F635CB816D05}" type="datetime1">
              <a:rPr lang="en-US" smtClean="0"/>
              <a:t>11/11/2018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Stefanie Elbeshausen, 2018</a:t>
            </a:r>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A875541-8164-4CC7-9F2F-6F0C49BB858D}" type="slidenum">
              <a:rPr lang="en-US" smtClean="0"/>
              <a:t>‹#›</a:t>
            </a:fld>
            <a:endParaRPr lang="en-US"/>
          </a:p>
        </p:txBody>
      </p:sp>
    </p:spTree>
    <p:extLst>
      <p:ext uri="{BB962C8B-B14F-4D97-AF65-F5344CB8AC3E}">
        <p14:creationId xmlns:p14="http://schemas.microsoft.com/office/powerpoint/2010/main" val="156346728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infose.ffos.h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hyperlink" Target="http://www.coagmento.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earchteam.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5262139E-4C4F-4754-BA74-C4D3B3792406}"/>
              </a:ext>
            </a:extLst>
          </p:cNvPr>
          <p:cNvSpPr txBox="1"/>
          <p:nvPr/>
        </p:nvSpPr>
        <p:spPr>
          <a:xfrm>
            <a:off x="1629504" y="952207"/>
            <a:ext cx="2364750" cy="923330"/>
          </a:xfrm>
          <a:prstGeom prst="rect">
            <a:avLst/>
          </a:prstGeom>
          <a:noFill/>
        </p:spPr>
        <p:txBody>
          <a:bodyPr wrap="none" rtlCol="0">
            <a:spAutoFit/>
          </a:bodyPr>
          <a:lstStyle/>
          <a:p>
            <a:pPr defTabSz="685800"/>
            <a:r>
              <a:rPr lang="en-US" sz="4050" b="1" dirty="0">
                <a:solidFill>
                  <a:srgbClr val="CB0F0F"/>
                </a:solidFill>
                <a:latin typeface="Raleway" panose="020B0503030101060003" pitchFamily="34" charset="0"/>
              </a:rPr>
              <a:t>EINFOSE</a:t>
            </a:r>
            <a:endParaRPr lang="es-ES" sz="4050" b="1" dirty="0">
              <a:solidFill>
                <a:srgbClr val="CB0F0F"/>
              </a:solidFill>
              <a:latin typeface="Raleway" panose="020B0503030101060003" pitchFamily="34" charset="0"/>
            </a:endParaRPr>
          </a:p>
          <a:p>
            <a:pPr defTabSz="685800"/>
            <a:r>
              <a:rPr lang="en-US" sz="1350" u="sng" dirty="0">
                <a:solidFill>
                  <a:prstClr val="black"/>
                </a:solidFill>
                <a:latin typeface="Fjalla One" panose="02000506040000020004" pitchFamily="2" charset="0"/>
                <a:hlinkClick r:id="rId3" tooltip="Einfose web site"/>
              </a:rPr>
              <a:t>http://einfose.ffos.hr/</a:t>
            </a:r>
            <a:endParaRPr lang="es-ES" sz="1350" dirty="0">
              <a:solidFill>
                <a:prstClr val="black"/>
              </a:solidFill>
              <a:latin typeface="Fjalla One" panose="02000506040000020004" pitchFamily="2" charset="0"/>
            </a:endParaRPr>
          </a:p>
        </p:txBody>
      </p:sp>
      <p:sp>
        <p:nvSpPr>
          <p:cNvPr id="2" name="Title 1"/>
          <p:cNvSpPr>
            <a:spLocks noGrp="1"/>
          </p:cNvSpPr>
          <p:nvPr>
            <p:ph type="ctrTitle"/>
          </p:nvPr>
        </p:nvSpPr>
        <p:spPr/>
        <p:txBody>
          <a:bodyPr/>
          <a:lstStyle/>
          <a:p>
            <a:pPr algn="ctr"/>
            <a:r>
              <a:rPr lang="en-US" sz="6600" dirty="0"/>
              <a:t>Collaborative </a:t>
            </a:r>
            <a:br>
              <a:rPr lang="en-US" sz="6600" dirty="0"/>
            </a:br>
            <a:r>
              <a:rPr lang="en-US" sz="6600" dirty="0"/>
              <a:t>Information Seeking</a:t>
            </a:r>
          </a:p>
        </p:txBody>
      </p:sp>
      <p:sp>
        <p:nvSpPr>
          <p:cNvPr id="3" name="Subtitle 2"/>
          <p:cNvSpPr>
            <a:spLocks noGrp="1"/>
          </p:cNvSpPr>
          <p:nvPr>
            <p:ph type="subTitle" idx="1"/>
          </p:nvPr>
        </p:nvSpPr>
        <p:spPr/>
        <p:txBody>
          <a:bodyPr/>
          <a:lstStyle/>
          <a:p>
            <a:r>
              <a:rPr lang="en-US" dirty="0" smtClean="0"/>
              <a:t>Stefanie Elbeshausen| </a:t>
            </a:r>
            <a:r>
              <a:rPr lang="hr-HR" dirty="0" smtClean="0"/>
              <a:t>PIS&amp;R</a:t>
            </a:r>
            <a:endParaRPr lang="en-US" dirty="0" smtClean="0"/>
          </a:p>
          <a:p>
            <a:endParaRPr lang="en-US" dirty="0"/>
          </a:p>
        </p:txBody>
      </p:sp>
    </p:spTree>
    <p:extLst>
      <p:ext uri="{BB962C8B-B14F-4D97-AF65-F5344CB8AC3E}">
        <p14:creationId xmlns:p14="http://schemas.microsoft.com/office/powerpoint/2010/main" val="747188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050"/>
          <p:cNvSpPr>
            <a:spLocks noGrp="1" noChangeArrowheads="1"/>
          </p:cNvSpPr>
          <p:nvPr>
            <p:ph type="title"/>
          </p:nvPr>
        </p:nvSpPr>
        <p:spPr/>
        <p:txBody>
          <a:bodyPr/>
          <a:lstStyle/>
          <a:p>
            <a:r>
              <a:rPr lang="de-DE" altLang="de-DE" smtClean="0"/>
              <a:t>User oriented research</a:t>
            </a:r>
          </a:p>
        </p:txBody>
      </p:sp>
      <p:sp>
        <p:nvSpPr>
          <p:cNvPr id="29700" name="Rectangle 2051"/>
          <p:cNvSpPr>
            <a:spLocks noGrp="1" noChangeArrowheads="1"/>
          </p:cNvSpPr>
          <p:nvPr>
            <p:ph type="body" idx="1"/>
          </p:nvPr>
        </p:nvSpPr>
        <p:spPr>
          <a:xfrm>
            <a:off x="1104293" y="1628046"/>
            <a:ext cx="8946541" cy="4195481"/>
          </a:xfrm>
        </p:spPr>
        <p:txBody>
          <a:bodyPr>
            <a:normAutofit fontScale="92500" lnSpcReduction="10000"/>
          </a:bodyPr>
          <a:lstStyle/>
          <a:p>
            <a:pPr marL="0" indent="0">
              <a:lnSpc>
                <a:spcPct val="90000"/>
              </a:lnSpc>
              <a:buNone/>
            </a:pPr>
            <a:endParaRPr lang="de-DE" altLang="de-DE" sz="2800" dirty="0"/>
          </a:p>
          <a:p>
            <a:pPr>
              <a:lnSpc>
                <a:spcPct val="90000"/>
              </a:lnSpc>
            </a:pPr>
            <a:r>
              <a:rPr lang="de-DE" altLang="de-DE" sz="2800" dirty="0"/>
              <a:t>User </a:t>
            </a:r>
            <a:r>
              <a:rPr lang="de-DE" altLang="de-DE" sz="2800" dirty="0" err="1"/>
              <a:t>aspects</a:t>
            </a:r>
            <a:endParaRPr lang="de-DE" altLang="de-DE" sz="2800" dirty="0"/>
          </a:p>
          <a:p>
            <a:pPr lvl="1">
              <a:lnSpc>
                <a:spcPct val="90000"/>
              </a:lnSpc>
            </a:pPr>
            <a:r>
              <a:rPr lang="de-DE" altLang="de-DE" sz="2400" dirty="0"/>
              <a:t>Individual </a:t>
            </a:r>
            <a:r>
              <a:rPr lang="de-DE" altLang="de-DE" sz="2400" dirty="0" err="1"/>
              <a:t>differences</a:t>
            </a:r>
            <a:endParaRPr lang="de-DE" altLang="de-DE" sz="2400" dirty="0"/>
          </a:p>
          <a:p>
            <a:pPr lvl="2">
              <a:lnSpc>
                <a:spcPct val="90000"/>
              </a:lnSpc>
            </a:pPr>
            <a:r>
              <a:rPr lang="de-DE" altLang="de-DE" sz="2000" dirty="0"/>
              <a:t>Domain </a:t>
            </a:r>
            <a:r>
              <a:rPr lang="de-DE" altLang="de-DE" sz="2000" dirty="0" err="1"/>
              <a:t>knowledge</a:t>
            </a:r>
            <a:endParaRPr lang="de-DE" altLang="de-DE" sz="2000" dirty="0"/>
          </a:p>
          <a:p>
            <a:pPr lvl="2">
              <a:lnSpc>
                <a:spcPct val="90000"/>
              </a:lnSpc>
            </a:pPr>
            <a:r>
              <a:rPr lang="de-DE" altLang="de-DE" sz="2000" dirty="0"/>
              <a:t>Search </a:t>
            </a:r>
            <a:r>
              <a:rPr lang="de-DE" altLang="de-DE" sz="2000" dirty="0" err="1"/>
              <a:t>knowledge</a:t>
            </a:r>
            <a:endParaRPr lang="de-DE" altLang="de-DE" sz="2000" dirty="0"/>
          </a:p>
          <a:p>
            <a:pPr lvl="1">
              <a:lnSpc>
                <a:spcPct val="90000"/>
              </a:lnSpc>
            </a:pPr>
            <a:r>
              <a:rPr lang="de-DE" altLang="de-DE" sz="2400" dirty="0" err="1"/>
              <a:t>Expectations</a:t>
            </a:r>
            <a:endParaRPr lang="de-DE" altLang="de-DE" sz="2400" dirty="0"/>
          </a:p>
          <a:p>
            <a:pPr marL="457200" lvl="1" indent="0">
              <a:lnSpc>
                <a:spcPct val="90000"/>
              </a:lnSpc>
              <a:buNone/>
            </a:pPr>
            <a:endParaRPr lang="de-DE" altLang="de-DE" sz="2400" dirty="0"/>
          </a:p>
          <a:p>
            <a:pPr>
              <a:lnSpc>
                <a:spcPct val="90000"/>
              </a:lnSpc>
            </a:pPr>
            <a:r>
              <a:rPr lang="de-DE" altLang="de-DE" sz="2800" dirty="0" err="1"/>
              <a:t>Relevance</a:t>
            </a:r>
            <a:endParaRPr lang="de-DE" altLang="de-DE" sz="2800" dirty="0"/>
          </a:p>
          <a:p>
            <a:pPr lvl="1">
              <a:lnSpc>
                <a:spcPct val="90000"/>
              </a:lnSpc>
            </a:pPr>
            <a:r>
              <a:rPr lang="de-DE" altLang="de-DE" sz="2400" dirty="0" err="1"/>
              <a:t>Criteria</a:t>
            </a:r>
            <a:r>
              <a:rPr lang="de-DE" altLang="de-DE" sz="2400" dirty="0"/>
              <a:t> </a:t>
            </a:r>
            <a:r>
              <a:rPr lang="de-DE" altLang="de-DE" sz="2400" dirty="0" err="1"/>
              <a:t>for</a:t>
            </a:r>
            <a:r>
              <a:rPr lang="de-DE" altLang="de-DE" sz="2400" dirty="0"/>
              <a:t> </a:t>
            </a:r>
            <a:r>
              <a:rPr lang="de-DE" altLang="de-DE" sz="2400" dirty="0" err="1"/>
              <a:t>relevance</a:t>
            </a:r>
            <a:endParaRPr lang="de-DE" altLang="de-DE" sz="2400" dirty="0"/>
          </a:p>
          <a:p>
            <a:pPr lvl="1">
              <a:lnSpc>
                <a:spcPct val="90000"/>
              </a:lnSpc>
            </a:pPr>
            <a:r>
              <a:rPr lang="de-DE" altLang="de-DE" sz="2400" dirty="0" err="1"/>
              <a:t>Relevance</a:t>
            </a:r>
            <a:r>
              <a:rPr lang="de-DE" altLang="de-DE" sz="2400" dirty="0"/>
              <a:t> </a:t>
            </a:r>
            <a:r>
              <a:rPr lang="de-DE" altLang="de-DE" sz="2400" dirty="0" err="1"/>
              <a:t>as</a:t>
            </a:r>
            <a:r>
              <a:rPr lang="de-DE" altLang="de-DE" sz="2400" dirty="0"/>
              <a:t> </a:t>
            </a:r>
            <a:r>
              <a:rPr lang="de-DE" altLang="de-DE" sz="2400" dirty="0" err="1"/>
              <a:t>context</a:t>
            </a:r>
            <a:r>
              <a:rPr lang="de-DE" altLang="de-DE" sz="2400" dirty="0"/>
              <a:t> </a:t>
            </a:r>
            <a:r>
              <a:rPr lang="de-DE" altLang="de-DE" sz="2400" dirty="0" err="1"/>
              <a:t>dependent</a:t>
            </a:r>
            <a:r>
              <a:rPr lang="de-DE" altLang="de-DE" sz="2400" dirty="0"/>
              <a:t> </a:t>
            </a:r>
            <a:r>
              <a:rPr lang="de-DE" altLang="de-DE" sz="2400" dirty="0" err="1"/>
              <a:t>and</a:t>
            </a:r>
            <a:r>
              <a:rPr lang="de-DE" altLang="de-DE" sz="2400" dirty="0"/>
              <a:t> </a:t>
            </a:r>
            <a:r>
              <a:rPr lang="de-DE" altLang="de-DE" sz="2400" dirty="0" err="1"/>
              <a:t>dynamic</a:t>
            </a:r>
            <a:endParaRPr lang="de-DE" altLang="de-DE" sz="2400" dirty="0"/>
          </a:p>
        </p:txBody>
      </p:sp>
      <p:sp>
        <p:nvSpPr>
          <p:cNvPr id="2" name="Rezervirano mjesto podnožja 1"/>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3709789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de-DE" altLang="de-DE" smtClean="0"/>
              <a:t>User Differences</a:t>
            </a:r>
          </a:p>
        </p:txBody>
      </p:sp>
      <p:sp>
        <p:nvSpPr>
          <p:cNvPr id="31748" name="Rectangle 3"/>
          <p:cNvSpPr>
            <a:spLocks noGrp="1" noChangeArrowheads="1"/>
          </p:cNvSpPr>
          <p:nvPr>
            <p:ph type="body" idx="1"/>
          </p:nvPr>
        </p:nvSpPr>
        <p:spPr>
          <a:xfrm>
            <a:off x="711199" y="1764144"/>
            <a:ext cx="9984509" cy="4103255"/>
          </a:xfrm>
        </p:spPr>
        <p:txBody>
          <a:bodyPr>
            <a:normAutofit fontScale="85000" lnSpcReduction="20000"/>
          </a:bodyPr>
          <a:lstStyle/>
          <a:p>
            <a:pPr>
              <a:lnSpc>
                <a:spcPct val="90000"/>
              </a:lnSpc>
            </a:pPr>
            <a:r>
              <a:rPr lang="de-DE" altLang="de-DE" sz="2800" dirty="0" err="1"/>
              <a:t>Experiences</a:t>
            </a:r>
            <a:r>
              <a:rPr lang="de-DE" altLang="de-DE" sz="2800" dirty="0"/>
              <a:t> </a:t>
            </a:r>
            <a:r>
              <a:rPr lang="de-DE" altLang="de-DE" sz="2800" dirty="0" err="1"/>
              <a:t>with</a:t>
            </a:r>
            <a:endParaRPr lang="de-DE" altLang="de-DE" sz="2800" dirty="0"/>
          </a:p>
          <a:p>
            <a:pPr lvl="1">
              <a:lnSpc>
                <a:spcPct val="90000"/>
              </a:lnSpc>
            </a:pPr>
            <a:r>
              <a:rPr lang="de-DE" altLang="de-DE" sz="2400" dirty="0"/>
              <a:t>Search System</a:t>
            </a:r>
          </a:p>
          <a:p>
            <a:pPr lvl="1">
              <a:lnSpc>
                <a:spcPct val="90000"/>
              </a:lnSpc>
            </a:pPr>
            <a:r>
              <a:rPr lang="de-DE" altLang="de-DE" sz="2400" dirty="0"/>
              <a:t>Search </a:t>
            </a:r>
            <a:r>
              <a:rPr lang="de-DE" altLang="de-DE" sz="2400" dirty="0" err="1"/>
              <a:t>Strategies</a:t>
            </a:r>
            <a:r>
              <a:rPr lang="de-DE" altLang="de-DE" sz="2400" dirty="0"/>
              <a:t> </a:t>
            </a:r>
          </a:p>
          <a:p>
            <a:pPr lvl="1">
              <a:lnSpc>
                <a:spcPct val="90000"/>
              </a:lnSpc>
            </a:pPr>
            <a:r>
              <a:rPr lang="de-DE" altLang="de-DE" sz="2400" dirty="0"/>
              <a:t>Domain</a:t>
            </a:r>
          </a:p>
          <a:p>
            <a:pPr marL="457200" lvl="1" indent="0">
              <a:lnSpc>
                <a:spcPct val="90000"/>
              </a:lnSpc>
              <a:buNone/>
            </a:pPr>
            <a:endParaRPr lang="de-DE" altLang="de-DE" sz="2400" dirty="0"/>
          </a:p>
          <a:p>
            <a:pPr>
              <a:lnSpc>
                <a:spcPct val="90000"/>
              </a:lnSpc>
            </a:pPr>
            <a:r>
              <a:rPr lang="de-DE" altLang="de-DE" sz="2800" dirty="0"/>
              <a:t>Motivation</a:t>
            </a:r>
          </a:p>
          <a:p>
            <a:pPr marL="0" indent="0">
              <a:lnSpc>
                <a:spcPct val="90000"/>
              </a:lnSpc>
              <a:buNone/>
            </a:pPr>
            <a:endParaRPr lang="de-DE" altLang="de-DE" sz="2800" dirty="0"/>
          </a:p>
          <a:p>
            <a:pPr>
              <a:lnSpc>
                <a:spcPct val="90000"/>
              </a:lnSpc>
            </a:pPr>
            <a:r>
              <a:rPr lang="de-DE" altLang="de-DE" sz="2800" dirty="0" err="1"/>
              <a:t>Context</a:t>
            </a:r>
            <a:endParaRPr lang="de-DE" altLang="de-DE" sz="2800" dirty="0"/>
          </a:p>
          <a:p>
            <a:pPr lvl="1">
              <a:lnSpc>
                <a:spcPct val="90000"/>
              </a:lnSpc>
            </a:pPr>
            <a:r>
              <a:rPr lang="de-DE" altLang="de-DE" sz="2400" dirty="0"/>
              <a:t>Resources (Time, Money, …)</a:t>
            </a:r>
          </a:p>
          <a:p>
            <a:pPr lvl="1">
              <a:lnSpc>
                <a:spcPct val="90000"/>
              </a:lnSpc>
            </a:pPr>
            <a:r>
              <a:rPr lang="de-DE" altLang="de-DE" sz="2400" dirty="0"/>
              <a:t>Systems </a:t>
            </a:r>
            <a:r>
              <a:rPr lang="de-DE" altLang="de-DE" sz="2400" dirty="0" err="1"/>
              <a:t>available</a:t>
            </a:r>
            <a:r>
              <a:rPr lang="de-DE" altLang="de-DE" sz="2400" dirty="0"/>
              <a:t> </a:t>
            </a:r>
          </a:p>
          <a:p>
            <a:pPr lvl="1">
              <a:lnSpc>
                <a:spcPct val="90000"/>
              </a:lnSpc>
            </a:pPr>
            <a:r>
              <a:rPr lang="de-DE" altLang="de-DE" sz="2400" dirty="0"/>
              <a:t>Environment, </a:t>
            </a:r>
            <a:r>
              <a:rPr lang="de-DE" altLang="de-DE" sz="2400" dirty="0" err="1"/>
              <a:t>social</a:t>
            </a:r>
            <a:r>
              <a:rPr lang="de-DE" altLang="de-DE" sz="2400" dirty="0"/>
              <a:t> </a:t>
            </a:r>
            <a:r>
              <a:rPr lang="de-DE" altLang="de-DE" sz="2400" dirty="0" err="1"/>
              <a:t>situation</a:t>
            </a:r>
            <a:r>
              <a:rPr lang="de-DE" altLang="de-DE" sz="2400" dirty="0"/>
              <a:t>, ...</a:t>
            </a:r>
          </a:p>
          <a:p>
            <a:pPr lvl="1">
              <a:lnSpc>
                <a:spcPct val="90000"/>
              </a:lnSpc>
            </a:pPr>
            <a:endParaRPr lang="de-DE" altLang="de-DE" sz="2400" dirty="0"/>
          </a:p>
        </p:txBody>
      </p:sp>
      <p:sp>
        <p:nvSpPr>
          <p:cNvPr id="2" name="Rezervirano mjesto podnožja 1"/>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2634084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gn="ctr">
              <a:buNone/>
            </a:pPr>
            <a:endParaRPr lang="de-DE" sz="4400" dirty="0"/>
          </a:p>
          <a:p>
            <a:pPr marL="0" indent="0" algn="ctr">
              <a:buNone/>
            </a:pPr>
            <a:r>
              <a:rPr lang="de-DE" sz="4400" dirty="0">
                <a:effectLst>
                  <a:outerShdw blurRad="38100" dist="38100" dir="2700000" algn="tl">
                    <a:srgbClr val="000000">
                      <a:alpha val="43137"/>
                    </a:srgbClr>
                  </a:outerShdw>
                </a:effectLst>
              </a:rPr>
              <a:t>Collaborative Information </a:t>
            </a:r>
            <a:r>
              <a:rPr lang="de-DE" sz="4400" dirty="0" err="1">
                <a:effectLst>
                  <a:outerShdw blurRad="38100" dist="38100" dir="2700000" algn="tl">
                    <a:srgbClr val="000000">
                      <a:alpha val="43137"/>
                    </a:srgbClr>
                  </a:outerShdw>
                </a:effectLst>
              </a:rPr>
              <a:t>Seeking</a:t>
            </a:r>
            <a:r>
              <a:rPr lang="de-DE" sz="4400" dirty="0">
                <a:effectLst>
                  <a:outerShdw blurRad="38100" dist="38100" dir="2700000" algn="tl">
                    <a:srgbClr val="000000">
                      <a:alpha val="43137"/>
                    </a:srgbClr>
                  </a:outerShdw>
                </a:effectLst>
              </a:rPr>
              <a:t> </a:t>
            </a:r>
          </a:p>
          <a:p>
            <a:pPr marL="0" indent="0" algn="ctr">
              <a:buNone/>
            </a:pPr>
            <a:r>
              <a:rPr lang="de-DE" sz="4400" i="1" dirty="0">
                <a:effectLst>
                  <a:outerShdw blurRad="38100" dist="38100" dir="2700000" algn="tl">
                    <a:srgbClr val="000000">
                      <a:alpha val="43137"/>
                    </a:srgbClr>
                  </a:outerShdw>
                </a:effectLst>
              </a:rPr>
              <a:t>CIS</a:t>
            </a:r>
          </a:p>
        </p:txBody>
      </p:sp>
      <p:sp>
        <p:nvSpPr>
          <p:cNvPr id="2" name="Rezervirano mjesto podnožja 1"/>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661614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vnetwork.com/sdv/wp-content/uploads/2013/10/collabo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695" y="3039547"/>
            <a:ext cx="3533775" cy="307657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dirty="0" smtClean="0"/>
              <a:t>CIS - </a:t>
            </a:r>
            <a:r>
              <a:rPr lang="de-DE" dirty="0" err="1" smtClean="0"/>
              <a:t>Defintion</a:t>
            </a:r>
            <a:endParaRPr lang="de-DE" dirty="0"/>
          </a:p>
        </p:txBody>
      </p:sp>
      <p:sp>
        <p:nvSpPr>
          <p:cNvPr id="3" name="Inhaltsplatzhalter 2"/>
          <p:cNvSpPr>
            <a:spLocks noGrp="1"/>
          </p:cNvSpPr>
          <p:nvPr>
            <p:ph idx="1"/>
          </p:nvPr>
        </p:nvSpPr>
        <p:spPr/>
        <p:txBody>
          <a:bodyPr>
            <a:normAutofit/>
          </a:bodyPr>
          <a:lstStyle/>
          <a:p>
            <a:pPr marL="0" indent="0">
              <a:buNone/>
            </a:pPr>
            <a:r>
              <a:rPr lang="de-DE" sz="2800" dirty="0" smtClean="0"/>
              <a:t>CIS </a:t>
            </a:r>
            <a:r>
              <a:rPr lang="de-DE" sz="2800" dirty="0" smtClean="0">
                <a:sym typeface="Wingdings" panose="05000000000000000000" pitchFamily="2" charset="2"/>
              </a:rPr>
              <a:t> </a:t>
            </a:r>
            <a:r>
              <a:rPr lang="de-DE" sz="2800" dirty="0" smtClean="0"/>
              <a:t>Information </a:t>
            </a:r>
            <a:r>
              <a:rPr lang="de-DE" sz="2800" dirty="0" err="1"/>
              <a:t>seeking</a:t>
            </a:r>
            <a:r>
              <a:rPr lang="de-DE" sz="2800" dirty="0"/>
              <a:t> </a:t>
            </a:r>
            <a:r>
              <a:rPr lang="de-DE" sz="2800" dirty="0" err="1"/>
              <a:t>process</a:t>
            </a:r>
            <a:r>
              <a:rPr lang="de-DE" sz="2800" dirty="0"/>
              <a:t> </a:t>
            </a:r>
            <a:r>
              <a:rPr lang="de-DE" sz="2800" dirty="0" err="1"/>
              <a:t>that</a:t>
            </a:r>
            <a:r>
              <a:rPr lang="de-DE" sz="2800" dirty="0"/>
              <a:t> </a:t>
            </a:r>
            <a:r>
              <a:rPr lang="de-DE" sz="2800" dirty="0" err="1"/>
              <a:t>is</a:t>
            </a:r>
            <a:r>
              <a:rPr lang="de-DE" sz="2800" dirty="0"/>
              <a:t> …</a:t>
            </a:r>
          </a:p>
          <a:p>
            <a:pPr marL="0" indent="0">
              <a:buNone/>
            </a:pPr>
            <a:endParaRPr lang="de-DE" sz="2800" dirty="0"/>
          </a:p>
          <a:p>
            <a:pPr lvl="1"/>
            <a:r>
              <a:rPr lang="de-DE" sz="2400" dirty="0" err="1"/>
              <a:t>Explicitly</a:t>
            </a:r>
            <a:r>
              <a:rPr lang="de-DE" sz="2400" dirty="0"/>
              <a:t> </a:t>
            </a:r>
            <a:r>
              <a:rPr lang="de-DE" sz="2400" dirty="0" err="1"/>
              <a:t>defined</a:t>
            </a:r>
            <a:r>
              <a:rPr lang="de-DE" sz="2400" dirty="0"/>
              <a:t> </a:t>
            </a:r>
            <a:r>
              <a:rPr lang="de-DE" sz="2400" dirty="0" err="1"/>
              <a:t>among</a:t>
            </a:r>
            <a:r>
              <a:rPr lang="de-DE" sz="2400" dirty="0"/>
              <a:t> </a:t>
            </a:r>
            <a:r>
              <a:rPr lang="de-DE" sz="2400" dirty="0" err="1"/>
              <a:t>participants</a:t>
            </a:r>
            <a:endParaRPr lang="de-DE" sz="2400" dirty="0"/>
          </a:p>
          <a:p>
            <a:pPr lvl="1"/>
            <a:r>
              <a:rPr lang="de-DE" sz="2400" dirty="0"/>
              <a:t>Intentional</a:t>
            </a:r>
          </a:p>
          <a:p>
            <a:pPr lvl="1"/>
            <a:r>
              <a:rPr lang="de-DE" sz="2400" dirty="0"/>
              <a:t>Interactive</a:t>
            </a:r>
          </a:p>
          <a:p>
            <a:pPr lvl="1"/>
            <a:r>
              <a:rPr lang="de-DE" sz="2400" dirty="0" err="1"/>
              <a:t>Mutually</a:t>
            </a:r>
            <a:r>
              <a:rPr lang="de-DE" sz="2400" dirty="0"/>
              <a:t> </a:t>
            </a:r>
            <a:r>
              <a:rPr lang="de-DE" sz="2400" dirty="0" err="1"/>
              <a:t>beneficial</a:t>
            </a:r>
            <a:endParaRPr lang="de-DE" sz="2400" dirty="0"/>
          </a:p>
          <a:p>
            <a:pPr lvl="1"/>
            <a:r>
              <a:rPr lang="de-DE" sz="2400" dirty="0"/>
              <a:t>Task-</a:t>
            </a:r>
            <a:r>
              <a:rPr lang="de-DE" sz="2400" dirty="0" err="1"/>
              <a:t>based</a:t>
            </a:r>
            <a:endParaRPr lang="de-DE" sz="2400" dirty="0"/>
          </a:p>
          <a:p>
            <a:pPr marL="457200" lvl="1" indent="0">
              <a:buNone/>
            </a:pPr>
            <a:endParaRPr lang="de-DE" sz="2400" dirty="0"/>
          </a:p>
          <a:p>
            <a:pPr marL="457200" lvl="1" indent="0">
              <a:buNone/>
            </a:pPr>
            <a:endParaRPr lang="de-DE" sz="2400" dirty="0"/>
          </a:p>
          <a:p>
            <a:endParaRPr lang="de-DE" dirty="0"/>
          </a:p>
        </p:txBody>
      </p:sp>
      <p:sp>
        <p:nvSpPr>
          <p:cNvPr id="4" name="Rezervirano mjesto podnožja 3"/>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3923001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800" dirty="0" err="1"/>
              <a:t>From</a:t>
            </a:r>
            <a:r>
              <a:rPr lang="de-DE" sz="2800" dirty="0"/>
              <a:t> </a:t>
            </a:r>
            <a:r>
              <a:rPr lang="de-DE" sz="2800" dirty="0" err="1"/>
              <a:t>single</a:t>
            </a:r>
            <a:r>
              <a:rPr lang="de-DE" sz="2800" dirty="0"/>
              <a:t> </a:t>
            </a:r>
            <a:r>
              <a:rPr lang="de-DE" sz="2800" dirty="0" err="1"/>
              <a:t>user</a:t>
            </a:r>
            <a:r>
              <a:rPr lang="de-DE" sz="2800" dirty="0"/>
              <a:t> </a:t>
            </a:r>
            <a:r>
              <a:rPr lang="de-DE" sz="2800" dirty="0" err="1"/>
              <a:t>to</a:t>
            </a:r>
            <a:r>
              <a:rPr lang="de-DE" sz="2800" dirty="0"/>
              <a:t> multiple </a:t>
            </a:r>
            <a:r>
              <a:rPr lang="de-DE" sz="2800" dirty="0" err="1"/>
              <a:t>users</a:t>
            </a:r>
            <a:endParaRPr lang="en-US" sz="2800" dirty="0"/>
          </a:p>
        </p:txBody>
      </p:sp>
      <p:sp>
        <p:nvSpPr>
          <p:cNvPr id="5" name="Textfeld 4"/>
          <p:cNvSpPr txBox="1"/>
          <p:nvPr/>
        </p:nvSpPr>
        <p:spPr>
          <a:xfrm>
            <a:off x="2063552" y="5373216"/>
            <a:ext cx="4883068" cy="523220"/>
          </a:xfrm>
          <a:prstGeom prst="rect">
            <a:avLst/>
          </a:prstGeom>
          <a:noFill/>
        </p:spPr>
        <p:txBody>
          <a:bodyPr wrap="none" rtlCol="0">
            <a:spAutoFit/>
          </a:bodyPr>
          <a:lstStyle/>
          <a:p>
            <a:r>
              <a:rPr lang="de-DE" sz="2800" i="1" dirty="0"/>
              <a:t>… </a:t>
            </a:r>
            <a:r>
              <a:rPr lang="de-DE" sz="2800" i="1" dirty="0" err="1"/>
              <a:t>things</a:t>
            </a:r>
            <a:r>
              <a:rPr lang="de-DE" sz="2800" i="1" dirty="0"/>
              <a:t> will not </a:t>
            </a:r>
            <a:r>
              <a:rPr lang="de-DE" sz="2800" i="1" dirty="0" err="1"/>
              <a:t>get</a:t>
            </a:r>
            <a:r>
              <a:rPr lang="de-DE" sz="2800" i="1" dirty="0"/>
              <a:t> </a:t>
            </a:r>
            <a:r>
              <a:rPr lang="de-DE" sz="2800" i="1" dirty="0" err="1"/>
              <a:t>easier</a:t>
            </a:r>
            <a:r>
              <a:rPr lang="de-DE" sz="2800" i="1" dirty="0"/>
              <a:t>!</a:t>
            </a:r>
            <a:endParaRPr lang="en-US" sz="2800" i="1" dirty="0"/>
          </a:p>
        </p:txBody>
      </p:sp>
      <p:grpSp>
        <p:nvGrpSpPr>
          <p:cNvPr id="4" name="Gruppieren 3"/>
          <p:cNvGrpSpPr/>
          <p:nvPr/>
        </p:nvGrpSpPr>
        <p:grpSpPr>
          <a:xfrm>
            <a:off x="2135560" y="1772816"/>
            <a:ext cx="7992888" cy="3600400"/>
            <a:chOff x="539552" y="2492896"/>
            <a:chExt cx="7322379" cy="3517351"/>
          </a:xfrm>
        </p:grpSpPr>
        <p:pic>
          <p:nvPicPr>
            <p:cNvPr id="1026" name="Picture 2" descr="C:\Users\klascr\AppData\Local\Microsoft\Windows\Temporary Internet Files\Content.IE5\I5517KQM\user-icon--16121-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566989"/>
              <a:ext cx="936104" cy="14291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klascr\AppData\Local\Microsoft\Windows\Temporary Internet Files\Content.IE5\I5517KQM\user-icon--16121-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5867" y="4581128"/>
              <a:ext cx="936104" cy="14291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klascr\AppData\Local\Microsoft\Windows\Temporary Internet Files\Content.IE5\I5517KQM\user-icon--16121-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9763" y="4281549"/>
              <a:ext cx="936104" cy="14291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klascr\AppData\Local\Microsoft\Windows\Temporary Internet Files\Content.IE5\I5517KQM\user-icon--16121-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5867" y="2492896"/>
              <a:ext cx="936104" cy="14291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klascr\AppData\Local\Microsoft\Windows\Temporary Internet Files\Content.IE5\I5517KQM\user-icon--16121-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9763" y="2747471"/>
              <a:ext cx="936104" cy="14291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klascr\AppData\Local\Microsoft\Windows\Temporary Internet Files\Content.IE5\I5517KQM\user-icon--16121-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4298" y="4281550"/>
              <a:ext cx="936104" cy="14291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klascr\AppData\Local\Microsoft\Windows\Temporary Internet Files\Content.IE5\I5517KQM\user-icon--16121-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5827" y="2788384"/>
              <a:ext cx="936104" cy="1429119"/>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2051720" y="3437926"/>
              <a:ext cx="3007843" cy="1713860"/>
            </a:xfrm>
            <a:prstGeom prst="rect">
              <a:avLst/>
            </a:prstGeom>
            <a:noFill/>
          </p:spPr>
          <p:txBody>
            <a:bodyPr wrap="none" rtlCol="0">
              <a:spAutoFit/>
            </a:bodyPr>
            <a:lstStyle/>
            <a:p>
              <a:r>
                <a:rPr lang="de-DE" b="1" i="1" dirty="0"/>
                <a:t>Different </a:t>
              </a:r>
              <a:r>
                <a:rPr lang="de-DE" b="1" i="1" dirty="0" err="1"/>
                <a:t>domains</a:t>
              </a:r>
              <a:endParaRPr lang="de-DE" b="1" i="1" dirty="0"/>
            </a:p>
            <a:p>
              <a:r>
                <a:rPr lang="de-DE" b="1" i="1" dirty="0"/>
                <a:t>Different </a:t>
              </a:r>
              <a:r>
                <a:rPr lang="de-DE" b="1" i="1" dirty="0" err="1"/>
                <a:t>knowledge</a:t>
              </a:r>
              <a:endParaRPr lang="de-DE" b="1" i="1" dirty="0"/>
            </a:p>
            <a:p>
              <a:r>
                <a:rPr lang="de-DE" b="1" i="1" dirty="0"/>
                <a:t>Different </a:t>
              </a:r>
              <a:r>
                <a:rPr lang="de-DE" b="1" i="1" dirty="0" err="1"/>
                <a:t>expertise</a:t>
              </a:r>
              <a:endParaRPr lang="de-DE" b="1" i="1" dirty="0"/>
            </a:p>
            <a:p>
              <a:r>
                <a:rPr lang="de-DE" b="1" i="1" dirty="0"/>
                <a:t>Different </a:t>
              </a:r>
              <a:r>
                <a:rPr lang="de-DE" b="1" i="1" dirty="0" err="1"/>
                <a:t>social</a:t>
              </a:r>
              <a:r>
                <a:rPr lang="de-DE" b="1" i="1" dirty="0"/>
                <a:t> </a:t>
              </a:r>
              <a:r>
                <a:rPr lang="de-DE" b="1" i="1" dirty="0" err="1"/>
                <a:t>background</a:t>
              </a:r>
              <a:endParaRPr lang="de-DE" b="1" i="1" dirty="0"/>
            </a:p>
            <a:p>
              <a:r>
                <a:rPr lang="de-DE" b="1" i="1" dirty="0"/>
                <a:t>Different </a:t>
              </a:r>
              <a:r>
                <a:rPr lang="de-DE" b="1" i="1" dirty="0" err="1"/>
                <a:t>social</a:t>
              </a:r>
              <a:r>
                <a:rPr lang="de-DE" b="1" i="1" dirty="0"/>
                <a:t> </a:t>
              </a:r>
              <a:r>
                <a:rPr lang="de-DE" b="1" i="1" dirty="0" err="1"/>
                <a:t>status</a:t>
              </a:r>
              <a:endParaRPr lang="de-DE" b="1" i="1" dirty="0"/>
            </a:p>
            <a:p>
              <a:r>
                <a:rPr lang="de-DE" b="1" i="1" dirty="0"/>
                <a:t>…</a:t>
              </a:r>
              <a:endParaRPr lang="en-US" b="1" i="1" dirty="0"/>
            </a:p>
          </p:txBody>
        </p:sp>
      </p:grpSp>
      <p:sp>
        <p:nvSpPr>
          <p:cNvPr id="12" name="Rezervirano mjesto podnožja 11"/>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707984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Defining</a:t>
            </a:r>
            <a:r>
              <a:rPr lang="de-DE" dirty="0" smtClean="0"/>
              <a:t> </a:t>
            </a:r>
            <a:r>
              <a:rPr lang="de-DE" dirty="0" err="1" smtClean="0"/>
              <a:t>Collaboration</a:t>
            </a:r>
            <a:r>
              <a:rPr lang="de-DE" dirty="0" smtClean="0"/>
              <a:t>: 5C‘s</a:t>
            </a:r>
            <a:endParaRPr lang="en-US" dirty="0"/>
          </a:p>
        </p:txBody>
      </p:sp>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1910" y="1725783"/>
            <a:ext cx="4749653" cy="3990923"/>
          </a:xfrm>
          <a:prstGeom prst="rect">
            <a:avLst/>
          </a:prstGeom>
          <a:ln>
            <a:noFill/>
          </a:ln>
          <a:effectLst>
            <a:outerShdw blurRad="292100" dist="139700" dir="2700000" algn="tl" rotWithShape="0">
              <a:srgbClr val="333333">
                <a:alpha val="65000"/>
              </a:srgbClr>
            </a:outerShdw>
          </a:effectLst>
        </p:spPr>
      </p:pic>
      <p:sp>
        <p:nvSpPr>
          <p:cNvPr id="3" name="Textfeld 2"/>
          <p:cNvSpPr txBox="1"/>
          <p:nvPr/>
        </p:nvSpPr>
        <p:spPr>
          <a:xfrm>
            <a:off x="7429110" y="5312149"/>
            <a:ext cx="1584176" cy="338554"/>
          </a:xfrm>
          <a:prstGeom prst="rect">
            <a:avLst/>
          </a:prstGeom>
          <a:noFill/>
        </p:spPr>
        <p:txBody>
          <a:bodyPr wrap="square" rtlCol="0">
            <a:spAutoFit/>
          </a:bodyPr>
          <a:lstStyle/>
          <a:p>
            <a:r>
              <a:rPr lang="de-DE" sz="1600" dirty="0"/>
              <a:t>Shah (2012)</a:t>
            </a:r>
          </a:p>
        </p:txBody>
      </p:sp>
      <p:sp>
        <p:nvSpPr>
          <p:cNvPr id="5" name="Rezervirano mjesto podnožja 4"/>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1817233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gn="ctr">
              <a:buNone/>
            </a:pPr>
            <a:endParaRPr lang="de-DE" sz="3600" dirty="0"/>
          </a:p>
          <a:p>
            <a:pPr marL="0" indent="0" algn="ctr">
              <a:buNone/>
            </a:pPr>
            <a:r>
              <a:rPr lang="de-DE" sz="3600" dirty="0" err="1"/>
              <a:t>Situations</a:t>
            </a:r>
            <a:r>
              <a:rPr lang="de-DE" sz="3600" dirty="0"/>
              <a:t> </a:t>
            </a:r>
            <a:r>
              <a:rPr lang="de-DE" sz="3600" dirty="0" err="1"/>
              <a:t>for</a:t>
            </a:r>
            <a:r>
              <a:rPr lang="de-DE" sz="3600" dirty="0"/>
              <a:t> </a:t>
            </a:r>
          </a:p>
          <a:p>
            <a:pPr marL="0" indent="0" algn="ctr">
              <a:buNone/>
            </a:pPr>
            <a:r>
              <a:rPr lang="de-DE" sz="3600" dirty="0"/>
              <a:t>Collaborative Information </a:t>
            </a:r>
            <a:r>
              <a:rPr lang="de-DE" sz="3600" dirty="0" err="1"/>
              <a:t>Seeking</a:t>
            </a:r>
            <a:endParaRPr lang="de-DE" sz="3600" dirty="0"/>
          </a:p>
        </p:txBody>
      </p:sp>
      <p:sp>
        <p:nvSpPr>
          <p:cNvPr id="2" name="Rezervirano mjesto podnožja 1"/>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616469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 name="Picture 20" descr="SMART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4459" y="33404"/>
            <a:ext cx="4200402" cy="16461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static.pexels.com/photos/7075/people-office-group-team-medium.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rot="21103767">
            <a:off x="1826099" y="277310"/>
            <a:ext cx="3561900" cy="23611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image.pixelio.de/000/411/725/thumbnail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1667" y="1835039"/>
            <a:ext cx="1476446" cy="1845557"/>
          </a:xfrm>
          <a:prstGeom prst="rect">
            <a:avLst/>
          </a:prstGeom>
          <a:noFill/>
          <a:extLst>
            <a:ext uri="{909E8E84-426E-40DD-AFC4-6F175D3DCCD1}">
              <a14:hiddenFill xmlns:a14="http://schemas.microsoft.com/office/drawing/2010/main">
                <a:solidFill>
                  <a:srgbClr val="FFFFFF"/>
                </a:solidFill>
              </a14:hiddenFill>
            </a:ext>
          </a:extLst>
        </p:spPr>
      </p:pic>
      <p:pic>
        <p:nvPicPr>
          <p:cNvPr id="7" name="Inhaltsplatzhalter 3"/>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4218577" y="1159794"/>
            <a:ext cx="6388584" cy="4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https://image.pixelio.de/000/172/253/thumbnail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159954">
            <a:off x="6370012" y="2997086"/>
            <a:ext cx="1428750" cy="9906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image.pixelio.de/000/395/369/thumbnails/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5710" y="3256156"/>
            <a:ext cx="1615393" cy="120616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Bildergebnis für menschen computer"/>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064" name="Picture 16" descr="http://www.schulungen-50plus.de/index_files/shapeimage_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1640" y="3035354"/>
            <a:ext cx="2690664" cy="201799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Elf Yourself verbindet Bildern mit vorgefertigten Animation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4802" y="4555884"/>
            <a:ext cx="2688233" cy="1794269"/>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andy restaurant: Porträt von fröhlichen jungen Freunde am Smartphone suchen, während im Café sitzen. Mixed Rennen Menschen an einem Tisch im Restaurant mit Handy sitze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99032" y="4565262"/>
            <a:ext cx="3029199" cy="2016582"/>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www.fu-berlin.de/campusleben/lernen-und-lehren/2016/160728-aeltere-literatur-traulsen/160728-traulsen-bibliothek-2.jpg?width=130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4363034" y="4812108"/>
            <a:ext cx="2791828" cy="1861219"/>
          </a:xfrm>
          <a:prstGeom prst="rect">
            <a:avLst/>
          </a:prstGeom>
          <a:noFill/>
          <a:extLst>
            <a:ext uri="{909E8E84-426E-40DD-AFC4-6F175D3DCCD1}">
              <a14:hiddenFill xmlns:a14="http://schemas.microsoft.com/office/drawing/2010/main">
                <a:solidFill>
                  <a:srgbClr val="FFFFFF"/>
                </a:solidFill>
              </a14:hiddenFill>
            </a:ext>
          </a:extLst>
        </p:spPr>
      </p:pic>
      <p:sp>
        <p:nvSpPr>
          <p:cNvPr id="2" name="Rezervirano mjesto podnožja 1"/>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3296599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Group </a:t>
            </a:r>
            <a:r>
              <a:rPr lang="de-DE" dirty="0" err="1"/>
              <a:t>activities</a:t>
            </a:r>
            <a:r>
              <a:rPr lang="de-DE" dirty="0"/>
              <a:t> in time &amp; </a:t>
            </a:r>
            <a:r>
              <a:rPr lang="de-DE" dirty="0" err="1"/>
              <a:t>space</a:t>
            </a:r>
            <a:endParaRPr lang="de-DE" dirty="0"/>
          </a:p>
        </p:txBody>
      </p:sp>
      <p:grpSp>
        <p:nvGrpSpPr>
          <p:cNvPr id="4" name="Gruppieren 3"/>
          <p:cNvGrpSpPr/>
          <p:nvPr/>
        </p:nvGrpSpPr>
        <p:grpSpPr>
          <a:xfrm>
            <a:off x="1919537" y="1556792"/>
            <a:ext cx="8305985" cy="4406680"/>
            <a:chOff x="474705" y="2240614"/>
            <a:chExt cx="8305985" cy="4406680"/>
          </a:xfrm>
        </p:grpSpPr>
        <p:sp>
          <p:nvSpPr>
            <p:cNvPr id="5" name="Textfeld 4"/>
            <p:cNvSpPr txBox="1"/>
            <p:nvPr/>
          </p:nvSpPr>
          <p:spPr>
            <a:xfrm>
              <a:off x="3688356" y="2240614"/>
              <a:ext cx="1479892" cy="369332"/>
            </a:xfrm>
            <a:prstGeom prst="rect">
              <a:avLst/>
            </a:prstGeom>
            <a:noFill/>
          </p:spPr>
          <p:txBody>
            <a:bodyPr wrap="none" rtlCol="0">
              <a:spAutoFit/>
            </a:bodyPr>
            <a:lstStyle/>
            <a:p>
              <a:r>
                <a:rPr lang="de-DE" b="1" dirty="0"/>
                <a:t>Co-</a:t>
              </a:r>
              <a:r>
                <a:rPr lang="de-DE" b="1" dirty="0" err="1"/>
                <a:t>located</a:t>
              </a:r>
              <a:endParaRPr lang="en-US" b="1" dirty="0"/>
            </a:p>
          </p:txBody>
        </p:sp>
        <p:cxnSp>
          <p:nvCxnSpPr>
            <p:cNvPr id="6" name="Gerade Verbindung 5"/>
            <p:cNvCxnSpPr/>
            <p:nvPr/>
          </p:nvCxnSpPr>
          <p:spPr>
            <a:xfrm>
              <a:off x="4283968" y="2708920"/>
              <a:ext cx="0" cy="3168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1043608" y="4077072"/>
              <a:ext cx="750477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3688356" y="6093296"/>
              <a:ext cx="1047082" cy="369332"/>
            </a:xfrm>
            <a:prstGeom prst="rect">
              <a:avLst/>
            </a:prstGeom>
            <a:noFill/>
          </p:spPr>
          <p:txBody>
            <a:bodyPr wrap="none" rtlCol="0">
              <a:spAutoFit/>
            </a:bodyPr>
            <a:lstStyle/>
            <a:p>
              <a:r>
                <a:rPr lang="de-DE" b="1" dirty="0"/>
                <a:t>Remote</a:t>
              </a:r>
              <a:endParaRPr lang="en-US" b="1" dirty="0"/>
            </a:p>
          </p:txBody>
        </p:sp>
        <p:sp>
          <p:nvSpPr>
            <p:cNvPr id="9" name="Textfeld 8"/>
            <p:cNvSpPr txBox="1"/>
            <p:nvPr/>
          </p:nvSpPr>
          <p:spPr>
            <a:xfrm>
              <a:off x="1043608" y="3707740"/>
              <a:ext cx="1608133" cy="369332"/>
            </a:xfrm>
            <a:prstGeom prst="rect">
              <a:avLst/>
            </a:prstGeom>
            <a:noFill/>
          </p:spPr>
          <p:txBody>
            <a:bodyPr wrap="none" rtlCol="0">
              <a:spAutoFit/>
            </a:bodyPr>
            <a:lstStyle/>
            <a:p>
              <a:r>
                <a:rPr lang="de-DE" b="1" dirty="0" err="1"/>
                <a:t>Synchronous</a:t>
              </a:r>
              <a:endParaRPr lang="en-US" b="1" dirty="0"/>
            </a:p>
          </p:txBody>
        </p:sp>
        <p:sp>
          <p:nvSpPr>
            <p:cNvPr id="10" name="Textfeld 9"/>
            <p:cNvSpPr txBox="1"/>
            <p:nvPr/>
          </p:nvSpPr>
          <p:spPr>
            <a:xfrm>
              <a:off x="7020272" y="3707740"/>
              <a:ext cx="1760418" cy="369332"/>
            </a:xfrm>
            <a:prstGeom prst="rect">
              <a:avLst/>
            </a:prstGeom>
            <a:noFill/>
          </p:spPr>
          <p:txBody>
            <a:bodyPr wrap="none" rtlCol="0">
              <a:spAutoFit/>
            </a:bodyPr>
            <a:lstStyle/>
            <a:p>
              <a:r>
                <a:rPr lang="de-DE" b="1" dirty="0" err="1"/>
                <a:t>Asynchronous</a:t>
              </a:r>
              <a:endParaRPr lang="en-US" b="1" dirty="0"/>
            </a:p>
          </p:txBody>
        </p:sp>
        <p:sp>
          <p:nvSpPr>
            <p:cNvPr id="11" name="Textfeld 10"/>
            <p:cNvSpPr txBox="1"/>
            <p:nvPr/>
          </p:nvSpPr>
          <p:spPr>
            <a:xfrm>
              <a:off x="1133935" y="2425280"/>
              <a:ext cx="1925527" cy="369332"/>
            </a:xfrm>
            <a:prstGeom prst="rect">
              <a:avLst/>
            </a:prstGeom>
            <a:noFill/>
          </p:spPr>
          <p:txBody>
            <a:bodyPr wrap="none" rtlCol="0">
              <a:spAutoFit/>
            </a:bodyPr>
            <a:lstStyle/>
            <a:p>
              <a:r>
                <a:rPr lang="de-DE" dirty="0" err="1"/>
                <a:t>group</a:t>
              </a:r>
              <a:r>
                <a:rPr lang="de-DE" dirty="0"/>
                <a:t> interview</a:t>
              </a:r>
              <a:endParaRPr lang="en-US" dirty="0"/>
            </a:p>
          </p:txBody>
        </p:sp>
        <p:sp>
          <p:nvSpPr>
            <p:cNvPr id="12" name="Textfeld 11"/>
            <p:cNvSpPr txBox="1"/>
            <p:nvPr/>
          </p:nvSpPr>
          <p:spPr>
            <a:xfrm>
              <a:off x="1258859" y="2840211"/>
              <a:ext cx="1340432" cy="369332"/>
            </a:xfrm>
            <a:prstGeom prst="rect">
              <a:avLst/>
            </a:prstGeom>
            <a:noFill/>
          </p:spPr>
          <p:txBody>
            <a:bodyPr wrap="none" rtlCol="0">
              <a:spAutoFit/>
            </a:bodyPr>
            <a:lstStyle/>
            <a:p>
              <a:r>
                <a:rPr lang="de-DE" dirty="0" err="1"/>
                <a:t>book</a:t>
              </a:r>
              <a:r>
                <a:rPr lang="de-DE" dirty="0"/>
                <a:t> </a:t>
              </a:r>
              <a:r>
                <a:rPr lang="de-DE" dirty="0" err="1"/>
                <a:t>issue</a:t>
              </a:r>
              <a:endParaRPr lang="en-US" dirty="0"/>
            </a:p>
          </p:txBody>
        </p:sp>
        <p:sp>
          <p:nvSpPr>
            <p:cNvPr id="13" name="Textfeld 12"/>
            <p:cNvSpPr txBox="1"/>
            <p:nvPr/>
          </p:nvSpPr>
          <p:spPr>
            <a:xfrm>
              <a:off x="1546836" y="3219169"/>
              <a:ext cx="1872629" cy="369332"/>
            </a:xfrm>
            <a:prstGeom prst="rect">
              <a:avLst/>
            </a:prstGeom>
            <a:noFill/>
          </p:spPr>
          <p:txBody>
            <a:bodyPr wrap="none" rtlCol="0">
              <a:spAutoFit/>
            </a:bodyPr>
            <a:lstStyle/>
            <a:p>
              <a:r>
                <a:rPr lang="de-DE" dirty="0" err="1"/>
                <a:t>user</a:t>
              </a:r>
              <a:r>
                <a:rPr lang="de-DE" dirty="0"/>
                <a:t> </a:t>
              </a:r>
              <a:r>
                <a:rPr lang="de-DE" dirty="0" err="1"/>
                <a:t>education</a:t>
              </a:r>
              <a:endParaRPr lang="en-US" dirty="0"/>
            </a:p>
          </p:txBody>
        </p:sp>
        <p:sp>
          <p:nvSpPr>
            <p:cNvPr id="14" name="Textfeld 13"/>
            <p:cNvSpPr txBox="1"/>
            <p:nvPr/>
          </p:nvSpPr>
          <p:spPr>
            <a:xfrm>
              <a:off x="2532875" y="2868141"/>
              <a:ext cx="2024913" cy="369332"/>
            </a:xfrm>
            <a:prstGeom prst="rect">
              <a:avLst/>
            </a:prstGeom>
            <a:noFill/>
          </p:spPr>
          <p:txBody>
            <a:bodyPr wrap="none" rtlCol="0">
              <a:spAutoFit/>
            </a:bodyPr>
            <a:lstStyle/>
            <a:p>
              <a:r>
                <a:rPr lang="de-DE" dirty="0"/>
                <a:t>OPAC (</a:t>
              </a:r>
              <a:r>
                <a:rPr lang="de-DE" dirty="0" err="1"/>
                <a:t>physical</a:t>
              </a:r>
              <a:r>
                <a:rPr lang="de-DE" dirty="0"/>
                <a:t>)</a:t>
              </a:r>
              <a:endParaRPr lang="en-US" dirty="0"/>
            </a:p>
          </p:txBody>
        </p:sp>
        <p:sp>
          <p:nvSpPr>
            <p:cNvPr id="15" name="Textfeld 14"/>
            <p:cNvSpPr txBox="1"/>
            <p:nvPr/>
          </p:nvSpPr>
          <p:spPr>
            <a:xfrm>
              <a:off x="2532875" y="4509120"/>
              <a:ext cx="1620957" cy="369332"/>
            </a:xfrm>
            <a:prstGeom prst="rect">
              <a:avLst/>
            </a:prstGeom>
            <a:noFill/>
          </p:spPr>
          <p:txBody>
            <a:bodyPr wrap="none" rtlCol="0">
              <a:spAutoFit/>
            </a:bodyPr>
            <a:lstStyle/>
            <a:p>
              <a:r>
                <a:rPr lang="de-DE" dirty="0"/>
                <a:t>Virtual </a:t>
              </a:r>
              <a:r>
                <a:rPr lang="de-DE" dirty="0" err="1"/>
                <a:t>reality</a:t>
              </a:r>
              <a:endParaRPr lang="en-US" dirty="0"/>
            </a:p>
          </p:txBody>
        </p:sp>
        <p:sp>
          <p:nvSpPr>
            <p:cNvPr id="16" name="Textfeld 15"/>
            <p:cNvSpPr txBox="1"/>
            <p:nvPr/>
          </p:nvSpPr>
          <p:spPr>
            <a:xfrm>
              <a:off x="974051" y="4509120"/>
              <a:ext cx="1351652" cy="369332"/>
            </a:xfrm>
            <a:prstGeom prst="rect">
              <a:avLst/>
            </a:prstGeom>
            <a:noFill/>
          </p:spPr>
          <p:txBody>
            <a:bodyPr wrap="none" rtlCol="0">
              <a:spAutoFit/>
            </a:bodyPr>
            <a:lstStyle/>
            <a:p>
              <a:r>
                <a:rPr lang="de-DE" dirty="0" err="1"/>
                <a:t>telephone</a:t>
              </a:r>
              <a:endParaRPr lang="en-US" dirty="0"/>
            </a:p>
          </p:txBody>
        </p:sp>
        <p:sp>
          <p:nvSpPr>
            <p:cNvPr id="17" name="Textfeld 16"/>
            <p:cNvSpPr txBox="1"/>
            <p:nvPr/>
          </p:nvSpPr>
          <p:spPr>
            <a:xfrm>
              <a:off x="474705" y="5158509"/>
              <a:ext cx="2400016" cy="369332"/>
            </a:xfrm>
            <a:prstGeom prst="rect">
              <a:avLst/>
            </a:prstGeom>
            <a:noFill/>
          </p:spPr>
          <p:txBody>
            <a:bodyPr wrap="none" rtlCol="0">
              <a:spAutoFit/>
            </a:bodyPr>
            <a:lstStyle/>
            <a:p>
              <a:r>
                <a:rPr lang="de-DE" dirty="0" err="1"/>
                <a:t>video</a:t>
              </a:r>
              <a:r>
                <a:rPr lang="de-DE" dirty="0"/>
                <a:t> </a:t>
              </a:r>
              <a:r>
                <a:rPr lang="de-DE" dirty="0" err="1"/>
                <a:t>conferencing</a:t>
              </a:r>
              <a:endParaRPr lang="en-US" dirty="0"/>
            </a:p>
          </p:txBody>
        </p:sp>
        <p:sp>
          <p:nvSpPr>
            <p:cNvPr id="18" name="Textfeld 17"/>
            <p:cNvSpPr txBox="1"/>
            <p:nvPr/>
          </p:nvSpPr>
          <p:spPr>
            <a:xfrm>
              <a:off x="1625895" y="4878452"/>
              <a:ext cx="2012089" cy="369332"/>
            </a:xfrm>
            <a:prstGeom prst="rect">
              <a:avLst/>
            </a:prstGeom>
            <a:noFill/>
          </p:spPr>
          <p:txBody>
            <a:bodyPr wrap="none" rtlCol="0">
              <a:spAutoFit/>
            </a:bodyPr>
            <a:lstStyle/>
            <a:p>
              <a:r>
                <a:rPr lang="de-DE" dirty="0"/>
                <a:t>OPAC (</a:t>
              </a:r>
              <a:r>
                <a:rPr lang="de-DE" dirty="0" err="1"/>
                <a:t>network</a:t>
              </a:r>
              <a:r>
                <a:rPr lang="de-DE" dirty="0"/>
                <a:t>)</a:t>
              </a:r>
              <a:endParaRPr lang="en-US" dirty="0"/>
            </a:p>
          </p:txBody>
        </p:sp>
        <p:sp>
          <p:nvSpPr>
            <p:cNvPr id="19" name="Textfeld 18"/>
            <p:cNvSpPr txBox="1"/>
            <p:nvPr/>
          </p:nvSpPr>
          <p:spPr>
            <a:xfrm>
              <a:off x="691601" y="5535875"/>
              <a:ext cx="2260555" cy="369332"/>
            </a:xfrm>
            <a:prstGeom prst="rect">
              <a:avLst/>
            </a:prstGeom>
            <a:noFill/>
          </p:spPr>
          <p:txBody>
            <a:bodyPr wrap="none" rtlCol="0">
              <a:spAutoFit/>
            </a:bodyPr>
            <a:lstStyle/>
            <a:p>
              <a:r>
                <a:rPr lang="de-DE" dirty="0"/>
                <a:t>remote </a:t>
              </a:r>
              <a:r>
                <a:rPr lang="de-DE" dirty="0" err="1"/>
                <a:t>databases</a:t>
              </a:r>
              <a:endParaRPr lang="en-US" dirty="0"/>
            </a:p>
          </p:txBody>
        </p:sp>
        <p:sp>
          <p:nvSpPr>
            <p:cNvPr id="20" name="Textfeld 19"/>
            <p:cNvSpPr txBox="1"/>
            <p:nvPr/>
          </p:nvSpPr>
          <p:spPr>
            <a:xfrm>
              <a:off x="2205895" y="5905207"/>
              <a:ext cx="1047082" cy="369332"/>
            </a:xfrm>
            <a:prstGeom prst="rect">
              <a:avLst/>
            </a:prstGeom>
            <a:noFill/>
          </p:spPr>
          <p:txBody>
            <a:bodyPr wrap="none" rtlCol="0">
              <a:spAutoFit/>
            </a:bodyPr>
            <a:lstStyle/>
            <a:p>
              <a:r>
                <a:rPr lang="de-DE" dirty="0"/>
                <a:t>Internet</a:t>
              </a:r>
            </a:p>
          </p:txBody>
        </p:sp>
        <p:sp>
          <p:nvSpPr>
            <p:cNvPr id="21" name="Textfeld 20"/>
            <p:cNvSpPr txBox="1"/>
            <p:nvPr/>
          </p:nvSpPr>
          <p:spPr>
            <a:xfrm>
              <a:off x="2434667" y="5247784"/>
              <a:ext cx="2246128" cy="369332"/>
            </a:xfrm>
            <a:prstGeom prst="rect">
              <a:avLst/>
            </a:prstGeom>
            <a:noFill/>
          </p:spPr>
          <p:txBody>
            <a:bodyPr wrap="none" rtlCol="0">
              <a:spAutoFit/>
            </a:bodyPr>
            <a:lstStyle/>
            <a:p>
              <a:r>
                <a:rPr lang="de-DE" dirty="0" err="1"/>
                <a:t>shared</a:t>
              </a:r>
              <a:r>
                <a:rPr lang="de-DE" dirty="0"/>
                <a:t> </a:t>
              </a:r>
              <a:r>
                <a:rPr lang="de-DE" dirty="0" err="1"/>
                <a:t>workspace</a:t>
              </a:r>
              <a:endParaRPr lang="en-US" dirty="0"/>
            </a:p>
          </p:txBody>
        </p:sp>
        <p:sp>
          <p:nvSpPr>
            <p:cNvPr id="22" name="Textfeld 21"/>
            <p:cNvSpPr txBox="1"/>
            <p:nvPr/>
          </p:nvSpPr>
          <p:spPr>
            <a:xfrm>
              <a:off x="4499992" y="3389873"/>
              <a:ext cx="1882247" cy="646331"/>
            </a:xfrm>
            <a:prstGeom prst="rect">
              <a:avLst/>
            </a:prstGeom>
            <a:noFill/>
          </p:spPr>
          <p:txBody>
            <a:bodyPr wrap="none" rtlCol="0">
              <a:spAutoFit/>
            </a:bodyPr>
            <a:lstStyle/>
            <a:p>
              <a:r>
                <a:rPr lang="de-DE" dirty="0"/>
                <a:t>User </a:t>
              </a:r>
              <a:r>
                <a:rPr lang="de-DE" dirty="0" err="1"/>
                <a:t>education</a:t>
              </a:r>
              <a:endParaRPr lang="de-DE" dirty="0"/>
            </a:p>
            <a:p>
              <a:r>
                <a:rPr lang="de-DE" dirty="0"/>
                <a:t>(</a:t>
              </a:r>
              <a:r>
                <a:rPr lang="de-DE" dirty="0" err="1"/>
                <a:t>ref</a:t>
              </a:r>
              <a:r>
                <a:rPr lang="de-DE" dirty="0"/>
                <a:t> material)</a:t>
              </a:r>
              <a:endParaRPr lang="en-US" dirty="0"/>
            </a:p>
          </p:txBody>
        </p:sp>
        <p:sp>
          <p:nvSpPr>
            <p:cNvPr id="23" name="Textfeld 22"/>
            <p:cNvSpPr txBox="1"/>
            <p:nvPr/>
          </p:nvSpPr>
          <p:spPr>
            <a:xfrm>
              <a:off x="5515519" y="3008370"/>
              <a:ext cx="1008609" cy="369332"/>
            </a:xfrm>
            <a:prstGeom prst="rect">
              <a:avLst/>
            </a:prstGeom>
            <a:noFill/>
          </p:spPr>
          <p:txBody>
            <a:bodyPr wrap="none" rtlCol="0">
              <a:spAutoFit/>
            </a:bodyPr>
            <a:lstStyle/>
            <a:p>
              <a:r>
                <a:rPr lang="de-DE" dirty="0" err="1"/>
                <a:t>memos</a:t>
              </a:r>
              <a:endParaRPr lang="en-US" dirty="0"/>
            </a:p>
          </p:txBody>
        </p:sp>
        <p:sp>
          <p:nvSpPr>
            <p:cNvPr id="24" name="Textfeld 23"/>
            <p:cNvSpPr txBox="1"/>
            <p:nvPr/>
          </p:nvSpPr>
          <p:spPr>
            <a:xfrm>
              <a:off x="5724128" y="2687861"/>
              <a:ext cx="1516762" cy="369332"/>
            </a:xfrm>
            <a:prstGeom prst="rect">
              <a:avLst/>
            </a:prstGeom>
            <a:noFill/>
          </p:spPr>
          <p:txBody>
            <a:bodyPr wrap="none" rtlCol="0">
              <a:spAutoFit/>
            </a:bodyPr>
            <a:lstStyle/>
            <a:p>
              <a:r>
                <a:rPr lang="de-DE" dirty="0"/>
                <a:t>Post-</a:t>
              </a:r>
              <a:r>
                <a:rPr lang="de-DE" dirty="0" err="1"/>
                <a:t>it</a:t>
              </a:r>
              <a:r>
                <a:rPr lang="de-DE" dirty="0"/>
                <a:t> </a:t>
              </a:r>
              <a:r>
                <a:rPr lang="de-DE" dirty="0" err="1"/>
                <a:t>notes</a:t>
              </a:r>
              <a:endParaRPr lang="en-US" dirty="0"/>
            </a:p>
          </p:txBody>
        </p:sp>
        <p:sp>
          <p:nvSpPr>
            <p:cNvPr id="25" name="Textfeld 24"/>
            <p:cNvSpPr txBox="1"/>
            <p:nvPr/>
          </p:nvSpPr>
          <p:spPr>
            <a:xfrm>
              <a:off x="6588224" y="2425280"/>
              <a:ext cx="990977" cy="369332"/>
            </a:xfrm>
            <a:prstGeom prst="rect">
              <a:avLst/>
            </a:prstGeom>
            <a:noFill/>
          </p:spPr>
          <p:txBody>
            <a:bodyPr wrap="none" rtlCol="0">
              <a:spAutoFit/>
            </a:bodyPr>
            <a:lstStyle/>
            <a:p>
              <a:r>
                <a:rPr lang="de-DE" dirty="0" err="1"/>
                <a:t>notices</a:t>
              </a:r>
              <a:endParaRPr lang="en-US" dirty="0"/>
            </a:p>
          </p:txBody>
        </p:sp>
        <p:sp>
          <p:nvSpPr>
            <p:cNvPr id="26" name="Textfeld 25"/>
            <p:cNvSpPr txBox="1"/>
            <p:nvPr/>
          </p:nvSpPr>
          <p:spPr>
            <a:xfrm>
              <a:off x="4786604" y="4970785"/>
              <a:ext cx="801823" cy="369332"/>
            </a:xfrm>
            <a:prstGeom prst="rect">
              <a:avLst/>
            </a:prstGeom>
            <a:noFill/>
          </p:spPr>
          <p:txBody>
            <a:bodyPr wrap="none" rtlCol="0">
              <a:spAutoFit/>
            </a:bodyPr>
            <a:lstStyle/>
            <a:p>
              <a:r>
                <a:rPr lang="de-DE" dirty="0"/>
                <a:t>email</a:t>
              </a:r>
              <a:endParaRPr lang="en-US" dirty="0"/>
            </a:p>
          </p:txBody>
        </p:sp>
        <p:sp>
          <p:nvSpPr>
            <p:cNvPr id="27" name="Textfeld 26"/>
            <p:cNvSpPr txBox="1"/>
            <p:nvPr/>
          </p:nvSpPr>
          <p:spPr>
            <a:xfrm>
              <a:off x="5788744" y="5158509"/>
              <a:ext cx="1276311" cy="369332"/>
            </a:xfrm>
            <a:prstGeom prst="rect">
              <a:avLst/>
            </a:prstGeom>
            <a:noFill/>
          </p:spPr>
          <p:txBody>
            <a:bodyPr wrap="none" rtlCol="0">
              <a:spAutoFit/>
            </a:bodyPr>
            <a:lstStyle/>
            <a:p>
              <a:r>
                <a:rPr lang="de-DE" dirty="0" err="1"/>
                <a:t>voicemail</a:t>
              </a:r>
              <a:endParaRPr lang="en-US" dirty="0"/>
            </a:p>
          </p:txBody>
        </p:sp>
        <p:sp>
          <p:nvSpPr>
            <p:cNvPr id="28" name="Textfeld 27"/>
            <p:cNvSpPr txBox="1"/>
            <p:nvPr/>
          </p:nvSpPr>
          <p:spPr>
            <a:xfrm>
              <a:off x="6588224" y="5650274"/>
              <a:ext cx="1802096" cy="369332"/>
            </a:xfrm>
            <a:prstGeom prst="rect">
              <a:avLst/>
            </a:prstGeom>
            <a:noFill/>
          </p:spPr>
          <p:txBody>
            <a:bodyPr wrap="none" rtlCol="0">
              <a:spAutoFit/>
            </a:bodyPr>
            <a:lstStyle/>
            <a:p>
              <a:r>
                <a:rPr lang="de-DE" dirty="0" err="1"/>
                <a:t>postal</a:t>
              </a:r>
              <a:r>
                <a:rPr lang="de-DE" dirty="0"/>
                <a:t> </a:t>
              </a:r>
              <a:r>
                <a:rPr lang="de-DE" dirty="0" err="1"/>
                <a:t>services</a:t>
              </a:r>
              <a:endParaRPr lang="en-US" dirty="0"/>
            </a:p>
          </p:txBody>
        </p:sp>
        <p:sp>
          <p:nvSpPr>
            <p:cNvPr id="29" name="Textfeld 28"/>
            <p:cNvSpPr txBox="1"/>
            <p:nvPr/>
          </p:nvSpPr>
          <p:spPr>
            <a:xfrm>
              <a:off x="6779849" y="4439694"/>
              <a:ext cx="1460657" cy="923330"/>
            </a:xfrm>
            <a:prstGeom prst="rect">
              <a:avLst/>
            </a:prstGeom>
            <a:noFill/>
          </p:spPr>
          <p:txBody>
            <a:bodyPr wrap="none" rtlCol="0">
              <a:spAutoFit/>
            </a:bodyPr>
            <a:lstStyle/>
            <a:p>
              <a:pPr algn="ctr"/>
              <a:r>
                <a:rPr lang="de-DE" dirty="0" err="1"/>
                <a:t>Social</a:t>
              </a:r>
              <a:endParaRPr lang="de-DE" dirty="0"/>
            </a:p>
            <a:p>
              <a:pPr algn="ctr"/>
              <a:r>
                <a:rPr lang="de-DE" dirty="0"/>
                <a:t>Information</a:t>
              </a:r>
            </a:p>
            <a:p>
              <a:pPr algn="ctr"/>
              <a:r>
                <a:rPr lang="de-DE" dirty="0" err="1"/>
                <a:t>filtering</a:t>
              </a:r>
              <a:endParaRPr lang="en-US" dirty="0"/>
            </a:p>
          </p:txBody>
        </p:sp>
        <p:sp>
          <p:nvSpPr>
            <p:cNvPr id="30" name="Rechteck 29"/>
            <p:cNvSpPr/>
            <p:nvPr/>
          </p:nvSpPr>
          <p:spPr>
            <a:xfrm>
              <a:off x="5431213" y="6277962"/>
              <a:ext cx="3036409" cy="369332"/>
            </a:xfrm>
            <a:prstGeom prst="rect">
              <a:avLst/>
            </a:prstGeom>
          </p:spPr>
          <p:txBody>
            <a:bodyPr wrap="none">
              <a:spAutoFit/>
            </a:bodyPr>
            <a:lstStyle/>
            <a:p>
              <a:r>
                <a:rPr lang="en-US" dirty="0">
                  <a:solidFill>
                    <a:prstClr val="black"/>
                  </a:solidFill>
                </a:rPr>
                <a:t>(</a:t>
              </a:r>
              <a:r>
                <a:rPr lang="en-US" dirty="0" err="1">
                  <a:solidFill>
                    <a:prstClr val="black"/>
                  </a:solidFill>
                </a:rPr>
                <a:t>Twidale</a:t>
              </a:r>
              <a:r>
                <a:rPr lang="en-US" dirty="0">
                  <a:solidFill>
                    <a:prstClr val="black"/>
                  </a:solidFill>
                </a:rPr>
                <a:t> &amp; Nicholas 1996)</a:t>
              </a:r>
            </a:p>
          </p:txBody>
        </p:sp>
      </p:grpSp>
      <p:sp>
        <p:nvSpPr>
          <p:cNvPr id="3" name="Rezervirano mjesto podnožja 2"/>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1052882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Awareness</a:t>
            </a:r>
            <a:endParaRPr lang="de-DE" dirty="0"/>
          </a:p>
        </p:txBody>
      </p:sp>
      <p:sp>
        <p:nvSpPr>
          <p:cNvPr id="3" name="Inhaltsplatzhalter 2"/>
          <p:cNvSpPr>
            <a:spLocks noGrp="1"/>
          </p:cNvSpPr>
          <p:nvPr>
            <p:ph idx="1"/>
          </p:nvPr>
        </p:nvSpPr>
        <p:spPr>
          <a:xfrm>
            <a:off x="1104293" y="1738882"/>
            <a:ext cx="8946541" cy="4195481"/>
          </a:xfrm>
        </p:spPr>
        <p:txBody>
          <a:bodyPr>
            <a:normAutofit fontScale="92500" lnSpcReduction="20000"/>
          </a:bodyPr>
          <a:lstStyle/>
          <a:p>
            <a:pPr marL="0" indent="0" algn="ctr">
              <a:buNone/>
            </a:pPr>
            <a:r>
              <a:rPr lang="en-US" sz="2200" i="1" dirty="0"/>
              <a:t>“understanding of the activities of others, which provides a context for your own activity“ (</a:t>
            </a:r>
            <a:r>
              <a:rPr lang="en-US" sz="2200" i="1" dirty="0" err="1"/>
              <a:t>Dourish&amp;Belotti</a:t>
            </a:r>
            <a:r>
              <a:rPr lang="en-US" sz="2200" i="1" dirty="0"/>
              <a:t> 1992)</a:t>
            </a:r>
          </a:p>
          <a:p>
            <a:pPr marL="0" indent="0" algn="ctr">
              <a:buNone/>
            </a:pPr>
            <a:endParaRPr lang="en-US" sz="2200" i="1" dirty="0"/>
          </a:p>
          <a:p>
            <a:r>
              <a:rPr lang="en-US" sz="2200" dirty="0"/>
              <a:t>Characteristics, e.g.: </a:t>
            </a:r>
          </a:p>
          <a:p>
            <a:pPr lvl="1"/>
            <a:r>
              <a:rPr lang="en-US" sz="2200" dirty="0"/>
              <a:t>Group awareness</a:t>
            </a:r>
          </a:p>
          <a:p>
            <a:pPr lvl="1"/>
            <a:r>
              <a:rPr lang="en-US" sz="2200" dirty="0"/>
              <a:t>Workspace awareness</a:t>
            </a:r>
          </a:p>
          <a:p>
            <a:pPr lvl="1"/>
            <a:r>
              <a:rPr lang="en-US" sz="2200" dirty="0"/>
              <a:t>Contextual awareness</a:t>
            </a:r>
          </a:p>
          <a:p>
            <a:pPr marL="457200" lvl="1" indent="0">
              <a:buNone/>
            </a:pPr>
            <a:r>
              <a:rPr lang="en-US" sz="2200" dirty="0"/>
              <a:t>    (</a:t>
            </a:r>
            <a:r>
              <a:rPr lang="en-US" sz="2200" dirty="0" err="1"/>
              <a:t>Gutwin&amp;Greenberg</a:t>
            </a:r>
            <a:r>
              <a:rPr lang="en-US" sz="2200" dirty="0"/>
              <a:t> 2002)</a:t>
            </a:r>
            <a:br>
              <a:rPr lang="en-US" sz="2200" dirty="0"/>
            </a:br>
            <a:endParaRPr lang="en-US" sz="2200" dirty="0"/>
          </a:p>
          <a:p>
            <a:r>
              <a:rPr lang="en-US" sz="2200" dirty="0"/>
              <a:t>Adequate kind of awareness </a:t>
            </a:r>
            <a:r>
              <a:rPr lang="en-US" sz="2200" dirty="0">
                <a:sym typeface="Wingdings" panose="05000000000000000000" pitchFamily="2" charset="2"/>
              </a:rPr>
              <a:t></a:t>
            </a:r>
            <a:r>
              <a:rPr lang="en-US" sz="2200" dirty="0"/>
              <a:t> reduces the cost of coordination and maximizes the benefits of collaboration (Shah &amp; </a:t>
            </a:r>
            <a:r>
              <a:rPr lang="en-US" sz="2200" dirty="0" err="1"/>
              <a:t>Marchionini</a:t>
            </a:r>
            <a:r>
              <a:rPr lang="en-US" sz="2200" dirty="0"/>
              <a:t> 2010)</a:t>
            </a:r>
            <a:endParaRPr lang="de-DE" sz="2200" dirty="0"/>
          </a:p>
        </p:txBody>
      </p:sp>
      <p:sp>
        <p:nvSpPr>
          <p:cNvPr id="4" name="Rezervirano mjesto podnožja 3"/>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2715232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University </a:t>
            </a:r>
            <a:r>
              <a:rPr lang="de-DE" dirty="0" err="1" smtClean="0"/>
              <a:t>of</a:t>
            </a:r>
            <a:r>
              <a:rPr lang="de-DE" dirty="0" smtClean="0"/>
              <a:t> Hildesheim</a:t>
            </a:r>
            <a:endParaRPr lang="de-DE" dirty="0"/>
          </a:p>
        </p:txBody>
      </p:sp>
      <p:pic>
        <p:nvPicPr>
          <p:cNvPr id="1030" name="Picture 6" descr="Bildergebnis für Universität Hildeshe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6557">
            <a:off x="7696099" y="4925281"/>
            <a:ext cx="2312611" cy="153336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ildergebnis für Universität Hildeshe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6370" y="1423316"/>
            <a:ext cx="3471814"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ndch-sommer.de/2015/_medien/_content/images/Venue/domaenemarienburg/Hildesheim-Marienburg_336p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8139" y="1145782"/>
            <a:ext cx="3052602" cy="381575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0" descr="Bildergebnis für Universität Hildesheim"/>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46" name="Picture 22" descr=" Bild in Originalgröße anzeigen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4628" y="4866730"/>
            <a:ext cx="2475701" cy="165046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Bildergebnis für Universität Hildeshei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37521">
            <a:off x="5459014" y="1425051"/>
            <a:ext cx="2800350"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Luftbild, Hauptcampus der Universität Hildesheim (nicht abgebildet: der Forum-Neubau, der zum Wintersemester 2014/15 fertiggestellt wurde) | Foto: Andreas Hartman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656" y="3401967"/>
            <a:ext cx="3160989" cy="210732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Stiftung Universität Hildesheim, Bibliothek am Hauptcampus (Marienburger Höhe)  Foto: Chris Gossman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699989">
            <a:off x="1700074" y="3362262"/>
            <a:ext cx="2680007" cy="1509738"/>
          </a:xfrm>
          <a:prstGeom prst="rect">
            <a:avLst/>
          </a:prstGeom>
          <a:noFill/>
          <a:extLst>
            <a:ext uri="{909E8E84-426E-40DD-AFC4-6F175D3DCCD1}">
              <a14:hiddenFill xmlns:a14="http://schemas.microsoft.com/office/drawing/2010/main">
                <a:solidFill>
                  <a:srgbClr val="FFFFFF"/>
                </a:solidFill>
              </a14:hiddenFill>
            </a:ext>
          </a:extLst>
        </p:spPr>
      </p:pic>
      <p:sp>
        <p:nvSpPr>
          <p:cNvPr id="3" name="Rezervirano mjesto podnožja 2"/>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2471778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CIS Systems - </a:t>
            </a:r>
            <a:r>
              <a:rPr lang="de-DE" dirty="0" err="1"/>
              <a:t>E</a:t>
            </a:r>
            <a:r>
              <a:rPr lang="de-DE" dirty="0" err="1" smtClean="0"/>
              <a:t>xamples</a:t>
            </a:r>
            <a:endParaRPr lang="de-DE" dirty="0"/>
          </a:p>
        </p:txBody>
      </p:sp>
      <p:sp>
        <p:nvSpPr>
          <p:cNvPr id="3" name="Inhaltsplatzhalter 2"/>
          <p:cNvSpPr>
            <a:spLocks noGrp="1"/>
          </p:cNvSpPr>
          <p:nvPr>
            <p:ph idx="1"/>
          </p:nvPr>
        </p:nvSpPr>
        <p:spPr>
          <a:xfrm>
            <a:off x="2024063" y="980728"/>
            <a:ext cx="8258175" cy="5112568"/>
          </a:xfrm>
        </p:spPr>
        <p:txBody>
          <a:bodyPr/>
          <a:lstStyle/>
          <a:p>
            <a:pPr marL="457200" lvl="1" indent="0">
              <a:buNone/>
            </a:pPr>
            <a:endParaRPr lang="en-US" sz="2000" dirty="0"/>
          </a:p>
          <a:p>
            <a:r>
              <a:rPr lang="de-DE" sz="2400" dirty="0"/>
              <a:t>Ariadne (</a:t>
            </a:r>
            <a:r>
              <a:rPr lang="de-DE" sz="2400" dirty="0" err="1"/>
              <a:t>Twidale</a:t>
            </a:r>
            <a:r>
              <a:rPr lang="de-DE" sz="2400" dirty="0"/>
              <a:t> et. al):</a:t>
            </a:r>
          </a:p>
          <a:p>
            <a:pPr lvl="1"/>
            <a:r>
              <a:rPr lang="de-DE" sz="2000" dirty="0" err="1"/>
              <a:t>Visualization</a:t>
            </a:r>
            <a:r>
              <a:rPr lang="de-DE" sz="2000" dirty="0"/>
              <a:t> </a:t>
            </a:r>
            <a:r>
              <a:rPr lang="de-DE" sz="2000" dirty="0" err="1"/>
              <a:t>of</a:t>
            </a:r>
            <a:r>
              <a:rPr lang="de-DE" sz="2000" dirty="0"/>
              <a:t> (</a:t>
            </a:r>
            <a:r>
              <a:rPr lang="de-DE" sz="2000" dirty="0" err="1"/>
              <a:t>social</a:t>
            </a:r>
            <a:r>
              <a:rPr lang="de-DE" sz="2000" dirty="0"/>
              <a:t>) </a:t>
            </a:r>
            <a:r>
              <a:rPr lang="de-DE" sz="2000" dirty="0" err="1"/>
              <a:t>search</a:t>
            </a:r>
            <a:r>
              <a:rPr lang="de-DE" sz="2000" dirty="0"/>
              <a:t> </a:t>
            </a:r>
            <a:r>
              <a:rPr lang="de-DE" sz="2000" dirty="0" err="1"/>
              <a:t>process</a:t>
            </a:r>
            <a:endParaRPr lang="de-DE" sz="2000" dirty="0"/>
          </a:p>
          <a:p>
            <a:pPr marL="457200" lvl="1" indent="0">
              <a:buNone/>
            </a:pPr>
            <a:endParaRPr lang="de-DE" sz="2000" dirty="0"/>
          </a:p>
          <a:p>
            <a:r>
              <a:rPr lang="de-DE" sz="2400" dirty="0" err="1"/>
              <a:t>SearchTogether</a:t>
            </a:r>
            <a:r>
              <a:rPr lang="de-DE" sz="2400" dirty="0"/>
              <a:t> (Morris &amp; </a:t>
            </a:r>
            <a:r>
              <a:rPr lang="de-DE" sz="2400" dirty="0" err="1"/>
              <a:t>Horvitz</a:t>
            </a:r>
            <a:r>
              <a:rPr lang="de-DE" sz="2400" dirty="0"/>
              <a:t>)</a:t>
            </a:r>
          </a:p>
          <a:p>
            <a:pPr lvl="1"/>
            <a:r>
              <a:rPr lang="en-US" sz="2000" dirty="0"/>
              <a:t>Enables groups of remote users to synchronously or asynchronously collaborate when searching the Web</a:t>
            </a:r>
          </a:p>
          <a:p>
            <a:pPr marL="457200" lvl="1" indent="0">
              <a:buNone/>
            </a:pPr>
            <a:endParaRPr lang="de-DE" sz="2000" dirty="0"/>
          </a:p>
          <a:p>
            <a:r>
              <a:rPr lang="de-DE" sz="2400" dirty="0" err="1"/>
              <a:t>Coagmento</a:t>
            </a:r>
            <a:r>
              <a:rPr lang="de-DE" sz="2400" dirty="0"/>
              <a:t> (</a:t>
            </a:r>
            <a:r>
              <a:rPr lang="de-DE" sz="2400" dirty="0">
                <a:hlinkClick r:id="rId3"/>
              </a:rPr>
              <a:t>www.coagmento.org</a:t>
            </a:r>
            <a:r>
              <a:rPr lang="de-DE" sz="2400" dirty="0"/>
              <a:t>, Shah)</a:t>
            </a:r>
          </a:p>
          <a:p>
            <a:pPr lvl="1"/>
            <a:r>
              <a:rPr lang="en-US" sz="2000" dirty="0"/>
              <a:t>Work on multi-session or multi-user projects without leaving your browser</a:t>
            </a:r>
          </a:p>
          <a:p>
            <a:pPr marL="457200" lvl="1" indent="0">
              <a:buNone/>
            </a:pPr>
            <a:endParaRPr lang="de-DE" sz="2000" dirty="0"/>
          </a:p>
          <a:p>
            <a:pPr lvl="1"/>
            <a:endParaRPr lang="en-US" sz="2000" dirty="0"/>
          </a:p>
          <a:p>
            <a:pPr marL="0" indent="0">
              <a:buNone/>
            </a:pPr>
            <a:endParaRPr lang="de-DE" dirty="0"/>
          </a:p>
        </p:txBody>
      </p:sp>
      <p:sp>
        <p:nvSpPr>
          <p:cNvPr id="4" name="Rezervirano mjesto podnožja 3"/>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1083562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SearchTeam</a:t>
            </a:r>
            <a:endParaRPr lang="de-DE" dirty="0"/>
          </a:p>
        </p:txBody>
      </p:sp>
      <p:sp>
        <p:nvSpPr>
          <p:cNvPr id="3" name="Inhaltsplatzhalter 2"/>
          <p:cNvSpPr>
            <a:spLocks noGrp="1"/>
          </p:cNvSpPr>
          <p:nvPr>
            <p:ph idx="1"/>
          </p:nvPr>
        </p:nvSpPr>
        <p:spPr>
          <a:xfrm>
            <a:off x="1104293" y="1517209"/>
            <a:ext cx="9905452" cy="4412536"/>
          </a:xfrm>
        </p:spPr>
        <p:txBody>
          <a:bodyPr>
            <a:normAutofit fontScale="85000" lnSpcReduction="20000"/>
          </a:bodyPr>
          <a:lstStyle/>
          <a:p>
            <a:r>
              <a:rPr lang="de-DE" sz="2400" dirty="0"/>
              <a:t> </a:t>
            </a:r>
            <a:r>
              <a:rPr lang="de-DE" sz="2400" dirty="0" err="1"/>
              <a:t>SearchTeam</a:t>
            </a:r>
            <a:endParaRPr lang="de-DE" sz="2400" dirty="0"/>
          </a:p>
          <a:p>
            <a:pPr lvl="1"/>
            <a:r>
              <a:rPr lang="de-DE" sz="2000" dirty="0"/>
              <a:t>Individual </a:t>
            </a:r>
            <a:r>
              <a:rPr lang="de-DE" sz="2000" dirty="0" err="1"/>
              <a:t>or</a:t>
            </a:r>
            <a:r>
              <a:rPr lang="de-DE" sz="2000" dirty="0"/>
              <a:t> </a:t>
            </a:r>
            <a:r>
              <a:rPr lang="de-DE" sz="2000" dirty="0" err="1"/>
              <a:t>collaborative</a:t>
            </a:r>
            <a:r>
              <a:rPr lang="de-DE" sz="2000" dirty="0"/>
              <a:t> </a:t>
            </a:r>
            <a:r>
              <a:rPr lang="de-DE" sz="2000" dirty="0" err="1"/>
              <a:t>search</a:t>
            </a:r>
            <a:endParaRPr lang="de-DE" sz="2000" dirty="0"/>
          </a:p>
          <a:p>
            <a:pPr lvl="1"/>
            <a:r>
              <a:rPr lang="de-DE" sz="2000" dirty="0" err="1"/>
              <a:t>For</a:t>
            </a:r>
            <a:r>
              <a:rPr lang="de-DE" sz="2000" dirty="0"/>
              <a:t> </a:t>
            </a:r>
            <a:r>
              <a:rPr lang="de-DE" sz="2000" dirty="0" err="1"/>
              <a:t>each</a:t>
            </a:r>
            <a:r>
              <a:rPr lang="de-DE" sz="2000" dirty="0"/>
              <a:t> </a:t>
            </a:r>
            <a:r>
              <a:rPr lang="de-DE" sz="2000" dirty="0" err="1"/>
              <a:t>search</a:t>
            </a:r>
            <a:r>
              <a:rPr lang="de-DE" sz="2000" dirty="0"/>
              <a:t> </a:t>
            </a:r>
            <a:r>
              <a:rPr lang="de-DE" sz="2000" dirty="0" err="1"/>
              <a:t>topic</a:t>
            </a:r>
            <a:r>
              <a:rPr lang="de-DE" sz="2000" dirty="0"/>
              <a:t> </a:t>
            </a:r>
            <a:r>
              <a:rPr lang="de-DE" sz="2000" dirty="0" err="1"/>
              <a:t>it</a:t>
            </a:r>
            <a:r>
              <a:rPr lang="de-DE" sz="2000" dirty="0"/>
              <a:t> </a:t>
            </a:r>
            <a:r>
              <a:rPr lang="de-DE" sz="2000" dirty="0" err="1"/>
              <a:t>is</a:t>
            </a:r>
            <a:r>
              <a:rPr lang="de-DE" sz="2000" dirty="0"/>
              <a:t> </a:t>
            </a:r>
            <a:r>
              <a:rPr lang="de-DE" sz="2000" dirty="0" err="1"/>
              <a:t>possible</a:t>
            </a:r>
            <a:r>
              <a:rPr lang="de-DE" sz="2000" dirty="0"/>
              <a:t> </a:t>
            </a:r>
            <a:r>
              <a:rPr lang="de-DE" sz="2000" dirty="0" err="1"/>
              <a:t>to</a:t>
            </a:r>
            <a:r>
              <a:rPr lang="de-DE" sz="2000" dirty="0"/>
              <a:t> </a:t>
            </a:r>
            <a:r>
              <a:rPr lang="de-DE" sz="2000" dirty="0" err="1"/>
              <a:t>creat</a:t>
            </a:r>
            <a:r>
              <a:rPr lang="de-DE" sz="2000" dirty="0"/>
              <a:t> a </a:t>
            </a:r>
            <a:r>
              <a:rPr lang="de-DE" sz="2000" dirty="0" err="1"/>
              <a:t>new</a:t>
            </a:r>
            <a:r>
              <a:rPr lang="de-DE" sz="2000" dirty="0"/>
              <a:t> </a:t>
            </a:r>
            <a:r>
              <a:rPr lang="de-DE" sz="2000" dirty="0" err="1"/>
              <a:t>SearchSpace</a:t>
            </a:r>
            <a:r>
              <a:rPr lang="de-DE" sz="2000" dirty="0"/>
              <a:t> </a:t>
            </a:r>
            <a:r>
              <a:rPr lang="de-DE" sz="2000" dirty="0" err="1"/>
              <a:t>and</a:t>
            </a:r>
            <a:r>
              <a:rPr lang="de-DE" sz="2000" dirty="0"/>
              <a:t> </a:t>
            </a:r>
            <a:r>
              <a:rPr lang="de-DE" sz="2000" dirty="0" err="1"/>
              <a:t>to</a:t>
            </a:r>
            <a:r>
              <a:rPr lang="de-DE" sz="2000" dirty="0"/>
              <a:t> </a:t>
            </a:r>
            <a:r>
              <a:rPr lang="de-DE" sz="2000" dirty="0" err="1"/>
              <a:t>invite</a:t>
            </a:r>
            <a:r>
              <a:rPr lang="de-DE" sz="2000" dirty="0"/>
              <a:t> </a:t>
            </a:r>
            <a:r>
              <a:rPr lang="de-DE" sz="2000" dirty="0" err="1"/>
              <a:t>people</a:t>
            </a:r>
            <a:r>
              <a:rPr lang="de-DE" sz="2000" dirty="0"/>
              <a:t> </a:t>
            </a:r>
            <a:r>
              <a:rPr lang="de-DE" sz="2000" dirty="0" err="1"/>
              <a:t>for</a:t>
            </a:r>
            <a:r>
              <a:rPr lang="de-DE" sz="2000" dirty="0"/>
              <a:t> </a:t>
            </a:r>
            <a:r>
              <a:rPr lang="de-DE" sz="2000" dirty="0" err="1"/>
              <a:t>searching</a:t>
            </a:r>
            <a:r>
              <a:rPr lang="de-DE" sz="2000" dirty="0"/>
              <a:t> </a:t>
            </a:r>
            <a:r>
              <a:rPr lang="de-DE" sz="2000" dirty="0" err="1"/>
              <a:t>together</a:t>
            </a:r>
            <a:endParaRPr lang="de-DE" sz="2000" dirty="0"/>
          </a:p>
          <a:p>
            <a:pPr lvl="1"/>
            <a:r>
              <a:rPr lang="de-DE" sz="2000" dirty="0" err="1"/>
              <a:t>SearchSpace</a:t>
            </a:r>
            <a:r>
              <a:rPr lang="de-DE" sz="2000" dirty="0"/>
              <a:t> </a:t>
            </a:r>
          </a:p>
          <a:p>
            <a:pPr lvl="2"/>
            <a:r>
              <a:rPr lang="de-DE" sz="2000" dirty="0"/>
              <a:t>Search </a:t>
            </a:r>
            <a:r>
              <a:rPr lang="de-DE" sz="2000" dirty="0" err="1"/>
              <a:t>for</a:t>
            </a:r>
            <a:r>
              <a:rPr lang="de-DE" sz="2000" dirty="0"/>
              <a:t> </a:t>
            </a:r>
            <a:r>
              <a:rPr lang="de-DE" sz="2000" dirty="0" err="1"/>
              <a:t>information</a:t>
            </a:r>
            <a:endParaRPr lang="de-DE" sz="2000" dirty="0"/>
          </a:p>
          <a:p>
            <a:pPr lvl="2"/>
            <a:r>
              <a:rPr lang="de-DE" sz="2000" dirty="0"/>
              <a:t>Save links </a:t>
            </a:r>
          </a:p>
          <a:p>
            <a:pPr lvl="2"/>
            <a:r>
              <a:rPr lang="de-DE" sz="2000" dirty="0" err="1"/>
              <a:t>Hide</a:t>
            </a:r>
            <a:r>
              <a:rPr lang="de-DE" sz="2000" dirty="0"/>
              <a:t> links </a:t>
            </a:r>
          </a:p>
          <a:p>
            <a:pPr lvl="2"/>
            <a:r>
              <a:rPr lang="de-DE" sz="2000" dirty="0"/>
              <a:t>Upload relevant </a:t>
            </a:r>
            <a:r>
              <a:rPr lang="de-DE" sz="2000" dirty="0" err="1"/>
              <a:t>documents</a:t>
            </a:r>
            <a:endParaRPr lang="de-DE" sz="2000" dirty="0"/>
          </a:p>
          <a:p>
            <a:pPr lvl="2"/>
            <a:r>
              <a:rPr lang="de-DE" sz="2000" dirty="0" err="1"/>
              <a:t>Organize</a:t>
            </a:r>
            <a:r>
              <a:rPr lang="de-DE" sz="2000" dirty="0"/>
              <a:t> </a:t>
            </a:r>
            <a:r>
              <a:rPr lang="de-DE" sz="2000" dirty="0" err="1"/>
              <a:t>results</a:t>
            </a:r>
            <a:r>
              <a:rPr lang="de-DE" sz="2000" dirty="0"/>
              <a:t> </a:t>
            </a:r>
            <a:r>
              <a:rPr lang="de-DE" sz="2000" dirty="0">
                <a:sym typeface="Wingdings" panose="05000000000000000000" pitchFamily="2" charset="2"/>
              </a:rPr>
              <a:t></a:t>
            </a:r>
            <a:r>
              <a:rPr lang="de-DE" sz="2000" dirty="0"/>
              <a:t> </a:t>
            </a:r>
            <a:r>
              <a:rPr lang="de-DE" sz="2000" dirty="0" err="1"/>
              <a:t>folders</a:t>
            </a:r>
            <a:endParaRPr lang="de-DE" sz="2000" dirty="0"/>
          </a:p>
          <a:p>
            <a:pPr lvl="2"/>
            <a:r>
              <a:rPr lang="de-DE" sz="2000" dirty="0"/>
              <a:t>Write </a:t>
            </a:r>
            <a:r>
              <a:rPr lang="de-DE" sz="2000" dirty="0" err="1"/>
              <a:t>comments</a:t>
            </a:r>
            <a:r>
              <a:rPr lang="de-DE" sz="2000" dirty="0"/>
              <a:t> </a:t>
            </a:r>
            <a:r>
              <a:rPr lang="de-DE" sz="2000" dirty="0" err="1"/>
              <a:t>for</a:t>
            </a:r>
            <a:r>
              <a:rPr lang="de-DE" sz="2000" dirty="0"/>
              <a:t> </a:t>
            </a:r>
            <a:r>
              <a:rPr lang="de-DE" sz="2000" dirty="0" err="1"/>
              <a:t>team</a:t>
            </a:r>
            <a:r>
              <a:rPr lang="de-DE" sz="2000" dirty="0"/>
              <a:t> </a:t>
            </a:r>
            <a:r>
              <a:rPr lang="de-DE" sz="2000" dirty="0" err="1"/>
              <a:t>members</a:t>
            </a:r>
            <a:r>
              <a:rPr lang="de-DE" sz="2000" dirty="0"/>
              <a:t> </a:t>
            </a:r>
          </a:p>
          <a:p>
            <a:pPr lvl="2"/>
            <a:r>
              <a:rPr lang="de-DE" sz="2000" dirty="0"/>
              <a:t>Chat </a:t>
            </a:r>
            <a:r>
              <a:rPr lang="de-DE" sz="2000" dirty="0" err="1"/>
              <a:t>with</a:t>
            </a:r>
            <a:r>
              <a:rPr lang="de-DE" sz="2000" dirty="0"/>
              <a:t> </a:t>
            </a:r>
            <a:r>
              <a:rPr lang="de-DE" sz="2000" dirty="0" err="1"/>
              <a:t>team</a:t>
            </a:r>
            <a:r>
              <a:rPr lang="de-DE" sz="2000" dirty="0"/>
              <a:t> </a:t>
            </a:r>
            <a:r>
              <a:rPr lang="de-DE" sz="2000" dirty="0" err="1"/>
              <a:t>members</a:t>
            </a:r>
            <a:r>
              <a:rPr lang="de-DE" sz="2000" dirty="0"/>
              <a:t> </a:t>
            </a:r>
          </a:p>
          <a:p>
            <a:pPr lvl="2"/>
            <a:r>
              <a:rPr lang="de-DE" sz="2000" dirty="0"/>
              <a:t>… </a:t>
            </a:r>
          </a:p>
          <a:p>
            <a:pPr lvl="2"/>
            <a:endParaRPr lang="de-DE" sz="2000" dirty="0"/>
          </a:p>
        </p:txBody>
      </p:sp>
      <p:sp>
        <p:nvSpPr>
          <p:cNvPr id="4" name="Textfeld 3"/>
          <p:cNvSpPr txBox="1"/>
          <p:nvPr/>
        </p:nvSpPr>
        <p:spPr>
          <a:xfrm>
            <a:off x="7824192" y="6303850"/>
            <a:ext cx="3600400" cy="369332"/>
          </a:xfrm>
          <a:prstGeom prst="rect">
            <a:avLst/>
          </a:prstGeom>
          <a:noFill/>
        </p:spPr>
        <p:txBody>
          <a:bodyPr wrap="square" rtlCol="0">
            <a:spAutoFit/>
          </a:bodyPr>
          <a:lstStyle/>
          <a:p>
            <a:r>
              <a:rPr lang="de-DE" dirty="0">
                <a:hlinkClick r:id="rId3"/>
              </a:rPr>
              <a:t>www.searchteam.com</a:t>
            </a:r>
            <a:endParaRPr lang="de-DE" dirty="0"/>
          </a:p>
        </p:txBody>
      </p:sp>
      <p:sp>
        <p:nvSpPr>
          <p:cNvPr id="5" name="Rezervirano mjesto podnožja 4"/>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1537029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err="1"/>
              <a:t>SearchTeam</a:t>
            </a:r>
            <a:r>
              <a:rPr lang="de-DE" sz="3200" dirty="0"/>
              <a:t> – </a:t>
            </a:r>
            <a:r>
              <a:rPr lang="de-DE" sz="3200" dirty="0" err="1"/>
              <a:t>Creating</a:t>
            </a:r>
            <a:r>
              <a:rPr lang="de-DE" sz="3200" dirty="0"/>
              <a:t> a </a:t>
            </a:r>
            <a:r>
              <a:rPr lang="de-DE" sz="3200" dirty="0" err="1"/>
              <a:t>SearchSpace</a:t>
            </a:r>
            <a:endParaRPr lang="de-DE" sz="32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516369"/>
            <a:ext cx="9144000" cy="3825263"/>
          </a:xfrm>
          <a:prstGeom prst="rect">
            <a:avLst/>
          </a:prstGeom>
        </p:spPr>
      </p:pic>
      <p:sp>
        <p:nvSpPr>
          <p:cNvPr id="5" name="Rechteck 4"/>
          <p:cNvSpPr/>
          <p:nvPr/>
        </p:nvSpPr>
        <p:spPr bwMode="auto">
          <a:xfrm>
            <a:off x="3071664" y="1844824"/>
            <a:ext cx="1080120" cy="504056"/>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DE">
              <a:latin typeface="Arial" charset="0"/>
            </a:endParaRPr>
          </a:p>
        </p:txBody>
      </p:sp>
      <p:sp>
        <p:nvSpPr>
          <p:cNvPr id="6" name="Rechteck 5"/>
          <p:cNvSpPr/>
          <p:nvPr/>
        </p:nvSpPr>
        <p:spPr bwMode="auto">
          <a:xfrm>
            <a:off x="5951984" y="2363271"/>
            <a:ext cx="2952328" cy="777697"/>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DE">
              <a:latin typeface="Arial" charset="0"/>
            </a:endParaRPr>
          </a:p>
        </p:txBody>
      </p:sp>
      <p:sp>
        <p:nvSpPr>
          <p:cNvPr id="3" name="Rezervirano mjesto podnožja 2"/>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795944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err="1"/>
              <a:t>SearchTeam</a:t>
            </a:r>
            <a:r>
              <a:rPr lang="de-DE" sz="3200" dirty="0"/>
              <a:t> – </a:t>
            </a:r>
            <a:r>
              <a:rPr lang="de-DE" sz="3200" dirty="0" err="1"/>
              <a:t>Example</a:t>
            </a:r>
            <a:r>
              <a:rPr lang="de-DE" sz="3200" dirty="0"/>
              <a:t> </a:t>
            </a:r>
            <a:r>
              <a:rPr lang="de-DE" sz="3200" dirty="0" err="1"/>
              <a:t>SearchSpace</a:t>
            </a:r>
            <a:endParaRPr lang="de-DE" sz="32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488826"/>
            <a:ext cx="9144000" cy="3880348"/>
          </a:xfrm>
          <a:prstGeom prst="rect">
            <a:avLst/>
          </a:prstGeom>
        </p:spPr>
      </p:pic>
      <p:sp>
        <p:nvSpPr>
          <p:cNvPr id="5" name="Rechteck 4"/>
          <p:cNvSpPr/>
          <p:nvPr/>
        </p:nvSpPr>
        <p:spPr bwMode="auto">
          <a:xfrm>
            <a:off x="1524000" y="1772816"/>
            <a:ext cx="755576" cy="387003"/>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DE">
              <a:latin typeface="Arial" charset="0"/>
            </a:endParaRPr>
          </a:p>
        </p:txBody>
      </p:sp>
      <p:sp>
        <p:nvSpPr>
          <p:cNvPr id="6" name="Rechteck 5"/>
          <p:cNvSpPr/>
          <p:nvPr/>
        </p:nvSpPr>
        <p:spPr bwMode="auto">
          <a:xfrm>
            <a:off x="2351584" y="2159819"/>
            <a:ext cx="2160240" cy="360040"/>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DE">
              <a:latin typeface="Arial" charset="0"/>
            </a:endParaRPr>
          </a:p>
        </p:txBody>
      </p:sp>
      <p:sp>
        <p:nvSpPr>
          <p:cNvPr id="7" name="Rechteck 6"/>
          <p:cNvSpPr/>
          <p:nvPr/>
        </p:nvSpPr>
        <p:spPr bwMode="auto">
          <a:xfrm>
            <a:off x="8759992" y="2780928"/>
            <a:ext cx="1584480" cy="504056"/>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DE">
              <a:latin typeface="Arial" charset="0"/>
            </a:endParaRPr>
          </a:p>
        </p:txBody>
      </p:sp>
      <p:sp>
        <p:nvSpPr>
          <p:cNvPr id="3" name="Rezervirano mjesto podnožja 2"/>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3486921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SearchTeam</a:t>
            </a: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364803"/>
            <a:ext cx="9144000" cy="4128394"/>
          </a:xfrm>
          <a:prstGeom prst="rect">
            <a:avLst/>
          </a:prstGeom>
        </p:spPr>
      </p:pic>
      <p:sp>
        <p:nvSpPr>
          <p:cNvPr id="5" name="Rechteck 4"/>
          <p:cNvSpPr/>
          <p:nvPr/>
        </p:nvSpPr>
        <p:spPr bwMode="auto">
          <a:xfrm>
            <a:off x="2279576" y="1988840"/>
            <a:ext cx="792138" cy="504056"/>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DE">
              <a:latin typeface="Arial" charset="0"/>
            </a:endParaRPr>
          </a:p>
        </p:txBody>
      </p:sp>
      <p:sp>
        <p:nvSpPr>
          <p:cNvPr id="6" name="Rechteck 5"/>
          <p:cNvSpPr/>
          <p:nvPr/>
        </p:nvSpPr>
        <p:spPr bwMode="auto">
          <a:xfrm>
            <a:off x="1771242" y="3488990"/>
            <a:ext cx="4324758" cy="504056"/>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DE">
              <a:latin typeface="Arial" charset="0"/>
            </a:endParaRPr>
          </a:p>
        </p:txBody>
      </p:sp>
      <p:sp>
        <p:nvSpPr>
          <p:cNvPr id="7" name="Rechteck 6"/>
          <p:cNvSpPr/>
          <p:nvPr/>
        </p:nvSpPr>
        <p:spPr bwMode="auto">
          <a:xfrm>
            <a:off x="5951984" y="2521831"/>
            <a:ext cx="1440160" cy="835161"/>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DE">
              <a:latin typeface="Arial" charset="0"/>
            </a:endParaRPr>
          </a:p>
        </p:txBody>
      </p:sp>
      <p:sp>
        <p:nvSpPr>
          <p:cNvPr id="8" name="Rechteck 7"/>
          <p:cNvSpPr/>
          <p:nvPr/>
        </p:nvSpPr>
        <p:spPr bwMode="auto">
          <a:xfrm>
            <a:off x="8904312" y="3861048"/>
            <a:ext cx="1584176" cy="1800200"/>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DE">
              <a:latin typeface="Arial" charset="0"/>
            </a:endParaRPr>
          </a:p>
        </p:txBody>
      </p:sp>
      <p:sp>
        <p:nvSpPr>
          <p:cNvPr id="3" name="Rezervirano mjesto podnožja 2"/>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4163765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SearchTeam</a:t>
            </a:r>
            <a:r>
              <a:rPr lang="de-DE" dirty="0" smtClean="0"/>
              <a:t> - Chat</a:t>
            </a:r>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024" y="1484785"/>
            <a:ext cx="3590925" cy="3609975"/>
          </a:xfrm>
          <a:prstGeom prst="rect">
            <a:avLst/>
          </a:prstGeom>
        </p:spPr>
      </p:pic>
      <p:grpSp>
        <p:nvGrpSpPr>
          <p:cNvPr id="3" name="Gruppieren 2"/>
          <p:cNvGrpSpPr/>
          <p:nvPr/>
        </p:nvGrpSpPr>
        <p:grpSpPr>
          <a:xfrm>
            <a:off x="1703512" y="1588655"/>
            <a:ext cx="4067944" cy="4606418"/>
            <a:chOff x="1703512" y="931208"/>
            <a:chExt cx="4067944" cy="5263865"/>
          </a:xfrm>
        </p:grpSpPr>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3512" y="931208"/>
              <a:ext cx="4067944" cy="5263865"/>
            </a:xfrm>
            <a:prstGeom prst="rect">
              <a:avLst/>
            </a:prstGeom>
          </p:spPr>
        </p:pic>
        <p:sp>
          <p:nvSpPr>
            <p:cNvPr id="7" name="Rechteck 6"/>
            <p:cNvSpPr/>
            <p:nvPr/>
          </p:nvSpPr>
          <p:spPr bwMode="auto">
            <a:xfrm>
              <a:off x="4223792" y="4293096"/>
              <a:ext cx="1368152" cy="504056"/>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DE">
                <a:latin typeface="Arial" charset="0"/>
              </a:endParaRPr>
            </a:p>
          </p:txBody>
        </p:sp>
        <p:sp>
          <p:nvSpPr>
            <p:cNvPr id="8" name="Rechteck 7"/>
            <p:cNvSpPr/>
            <p:nvPr/>
          </p:nvSpPr>
          <p:spPr bwMode="auto">
            <a:xfrm>
              <a:off x="4297742" y="2540144"/>
              <a:ext cx="432048" cy="144016"/>
            </a:xfrm>
            <a:prstGeom prst="rect">
              <a:avLst/>
            </a:prstGeom>
            <a:solidFill>
              <a:schemeClr val="tx1"/>
            </a:solidFill>
            <a:ln w="254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DE">
                <a:latin typeface="Arial" charset="0"/>
              </a:endParaRPr>
            </a:p>
          </p:txBody>
        </p:sp>
        <p:sp>
          <p:nvSpPr>
            <p:cNvPr id="9" name="Rechteck 8"/>
            <p:cNvSpPr/>
            <p:nvPr/>
          </p:nvSpPr>
          <p:spPr bwMode="auto">
            <a:xfrm>
              <a:off x="4297742" y="3217763"/>
              <a:ext cx="432048" cy="144016"/>
            </a:xfrm>
            <a:prstGeom prst="rect">
              <a:avLst/>
            </a:prstGeom>
            <a:solidFill>
              <a:schemeClr val="tx1"/>
            </a:solidFill>
            <a:ln w="254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DE">
                <a:latin typeface="Arial" charset="0"/>
              </a:endParaRPr>
            </a:p>
          </p:txBody>
        </p:sp>
      </p:grpSp>
      <p:sp>
        <p:nvSpPr>
          <p:cNvPr id="5" name="Rezervirano mjesto podnožja 4"/>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3486942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lgn="ctr">
              <a:buNone/>
            </a:pPr>
            <a:endParaRPr lang="de-DE" sz="4800" dirty="0"/>
          </a:p>
          <a:p>
            <a:pPr marL="0" indent="0" algn="ctr">
              <a:buNone/>
            </a:pPr>
            <a:r>
              <a:rPr lang="de-DE" sz="4800" dirty="0"/>
              <a:t>Evaluation </a:t>
            </a:r>
            <a:r>
              <a:rPr lang="de-DE" sz="4800" dirty="0" err="1"/>
              <a:t>of</a:t>
            </a:r>
            <a:r>
              <a:rPr lang="de-DE" sz="4800" dirty="0"/>
              <a:t> CIS?</a:t>
            </a:r>
          </a:p>
        </p:txBody>
      </p:sp>
      <p:sp>
        <p:nvSpPr>
          <p:cNvPr id="4" name="Rezervirano mjesto podnožja 3"/>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448885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88125" y="1173476"/>
            <a:ext cx="6308147" cy="4968552"/>
          </a:xfrm>
        </p:spPr>
      </p:pic>
      <p:sp>
        <p:nvSpPr>
          <p:cNvPr id="7" name="Inhaltsplatzhalter 2"/>
          <p:cNvSpPr txBox="1">
            <a:spLocks/>
          </p:cNvSpPr>
          <p:nvPr/>
        </p:nvSpPr>
        <p:spPr>
          <a:xfrm>
            <a:off x="1769727" y="2184709"/>
            <a:ext cx="2592288" cy="36258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a:t>Jette Hyldegård, Morten Hertzum and Preben Hansen: </a:t>
            </a:r>
            <a:r>
              <a:rPr lang="en-US" sz="1800" dirty="0"/>
              <a:t>Studying Collaborative Information Seeking: Experiences with Three Methods  </a:t>
            </a:r>
          </a:p>
        </p:txBody>
      </p:sp>
      <p:sp>
        <p:nvSpPr>
          <p:cNvPr id="3" name="Titel 2"/>
          <p:cNvSpPr>
            <a:spLocks noGrp="1"/>
          </p:cNvSpPr>
          <p:nvPr>
            <p:ph type="title"/>
          </p:nvPr>
        </p:nvSpPr>
        <p:spPr/>
        <p:txBody>
          <a:bodyPr/>
          <a:lstStyle/>
          <a:p>
            <a:r>
              <a:rPr lang="de-DE" dirty="0" smtClean="0"/>
              <a:t>Evaluation</a:t>
            </a:r>
            <a:endParaRPr lang="de-DE" dirty="0"/>
          </a:p>
        </p:txBody>
      </p:sp>
      <p:sp>
        <p:nvSpPr>
          <p:cNvPr id="6" name="Textfeld 5"/>
          <p:cNvSpPr txBox="1"/>
          <p:nvPr/>
        </p:nvSpPr>
        <p:spPr>
          <a:xfrm>
            <a:off x="1048066" y="5120337"/>
            <a:ext cx="3024336" cy="338554"/>
          </a:xfrm>
          <a:prstGeom prst="rect">
            <a:avLst/>
          </a:prstGeom>
          <a:noFill/>
        </p:spPr>
        <p:txBody>
          <a:bodyPr wrap="square" rtlCol="0">
            <a:spAutoFit/>
          </a:bodyPr>
          <a:lstStyle/>
          <a:p>
            <a:r>
              <a:rPr lang="de-DE" sz="1600" dirty="0"/>
              <a:t>In: Hansen, Shah, Klas (2015)</a:t>
            </a:r>
          </a:p>
        </p:txBody>
      </p:sp>
      <p:sp>
        <p:nvSpPr>
          <p:cNvPr id="2" name="Rezervirano mjesto podnožja 1"/>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2292868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Evaluation</a:t>
            </a:r>
            <a:endParaRPr lang="en-US" dirty="0"/>
          </a:p>
        </p:txBody>
      </p:sp>
      <p:sp>
        <p:nvSpPr>
          <p:cNvPr id="4" name="Inhaltsplatzhalter 2"/>
          <p:cNvSpPr txBox="1">
            <a:spLocks/>
          </p:cNvSpPr>
          <p:nvPr/>
        </p:nvSpPr>
        <p:spPr>
          <a:xfrm>
            <a:off x="1758931" y="2138149"/>
            <a:ext cx="2808312" cy="36258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a:t>Kristine Newman, Simon Knight, </a:t>
            </a:r>
            <a:r>
              <a:rPr lang="en-US" sz="1800" b="1" dirty="0" err="1"/>
              <a:t>Preben</a:t>
            </a:r>
            <a:r>
              <a:rPr lang="en-US" sz="1800" b="1" dirty="0"/>
              <a:t> Hansen, Stefanie Elbeshausen: </a:t>
            </a:r>
            <a:r>
              <a:rPr lang="en-US" sz="1800" dirty="0"/>
              <a:t>Situating CIS – The importance of Context in Collaborative Information Seeking</a:t>
            </a:r>
          </a:p>
          <a:p>
            <a:endParaRPr lang="en-US" sz="2000" dirty="0"/>
          </a:p>
        </p:txBody>
      </p:sp>
      <p:graphicFrame>
        <p:nvGraphicFramePr>
          <p:cNvPr id="5" name="Diagramm 4"/>
          <p:cNvGraphicFramePr/>
          <p:nvPr>
            <p:extLst/>
          </p:nvPr>
        </p:nvGraphicFramePr>
        <p:xfrm>
          <a:off x="5015880" y="1780578"/>
          <a:ext cx="5112568" cy="3880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1650919" y="5074155"/>
            <a:ext cx="3024336" cy="338554"/>
          </a:xfrm>
          <a:prstGeom prst="rect">
            <a:avLst/>
          </a:prstGeom>
          <a:noFill/>
        </p:spPr>
        <p:txBody>
          <a:bodyPr wrap="square" rtlCol="0">
            <a:spAutoFit/>
          </a:bodyPr>
          <a:lstStyle/>
          <a:p>
            <a:r>
              <a:rPr lang="de-DE" sz="1600" dirty="0"/>
              <a:t>In: Hansen, Shah, Klas (2015)</a:t>
            </a:r>
          </a:p>
        </p:txBody>
      </p:sp>
      <p:sp>
        <p:nvSpPr>
          <p:cNvPr id="3" name="Rezervirano mjesto podnožja 2"/>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2560691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Evaluation</a:t>
            </a:r>
            <a:endParaRPr lang="en-US" dirty="0"/>
          </a:p>
        </p:txBody>
      </p:sp>
      <p:sp>
        <p:nvSpPr>
          <p:cNvPr id="4" name="Inhaltsplatzhalter 2"/>
          <p:cNvSpPr txBox="1">
            <a:spLocks/>
          </p:cNvSpPr>
          <p:nvPr/>
        </p:nvSpPr>
        <p:spPr>
          <a:xfrm>
            <a:off x="1677686" y="2215791"/>
            <a:ext cx="2808312" cy="36258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a:t>Stefanie Elbeshausen, Thomas Mandl, Christa Womser-Hacker: </a:t>
            </a:r>
            <a:r>
              <a:rPr lang="en-US" sz="1800" dirty="0"/>
              <a:t>Collaborative Information Seeking in the Context of Leisure and Work Task Situations</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904" y="2969132"/>
            <a:ext cx="4785986" cy="3024336"/>
          </a:xfrm>
          <a:prstGeom prst="rect">
            <a:avLst/>
          </a:prstGeom>
        </p:spPr>
      </p:pic>
      <p:sp>
        <p:nvSpPr>
          <p:cNvPr id="8" name="Textfeld 7"/>
          <p:cNvSpPr txBox="1"/>
          <p:nvPr/>
        </p:nvSpPr>
        <p:spPr>
          <a:xfrm>
            <a:off x="4607543" y="1196752"/>
            <a:ext cx="5969904" cy="1477328"/>
          </a:xfrm>
          <a:prstGeom prst="rect">
            <a:avLst/>
          </a:prstGeom>
          <a:noFill/>
        </p:spPr>
        <p:txBody>
          <a:bodyPr wrap="none" rtlCol="0">
            <a:spAutoFit/>
          </a:bodyPr>
          <a:lstStyle/>
          <a:p>
            <a:pPr marL="285750" indent="-285750">
              <a:buFont typeface="Arial" panose="020B0604020202020204" pitchFamily="34" charset="0"/>
              <a:buChar char="•"/>
            </a:pPr>
            <a:r>
              <a:rPr lang="en-US" dirty="0" smtClean="0"/>
              <a:t>Leisure Search: Students with mobiles in  Malaysia</a:t>
            </a:r>
          </a:p>
          <a:p>
            <a:pPr marL="285750" indent="-285750">
              <a:buFont typeface="Arial" panose="020B0604020202020204" pitchFamily="34" charset="0"/>
              <a:buChar char="•"/>
            </a:pPr>
            <a:r>
              <a:rPr lang="en-US" dirty="0" smtClean="0"/>
              <a:t>Work task situations</a:t>
            </a:r>
          </a:p>
          <a:p>
            <a:pPr marL="742950" lvl="1" indent="-285750">
              <a:buFont typeface="Arial" panose="020B0604020202020204" pitchFamily="34" charset="0"/>
              <a:buChar char="•"/>
            </a:pPr>
            <a:r>
              <a:rPr lang="en-US" dirty="0" smtClean="0"/>
              <a:t>Long term (2-weeks): </a:t>
            </a:r>
            <a:br>
              <a:rPr lang="en-US" dirty="0" smtClean="0"/>
            </a:br>
            <a:r>
              <a:rPr lang="en-US" dirty="0" smtClean="0"/>
              <a:t>Extensive search effort and high complexity</a:t>
            </a:r>
          </a:p>
          <a:p>
            <a:pPr marL="742950" lvl="1" indent="-285750">
              <a:buFont typeface="Arial" panose="020B0604020202020204" pitchFamily="34" charset="0"/>
              <a:buChar char="•"/>
            </a:pPr>
            <a:r>
              <a:rPr lang="en-US" dirty="0" smtClean="0"/>
              <a:t>Write a seminar paper</a:t>
            </a:r>
            <a:endParaRPr lang="en-US" dirty="0"/>
          </a:p>
        </p:txBody>
      </p:sp>
      <p:sp>
        <p:nvSpPr>
          <p:cNvPr id="3" name="Textfeld 2"/>
          <p:cNvSpPr txBox="1"/>
          <p:nvPr/>
        </p:nvSpPr>
        <p:spPr>
          <a:xfrm>
            <a:off x="1834615" y="5314300"/>
            <a:ext cx="3024336" cy="338554"/>
          </a:xfrm>
          <a:prstGeom prst="rect">
            <a:avLst/>
          </a:prstGeom>
          <a:noFill/>
        </p:spPr>
        <p:txBody>
          <a:bodyPr wrap="square" rtlCol="0">
            <a:spAutoFit/>
          </a:bodyPr>
          <a:lstStyle/>
          <a:p>
            <a:r>
              <a:rPr lang="de-DE" sz="1600" dirty="0"/>
              <a:t>In: Hansen, Shah, Klas (2015)</a:t>
            </a:r>
          </a:p>
        </p:txBody>
      </p:sp>
      <p:sp>
        <p:nvSpPr>
          <p:cNvPr id="5" name="Rezervirano mjesto podnožja 4"/>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2773319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Outline</a:t>
            </a:r>
            <a:endParaRPr lang="de-DE" dirty="0"/>
          </a:p>
        </p:txBody>
      </p:sp>
      <p:sp>
        <p:nvSpPr>
          <p:cNvPr id="3" name="Inhaltsplatzhalter 2"/>
          <p:cNvSpPr>
            <a:spLocks noGrp="1"/>
          </p:cNvSpPr>
          <p:nvPr>
            <p:ph idx="1"/>
          </p:nvPr>
        </p:nvSpPr>
        <p:spPr/>
        <p:txBody>
          <a:bodyPr>
            <a:normAutofit fontScale="92500" lnSpcReduction="20000"/>
          </a:bodyPr>
          <a:lstStyle/>
          <a:p>
            <a:pPr marL="0" indent="0">
              <a:buNone/>
            </a:pPr>
            <a:r>
              <a:rPr lang="en-US" b="1" i="1" dirty="0"/>
              <a:t>Information Seeking</a:t>
            </a:r>
            <a:endParaRPr lang="en-US" dirty="0"/>
          </a:p>
          <a:p>
            <a:pPr>
              <a:buFont typeface="Arial" panose="020B0604020202020204" pitchFamily="34" charset="0"/>
              <a:buChar char="•"/>
            </a:pPr>
            <a:r>
              <a:rPr lang="en-US" dirty="0"/>
              <a:t>Individual Information Seeking </a:t>
            </a:r>
          </a:p>
          <a:p>
            <a:pPr>
              <a:buFont typeface="Arial" panose="020B0604020202020204" pitchFamily="34" charset="0"/>
              <a:buChar char="•"/>
            </a:pPr>
            <a:r>
              <a:rPr lang="en-US" dirty="0"/>
              <a:t>User oriented Research</a:t>
            </a:r>
          </a:p>
          <a:p>
            <a:pPr marL="0" indent="0">
              <a:buNone/>
            </a:pPr>
            <a:endParaRPr lang="en-US" dirty="0"/>
          </a:p>
          <a:p>
            <a:pPr marL="0" indent="0">
              <a:buNone/>
            </a:pPr>
            <a:r>
              <a:rPr lang="en-US" b="1" i="1" dirty="0"/>
              <a:t>Collaborative Information Seeking (CIS)</a:t>
            </a:r>
          </a:p>
          <a:p>
            <a:pPr>
              <a:buFont typeface="Arial" panose="020B0604020202020204" pitchFamily="34" charset="0"/>
              <a:buChar char="•"/>
            </a:pPr>
            <a:r>
              <a:rPr lang="en-US" dirty="0"/>
              <a:t>Characteristics </a:t>
            </a:r>
          </a:p>
          <a:p>
            <a:pPr>
              <a:buFont typeface="Arial" panose="020B0604020202020204" pitchFamily="34" charset="0"/>
              <a:buChar char="•"/>
            </a:pPr>
            <a:r>
              <a:rPr lang="en-US" dirty="0"/>
              <a:t>Systems </a:t>
            </a:r>
          </a:p>
          <a:p>
            <a:pPr>
              <a:buFont typeface="Arial" panose="020B0604020202020204" pitchFamily="34" charset="0"/>
              <a:buChar char="•"/>
            </a:pPr>
            <a:r>
              <a:rPr lang="en-US" dirty="0"/>
              <a:t>Evaluation and Research in CIS</a:t>
            </a:r>
          </a:p>
          <a:p>
            <a:pPr>
              <a:buFont typeface="Arial" panose="020B0604020202020204" pitchFamily="34" charset="0"/>
              <a:buChar char="•"/>
            </a:pPr>
            <a:r>
              <a:rPr lang="en-US" dirty="0"/>
              <a:t>Exercise</a:t>
            </a:r>
          </a:p>
          <a:p>
            <a:pPr>
              <a:buFont typeface="Arial" panose="020B0604020202020204" pitchFamily="34" charset="0"/>
              <a:buChar char="•"/>
            </a:pPr>
            <a:r>
              <a:rPr lang="en-US" dirty="0"/>
              <a:t>Conclusion </a:t>
            </a:r>
          </a:p>
          <a:p>
            <a:pPr>
              <a:buFont typeface="Arial" panose="020B0604020202020204" pitchFamily="34" charset="0"/>
              <a:buChar char="•"/>
            </a:pPr>
            <a:r>
              <a:rPr lang="en-US" dirty="0"/>
              <a:t>Literature</a:t>
            </a:r>
          </a:p>
          <a:p>
            <a:pPr marL="0" indent="0">
              <a:buNone/>
            </a:pPr>
            <a:endParaRPr lang="en-US" dirty="0"/>
          </a:p>
        </p:txBody>
      </p:sp>
      <p:sp>
        <p:nvSpPr>
          <p:cNvPr id="4" name="Rezervirano mjesto podnožja 3"/>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28195466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Group </a:t>
            </a:r>
            <a:r>
              <a:rPr lang="de-DE" dirty="0" err="1" smtClean="0"/>
              <a:t>task</a:t>
            </a:r>
            <a:r>
              <a:rPr lang="de-DE" dirty="0" smtClean="0"/>
              <a:t> </a:t>
            </a:r>
            <a:endParaRPr lang="de-DE" dirty="0"/>
          </a:p>
        </p:txBody>
      </p:sp>
      <p:sp>
        <p:nvSpPr>
          <p:cNvPr id="3" name="Inhaltsplatzhalter 2"/>
          <p:cNvSpPr>
            <a:spLocks noGrp="1"/>
          </p:cNvSpPr>
          <p:nvPr>
            <p:ph idx="1"/>
          </p:nvPr>
        </p:nvSpPr>
        <p:spPr>
          <a:xfrm>
            <a:off x="1775521" y="1071563"/>
            <a:ext cx="8712967" cy="5054600"/>
          </a:xfrm>
        </p:spPr>
        <p:txBody>
          <a:bodyPr>
            <a:normAutofit lnSpcReduction="10000"/>
          </a:bodyPr>
          <a:lstStyle/>
          <a:p>
            <a:pPr marL="0" indent="0">
              <a:buNone/>
            </a:pPr>
            <a:r>
              <a:rPr lang="en-US" dirty="0"/>
              <a:t> </a:t>
            </a:r>
          </a:p>
          <a:p>
            <a:pPr marL="0" indent="0">
              <a:buNone/>
            </a:pPr>
            <a:r>
              <a:rPr lang="en-US" sz="2200" i="1" dirty="0"/>
              <a:t>You are planning a trip from Graz to Vienna over the weekend (starting Friday afternoon and coming back on Sunday evening). The plan is to stay in Vienna for two nights and go back to Graz afterwards.</a:t>
            </a:r>
          </a:p>
          <a:p>
            <a:pPr marL="0" indent="0">
              <a:buNone/>
            </a:pPr>
            <a:r>
              <a:rPr lang="en-US" sz="2200" i="1" dirty="0"/>
              <a:t>On the one hand it is important for you to spend as little money as possible for the journey and the accommodation. On the other hand you want to see as much of Vienna as possible during your trip and therefor stay as close as possible to the city center and the main attractions. Apart from the costs for travelling you also have to keep in mind that you need money for food and sightseeing. In addition to figuring out the costs (travelling, hotel, sightseeing, food) you should plan your stay in Vienna with regard to the limited time and your wish to see as much of the attractions as possible. </a:t>
            </a:r>
          </a:p>
          <a:p>
            <a:pPr marL="0" indent="0">
              <a:buNone/>
            </a:pPr>
            <a:endParaRPr lang="en-US" dirty="0"/>
          </a:p>
        </p:txBody>
      </p:sp>
      <p:sp>
        <p:nvSpPr>
          <p:cNvPr id="4" name="Rezervirano mjesto podnožja 3"/>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4119456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Group </a:t>
            </a:r>
            <a:r>
              <a:rPr lang="de-DE" dirty="0" err="1" smtClean="0"/>
              <a:t>task</a:t>
            </a:r>
            <a:r>
              <a:rPr lang="de-DE" dirty="0" smtClean="0"/>
              <a:t> </a:t>
            </a:r>
            <a:endParaRPr lang="de-DE" dirty="0"/>
          </a:p>
        </p:txBody>
      </p:sp>
      <p:sp>
        <p:nvSpPr>
          <p:cNvPr id="3" name="Inhaltsplatzhalter 2"/>
          <p:cNvSpPr>
            <a:spLocks noGrp="1"/>
          </p:cNvSpPr>
          <p:nvPr>
            <p:ph idx="1"/>
          </p:nvPr>
        </p:nvSpPr>
        <p:spPr/>
        <p:txBody>
          <a:bodyPr/>
          <a:lstStyle/>
          <a:p>
            <a:pPr marL="0" indent="0">
              <a:buNone/>
            </a:pPr>
            <a:r>
              <a:rPr lang="en-US" sz="2400" i="1" dirty="0" smtClean="0"/>
              <a:t>Get together in groups of 3 or 4 people and plan the trip. For 3 people you have a maximum of 350 €, for 4 a maximum of 450 €. As a result you should have </a:t>
            </a:r>
          </a:p>
          <a:p>
            <a:r>
              <a:rPr lang="en-US" sz="2400" i="1" dirty="0" smtClean="0"/>
              <a:t>the planning of your trip </a:t>
            </a:r>
          </a:p>
          <a:p>
            <a:r>
              <a:rPr lang="en-US" sz="2400" i="1" dirty="0" smtClean="0"/>
              <a:t>a cost calculation</a:t>
            </a:r>
          </a:p>
          <a:p>
            <a:pPr marL="0" indent="0">
              <a:buNone/>
            </a:pPr>
            <a:r>
              <a:rPr lang="en-US" sz="2400" i="1" dirty="0" smtClean="0">
                <a:sym typeface="Wingdings" panose="05000000000000000000" pitchFamily="2" charset="2"/>
              </a:rPr>
              <a:t> </a:t>
            </a:r>
            <a:r>
              <a:rPr lang="en-US" sz="2400" i="1" dirty="0" smtClean="0"/>
              <a:t>all group members should have agreed to it</a:t>
            </a:r>
          </a:p>
          <a:p>
            <a:pPr marL="0" indent="0">
              <a:buNone/>
            </a:pPr>
            <a:endParaRPr lang="en-US" sz="2400" i="1" dirty="0" smtClean="0"/>
          </a:p>
          <a:p>
            <a:pPr marL="0" indent="0">
              <a:buNone/>
            </a:pPr>
            <a:endParaRPr lang="en-US" dirty="0"/>
          </a:p>
        </p:txBody>
      </p:sp>
      <p:sp>
        <p:nvSpPr>
          <p:cNvPr id="4" name="Rezervirano mjesto podnožja 3"/>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207064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Group </a:t>
            </a:r>
            <a:r>
              <a:rPr lang="de-DE" dirty="0" err="1" smtClean="0"/>
              <a:t>task</a:t>
            </a:r>
            <a:r>
              <a:rPr lang="de-DE" dirty="0" smtClean="0"/>
              <a:t> </a:t>
            </a:r>
            <a:endParaRPr lang="de-DE" dirty="0"/>
          </a:p>
        </p:txBody>
      </p:sp>
      <p:sp>
        <p:nvSpPr>
          <p:cNvPr id="3" name="Inhaltsplatzhalter 2"/>
          <p:cNvSpPr>
            <a:spLocks noGrp="1"/>
          </p:cNvSpPr>
          <p:nvPr>
            <p:ph idx="1"/>
          </p:nvPr>
        </p:nvSpPr>
        <p:spPr>
          <a:xfrm>
            <a:off x="1104293" y="1526445"/>
            <a:ext cx="8946541" cy="4195481"/>
          </a:xfrm>
        </p:spPr>
        <p:txBody>
          <a:bodyPr>
            <a:normAutofit fontScale="85000" lnSpcReduction="10000"/>
          </a:bodyPr>
          <a:lstStyle/>
          <a:p>
            <a:pPr marL="0" indent="0">
              <a:buNone/>
            </a:pPr>
            <a:r>
              <a:rPr lang="en-US" sz="2800" i="1" dirty="0" smtClean="0"/>
              <a:t>Questions/discussion</a:t>
            </a:r>
          </a:p>
          <a:p>
            <a:pPr marL="0" indent="0">
              <a:buNone/>
            </a:pPr>
            <a:endParaRPr lang="en-US" sz="2800" i="1" dirty="0" smtClean="0"/>
          </a:p>
          <a:p>
            <a:pPr>
              <a:buFont typeface="Arial" panose="020B0604020202020204" pitchFamily="34" charset="0"/>
              <a:buChar char="•"/>
            </a:pPr>
            <a:r>
              <a:rPr lang="en-US" sz="2400" dirty="0" smtClean="0"/>
              <a:t>Did you finish the task? Results?</a:t>
            </a:r>
          </a:p>
          <a:p>
            <a:pPr>
              <a:buFont typeface="Arial" panose="020B0604020202020204" pitchFamily="34" charset="0"/>
              <a:buChar char="•"/>
            </a:pPr>
            <a:r>
              <a:rPr lang="en-US" sz="2400" dirty="0" smtClean="0"/>
              <a:t>What was your approach? </a:t>
            </a:r>
          </a:p>
          <a:p>
            <a:pPr lvl="1">
              <a:buFont typeface="Arial" panose="020B0604020202020204" pitchFamily="34" charset="0"/>
              <a:buChar char="•"/>
            </a:pPr>
            <a:r>
              <a:rPr lang="en-US" sz="2400" dirty="0" smtClean="0"/>
              <a:t>In which way did you organize the search?</a:t>
            </a:r>
          </a:p>
          <a:p>
            <a:pPr lvl="1">
              <a:buFont typeface="Arial" panose="020B0604020202020204" pitchFamily="34" charset="0"/>
              <a:buChar char="•"/>
            </a:pPr>
            <a:r>
              <a:rPr lang="en-US" sz="2400" dirty="0" smtClean="0"/>
              <a:t>Did you organize it at all?</a:t>
            </a:r>
          </a:p>
          <a:p>
            <a:pPr lvl="1">
              <a:buFont typeface="Arial" panose="020B0604020202020204" pitchFamily="34" charset="0"/>
              <a:buChar char="•"/>
            </a:pPr>
            <a:r>
              <a:rPr lang="en-US" sz="2400" dirty="0" smtClean="0"/>
              <a:t>Difficulties?</a:t>
            </a:r>
          </a:p>
          <a:p>
            <a:pPr>
              <a:buFont typeface="Arial" panose="020B0604020202020204" pitchFamily="34" charset="0"/>
              <a:buChar char="•"/>
            </a:pPr>
            <a:r>
              <a:rPr lang="en-US" sz="2400" dirty="0" smtClean="0"/>
              <a:t>Do you think it was (more/less?) efficient to search in the group?</a:t>
            </a:r>
          </a:p>
          <a:p>
            <a:pPr>
              <a:buFont typeface="Arial" panose="020B0604020202020204" pitchFamily="34" charset="0"/>
              <a:buChar char="•"/>
            </a:pPr>
            <a:r>
              <a:rPr lang="en-US" sz="2400" dirty="0" smtClean="0"/>
              <a:t>If you could do the task again (or another CIS-task) what would you change?</a:t>
            </a:r>
            <a:endParaRPr lang="en-US" sz="2400" dirty="0"/>
          </a:p>
        </p:txBody>
      </p:sp>
      <p:sp>
        <p:nvSpPr>
          <p:cNvPr id="4" name="Rezervirano mjesto podnožja 3"/>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803125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Conclusion</a:t>
            </a:r>
            <a:endParaRPr lang="de-DE" dirty="0"/>
          </a:p>
        </p:txBody>
      </p:sp>
      <p:sp>
        <p:nvSpPr>
          <p:cNvPr id="3" name="Inhaltsplatzhalter 2"/>
          <p:cNvSpPr>
            <a:spLocks noGrp="1"/>
          </p:cNvSpPr>
          <p:nvPr>
            <p:ph idx="1"/>
          </p:nvPr>
        </p:nvSpPr>
        <p:spPr>
          <a:xfrm>
            <a:off x="775855" y="980728"/>
            <a:ext cx="10381672" cy="5054600"/>
          </a:xfrm>
        </p:spPr>
        <p:txBody>
          <a:bodyPr>
            <a:normAutofit/>
          </a:bodyPr>
          <a:lstStyle/>
          <a:p>
            <a:endParaRPr lang="en-US" sz="2400" dirty="0"/>
          </a:p>
          <a:p>
            <a:r>
              <a:rPr lang="en-US" sz="2300" dirty="0"/>
              <a:t>CIS is a helpful method for solving complex tasks </a:t>
            </a:r>
          </a:p>
          <a:p>
            <a:pPr marL="0" indent="0">
              <a:buNone/>
            </a:pPr>
            <a:endParaRPr lang="en-US" sz="2300" dirty="0"/>
          </a:p>
          <a:p>
            <a:r>
              <a:rPr lang="en-US" sz="2300" dirty="0"/>
              <a:t>CIS is an everyday activity and it is important to know and understand more about it</a:t>
            </a:r>
          </a:p>
          <a:p>
            <a:pPr lvl="1">
              <a:buFont typeface="Wingdings" panose="05000000000000000000" pitchFamily="2" charset="2"/>
              <a:buChar char="è"/>
            </a:pPr>
            <a:r>
              <a:rPr lang="en-US" sz="2300" dirty="0"/>
              <a:t>e.g. to be able to build tools to support users in their CIS-activities</a:t>
            </a:r>
          </a:p>
          <a:p>
            <a:pPr lvl="1">
              <a:buFont typeface="Wingdings" panose="05000000000000000000" pitchFamily="2" charset="2"/>
              <a:buChar char="è"/>
            </a:pPr>
            <a:endParaRPr lang="en-US" sz="2300" dirty="0"/>
          </a:p>
          <a:p>
            <a:r>
              <a:rPr lang="en-US" sz="2300" dirty="0"/>
              <a:t>participants in CIS-scenarios have a shared goal, the search is mutually beneficial, intentional </a:t>
            </a:r>
          </a:p>
          <a:p>
            <a:pPr marL="0" indent="0">
              <a:buNone/>
            </a:pPr>
            <a:r>
              <a:rPr lang="en-US" sz="2300" dirty="0"/>
              <a:t>    and explicit </a:t>
            </a:r>
          </a:p>
          <a:p>
            <a:pPr marL="0" indent="0">
              <a:buNone/>
            </a:pPr>
            <a:endParaRPr lang="en-US" sz="2400" dirty="0"/>
          </a:p>
        </p:txBody>
      </p:sp>
      <p:pic>
        <p:nvPicPr>
          <p:cNvPr id="4" name="Picture 2" descr="Teamarbeit, Familie, Zusam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17" y="4922736"/>
            <a:ext cx="2237601" cy="1191621"/>
          </a:xfrm>
          <a:prstGeom prst="rect">
            <a:avLst/>
          </a:prstGeom>
          <a:noFill/>
          <a:extLst>
            <a:ext uri="{909E8E84-426E-40DD-AFC4-6F175D3DCCD1}">
              <a14:hiddenFill xmlns:a14="http://schemas.microsoft.com/office/drawing/2010/main">
                <a:solidFill>
                  <a:srgbClr val="FFFFFF"/>
                </a:solidFill>
              </a14:hiddenFill>
            </a:ext>
          </a:extLst>
        </p:spPr>
      </p:pic>
      <p:sp>
        <p:nvSpPr>
          <p:cNvPr id="5" name="Rezervirano mjesto podnožja 4"/>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22815096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Conclusion</a:t>
            </a:r>
            <a:endParaRPr lang="de-DE" dirty="0"/>
          </a:p>
        </p:txBody>
      </p:sp>
      <p:sp>
        <p:nvSpPr>
          <p:cNvPr id="3" name="Inhaltsplatzhalter 2"/>
          <p:cNvSpPr>
            <a:spLocks noGrp="1"/>
          </p:cNvSpPr>
          <p:nvPr>
            <p:ph idx="1"/>
          </p:nvPr>
        </p:nvSpPr>
        <p:spPr>
          <a:xfrm>
            <a:off x="1104293" y="1415609"/>
            <a:ext cx="8946541" cy="4195481"/>
          </a:xfrm>
        </p:spPr>
        <p:txBody>
          <a:bodyPr>
            <a:normAutofit fontScale="92500" lnSpcReduction="10000"/>
          </a:bodyPr>
          <a:lstStyle/>
          <a:p>
            <a:r>
              <a:rPr lang="en-US" sz="2400" dirty="0"/>
              <a:t>Context (leisure-time, professional, users, task-complexity, domain … ) plays an important role </a:t>
            </a:r>
          </a:p>
          <a:p>
            <a:pPr marL="0" indent="0">
              <a:buNone/>
            </a:pPr>
            <a:endParaRPr lang="en-US" sz="2400" dirty="0"/>
          </a:p>
          <a:p>
            <a:r>
              <a:rPr lang="en-US" sz="2400" dirty="0"/>
              <a:t>Evaluation in CIS is challenging </a:t>
            </a:r>
          </a:p>
          <a:p>
            <a:pPr lvl="1"/>
            <a:r>
              <a:rPr lang="en-US" sz="2400" dirty="0"/>
              <a:t>How to measure the costs of collaboration? And how to measure the benefits?</a:t>
            </a:r>
          </a:p>
          <a:p>
            <a:pPr lvl="1"/>
            <a:r>
              <a:rPr lang="en-US" sz="2400" dirty="0"/>
              <a:t>How to measure team performance in CIS-scenarios?</a:t>
            </a:r>
          </a:p>
          <a:p>
            <a:pPr lvl="1"/>
            <a:r>
              <a:rPr lang="en-US" sz="2400" dirty="0"/>
              <a:t>How to measure the contribution of individual group members?</a:t>
            </a:r>
          </a:p>
          <a:p>
            <a:pPr lvl="1"/>
            <a:r>
              <a:rPr lang="en-US" sz="2400" dirty="0"/>
              <a:t>…</a:t>
            </a:r>
          </a:p>
        </p:txBody>
      </p:sp>
      <p:sp>
        <p:nvSpPr>
          <p:cNvPr id="4" name="Rezervirano mjesto podnožja 3"/>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405996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Instructor Contact Information</a:t>
            </a:r>
          </a:p>
        </p:txBody>
      </p:sp>
      <p:graphicFrame>
        <p:nvGraphicFramePr>
          <p:cNvPr id="4" name="Content Placeholder 3" descr="Instructor Contact Information"/>
          <p:cNvGraphicFramePr>
            <a:graphicFrameLocks noGrp="1"/>
          </p:cNvGraphicFramePr>
          <p:nvPr>
            <p:ph idx="1"/>
            <p:extLst/>
          </p:nvPr>
        </p:nvGraphicFramePr>
        <p:xfrm>
          <a:off x="1103313" y="1998046"/>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zervirano mjesto podnožja 2"/>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3703572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Literature </a:t>
            </a:r>
            <a:endParaRPr lang="en-US" dirty="0"/>
          </a:p>
        </p:txBody>
      </p:sp>
      <p:sp>
        <p:nvSpPr>
          <p:cNvPr id="3" name="Inhaltsplatzhalter 2"/>
          <p:cNvSpPr>
            <a:spLocks noGrp="1"/>
          </p:cNvSpPr>
          <p:nvPr>
            <p:ph idx="1"/>
          </p:nvPr>
        </p:nvSpPr>
        <p:spPr/>
        <p:txBody>
          <a:bodyPr>
            <a:normAutofit fontScale="85000" lnSpcReduction="20000"/>
          </a:bodyPr>
          <a:lstStyle/>
          <a:p>
            <a:r>
              <a:rPr lang="en-US" sz="1400" dirty="0"/>
              <a:t>Case , Donald O. 2002. Looking for Information: A Survey of Research on Information Seeking, Needs, and Behavior. San Diego, CA: Academic Press.</a:t>
            </a:r>
          </a:p>
          <a:p>
            <a:r>
              <a:rPr lang="en-US" sz="1400" dirty="0" err="1"/>
              <a:t>Dourish</a:t>
            </a:r>
            <a:r>
              <a:rPr lang="en-US" sz="1400" dirty="0"/>
              <a:t>, P. and Bellotti, V. 1992. Awareness and coordination in shared workspaces. In Proceedings of ACM CSCW, pages 107–114, Toronto, Ontario.</a:t>
            </a:r>
            <a:endParaRPr lang="de-DE" sz="1400" dirty="0"/>
          </a:p>
          <a:p>
            <a:r>
              <a:rPr lang="de-DE" sz="1400" dirty="0"/>
              <a:t>Elbeshausen, S.; Mandl, T.; </a:t>
            </a:r>
            <a:r>
              <a:rPr lang="de-DE" sz="1400" dirty="0" err="1"/>
              <a:t>Womser</a:t>
            </a:r>
            <a:r>
              <a:rPr lang="de-DE" sz="1400" dirty="0"/>
              <a:t>-Hacker, C. 2014: </a:t>
            </a:r>
            <a:r>
              <a:rPr lang="en-US" sz="1400" dirty="0"/>
              <a:t>Searcher heterogeneity in collaborative information seeking within the context of work tasks. In </a:t>
            </a:r>
            <a:r>
              <a:rPr lang="en-US" sz="1400" i="1" dirty="0"/>
              <a:t>Proceedings of the 5th Information Interaction in Context Symposium</a:t>
            </a:r>
            <a:r>
              <a:rPr lang="en-US" sz="1400" dirty="0"/>
              <a:t> (</a:t>
            </a:r>
            <a:r>
              <a:rPr lang="en-US" sz="1400" dirty="0" err="1"/>
              <a:t>IIiX</a:t>
            </a:r>
            <a:r>
              <a:rPr lang="en-US" sz="1400" dirty="0"/>
              <a:t> '14). Regensburg, Germany. 327-329. DOI=10.1145/26737002.2637054 </a:t>
            </a:r>
          </a:p>
          <a:p>
            <a:r>
              <a:rPr lang="en-US" sz="1400" dirty="0"/>
              <a:t>Ellis, D. 1989. A </a:t>
            </a:r>
            <a:r>
              <a:rPr lang="en-US" sz="1400" dirty="0" err="1"/>
              <a:t>behavioural</a:t>
            </a:r>
            <a:r>
              <a:rPr lang="en-US" sz="1400" dirty="0"/>
              <a:t> model for information retrieval system design. Journal of Information Science, 15:237–247.</a:t>
            </a:r>
          </a:p>
          <a:p>
            <a:r>
              <a:rPr lang="en-US" sz="1400" dirty="0" err="1"/>
              <a:t>Gutwin</a:t>
            </a:r>
            <a:r>
              <a:rPr lang="en-US" sz="1400" dirty="0"/>
              <a:t>, C. &amp; Greenberg, S. 2001. A Descriptive Framework of Workspace Awareness for Real-Time Groupware. Computer Supported Cooperative Work, Kluwer Academic Press.</a:t>
            </a:r>
          </a:p>
          <a:p>
            <a:r>
              <a:rPr lang="en-US" sz="1400" dirty="0"/>
              <a:t>Hansen, P., Shah, C., </a:t>
            </a:r>
            <a:r>
              <a:rPr lang="en-US" sz="1400" dirty="0" err="1"/>
              <a:t>Klas</a:t>
            </a:r>
            <a:r>
              <a:rPr lang="en-US" sz="1400" dirty="0"/>
              <a:t>, C-P. 2015. Collaborative information seeking : best practices, new domains and new thoughts. Cham: Springer.</a:t>
            </a:r>
            <a:r>
              <a:rPr lang="de-DE" sz="1400" dirty="0"/>
              <a:t> </a:t>
            </a:r>
            <a:endParaRPr lang="en-US" sz="1400" dirty="0"/>
          </a:p>
          <a:p>
            <a:r>
              <a:rPr lang="de-DE" sz="1400" dirty="0" err="1"/>
              <a:t>Heinström</a:t>
            </a:r>
            <a:r>
              <a:rPr lang="de-DE" sz="1400" dirty="0"/>
              <a:t>, J. 2002. Fast </a:t>
            </a:r>
            <a:r>
              <a:rPr lang="de-DE" sz="1400" dirty="0" err="1"/>
              <a:t>surfers</a:t>
            </a:r>
            <a:r>
              <a:rPr lang="de-DE" sz="1400" dirty="0"/>
              <a:t>, </a:t>
            </a:r>
            <a:r>
              <a:rPr lang="de-DE" sz="1400" dirty="0" err="1"/>
              <a:t>Broad</a:t>
            </a:r>
            <a:r>
              <a:rPr lang="de-DE" sz="1400" dirty="0"/>
              <a:t> </a:t>
            </a:r>
            <a:r>
              <a:rPr lang="de-DE" sz="1400" dirty="0" err="1"/>
              <a:t>scanners</a:t>
            </a:r>
            <a:r>
              <a:rPr lang="de-DE" sz="1400" dirty="0"/>
              <a:t> </a:t>
            </a:r>
            <a:r>
              <a:rPr lang="de-DE" sz="1400" dirty="0" err="1"/>
              <a:t>and</a:t>
            </a:r>
            <a:r>
              <a:rPr lang="de-DE" sz="1400" dirty="0"/>
              <a:t> </a:t>
            </a:r>
            <a:r>
              <a:rPr lang="de-DE" sz="1400" dirty="0" err="1"/>
              <a:t>Deep</a:t>
            </a:r>
            <a:r>
              <a:rPr lang="de-DE" sz="1400" dirty="0"/>
              <a:t> divers. </a:t>
            </a:r>
            <a:r>
              <a:rPr lang="de-DE" sz="1400" dirty="0" err="1"/>
              <a:t>Personality</a:t>
            </a:r>
            <a:r>
              <a:rPr lang="de-DE" sz="1400" dirty="0"/>
              <a:t> </a:t>
            </a:r>
            <a:r>
              <a:rPr lang="de-DE" sz="1400" dirty="0" err="1"/>
              <a:t>and</a:t>
            </a:r>
            <a:r>
              <a:rPr lang="de-DE" sz="1400" dirty="0"/>
              <a:t> </a:t>
            </a:r>
            <a:r>
              <a:rPr lang="de-DE" sz="1400" dirty="0" err="1"/>
              <a:t>information-seeking</a:t>
            </a:r>
            <a:r>
              <a:rPr lang="de-DE" sz="1400" dirty="0"/>
              <a:t> </a:t>
            </a:r>
            <a:r>
              <a:rPr lang="de-DE" sz="1400" dirty="0" err="1"/>
              <a:t>behaviour</a:t>
            </a:r>
            <a:r>
              <a:rPr lang="de-DE" sz="1400" dirty="0"/>
              <a:t>. Dissertation. Abo </a:t>
            </a:r>
            <a:r>
              <a:rPr lang="de-DE" sz="1400" dirty="0" err="1"/>
              <a:t>Akademi</a:t>
            </a:r>
            <a:r>
              <a:rPr lang="de-DE" sz="1400" dirty="0"/>
              <a:t> University, Abo, Finnland. Department </a:t>
            </a:r>
            <a:r>
              <a:rPr lang="de-DE" sz="1400" dirty="0" err="1"/>
              <a:t>of</a:t>
            </a:r>
            <a:r>
              <a:rPr lang="de-DE" sz="1400" dirty="0"/>
              <a:t> Information Studies. http://users.abo.fi/jheinstr/thesis_heinstrom.pdf</a:t>
            </a:r>
          </a:p>
          <a:p>
            <a:r>
              <a:rPr lang="de-DE" sz="1400" dirty="0" err="1"/>
              <a:t>Hyldegard</a:t>
            </a:r>
            <a:r>
              <a:rPr lang="de-DE" sz="1400" dirty="0"/>
              <a:t>, J. 2006. Collaborative </a:t>
            </a:r>
            <a:r>
              <a:rPr lang="de-DE" sz="1400" dirty="0" err="1"/>
              <a:t>information</a:t>
            </a:r>
            <a:r>
              <a:rPr lang="de-DE" sz="1400" dirty="0"/>
              <a:t> </a:t>
            </a:r>
            <a:r>
              <a:rPr lang="de-DE" sz="1400" dirty="0" err="1"/>
              <a:t>behaviour</a:t>
            </a:r>
            <a:r>
              <a:rPr lang="de-DE" sz="1400" dirty="0"/>
              <a:t> - </a:t>
            </a:r>
            <a:r>
              <a:rPr lang="de-DE" sz="1400" dirty="0" err="1"/>
              <a:t>exploring</a:t>
            </a:r>
            <a:r>
              <a:rPr lang="de-DE" sz="1400" dirty="0"/>
              <a:t> </a:t>
            </a:r>
            <a:r>
              <a:rPr lang="de-DE" sz="1400" dirty="0" err="1"/>
              <a:t>Kuhlthauʼs</a:t>
            </a:r>
            <a:r>
              <a:rPr lang="de-DE" sz="1400" dirty="0"/>
              <a:t> Information </a:t>
            </a:r>
            <a:r>
              <a:rPr lang="de-DE" sz="1400" dirty="0" err="1"/>
              <a:t>Search</a:t>
            </a:r>
            <a:r>
              <a:rPr lang="de-DE" sz="1400" dirty="0"/>
              <a:t> </a:t>
            </a:r>
            <a:r>
              <a:rPr lang="de-DE" sz="1400" dirty="0" err="1"/>
              <a:t>Process</a:t>
            </a:r>
            <a:r>
              <a:rPr lang="de-DE" sz="1400" dirty="0"/>
              <a:t> model in a </a:t>
            </a:r>
            <a:r>
              <a:rPr lang="de-DE" sz="1400" dirty="0" err="1"/>
              <a:t>group-based</a:t>
            </a:r>
            <a:r>
              <a:rPr lang="de-DE" sz="1400" dirty="0"/>
              <a:t> </a:t>
            </a:r>
            <a:r>
              <a:rPr lang="de-DE" sz="1400" dirty="0" err="1"/>
              <a:t>educational</a:t>
            </a:r>
            <a:r>
              <a:rPr lang="de-DE" sz="1400" dirty="0"/>
              <a:t> </a:t>
            </a:r>
            <a:r>
              <a:rPr lang="de-DE" sz="1400" dirty="0" err="1"/>
              <a:t>setting</a:t>
            </a:r>
            <a:r>
              <a:rPr lang="de-DE" sz="1400" dirty="0"/>
              <a:t>. In Information Processing </a:t>
            </a:r>
            <a:r>
              <a:rPr lang="de-DE" sz="1400" dirty="0" err="1"/>
              <a:t>and</a:t>
            </a:r>
            <a:r>
              <a:rPr lang="de-DE" sz="1400" dirty="0"/>
              <a:t> Management, 42, 276-298.  </a:t>
            </a:r>
          </a:p>
          <a:p>
            <a:r>
              <a:rPr lang="de-DE" sz="1400" dirty="0" err="1"/>
              <a:t>Kuhlthau</a:t>
            </a:r>
            <a:r>
              <a:rPr lang="de-DE" sz="1400" dirty="0"/>
              <a:t>, C. C. 1991. Inside </a:t>
            </a:r>
            <a:r>
              <a:rPr lang="de-DE" sz="1400" dirty="0" err="1"/>
              <a:t>the</a:t>
            </a:r>
            <a:r>
              <a:rPr lang="de-DE" sz="1400" dirty="0"/>
              <a:t> </a:t>
            </a:r>
            <a:r>
              <a:rPr lang="de-DE" sz="1400" dirty="0" err="1"/>
              <a:t>Search</a:t>
            </a:r>
            <a:r>
              <a:rPr lang="de-DE" sz="1400" dirty="0"/>
              <a:t> </a:t>
            </a:r>
            <a:r>
              <a:rPr lang="de-DE" sz="1400" dirty="0" err="1"/>
              <a:t>Process</a:t>
            </a:r>
            <a:r>
              <a:rPr lang="de-DE" sz="1400" dirty="0"/>
              <a:t>: Information </a:t>
            </a:r>
            <a:r>
              <a:rPr lang="de-DE" sz="1400" dirty="0" err="1"/>
              <a:t>Seeking</a:t>
            </a:r>
            <a:r>
              <a:rPr lang="de-DE" sz="1400" dirty="0"/>
              <a:t> </a:t>
            </a:r>
            <a:r>
              <a:rPr lang="de-DE" sz="1400" dirty="0" err="1"/>
              <a:t>from</a:t>
            </a:r>
            <a:r>
              <a:rPr lang="de-DE" sz="1400" dirty="0"/>
              <a:t> </a:t>
            </a:r>
            <a:r>
              <a:rPr lang="de-DE" sz="1400" dirty="0" err="1"/>
              <a:t>the</a:t>
            </a:r>
            <a:r>
              <a:rPr lang="de-DE" sz="1400" dirty="0"/>
              <a:t> </a:t>
            </a:r>
            <a:r>
              <a:rPr lang="de-DE" sz="1400" dirty="0" err="1"/>
              <a:t>Userʼs</a:t>
            </a:r>
            <a:r>
              <a:rPr lang="de-DE" sz="1400" dirty="0"/>
              <a:t> </a:t>
            </a:r>
            <a:r>
              <a:rPr lang="de-DE" sz="1400" dirty="0" err="1"/>
              <a:t>Perspective</a:t>
            </a:r>
            <a:r>
              <a:rPr lang="de-DE" sz="1400" dirty="0"/>
              <a:t>. In Journal </a:t>
            </a:r>
            <a:r>
              <a:rPr lang="de-DE" sz="1400" dirty="0" err="1"/>
              <a:t>of</a:t>
            </a:r>
            <a:r>
              <a:rPr lang="de-DE" sz="1400" dirty="0"/>
              <a:t> </a:t>
            </a:r>
            <a:r>
              <a:rPr lang="de-DE" sz="1400" dirty="0" err="1"/>
              <a:t>the</a:t>
            </a:r>
            <a:r>
              <a:rPr lang="de-DE" sz="1400" dirty="0"/>
              <a:t> American Society </a:t>
            </a:r>
            <a:r>
              <a:rPr lang="de-DE" sz="1400" dirty="0" err="1"/>
              <a:t>for</a:t>
            </a:r>
            <a:r>
              <a:rPr lang="de-DE" sz="1400" dirty="0"/>
              <a:t> Information Science </a:t>
            </a:r>
            <a:r>
              <a:rPr lang="de-DE" sz="1400" dirty="0" err="1"/>
              <a:t>and</a:t>
            </a:r>
            <a:r>
              <a:rPr lang="de-DE" sz="1400" dirty="0"/>
              <a:t> Technology, 42(5), 361-371.  </a:t>
            </a:r>
          </a:p>
          <a:p>
            <a:pPr marL="0" indent="0">
              <a:buNone/>
            </a:pPr>
            <a:endParaRPr lang="de-DE" sz="1400" dirty="0"/>
          </a:p>
        </p:txBody>
      </p:sp>
      <p:sp>
        <p:nvSpPr>
          <p:cNvPr id="4" name="Rezervirano mjesto podnožja 3"/>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41781411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Literature </a:t>
            </a:r>
            <a:endParaRPr lang="de-DE" dirty="0"/>
          </a:p>
        </p:txBody>
      </p:sp>
      <p:sp>
        <p:nvSpPr>
          <p:cNvPr id="3" name="Inhaltsplatzhalter 2"/>
          <p:cNvSpPr>
            <a:spLocks noGrp="1"/>
          </p:cNvSpPr>
          <p:nvPr>
            <p:ph idx="1"/>
          </p:nvPr>
        </p:nvSpPr>
        <p:spPr>
          <a:xfrm>
            <a:off x="535709" y="1283854"/>
            <a:ext cx="10991273" cy="4823481"/>
          </a:xfrm>
        </p:spPr>
        <p:txBody>
          <a:bodyPr>
            <a:normAutofit lnSpcReduction="10000"/>
          </a:bodyPr>
          <a:lstStyle/>
          <a:p>
            <a:r>
              <a:rPr lang="en-US" altLang="de-DE" sz="1400" dirty="0"/>
              <a:t>Järvelin, K. &amp; Ingwersen, P. 2004. Information seeking research needs extension towards tasks and technology. Information Research, 10(1) paper 212</a:t>
            </a:r>
            <a:r>
              <a:rPr lang="en-US" altLang="de-DE" sz="1400" u="sng" dirty="0"/>
              <a:t>.</a:t>
            </a:r>
          </a:p>
          <a:p>
            <a:r>
              <a:rPr lang="en-US" altLang="de-DE" sz="1400" dirty="0"/>
              <a:t>Ingwersen, P. &amp; Järvelin, K. 2005. The turn: integration of information seeking and retrieval in context. </a:t>
            </a:r>
            <a:r>
              <a:rPr lang="en-US" altLang="de-DE" sz="1400" dirty="0" err="1"/>
              <a:t>Dodrecht</a:t>
            </a:r>
            <a:r>
              <a:rPr lang="en-US" altLang="de-DE" sz="1400" dirty="0"/>
              <a:t>: Springer. </a:t>
            </a:r>
            <a:endParaRPr lang="de-DE" sz="1400" dirty="0"/>
          </a:p>
          <a:p>
            <a:r>
              <a:rPr lang="de-DE" sz="1400" dirty="0" err="1"/>
              <a:t>Kuhlthau</a:t>
            </a:r>
            <a:r>
              <a:rPr lang="de-DE" sz="1400" dirty="0"/>
              <a:t>, C.C. 2004. </a:t>
            </a:r>
            <a:r>
              <a:rPr lang="de-DE" sz="1400" dirty="0" err="1"/>
              <a:t>Seeking</a:t>
            </a:r>
            <a:r>
              <a:rPr lang="de-DE" sz="1400" dirty="0"/>
              <a:t> </a:t>
            </a:r>
            <a:r>
              <a:rPr lang="de-DE" sz="1400" dirty="0" err="1"/>
              <a:t>meaning</a:t>
            </a:r>
            <a:r>
              <a:rPr lang="de-DE" sz="1400" dirty="0"/>
              <a:t>  A </a:t>
            </a:r>
            <a:r>
              <a:rPr lang="de-DE" sz="1400" dirty="0" err="1"/>
              <a:t>process</a:t>
            </a:r>
            <a:r>
              <a:rPr lang="de-DE" sz="1400" dirty="0"/>
              <a:t> </a:t>
            </a:r>
            <a:r>
              <a:rPr lang="de-DE" sz="1400" dirty="0" err="1"/>
              <a:t>approach</a:t>
            </a:r>
            <a:r>
              <a:rPr lang="de-DE" sz="1400" dirty="0"/>
              <a:t> </a:t>
            </a:r>
            <a:r>
              <a:rPr lang="de-DE" sz="1400" dirty="0" err="1"/>
              <a:t>to</a:t>
            </a:r>
            <a:r>
              <a:rPr lang="de-DE" sz="1400" dirty="0"/>
              <a:t> </a:t>
            </a:r>
            <a:r>
              <a:rPr lang="de-DE" sz="1400" dirty="0" err="1"/>
              <a:t>library</a:t>
            </a:r>
            <a:r>
              <a:rPr lang="de-DE" sz="1400" dirty="0"/>
              <a:t> </a:t>
            </a:r>
            <a:r>
              <a:rPr lang="de-DE" sz="1400" dirty="0" err="1"/>
              <a:t>and</a:t>
            </a:r>
            <a:r>
              <a:rPr lang="de-DE" sz="1400" dirty="0"/>
              <a:t> </a:t>
            </a:r>
            <a:r>
              <a:rPr lang="de-DE" sz="1400" dirty="0" err="1"/>
              <a:t>information</a:t>
            </a:r>
            <a:r>
              <a:rPr lang="de-DE" sz="1400" dirty="0"/>
              <a:t> </a:t>
            </a:r>
            <a:r>
              <a:rPr lang="de-DE" sz="1400" dirty="0" err="1"/>
              <a:t>services</a:t>
            </a:r>
            <a:r>
              <a:rPr lang="de-DE" sz="1400" dirty="0"/>
              <a:t>. </a:t>
            </a:r>
            <a:r>
              <a:rPr lang="de-DE" sz="1400" dirty="0" err="1"/>
              <a:t>Westprot</a:t>
            </a:r>
            <a:r>
              <a:rPr lang="de-DE" sz="1400" dirty="0"/>
              <a:t>: Libraries </a:t>
            </a:r>
            <a:r>
              <a:rPr lang="de-DE" sz="1400" dirty="0" err="1"/>
              <a:t>Unlimited</a:t>
            </a:r>
            <a:r>
              <a:rPr lang="de-DE" sz="1400" dirty="0"/>
              <a:t>. </a:t>
            </a:r>
          </a:p>
          <a:p>
            <a:r>
              <a:rPr lang="de-DE" sz="1400" dirty="0" err="1"/>
              <a:t>Kußmann</a:t>
            </a:r>
            <a:r>
              <a:rPr lang="de-DE" sz="1400" dirty="0"/>
              <a:t>, T.; Elbeshausen, S.; Mandl, T.; </a:t>
            </a:r>
            <a:r>
              <a:rPr lang="de-DE" sz="1400" dirty="0" err="1"/>
              <a:t>Womser</a:t>
            </a:r>
            <a:r>
              <a:rPr lang="de-DE" sz="1400" dirty="0"/>
              <a:t>-Hacker-C. 2013. </a:t>
            </a:r>
            <a:r>
              <a:rPr lang="de-DE" sz="1400" dirty="0" err="1"/>
              <a:t>Discovering</a:t>
            </a:r>
            <a:r>
              <a:rPr lang="de-DE" sz="1400" dirty="0"/>
              <a:t> Ellis‘ </a:t>
            </a:r>
            <a:r>
              <a:rPr lang="de-DE" sz="1400" dirty="0" err="1"/>
              <a:t>Phases</a:t>
            </a:r>
            <a:r>
              <a:rPr lang="de-DE" sz="1400" dirty="0"/>
              <a:t> </a:t>
            </a:r>
            <a:r>
              <a:rPr lang="de-DE" sz="1400" dirty="0" err="1"/>
              <a:t>of</a:t>
            </a:r>
            <a:r>
              <a:rPr lang="de-DE" sz="1400" dirty="0"/>
              <a:t> Information </a:t>
            </a:r>
            <a:r>
              <a:rPr lang="de-DE" sz="1400" dirty="0" err="1"/>
              <a:t>Seeking</a:t>
            </a:r>
            <a:r>
              <a:rPr lang="de-DE" sz="1400" dirty="0"/>
              <a:t> </a:t>
            </a:r>
            <a:r>
              <a:rPr lang="de-DE" sz="1400" dirty="0" err="1"/>
              <a:t>Behavior</a:t>
            </a:r>
            <a:r>
              <a:rPr lang="de-DE" sz="1400" dirty="0"/>
              <a:t> in Collaborative Search </a:t>
            </a:r>
            <a:r>
              <a:rPr lang="de-DE" sz="1400" dirty="0" err="1"/>
              <a:t>Processes</a:t>
            </a:r>
            <a:r>
              <a:rPr lang="de-DE" sz="1400" dirty="0"/>
              <a:t>.  In  </a:t>
            </a:r>
            <a:r>
              <a:rPr lang="de-DE" sz="1400" i="1" dirty="0" err="1"/>
              <a:t>Proceedings</a:t>
            </a:r>
            <a:r>
              <a:rPr lang="de-DE" sz="1400" i="1" dirty="0"/>
              <a:t> </a:t>
            </a:r>
            <a:r>
              <a:rPr lang="de-DE" sz="1400" i="1" dirty="0" err="1"/>
              <a:t>of</a:t>
            </a:r>
            <a:r>
              <a:rPr lang="de-DE" sz="1400" i="1" dirty="0"/>
              <a:t> Collaborative Information </a:t>
            </a:r>
            <a:r>
              <a:rPr lang="de-DE" sz="1400" i="1" dirty="0" err="1"/>
              <a:t>Retrieval</a:t>
            </a:r>
            <a:r>
              <a:rPr lang="de-DE" sz="1400" i="1" dirty="0"/>
              <a:t> Workshop at CSCW 2013. </a:t>
            </a:r>
            <a:r>
              <a:rPr lang="de-DE" sz="1400" dirty="0"/>
              <a:t>San Antonio, Texas. </a:t>
            </a:r>
          </a:p>
          <a:p>
            <a:r>
              <a:rPr lang="de-DE" sz="1400" dirty="0" err="1"/>
              <a:t>Marchionini</a:t>
            </a:r>
            <a:r>
              <a:rPr lang="de-DE" sz="1400" dirty="0"/>
              <a:t>, G. 1995. </a:t>
            </a:r>
            <a:r>
              <a:rPr lang="en-US" sz="1400" dirty="0"/>
              <a:t>Information Seeking in Electronic Environments. Cambridge University Press.</a:t>
            </a:r>
            <a:endParaRPr lang="de-DE" sz="1400" dirty="0"/>
          </a:p>
          <a:p>
            <a:r>
              <a:rPr lang="de-DE" sz="1400" dirty="0"/>
              <a:t>Shah, C. 2009. </a:t>
            </a:r>
            <a:r>
              <a:rPr lang="de-DE" sz="1400" dirty="0" err="1"/>
              <a:t>Lessons</a:t>
            </a:r>
            <a:r>
              <a:rPr lang="de-DE" sz="1400" dirty="0"/>
              <a:t> </a:t>
            </a:r>
            <a:r>
              <a:rPr lang="de-DE" sz="1400" dirty="0" err="1"/>
              <a:t>and</a:t>
            </a:r>
            <a:r>
              <a:rPr lang="de-DE" sz="1400" dirty="0"/>
              <a:t> </a:t>
            </a:r>
            <a:r>
              <a:rPr lang="de-DE" sz="1400" dirty="0" err="1"/>
              <a:t>Challenges</a:t>
            </a:r>
            <a:r>
              <a:rPr lang="de-DE" sz="1400" dirty="0"/>
              <a:t> </a:t>
            </a:r>
            <a:r>
              <a:rPr lang="de-DE" sz="1400" dirty="0" err="1"/>
              <a:t>for</a:t>
            </a:r>
            <a:r>
              <a:rPr lang="de-DE" sz="1400" dirty="0"/>
              <a:t> Collaborative Information </a:t>
            </a:r>
            <a:r>
              <a:rPr lang="de-DE" sz="1400" dirty="0" err="1"/>
              <a:t>Seeking</a:t>
            </a:r>
            <a:r>
              <a:rPr lang="de-DE" sz="1400" dirty="0"/>
              <a:t> (CIS) Systems Developers. In GROUP 2009 Workshop on Collaborative Information </a:t>
            </a:r>
            <a:r>
              <a:rPr lang="de-DE" sz="1400" dirty="0" err="1"/>
              <a:t>Behavior</a:t>
            </a:r>
            <a:r>
              <a:rPr lang="de-DE" sz="1400" dirty="0"/>
              <a:t>. </a:t>
            </a:r>
            <a:r>
              <a:rPr lang="de-DE" sz="1400" dirty="0" err="1"/>
              <a:t>Sanibel</a:t>
            </a:r>
            <a:r>
              <a:rPr lang="de-DE" sz="1400" dirty="0"/>
              <a:t> Island, Florida.</a:t>
            </a:r>
          </a:p>
          <a:p>
            <a:r>
              <a:rPr lang="en-US" sz="1400" dirty="0"/>
              <a:t>Shah, C., &amp; </a:t>
            </a:r>
            <a:r>
              <a:rPr lang="en-US" sz="1400" dirty="0" err="1"/>
              <a:t>Marchionini</a:t>
            </a:r>
            <a:r>
              <a:rPr lang="en-US" sz="1400" dirty="0"/>
              <a:t>, G. 2010. Awareness in Collaborative Information Seeking. Journal of American Society of Information Science and Technology (JASIST), 61(10), 1970-1986.</a:t>
            </a:r>
            <a:endParaRPr lang="de-DE" sz="1400" dirty="0"/>
          </a:p>
          <a:p>
            <a:r>
              <a:rPr lang="de-DE" sz="1400" dirty="0"/>
              <a:t>Shah, C. 2012. Collaborative </a:t>
            </a:r>
            <a:r>
              <a:rPr lang="de-DE" sz="1400" dirty="0" err="1"/>
              <a:t>information</a:t>
            </a:r>
            <a:r>
              <a:rPr lang="de-DE" sz="1400" dirty="0"/>
              <a:t> </a:t>
            </a:r>
            <a:r>
              <a:rPr lang="de-DE" sz="1400" dirty="0" err="1"/>
              <a:t>seeking</a:t>
            </a:r>
            <a:r>
              <a:rPr lang="de-DE" sz="1400" dirty="0"/>
              <a:t>. The </a:t>
            </a:r>
            <a:r>
              <a:rPr lang="de-DE" sz="1400" dirty="0" err="1"/>
              <a:t>art</a:t>
            </a:r>
            <a:r>
              <a:rPr lang="de-DE" sz="1400" dirty="0"/>
              <a:t> </a:t>
            </a:r>
            <a:r>
              <a:rPr lang="de-DE" sz="1400" dirty="0" err="1"/>
              <a:t>and</a:t>
            </a:r>
            <a:r>
              <a:rPr lang="de-DE" sz="1400" dirty="0"/>
              <a:t> </a:t>
            </a:r>
            <a:r>
              <a:rPr lang="de-DE" sz="1400" dirty="0" err="1"/>
              <a:t>science</a:t>
            </a:r>
            <a:r>
              <a:rPr lang="de-DE" sz="1400" dirty="0"/>
              <a:t> </a:t>
            </a:r>
            <a:r>
              <a:rPr lang="de-DE" sz="1400" dirty="0" err="1"/>
              <a:t>of</a:t>
            </a:r>
            <a:r>
              <a:rPr lang="de-DE" sz="1400" dirty="0"/>
              <a:t> </a:t>
            </a:r>
            <a:r>
              <a:rPr lang="de-DE" sz="1400" dirty="0" err="1"/>
              <a:t>making</a:t>
            </a:r>
            <a:r>
              <a:rPr lang="de-DE" sz="1400" dirty="0"/>
              <a:t> </a:t>
            </a:r>
            <a:r>
              <a:rPr lang="de-DE" sz="1400" dirty="0" err="1"/>
              <a:t>the</a:t>
            </a:r>
            <a:r>
              <a:rPr lang="de-DE" sz="1400" dirty="0"/>
              <a:t> </a:t>
            </a:r>
            <a:r>
              <a:rPr lang="de-DE" sz="1400" dirty="0" err="1"/>
              <a:t>whole</a:t>
            </a:r>
            <a:r>
              <a:rPr lang="de-DE" sz="1400" dirty="0"/>
              <a:t> </a:t>
            </a:r>
            <a:r>
              <a:rPr lang="de-DE" sz="1400" dirty="0" err="1"/>
              <a:t>greater</a:t>
            </a:r>
            <a:r>
              <a:rPr lang="de-DE" sz="1400" dirty="0"/>
              <a:t> </a:t>
            </a:r>
            <a:r>
              <a:rPr lang="de-DE" sz="1400" dirty="0" err="1"/>
              <a:t>than</a:t>
            </a:r>
            <a:r>
              <a:rPr lang="de-DE" sz="1400" dirty="0"/>
              <a:t> </a:t>
            </a:r>
            <a:r>
              <a:rPr lang="de-DE" sz="1400" dirty="0" err="1"/>
              <a:t>the</a:t>
            </a:r>
            <a:r>
              <a:rPr lang="de-DE" sz="1400" dirty="0"/>
              <a:t> </a:t>
            </a:r>
            <a:r>
              <a:rPr lang="de-DE" sz="1400" dirty="0" err="1"/>
              <a:t>sum</a:t>
            </a:r>
            <a:r>
              <a:rPr lang="de-DE" sz="1400" dirty="0"/>
              <a:t> </a:t>
            </a:r>
            <a:r>
              <a:rPr lang="de-DE" sz="1400" dirty="0" err="1"/>
              <a:t>of</a:t>
            </a:r>
            <a:r>
              <a:rPr lang="de-DE" sz="1400" dirty="0"/>
              <a:t> all. Berlin, London: Springer (The </a:t>
            </a:r>
            <a:r>
              <a:rPr lang="de-DE" sz="1400" dirty="0" err="1"/>
              <a:t>information</a:t>
            </a:r>
            <a:r>
              <a:rPr lang="de-DE" sz="1400" dirty="0"/>
              <a:t> </a:t>
            </a:r>
            <a:r>
              <a:rPr lang="de-DE" sz="1400" dirty="0" err="1"/>
              <a:t>retrieval</a:t>
            </a:r>
            <a:r>
              <a:rPr lang="de-DE" sz="1400" dirty="0"/>
              <a:t> </a:t>
            </a:r>
            <a:r>
              <a:rPr lang="de-DE" sz="1400" dirty="0" err="1"/>
              <a:t>series</a:t>
            </a:r>
            <a:r>
              <a:rPr lang="de-DE" sz="1400" dirty="0"/>
              <a:t>, 34)</a:t>
            </a:r>
          </a:p>
          <a:p>
            <a:r>
              <a:rPr lang="de-DE" sz="1400" dirty="0" err="1"/>
              <a:t>Twidale</a:t>
            </a:r>
            <a:r>
              <a:rPr lang="de-DE" sz="1400" dirty="0"/>
              <a:t>, M.B. &amp; Nichols, D.M. 1996. Interfaces </a:t>
            </a:r>
            <a:r>
              <a:rPr lang="de-DE" sz="1400" dirty="0" err="1"/>
              <a:t>to</a:t>
            </a:r>
            <a:r>
              <a:rPr lang="de-DE" sz="1400" dirty="0"/>
              <a:t> </a:t>
            </a:r>
            <a:r>
              <a:rPr lang="de-DE" sz="1400" dirty="0" err="1"/>
              <a:t>support</a:t>
            </a:r>
            <a:r>
              <a:rPr lang="de-DE" sz="1400" dirty="0"/>
              <a:t> </a:t>
            </a:r>
            <a:r>
              <a:rPr lang="de-DE" sz="1400" dirty="0" err="1"/>
              <a:t>Collaboration</a:t>
            </a:r>
            <a:r>
              <a:rPr lang="de-DE" sz="1400" dirty="0"/>
              <a:t> in Information </a:t>
            </a:r>
            <a:r>
              <a:rPr lang="de-DE" sz="1400" dirty="0" err="1"/>
              <a:t>Retrieval</a:t>
            </a:r>
            <a:r>
              <a:rPr lang="de-DE" sz="1400" dirty="0"/>
              <a:t>. Technical Report, Lancaster University. </a:t>
            </a:r>
          </a:p>
          <a:p>
            <a:r>
              <a:rPr lang="de-DE" sz="1400" dirty="0"/>
              <a:t>Wilson, T.D. 1999. </a:t>
            </a:r>
            <a:r>
              <a:rPr lang="en-US" sz="1400" dirty="0"/>
              <a:t>Models in information </a:t>
            </a:r>
            <a:r>
              <a:rPr lang="en-US" sz="1400" dirty="0" err="1"/>
              <a:t>behaviour</a:t>
            </a:r>
            <a:r>
              <a:rPr lang="en-US" sz="1400" dirty="0"/>
              <a:t> research", Journal of Documentation, 55(3), pp.249 – 270.</a:t>
            </a:r>
            <a:endParaRPr lang="de-DE" sz="1400" dirty="0"/>
          </a:p>
        </p:txBody>
      </p:sp>
      <p:sp>
        <p:nvSpPr>
          <p:cNvPr id="4" name="Rezervirano mjesto podnožja 3"/>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1600349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lgn="ctr">
              <a:buNone/>
            </a:pPr>
            <a:endParaRPr lang="de-DE" dirty="0" smtClean="0"/>
          </a:p>
          <a:p>
            <a:pPr marL="0" indent="0" algn="ctr">
              <a:buNone/>
            </a:pPr>
            <a:endParaRPr lang="de-DE" dirty="0" smtClean="0"/>
          </a:p>
          <a:p>
            <a:pPr marL="0" indent="0" algn="ctr">
              <a:buNone/>
            </a:pPr>
            <a:endParaRPr lang="de-DE" dirty="0"/>
          </a:p>
          <a:p>
            <a:pPr marL="0" indent="0" algn="ctr">
              <a:buNone/>
            </a:pPr>
            <a:r>
              <a:rPr lang="de-DE" sz="4400" b="1" dirty="0" smtClean="0"/>
              <a:t>Information </a:t>
            </a:r>
            <a:r>
              <a:rPr lang="de-DE" sz="4400" b="1" dirty="0" err="1" smtClean="0"/>
              <a:t>Seeking</a:t>
            </a:r>
            <a:r>
              <a:rPr lang="de-DE" sz="4400" b="1" dirty="0" smtClean="0"/>
              <a:t> </a:t>
            </a:r>
            <a:endParaRPr lang="de-DE" sz="4400" b="1" dirty="0"/>
          </a:p>
        </p:txBody>
      </p:sp>
      <p:sp>
        <p:nvSpPr>
          <p:cNvPr id="4" name="Rezervirano mjesto podnožja 3"/>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1243516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Definition - </a:t>
            </a:r>
            <a:r>
              <a:rPr lang="en-US" altLang="de-DE" dirty="0"/>
              <a:t>Information </a:t>
            </a:r>
            <a:r>
              <a:rPr lang="en-US" altLang="de-DE" dirty="0" smtClean="0"/>
              <a:t>seeking</a:t>
            </a:r>
            <a:endParaRPr lang="de-DE" dirty="0"/>
          </a:p>
        </p:txBody>
      </p:sp>
      <p:sp>
        <p:nvSpPr>
          <p:cNvPr id="6" name="Rectangle 3"/>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lvl="1">
              <a:buFont typeface="Wingdings" pitchFamily="2" charset="2"/>
              <a:buNone/>
              <a:defRPr/>
            </a:pPr>
            <a:endParaRPr lang="en-US" altLang="de-DE" sz="2400" kern="0" dirty="0"/>
          </a:p>
          <a:p>
            <a:pPr lvl="1">
              <a:buFont typeface="Wingdings" pitchFamily="2" charset="2"/>
              <a:buNone/>
              <a:defRPr/>
            </a:pPr>
            <a:endParaRPr lang="en-US" altLang="de-DE" sz="2400" kern="0" dirty="0"/>
          </a:p>
          <a:p>
            <a:pPr lvl="1">
              <a:buFont typeface="Wingdings" pitchFamily="2" charset="2"/>
              <a:buNone/>
              <a:defRPr/>
            </a:pPr>
            <a:r>
              <a:rPr lang="en-US" altLang="de-DE" sz="2400" kern="0" dirty="0"/>
              <a:t>Process in which humans purposefully engage in order to change their state of knowledge </a:t>
            </a:r>
            <a:r>
              <a:rPr lang="en-US" altLang="de-DE" sz="1600" kern="0" dirty="0"/>
              <a:t>(</a:t>
            </a:r>
            <a:r>
              <a:rPr lang="en-US" altLang="de-DE" sz="1600" kern="0" dirty="0" err="1"/>
              <a:t>Marchionini</a:t>
            </a:r>
            <a:r>
              <a:rPr lang="en-US" altLang="de-DE" sz="1600" kern="0" dirty="0"/>
              <a:t>, 1995)</a:t>
            </a:r>
          </a:p>
          <a:p>
            <a:pPr lvl="1">
              <a:buFont typeface="Wingdings" pitchFamily="2" charset="2"/>
              <a:buNone/>
              <a:defRPr/>
            </a:pPr>
            <a:endParaRPr lang="en-US" altLang="de-DE" sz="2400" kern="0" dirty="0"/>
          </a:p>
          <a:p>
            <a:pPr lvl="1">
              <a:buFont typeface="Wingdings" pitchFamily="2" charset="2"/>
              <a:buNone/>
              <a:defRPr/>
            </a:pPr>
            <a:r>
              <a:rPr lang="en-US" altLang="de-DE" sz="2400" kern="0" dirty="0"/>
              <a:t>A conscious effort to acquire information in response to a need or gap in your knowledge     </a:t>
            </a:r>
            <a:r>
              <a:rPr lang="en-US" altLang="de-DE" sz="1600" kern="0" dirty="0"/>
              <a:t>(Case, 2002)</a:t>
            </a:r>
          </a:p>
          <a:p>
            <a:pPr lvl="1">
              <a:buFont typeface="Wingdings" pitchFamily="2" charset="2"/>
              <a:buNone/>
              <a:defRPr/>
            </a:pPr>
            <a:endParaRPr lang="en-US" altLang="de-DE" sz="1600" kern="0" dirty="0"/>
          </a:p>
          <a:p>
            <a:pPr lvl="1">
              <a:buFont typeface="Wingdings" pitchFamily="2" charset="2"/>
              <a:buNone/>
              <a:defRPr/>
            </a:pPr>
            <a:endParaRPr lang="en-US" altLang="de-DE" sz="2400" kern="0" dirty="0"/>
          </a:p>
        </p:txBody>
      </p:sp>
      <p:sp>
        <p:nvSpPr>
          <p:cNvPr id="3" name="Rezervirano mjesto podnožja 2"/>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1634301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de-DE" dirty="0" smtClean="0"/>
              <a:t>Information Seeking</a:t>
            </a:r>
          </a:p>
        </p:txBody>
      </p:sp>
      <p:sp>
        <p:nvSpPr>
          <p:cNvPr id="11267" name="Rectangle 3"/>
          <p:cNvSpPr>
            <a:spLocks noGrp="1" noChangeArrowheads="1"/>
          </p:cNvSpPr>
          <p:nvPr>
            <p:ph type="body" idx="1"/>
          </p:nvPr>
        </p:nvSpPr>
        <p:spPr>
          <a:xfrm>
            <a:off x="1104293" y="1613103"/>
            <a:ext cx="8946541" cy="4195481"/>
          </a:xfrm>
        </p:spPr>
        <p:txBody>
          <a:bodyPr>
            <a:normAutofit fontScale="92500"/>
          </a:bodyPr>
          <a:lstStyle/>
          <a:p>
            <a:pPr marL="0" indent="0">
              <a:buNone/>
            </a:pPr>
            <a:r>
              <a:rPr lang="en-US" altLang="de-DE" sz="2800" dirty="0"/>
              <a:t>Process of finding information to fill a knowledge gap</a:t>
            </a:r>
          </a:p>
          <a:p>
            <a:pPr marL="0" indent="0">
              <a:buNone/>
            </a:pPr>
            <a:endParaRPr lang="en-US" altLang="de-DE" sz="2800" dirty="0"/>
          </a:p>
          <a:p>
            <a:pPr lvl="1"/>
            <a:r>
              <a:rPr lang="en-US" altLang="de-DE" sz="2600" dirty="0"/>
              <a:t>Need information to make a decision</a:t>
            </a:r>
          </a:p>
          <a:p>
            <a:pPr lvl="1"/>
            <a:r>
              <a:rPr lang="en-US" altLang="de-DE" sz="2600" dirty="0"/>
              <a:t>Need to learn about something</a:t>
            </a:r>
          </a:p>
          <a:p>
            <a:pPr lvl="1"/>
            <a:r>
              <a:rPr lang="en-US" altLang="de-DE" sz="2600" dirty="0"/>
              <a:t>Need to answer a question</a:t>
            </a:r>
          </a:p>
          <a:p>
            <a:pPr lvl="1"/>
            <a:r>
              <a:rPr lang="en-US" altLang="de-DE" sz="2600" dirty="0"/>
              <a:t>Need to increase own knowledge about a subject of interest</a:t>
            </a:r>
          </a:p>
          <a:p>
            <a:pPr lvl="1"/>
            <a:r>
              <a:rPr lang="en-US" altLang="de-DE" sz="2600" dirty="0"/>
              <a:t>Need information to fill other needs</a:t>
            </a:r>
          </a:p>
        </p:txBody>
      </p:sp>
      <p:sp>
        <p:nvSpPr>
          <p:cNvPr id="2" name="Rezervirano mjesto podnožja 1"/>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5373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de-DE" dirty="0" smtClean="0"/>
              <a:t>Information Seeking</a:t>
            </a:r>
          </a:p>
        </p:txBody>
      </p:sp>
      <p:sp>
        <p:nvSpPr>
          <p:cNvPr id="11267" name="Rectangle 3"/>
          <p:cNvSpPr>
            <a:spLocks noGrp="1" noChangeArrowheads="1"/>
          </p:cNvSpPr>
          <p:nvPr>
            <p:ph type="body" idx="1"/>
          </p:nvPr>
        </p:nvSpPr>
        <p:spPr>
          <a:xfrm>
            <a:off x="1104293" y="1613103"/>
            <a:ext cx="8946541" cy="4195481"/>
          </a:xfrm>
        </p:spPr>
        <p:txBody>
          <a:bodyPr>
            <a:normAutofit fontScale="92500"/>
          </a:bodyPr>
          <a:lstStyle/>
          <a:p>
            <a:pPr marL="0" indent="0">
              <a:buNone/>
            </a:pPr>
            <a:r>
              <a:rPr lang="en-US" altLang="de-DE" sz="2800" dirty="0"/>
              <a:t>Process of finding information to fill a knowledge gap</a:t>
            </a:r>
          </a:p>
          <a:p>
            <a:pPr marL="0" indent="0">
              <a:buNone/>
            </a:pPr>
            <a:endParaRPr lang="en-US" altLang="de-DE" sz="2800" dirty="0"/>
          </a:p>
          <a:p>
            <a:pPr lvl="1"/>
            <a:r>
              <a:rPr lang="en-US" altLang="de-DE" sz="2600" dirty="0"/>
              <a:t>Need information to make a decision</a:t>
            </a:r>
          </a:p>
          <a:p>
            <a:pPr lvl="1"/>
            <a:r>
              <a:rPr lang="en-US" altLang="de-DE" sz="2600" dirty="0"/>
              <a:t>Need to learn about something</a:t>
            </a:r>
          </a:p>
          <a:p>
            <a:pPr lvl="1"/>
            <a:r>
              <a:rPr lang="en-US" altLang="de-DE" sz="2600" dirty="0"/>
              <a:t>Need to answer a question</a:t>
            </a:r>
          </a:p>
          <a:p>
            <a:pPr lvl="1"/>
            <a:r>
              <a:rPr lang="en-US" altLang="de-DE" sz="2600" dirty="0"/>
              <a:t>Need to increase own knowledge about a subject of interest</a:t>
            </a:r>
          </a:p>
          <a:p>
            <a:pPr lvl="1"/>
            <a:r>
              <a:rPr lang="en-US" altLang="de-DE" sz="2600" dirty="0"/>
              <a:t>Need information to fill other needs</a:t>
            </a:r>
          </a:p>
        </p:txBody>
      </p:sp>
      <p:pic>
        <p:nvPicPr>
          <p:cNvPr id="4" name="Grafik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5300"/>
                    </a14:imgEffect>
                    <a14:imgEffect>
                      <a14:saturation sat="216000"/>
                    </a14:imgEffect>
                  </a14:imgLayer>
                </a14:imgProps>
              </a:ext>
              <a:ext uri="{28A0092B-C50C-407E-A947-70E740481C1C}">
                <a14:useLocalDpi xmlns:a14="http://schemas.microsoft.com/office/drawing/2010/main" val="0"/>
              </a:ext>
            </a:extLst>
          </a:blip>
          <a:stretch>
            <a:fillRect/>
          </a:stretch>
        </p:blipFill>
        <p:spPr>
          <a:xfrm>
            <a:off x="8600330" y="3181680"/>
            <a:ext cx="1450504" cy="845371"/>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2507" y="4941355"/>
            <a:ext cx="1459816" cy="1264544"/>
          </a:xfrm>
          <a:prstGeom prst="rect">
            <a:avLst/>
          </a:prstGeom>
        </p:spPr>
      </p:pic>
      <p:sp>
        <p:nvSpPr>
          <p:cNvPr id="2" name="Rezervirano mjesto podnožja 1"/>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1210722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Central </a:t>
            </a:r>
            <a:r>
              <a:rPr lang="de-DE" dirty="0" err="1" smtClean="0"/>
              <a:t>Question</a:t>
            </a:r>
            <a:endParaRPr lang="de-DE" dirty="0"/>
          </a:p>
        </p:txBody>
      </p:sp>
      <p:sp>
        <p:nvSpPr>
          <p:cNvPr id="3" name="Inhaltsplatzhalter 2"/>
          <p:cNvSpPr>
            <a:spLocks noGrp="1"/>
          </p:cNvSpPr>
          <p:nvPr>
            <p:ph idx="1"/>
          </p:nvPr>
        </p:nvSpPr>
        <p:spPr/>
        <p:txBody>
          <a:bodyPr/>
          <a:lstStyle/>
          <a:p>
            <a:pPr marL="0" indent="0">
              <a:buNone/>
            </a:pPr>
            <a:endParaRPr lang="en-US" altLang="de-DE" sz="2400" i="1" dirty="0"/>
          </a:p>
          <a:p>
            <a:pPr marL="0" indent="0" algn="ctr">
              <a:buNone/>
            </a:pPr>
            <a:endParaRPr lang="en-US" altLang="de-DE" sz="2400" i="1" dirty="0"/>
          </a:p>
          <a:p>
            <a:pPr marL="0" indent="0" algn="ctr">
              <a:buNone/>
            </a:pPr>
            <a:r>
              <a:rPr lang="en-US" altLang="de-DE" sz="3200" i="1" dirty="0"/>
              <a:t>What is really going on when we go about finding information about something?</a:t>
            </a:r>
          </a:p>
          <a:p>
            <a:pPr marL="0" indent="0">
              <a:buNone/>
            </a:pPr>
            <a:endParaRPr lang="en-US" altLang="de-DE" sz="2400" dirty="0"/>
          </a:p>
          <a:p>
            <a:pPr marL="0" indent="0">
              <a:buNone/>
            </a:pPr>
            <a:endParaRPr lang="en-US" altLang="de-DE" sz="2400" dirty="0"/>
          </a:p>
        </p:txBody>
      </p:sp>
      <p:sp>
        <p:nvSpPr>
          <p:cNvPr id="4" name="Rezervirano mjesto podnožja 3"/>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3225030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Grp="1" noChangeArrowheads="1"/>
          </p:cNvSpPr>
          <p:nvPr>
            <p:ph type="title"/>
          </p:nvPr>
        </p:nvSpPr>
        <p:spPr/>
        <p:txBody>
          <a:bodyPr>
            <a:normAutofit/>
          </a:bodyPr>
          <a:lstStyle/>
          <a:p>
            <a:r>
              <a:rPr lang="de-DE" altLang="en-US" dirty="0" smtClean="0"/>
              <a:t>Task-</a:t>
            </a:r>
            <a:r>
              <a:rPr lang="de-DE" altLang="en-US" dirty="0" err="1" smtClean="0"/>
              <a:t>based</a:t>
            </a:r>
            <a:r>
              <a:rPr lang="de-DE" altLang="en-US" dirty="0" smtClean="0"/>
              <a:t> </a:t>
            </a:r>
            <a:r>
              <a:rPr lang="de-DE" altLang="en-US" dirty="0" err="1" smtClean="0"/>
              <a:t>information</a:t>
            </a:r>
            <a:r>
              <a:rPr lang="de-DE" altLang="en-US" dirty="0" smtClean="0"/>
              <a:t> </a:t>
            </a:r>
            <a:r>
              <a:rPr lang="de-DE" altLang="en-US" dirty="0" err="1" smtClean="0"/>
              <a:t>seeking</a:t>
            </a:r>
            <a:endParaRPr lang="de-DE" altLang="en-US" dirty="0"/>
          </a:p>
        </p:txBody>
      </p:sp>
      <p:sp>
        <p:nvSpPr>
          <p:cNvPr id="1110019" name="Rectangle 3"/>
          <p:cNvSpPr>
            <a:spLocks noGrp="1" noChangeArrowheads="1"/>
          </p:cNvSpPr>
          <p:nvPr>
            <p:ph type="body" idx="1"/>
          </p:nvPr>
        </p:nvSpPr>
        <p:spPr>
          <a:xfrm>
            <a:off x="1104293" y="1554155"/>
            <a:ext cx="8946541" cy="4195481"/>
          </a:xfrm>
        </p:spPr>
        <p:txBody>
          <a:bodyPr>
            <a:normAutofit fontScale="92500" lnSpcReduction="10000"/>
          </a:bodyPr>
          <a:lstStyle/>
          <a:p>
            <a:r>
              <a:rPr lang="de-DE" altLang="en-US" sz="2400" dirty="0"/>
              <a:t>Tasks </a:t>
            </a:r>
            <a:r>
              <a:rPr lang="de-DE" altLang="en-US" sz="2400" dirty="0" err="1"/>
              <a:t>derive</a:t>
            </a:r>
            <a:r>
              <a:rPr lang="de-DE" altLang="en-US" sz="2400" dirty="0"/>
              <a:t> </a:t>
            </a:r>
            <a:r>
              <a:rPr lang="de-DE" altLang="en-US" sz="2400" dirty="0" err="1"/>
              <a:t>from</a:t>
            </a:r>
            <a:r>
              <a:rPr lang="de-DE" altLang="en-US" sz="2400" dirty="0"/>
              <a:t> a private </a:t>
            </a:r>
            <a:r>
              <a:rPr lang="de-DE" altLang="en-US" sz="2400" dirty="0" err="1"/>
              <a:t>or</a:t>
            </a:r>
            <a:r>
              <a:rPr lang="de-DE" altLang="en-US" sz="2400" dirty="0"/>
              <a:t> </a:t>
            </a:r>
            <a:r>
              <a:rPr lang="de-DE" altLang="en-US" sz="2400" dirty="0" err="1"/>
              <a:t>work</a:t>
            </a:r>
            <a:r>
              <a:rPr lang="de-DE" altLang="en-US" sz="2400" dirty="0"/>
              <a:t> </a:t>
            </a:r>
            <a:r>
              <a:rPr lang="de-DE" altLang="en-US" sz="2400" dirty="0" err="1"/>
              <a:t>context</a:t>
            </a:r>
            <a:endParaRPr lang="de-DE" altLang="en-US" sz="2400" dirty="0"/>
          </a:p>
          <a:p>
            <a:endParaRPr lang="de-DE" altLang="en-US" sz="2800" dirty="0"/>
          </a:p>
          <a:p>
            <a:r>
              <a:rPr lang="de-DE" altLang="en-US" sz="2400" dirty="0" err="1"/>
              <a:t>Examples</a:t>
            </a:r>
            <a:r>
              <a:rPr lang="de-DE" altLang="en-US" sz="2400" dirty="0"/>
              <a:t>: </a:t>
            </a:r>
          </a:p>
          <a:p>
            <a:pPr lvl="1"/>
            <a:r>
              <a:rPr lang="de-DE" altLang="en-US" sz="2400" dirty="0" err="1"/>
              <a:t>literature</a:t>
            </a:r>
            <a:r>
              <a:rPr lang="de-DE" altLang="en-US" sz="2400" dirty="0"/>
              <a:t> </a:t>
            </a:r>
            <a:r>
              <a:rPr lang="de-DE" altLang="en-US" sz="2400" dirty="0" err="1"/>
              <a:t>search</a:t>
            </a:r>
            <a:r>
              <a:rPr lang="de-DE" altLang="en-US" sz="2400" dirty="0"/>
              <a:t> for </a:t>
            </a:r>
            <a:r>
              <a:rPr lang="de-DE" altLang="en-US" sz="2400" dirty="0" err="1"/>
              <a:t>state</a:t>
            </a:r>
            <a:r>
              <a:rPr lang="de-DE" altLang="en-US" sz="2400" dirty="0"/>
              <a:t> </a:t>
            </a:r>
            <a:r>
              <a:rPr lang="de-DE" altLang="en-US" sz="2400" dirty="0" err="1"/>
              <a:t>of</a:t>
            </a:r>
            <a:r>
              <a:rPr lang="de-DE" altLang="en-US" sz="2400" dirty="0"/>
              <a:t> </a:t>
            </a:r>
            <a:r>
              <a:rPr lang="de-DE" altLang="en-US" sz="2400" dirty="0" err="1"/>
              <a:t>the</a:t>
            </a:r>
            <a:r>
              <a:rPr lang="de-DE" altLang="en-US" sz="2400" dirty="0"/>
              <a:t> </a:t>
            </a:r>
            <a:r>
              <a:rPr lang="de-DE" altLang="en-US" sz="2400" dirty="0" err="1"/>
              <a:t>art</a:t>
            </a:r>
            <a:endParaRPr lang="de-DE" altLang="en-US" sz="2400" dirty="0"/>
          </a:p>
          <a:p>
            <a:pPr lvl="1"/>
            <a:r>
              <a:rPr lang="de-DE" altLang="en-US" sz="2400" dirty="0" err="1" smtClean="0"/>
              <a:t>finding</a:t>
            </a:r>
            <a:r>
              <a:rPr lang="de-DE" altLang="en-US" sz="2400" dirty="0" smtClean="0"/>
              <a:t> </a:t>
            </a:r>
            <a:r>
              <a:rPr lang="de-DE" altLang="en-US" sz="2400" dirty="0"/>
              <a:t>a </a:t>
            </a:r>
            <a:r>
              <a:rPr lang="de-DE" altLang="en-US" sz="2400" dirty="0" err="1"/>
              <a:t>hotel</a:t>
            </a:r>
            <a:r>
              <a:rPr lang="de-DE" altLang="en-US" sz="2400" dirty="0"/>
              <a:t> in Graz </a:t>
            </a:r>
          </a:p>
          <a:p>
            <a:endParaRPr lang="de-DE" altLang="en-US" sz="2400" dirty="0"/>
          </a:p>
          <a:p>
            <a:r>
              <a:rPr lang="de-DE" altLang="en-US" sz="2400" dirty="0" err="1"/>
              <a:t>Usually</a:t>
            </a:r>
            <a:r>
              <a:rPr lang="de-DE" altLang="en-US" sz="2400" dirty="0"/>
              <a:t> </a:t>
            </a:r>
            <a:r>
              <a:rPr lang="de-DE" altLang="en-US" sz="2400" dirty="0" err="1"/>
              <a:t>long</a:t>
            </a:r>
            <a:r>
              <a:rPr lang="de-DE" altLang="en-US" sz="2400" dirty="0"/>
              <a:t>-term </a:t>
            </a:r>
            <a:r>
              <a:rPr lang="de-DE" altLang="en-US" sz="2400" dirty="0" err="1"/>
              <a:t>process</a:t>
            </a:r>
            <a:r>
              <a:rPr lang="de-DE" altLang="en-US" sz="2400" dirty="0"/>
              <a:t> in </a:t>
            </a:r>
            <a:r>
              <a:rPr lang="de-DE" altLang="en-US" sz="2400" dirty="0" err="1"/>
              <a:t>several</a:t>
            </a:r>
            <a:r>
              <a:rPr lang="de-DE" altLang="en-US" sz="2400" dirty="0"/>
              <a:t> </a:t>
            </a:r>
            <a:r>
              <a:rPr lang="de-DE" altLang="en-US" sz="2400" dirty="0" err="1"/>
              <a:t>sessions</a:t>
            </a:r>
            <a:endParaRPr lang="de-DE" altLang="en-US" sz="2400" dirty="0"/>
          </a:p>
          <a:p>
            <a:r>
              <a:rPr lang="de-DE" altLang="en-US" sz="2400" dirty="0" err="1"/>
              <a:t>Structure</a:t>
            </a:r>
            <a:r>
              <a:rPr lang="de-DE" altLang="en-US" sz="2400" dirty="0"/>
              <a:t> high-level </a:t>
            </a:r>
            <a:r>
              <a:rPr lang="de-DE" altLang="en-US" sz="2400" dirty="0" err="1"/>
              <a:t>goals</a:t>
            </a:r>
            <a:r>
              <a:rPr lang="de-DE" altLang="en-US" sz="2400" dirty="0"/>
              <a:t> </a:t>
            </a:r>
            <a:r>
              <a:rPr lang="de-DE" altLang="en-US" sz="2400" dirty="0" err="1"/>
              <a:t>into</a:t>
            </a:r>
            <a:r>
              <a:rPr lang="de-DE" altLang="en-US" sz="2400" dirty="0"/>
              <a:t> sub-tasks</a:t>
            </a:r>
          </a:p>
          <a:p>
            <a:r>
              <a:rPr lang="de-DE" altLang="en-US" sz="2400" dirty="0"/>
              <a:t>System </a:t>
            </a:r>
            <a:r>
              <a:rPr lang="de-DE" altLang="en-US" sz="2400" dirty="0" err="1"/>
              <a:t>support</a:t>
            </a:r>
            <a:r>
              <a:rPr lang="de-DE" altLang="en-US" sz="2400" dirty="0"/>
              <a:t> </a:t>
            </a:r>
            <a:r>
              <a:rPr lang="de-DE" altLang="en-US" sz="2400" dirty="0" err="1"/>
              <a:t>should</a:t>
            </a:r>
            <a:r>
              <a:rPr lang="de-DE" altLang="en-US" sz="2400" dirty="0"/>
              <a:t> </a:t>
            </a:r>
            <a:r>
              <a:rPr lang="de-DE" altLang="en-US" sz="2400" dirty="0" err="1"/>
              <a:t>be</a:t>
            </a:r>
            <a:r>
              <a:rPr lang="de-DE" altLang="en-US" sz="2400" dirty="0"/>
              <a:t> task-aware</a:t>
            </a:r>
          </a:p>
        </p:txBody>
      </p:sp>
      <p:sp>
        <p:nvSpPr>
          <p:cNvPr id="2" name="Rezervirano mjesto podnožja 1"/>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2763561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Personalizado 1">
      <a:dk1>
        <a:sysClr val="windowText" lastClr="000000"/>
      </a:dk1>
      <a:lt1>
        <a:sysClr val="window" lastClr="FFFFFF"/>
      </a:lt1>
      <a:dk2>
        <a:srgbClr val="CB0F0F"/>
      </a:dk2>
      <a:lt2>
        <a:srgbClr val="EBEBEB"/>
      </a:lt2>
      <a:accent1>
        <a:srgbClr val="CB0F0F"/>
      </a:accent1>
      <a:accent2>
        <a:srgbClr val="FA731A"/>
      </a:accent2>
      <a:accent3>
        <a:srgbClr val="AB9281"/>
      </a:accent3>
      <a:accent4>
        <a:srgbClr val="A18CD0"/>
      </a:accent4>
      <a:accent5>
        <a:srgbClr val="8EBBD2"/>
      </a:accent5>
      <a:accent6>
        <a:srgbClr val="ACC995"/>
      </a:accent6>
      <a:hlink>
        <a:srgbClr val="2D78CC"/>
      </a:hlink>
      <a:folHlink>
        <a:srgbClr val="2D78CC"/>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847778</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2012-07-18T23:36:00+00:00</AssetStart>
    <FriendlyTitle xmlns="4873beb7-5857-4685-be1f-d57550cc96cc" xsi:nil="true"/>
    <MarketSpecific xmlns="4873beb7-5857-4685-be1f-d57550cc96cc">false</MarketSpecific>
    <TPNamespace xmlns="4873beb7-5857-4685-be1f-d57550cc96cc" xsi:nil="true"/>
    <PublishStatusLookup xmlns="4873beb7-5857-4685-be1f-d57550cc96cc">
      <Value>1597963</Value>
    </PublishStatusLookup>
    <APAuthor xmlns="4873beb7-5857-4685-be1f-d57550cc96cc">
      <UserInfo>
        <DisplayName>REDMOND\v-alekha</DisplayName>
        <AccountId>2912</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TP103039515</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CCEC0E97-8C84-410A-8286-2F18FF8966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E901BC-D190-49E6-8B33-2F32A0F2BF00}">
  <ds:schemaRefs>
    <ds:schemaRef ds:uri="http://schemas.microsoft.com/sharepoint/v3/contenttype/forms"/>
  </ds:schemaRefs>
</ds:datastoreItem>
</file>

<file path=customXml/itemProps3.xml><?xml version="1.0" encoding="utf-8"?>
<ds:datastoreItem xmlns:ds="http://schemas.openxmlformats.org/officeDocument/2006/customXml" ds:itemID="{FEAE737A-72D2-4F07-84A4-D46333E273A5}">
  <ds:schemaRefs>
    <ds:schemaRef ds:uri="4873beb7-5857-4685-be1f-d57550cc96cc"/>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tf03039516</Template>
  <TotalTime>0</TotalTime>
  <Words>4258</Words>
  <Application>Microsoft Office PowerPoint</Application>
  <PresentationFormat>Široki zaslon</PresentationFormat>
  <Paragraphs>477</Paragraphs>
  <Slides>37</Slides>
  <Notes>34</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37</vt:i4>
      </vt:variant>
    </vt:vector>
  </HeadingPairs>
  <TitlesOfParts>
    <vt:vector size="45" baseType="lpstr">
      <vt:lpstr>Century Gothic</vt:lpstr>
      <vt:lpstr>Calibri</vt:lpstr>
      <vt:lpstr>Arial</vt:lpstr>
      <vt:lpstr>Wingdings</vt:lpstr>
      <vt:lpstr>Raleway</vt:lpstr>
      <vt:lpstr>Wingdings 3</vt:lpstr>
      <vt:lpstr>Fjalla One</vt:lpstr>
      <vt:lpstr>Ion</vt:lpstr>
      <vt:lpstr>Collaborative  Information Seeking</vt:lpstr>
      <vt:lpstr>University of Hildesheim</vt:lpstr>
      <vt:lpstr>Outline</vt:lpstr>
      <vt:lpstr>PowerPoint prezentacija</vt:lpstr>
      <vt:lpstr>Definition - Information seeking</vt:lpstr>
      <vt:lpstr>Information Seeking</vt:lpstr>
      <vt:lpstr>Information Seeking</vt:lpstr>
      <vt:lpstr>Central Question</vt:lpstr>
      <vt:lpstr>Task-based information seeking</vt:lpstr>
      <vt:lpstr>User oriented research</vt:lpstr>
      <vt:lpstr>User Differences</vt:lpstr>
      <vt:lpstr>PowerPoint prezentacija</vt:lpstr>
      <vt:lpstr>CIS - Defintion</vt:lpstr>
      <vt:lpstr>From single user to multiple users</vt:lpstr>
      <vt:lpstr>Defining Collaboration: 5C‘s</vt:lpstr>
      <vt:lpstr>PowerPoint prezentacija</vt:lpstr>
      <vt:lpstr>PowerPoint prezentacija</vt:lpstr>
      <vt:lpstr>Group activities in time &amp; space</vt:lpstr>
      <vt:lpstr>Awareness</vt:lpstr>
      <vt:lpstr>CIS Systems - Examples</vt:lpstr>
      <vt:lpstr>SearchTeam</vt:lpstr>
      <vt:lpstr>SearchTeam – Creating a SearchSpace</vt:lpstr>
      <vt:lpstr>SearchTeam – Example SearchSpace</vt:lpstr>
      <vt:lpstr>SearchTeam</vt:lpstr>
      <vt:lpstr>SearchTeam - Chat</vt:lpstr>
      <vt:lpstr>PowerPoint prezentacija</vt:lpstr>
      <vt:lpstr>Evaluation</vt:lpstr>
      <vt:lpstr>Evaluation</vt:lpstr>
      <vt:lpstr>Evaluation</vt:lpstr>
      <vt:lpstr>Group task </vt:lpstr>
      <vt:lpstr>Group task </vt:lpstr>
      <vt:lpstr>Group task </vt:lpstr>
      <vt:lpstr>Conclusion</vt:lpstr>
      <vt:lpstr>Conclusion</vt:lpstr>
      <vt:lpstr>Instructor Contact Information</vt:lpstr>
      <vt:lpstr>Literature </vt:lpstr>
      <vt:lpstr>Literature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2017-08-11T19:24:45Z</dcterms:created>
  <dcterms:modified xsi:type="dcterms:W3CDTF">2018-11-11T16:45:34Z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