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7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7104063" cy="10234613"/>
  <p:embeddedFontLst>
    <p:embeddedFont>
      <p:font typeface="Century Gothic" panose="020B0502020202020204" pitchFamily="34" charset="0"/>
      <p:regular r:id="rId22"/>
      <p:bold r:id="rId23"/>
      <p:italic r:id="rId24"/>
      <p:bold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Raleway" panose="020B0604020202020204" charset="-18"/>
      <p:regular r:id="rId30"/>
      <p:bold r:id="rId31"/>
      <p:italic r:id="rId32"/>
      <p:boldItalic r:id="rId33"/>
    </p:embeddedFont>
    <p:embeddedFont>
      <p:font typeface="Fjalla One" panose="020B0604020202020204" charset="0"/>
      <p:regular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D1B5031-4757-4720-A9F5-6CDBACCD45D5}">
  <a:tblStyle styleId="{AD1B5031-4757-4720-A9F5-6CDBACCD45D5}" styleName="Table_0">
    <a:wholeTbl>
      <a:tcTxStyle b="off" i="off">
        <a:font>
          <a:latin typeface="Century Gothic"/>
          <a:ea typeface="Century Gothic"/>
          <a:cs typeface="Century Gothic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2E7E6"/>
          </a:solidFill>
        </a:fill>
      </a:tcStyle>
    </a:wholeTbl>
    <a:band1H>
      <a:tcTxStyle/>
      <a:tcStyle>
        <a:tcBdr/>
        <a:fill>
          <a:solidFill>
            <a:srgbClr val="E3CAC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3CAC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2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mailto:Jan.Pisanski@ff.uni-lj.si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mailto:Jan.Pisanski@ff.uni-lj.si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87E9D6-2A90-4BCA-9917-059667D4BDB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D1E1409-B4D1-4074-90A1-337E7AFD5784}">
      <dgm:prSet phldrT="[Text]"/>
      <dgm:spPr/>
      <dgm:t>
        <a:bodyPr/>
        <a:lstStyle/>
        <a:p>
          <a:r>
            <a:rPr lang="hr-HR" dirty="0" err="1" smtClean="0">
              <a:solidFill>
                <a:schemeClr val="tx1"/>
              </a:solidFill>
              <a:hlinkClick xmlns:r="http://schemas.openxmlformats.org/officeDocument/2006/relationships" r:id="rId1"/>
            </a:rPr>
            <a:t>Jan.Pisanski@ff.uni-lj.si</a:t>
          </a:r>
          <a:r>
            <a:rPr lang="hr-HR" dirty="0" smtClean="0">
              <a:solidFill>
                <a:schemeClr val="tx1"/>
              </a:solidFill>
            </a:rPr>
            <a:t> </a:t>
          </a:r>
          <a:endParaRPr lang="en-US" dirty="0">
            <a:solidFill>
              <a:schemeClr val="tx1"/>
            </a:solidFill>
          </a:endParaRPr>
        </a:p>
      </dgm:t>
    </dgm:pt>
    <dgm:pt modelId="{3A22935D-9DC8-463F-B9FD-A51FA2726A84}" type="parTrans" cxnId="{7D8B7E75-4507-4B72-AA00-67CAF20DBBA1}">
      <dgm:prSet/>
      <dgm:spPr/>
      <dgm:t>
        <a:bodyPr/>
        <a:lstStyle/>
        <a:p>
          <a:endParaRPr lang="en-US"/>
        </a:p>
      </dgm:t>
    </dgm:pt>
    <dgm:pt modelId="{BD917192-454C-479E-9824-7CFC05C66C75}" type="sibTrans" cxnId="{7D8B7E75-4507-4B72-AA00-67CAF20DBBA1}">
      <dgm:prSet/>
      <dgm:spPr/>
      <dgm:t>
        <a:bodyPr/>
        <a:lstStyle/>
        <a:p>
          <a:endParaRPr lang="en-US"/>
        </a:p>
      </dgm:t>
    </dgm:pt>
    <dgm:pt modelId="{D822D75A-238A-426D-A9D3-A664472FE3B0}" type="pres">
      <dgm:prSet presAssocID="{6787E9D6-2A90-4BCA-9917-059667D4BDB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2395514-DBA0-4CED-89BE-7504CBC7A432}" type="pres">
      <dgm:prSet presAssocID="{7D1E1409-B4D1-4074-90A1-337E7AFD5784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9EC5D75-B37E-4BA8-9052-2E0CEBAD8A2A}" type="presOf" srcId="{6787E9D6-2A90-4BCA-9917-059667D4BDBC}" destId="{D822D75A-238A-426D-A9D3-A664472FE3B0}" srcOrd="0" destOrd="0" presId="urn:microsoft.com/office/officeart/2005/8/layout/default"/>
    <dgm:cxn modelId="{7D8B7E75-4507-4B72-AA00-67CAF20DBBA1}" srcId="{6787E9D6-2A90-4BCA-9917-059667D4BDBC}" destId="{7D1E1409-B4D1-4074-90A1-337E7AFD5784}" srcOrd="0" destOrd="0" parTransId="{3A22935D-9DC8-463F-B9FD-A51FA2726A84}" sibTransId="{BD917192-454C-479E-9824-7CFC05C66C75}"/>
    <dgm:cxn modelId="{FFC89062-5E62-495C-8D02-15A93A33AD9B}" type="presOf" srcId="{7D1E1409-B4D1-4074-90A1-337E7AFD5784}" destId="{12395514-DBA0-4CED-89BE-7504CBC7A432}" srcOrd="0" destOrd="0" presId="urn:microsoft.com/office/officeart/2005/8/layout/default"/>
    <dgm:cxn modelId="{E08EED04-F774-4F97-861B-B6DA61ED375B}" type="presParOf" srcId="{D822D75A-238A-426D-A9D3-A664472FE3B0}" destId="{12395514-DBA0-4CED-89BE-7504CBC7A432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395514-DBA0-4CED-89BE-7504CBC7A432}">
      <dsp:nvSpPr>
        <dsp:cNvPr id="0" name=""/>
        <dsp:cNvSpPr/>
      </dsp:nvSpPr>
      <dsp:spPr>
        <a:xfrm>
          <a:off x="978594" y="892"/>
          <a:ext cx="6989960" cy="41939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5600" kern="1200" dirty="0" err="1" smtClean="0">
              <a:solidFill>
                <a:schemeClr val="tx1"/>
              </a:solidFill>
              <a:hlinkClick xmlns:r="http://schemas.openxmlformats.org/officeDocument/2006/relationships" r:id="rId1"/>
            </a:rPr>
            <a:t>Jan.Pisanski@ff.uni-lj.si</a:t>
          </a:r>
          <a:r>
            <a:rPr lang="hr-HR" sz="5600" kern="1200" dirty="0" smtClean="0">
              <a:solidFill>
                <a:schemeClr val="tx1"/>
              </a:solidFill>
            </a:rPr>
            <a:t> </a:t>
          </a:r>
          <a:endParaRPr lang="en-US" sz="5600" kern="1200" dirty="0">
            <a:solidFill>
              <a:schemeClr val="tx1"/>
            </a:solidFill>
          </a:endParaRPr>
        </a:p>
      </dsp:txBody>
      <dsp:txXfrm>
        <a:off x="978594" y="892"/>
        <a:ext cx="6989960" cy="41939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710389" y="4861422"/>
            <a:ext cx="5683218" cy="4605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899" tIns="94899" rIns="94899" bIns="94899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6808942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710405" y="4925401"/>
            <a:ext cx="5683008" cy="4029710"/>
          </a:xfrm>
          <a:prstGeom prst="rect">
            <a:avLst/>
          </a:prstGeom>
        </p:spPr>
        <p:txBody>
          <a:bodyPr spcFirstLastPara="1" wrap="square" lIns="94899" tIns="94899" rIns="94899" bIns="9489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2037" cy="34544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078233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710389" y="4861422"/>
            <a:ext cx="5683218" cy="4605570"/>
          </a:xfrm>
          <a:prstGeom prst="rect">
            <a:avLst/>
          </a:prstGeom>
        </p:spPr>
        <p:txBody>
          <a:bodyPr spcFirstLastPara="1" wrap="square" lIns="94899" tIns="94899" rIns="94899" bIns="9489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220" name="Shape 220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8350"/>
            <a:ext cx="6821487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66630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710389" y="4861422"/>
            <a:ext cx="5683218" cy="4605570"/>
          </a:xfrm>
          <a:prstGeom prst="rect">
            <a:avLst/>
          </a:prstGeom>
        </p:spPr>
        <p:txBody>
          <a:bodyPr spcFirstLastPara="1" wrap="square" lIns="94899" tIns="94899" rIns="94899" bIns="9489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226" name="Shape 226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8350"/>
            <a:ext cx="6821487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27023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710389" y="4861422"/>
            <a:ext cx="5683218" cy="4605570"/>
          </a:xfrm>
          <a:prstGeom prst="rect">
            <a:avLst/>
          </a:prstGeom>
        </p:spPr>
        <p:txBody>
          <a:bodyPr spcFirstLastPara="1" wrap="square" lIns="94899" tIns="94899" rIns="94899" bIns="9489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8350"/>
            <a:ext cx="6821487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232453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710389" y="4861422"/>
            <a:ext cx="5683218" cy="4605570"/>
          </a:xfrm>
          <a:prstGeom prst="rect">
            <a:avLst/>
          </a:prstGeom>
        </p:spPr>
        <p:txBody>
          <a:bodyPr spcFirstLastPara="1" wrap="square" lIns="94899" tIns="94899" rIns="94899" bIns="9489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8350"/>
            <a:ext cx="6821487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685585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710389" y="4861422"/>
            <a:ext cx="5683218" cy="4605570"/>
          </a:xfrm>
          <a:prstGeom prst="rect">
            <a:avLst/>
          </a:prstGeom>
        </p:spPr>
        <p:txBody>
          <a:bodyPr spcFirstLastPara="1" wrap="square" lIns="94899" tIns="94899" rIns="94899" bIns="9489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247" name="Shape 247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8350"/>
            <a:ext cx="6821487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509254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710389" y="4861422"/>
            <a:ext cx="5683218" cy="4605570"/>
          </a:xfrm>
          <a:prstGeom prst="rect">
            <a:avLst/>
          </a:prstGeom>
        </p:spPr>
        <p:txBody>
          <a:bodyPr spcFirstLastPara="1" wrap="square" lIns="94899" tIns="94899" rIns="94899" bIns="9489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253" name="Shape 253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8350"/>
            <a:ext cx="6821487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906505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>
            <a:spLocks noGrp="1"/>
          </p:cNvSpPr>
          <p:nvPr>
            <p:ph type="body" idx="1"/>
          </p:nvPr>
        </p:nvSpPr>
        <p:spPr>
          <a:xfrm>
            <a:off x="710389" y="4861422"/>
            <a:ext cx="5683218" cy="4605570"/>
          </a:xfrm>
          <a:prstGeom prst="rect">
            <a:avLst/>
          </a:prstGeom>
        </p:spPr>
        <p:txBody>
          <a:bodyPr spcFirstLastPara="1" wrap="square" lIns="94899" tIns="94899" rIns="94899" bIns="9489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260" name="Shape 260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8350"/>
            <a:ext cx="6821487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078821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710389" y="4861422"/>
            <a:ext cx="5683218" cy="4605570"/>
          </a:xfrm>
          <a:prstGeom prst="rect">
            <a:avLst/>
          </a:prstGeom>
        </p:spPr>
        <p:txBody>
          <a:bodyPr spcFirstLastPara="1" wrap="square" lIns="94899" tIns="94899" rIns="94899" bIns="9489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266" name="Shape 266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8350"/>
            <a:ext cx="6821487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011343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 txBox="1">
            <a:spLocks noGrp="1"/>
          </p:cNvSpPr>
          <p:nvPr>
            <p:ph type="body" idx="1"/>
          </p:nvPr>
        </p:nvSpPr>
        <p:spPr>
          <a:xfrm>
            <a:off x="710389" y="4861422"/>
            <a:ext cx="5683218" cy="4605570"/>
          </a:xfrm>
          <a:prstGeom prst="rect">
            <a:avLst/>
          </a:prstGeom>
        </p:spPr>
        <p:txBody>
          <a:bodyPr spcFirstLastPara="1" wrap="square" lIns="94899" tIns="94899" rIns="94899" bIns="9489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272" name="Shape 272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8350"/>
            <a:ext cx="6821487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474046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2037" cy="34544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710405" y="4925401"/>
            <a:ext cx="5683008" cy="4029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845" tIns="48423" rIns="96845" bIns="48423" anchor="t" anchorCtr="0">
            <a:noAutofit/>
          </a:bodyPr>
          <a:lstStyle/>
          <a:p>
            <a:pPr marL="0" indent="0"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Shape 171"/>
          <p:cNvSpPr txBox="1">
            <a:spLocks noGrp="1"/>
          </p:cNvSpPr>
          <p:nvPr>
            <p:ph type="sldNum" idx="12"/>
          </p:nvPr>
        </p:nvSpPr>
        <p:spPr>
          <a:xfrm>
            <a:off x="4023984" y="9721094"/>
            <a:ext cx="3078388" cy="513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845" tIns="48423" rIns="96845" bIns="48423" anchor="b" anchorCtr="0">
            <a:noAutofit/>
          </a:bodyPr>
          <a:lstStyle/>
          <a:p>
            <a:pPr algn="r"/>
            <a:fld id="{00000000-1234-1234-1234-123412341234}" type="slidenum">
              <a:rPr lang="sl-SI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2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72725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710389" y="4861422"/>
            <a:ext cx="5683218" cy="4605570"/>
          </a:xfrm>
          <a:prstGeom prst="rect">
            <a:avLst/>
          </a:prstGeom>
        </p:spPr>
        <p:txBody>
          <a:bodyPr spcFirstLastPara="1" wrap="square" lIns="94899" tIns="94899" rIns="94899" bIns="9489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8350"/>
            <a:ext cx="6821487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317417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710389" y="4861422"/>
            <a:ext cx="5683218" cy="4605570"/>
          </a:xfrm>
          <a:prstGeom prst="rect">
            <a:avLst/>
          </a:prstGeom>
        </p:spPr>
        <p:txBody>
          <a:bodyPr spcFirstLastPara="1" wrap="square" lIns="94899" tIns="94899" rIns="94899" bIns="9489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84" name="Shape 184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8350"/>
            <a:ext cx="6821487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432807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710389" y="4861422"/>
            <a:ext cx="5683218" cy="4605570"/>
          </a:xfrm>
          <a:prstGeom prst="rect">
            <a:avLst/>
          </a:prstGeom>
        </p:spPr>
        <p:txBody>
          <a:bodyPr spcFirstLastPara="1" wrap="square" lIns="94899" tIns="94899" rIns="94899" bIns="9489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8350"/>
            <a:ext cx="6821487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303625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710389" y="4861422"/>
            <a:ext cx="5683218" cy="4605570"/>
          </a:xfrm>
          <a:prstGeom prst="rect">
            <a:avLst/>
          </a:prstGeom>
        </p:spPr>
        <p:txBody>
          <a:bodyPr spcFirstLastPara="1" wrap="square" lIns="94899" tIns="94899" rIns="94899" bIns="9489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8350"/>
            <a:ext cx="6821487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383968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710389" y="4861422"/>
            <a:ext cx="5683218" cy="4605570"/>
          </a:xfrm>
          <a:prstGeom prst="rect">
            <a:avLst/>
          </a:prstGeom>
        </p:spPr>
        <p:txBody>
          <a:bodyPr spcFirstLastPara="1" wrap="square" lIns="94899" tIns="94899" rIns="94899" bIns="9489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8350"/>
            <a:ext cx="6821487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02876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710389" y="4861422"/>
            <a:ext cx="5683218" cy="4605570"/>
          </a:xfrm>
          <a:prstGeom prst="rect">
            <a:avLst/>
          </a:prstGeom>
        </p:spPr>
        <p:txBody>
          <a:bodyPr spcFirstLastPara="1" wrap="square" lIns="94899" tIns="94899" rIns="94899" bIns="9489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8350"/>
            <a:ext cx="6821487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793030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710389" y="4861422"/>
            <a:ext cx="5683218" cy="4605570"/>
          </a:xfrm>
          <a:prstGeom prst="rect">
            <a:avLst/>
          </a:prstGeom>
        </p:spPr>
        <p:txBody>
          <a:bodyPr spcFirstLastPara="1" wrap="square" lIns="94899" tIns="94899" rIns="94899" bIns="94899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8350"/>
            <a:ext cx="6821487" cy="38369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91598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ctrTitle"/>
          </p:nvPr>
        </p:nvSpPr>
        <p:spPr>
          <a:xfrm>
            <a:off x="1154955" y="1447800"/>
            <a:ext cx="8825700" cy="332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Font typeface="Century Gothic"/>
              <a:buNone/>
              <a:defRPr sz="7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ubTitle" idx="1"/>
          </p:nvPr>
        </p:nvSpPr>
        <p:spPr>
          <a:xfrm>
            <a:off x="1154955" y="4777380"/>
            <a:ext cx="8825700" cy="8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ctr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ctr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ctr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ctr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ctr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ctr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ctr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ctr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dt" idx="10"/>
          </p:nvPr>
        </p:nvSpPr>
        <p:spPr>
          <a:xfrm rot="5400000">
            <a:off x="10155638" y="1790701"/>
            <a:ext cx="990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ftr" idx="11"/>
          </p:nvPr>
        </p:nvSpPr>
        <p:spPr>
          <a:xfrm rot="5400000">
            <a:off x="8951571" y="3225300"/>
            <a:ext cx="3859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r>
              <a:rPr lang="en-GB" smtClean="0"/>
              <a:t>Jan Pisanski, 2018</a:t>
            </a:r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panorámica con descripción">
  <p:cSld name="Imagen panorámica con descripción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1154956" y="4800587"/>
            <a:ext cx="88257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entury Gothic"/>
              <a:buNone/>
              <a:defRPr sz="2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9" name="Shape 79"/>
          <p:cNvSpPr>
            <a:spLocks noGrp="1"/>
          </p:cNvSpPr>
          <p:nvPr>
            <p:ph type="pic" idx="2"/>
          </p:nvPr>
        </p:nvSpPr>
        <p:spPr>
          <a:xfrm>
            <a:off x="1154955" y="685800"/>
            <a:ext cx="8825700" cy="36408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50"/>
              </a:srgbClr>
            </a:outerShdw>
          </a:effectLst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1154956" y="5367325"/>
            <a:ext cx="8825700" cy="4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 rot="5400000">
            <a:off x="10155638" y="1790701"/>
            <a:ext cx="990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 rot="5400000">
            <a:off x="8951571" y="3225300"/>
            <a:ext cx="3859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r>
              <a:rPr lang="en-GB" smtClean="0"/>
              <a:t>Jan Pisanski, 2018</a:t>
            </a:r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descripción">
  <p:cSld name="Título y descripción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1154954" y="1447800"/>
            <a:ext cx="8825700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Century Gothic"/>
              <a:buNone/>
              <a:defRPr sz="4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dt" idx="10"/>
          </p:nvPr>
        </p:nvSpPr>
        <p:spPr>
          <a:xfrm rot="5400000">
            <a:off x="10155638" y="1790701"/>
            <a:ext cx="990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ftr" idx="11"/>
          </p:nvPr>
        </p:nvSpPr>
        <p:spPr>
          <a:xfrm rot="5400000">
            <a:off x="8951571" y="3225300"/>
            <a:ext cx="3859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r>
              <a:rPr lang="en-GB" smtClean="0"/>
              <a:t>Jan Pisanski, 2018</a:t>
            </a:r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1154954" y="3657600"/>
            <a:ext cx="8825700" cy="23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ta con descripción">
  <p:cSld name="Cita con descripción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1574801" y="1447800"/>
            <a:ext cx="7999200" cy="23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Century Gothic"/>
              <a:buNone/>
              <a:defRPr sz="4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dt" idx="10"/>
          </p:nvPr>
        </p:nvSpPr>
        <p:spPr>
          <a:xfrm rot="5400000">
            <a:off x="10155638" y="1790701"/>
            <a:ext cx="990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ftr" idx="11"/>
          </p:nvPr>
        </p:nvSpPr>
        <p:spPr>
          <a:xfrm rot="5400000">
            <a:off x="8951571" y="3225300"/>
            <a:ext cx="3859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r>
              <a:rPr lang="en-GB" smtClean="0"/>
              <a:t>Jan Pisanski, 2018</a:t>
            </a:r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1154954" y="4350657"/>
            <a:ext cx="8825700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body" idx="2"/>
          </p:nvPr>
        </p:nvSpPr>
        <p:spPr>
          <a:xfrm>
            <a:off x="1930400" y="3771174"/>
            <a:ext cx="7385700" cy="3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small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/>
          <p:nvPr/>
        </p:nvSpPr>
        <p:spPr>
          <a:xfrm>
            <a:off x="898295" y="971253"/>
            <a:ext cx="801900" cy="19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2200" b="0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98" name="Shape 98"/>
          <p:cNvSpPr txBox="1"/>
          <p:nvPr/>
        </p:nvSpPr>
        <p:spPr>
          <a:xfrm>
            <a:off x="9330490" y="2613787"/>
            <a:ext cx="801900" cy="19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2200" b="0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rjeta de nombre">
  <p:cSld name="Tarjeta de nombre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1154954" y="3124201"/>
            <a:ext cx="8825700" cy="16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entury Gothic"/>
              <a:buNone/>
              <a:defRPr sz="4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1154955" y="4777381"/>
            <a:ext cx="8825700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dt" idx="10"/>
          </p:nvPr>
        </p:nvSpPr>
        <p:spPr>
          <a:xfrm rot="5400000">
            <a:off x="10155638" y="1790701"/>
            <a:ext cx="990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ftr" idx="11"/>
          </p:nvPr>
        </p:nvSpPr>
        <p:spPr>
          <a:xfrm rot="5400000">
            <a:off x="8951571" y="3225300"/>
            <a:ext cx="3859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r>
              <a:rPr lang="en-GB" smtClean="0"/>
              <a:t>Jan Pisanski, 2018</a:t>
            </a:r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tar la tarjeta de nombre">
  <p:cSld name="Citar la tarjeta de nombre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1574801" y="1447800"/>
            <a:ext cx="7999200" cy="31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Century Gothic"/>
              <a:buNone/>
              <a:defRPr sz="4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dt" idx="10"/>
          </p:nvPr>
        </p:nvSpPr>
        <p:spPr>
          <a:xfrm rot="5400000">
            <a:off x="10155638" y="1790701"/>
            <a:ext cx="990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ftr" idx="11"/>
          </p:nvPr>
        </p:nvSpPr>
        <p:spPr>
          <a:xfrm rot="5400000">
            <a:off x="8951571" y="3225300"/>
            <a:ext cx="3859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r>
              <a:rPr lang="en-GB" smtClean="0"/>
              <a:t>Jan Pisanski, 2018</a:t>
            </a:r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1574801" y="4953000"/>
            <a:ext cx="7999200" cy="10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/>
          <p:nvPr/>
        </p:nvSpPr>
        <p:spPr>
          <a:xfrm>
            <a:off x="9334033" y="3316513"/>
            <a:ext cx="801900" cy="19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2200" b="0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  <p:sp>
        <p:nvSpPr>
          <p:cNvPr id="112" name="Shape 112"/>
          <p:cNvSpPr txBox="1"/>
          <p:nvPr/>
        </p:nvSpPr>
        <p:spPr>
          <a:xfrm>
            <a:off x="898295" y="971253"/>
            <a:ext cx="801900" cy="19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2200" b="0" i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dadero o falso">
  <p:cSld name="Verdadero o falso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1154954" y="1447800"/>
            <a:ext cx="8825700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Century Gothic"/>
              <a:buNone/>
              <a:defRPr sz="4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dt" idx="10"/>
          </p:nvPr>
        </p:nvSpPr>
        <p:spPr>
          <a:xfrm rot="5400000">
            <a:off x="10155638" y="1790701"/>
            <a:ext cx="990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ftr" idx="11"/>
          </p:nvPr>
        </p:nvSpPr>
        <p:spPr>
          <a:xfrm rot="5400000">
            <a:off x="8951571" y="3225300"/>
            <a:ext cx="3859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r>
              <a:rPr lang="en-GB" smtClean="0"/>
              <a:t>Jan Pisanski, 2018</a:t>
            </a:r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1154954" y="4350657"/>
            <a:ext cx="8825700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body" idx="2"/>
          </p:nvPr>
        </p:nvSpPr>
        <p:spPr>
          <a:xfrm>
            <a:off x="1154953" y="3848610"/>
            <a:ext cx="8825700" cy="5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72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Noto Sans Symbols"/>
              <a:buNone/>
              <a:defRPr sz="36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lumna 3">
  <p:cSld name="Columna 3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00" cy="14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entury Gothic"/>
              <a:buNone/>
              <a:defRPr sz="4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32947" y="1981200"/>
            <a:ext cx="2946900" cy="5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  <a:defRPr sz="24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body" idx="2"/>
          </p:nvPr>
        </p:nvSpPr>
        <p:spPr>
          <a:xfrm>
            <a:off x="3883659" y="1981200"/>
            <a:ext cx="2936100" cy="5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  <a:defRPr sz="24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body" idx="3"/>
          </p:nvPr>
        </p:nvSpPr>
        <p:spPr>
          <a:xfrm>
            <a:off x="7124700" y="1981200"/>
            <a:ext cx="2932200" cy="5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  <a:defRPr sz="24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cxnSp>
        <p:nvCxnSpPr>
          <p:cNvPr id="125" name="Shape 125"/>
          <p:cNvCxnSpPr/>
          <p:nvPr/>
        </p:nvCxnSpPr>
        <p:spPr>
          <a:xfrm>
            <a:off x="3726142" y="2133600"/>
            <a:ext cx="0" cy="3962400"/>
          </a:xfrm>
          <a:prstGeom prst="straightConnector1">
            <a:avLst/>
          </a:prstGeom>
          <a:noFill/>
          <a:ln w="12700" cap="flat" cmpd="sng">
            <a:solidFill>
              <a:schemeClr val="accen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6" name="Shape 126"/>
          <p:cNvCxnSpPr/>
          <p:nvPr/>
        </p:nvCxnSpPr>
        <p:spPr>
          <a:xfrm>
            <a:off x="6962227" y="2133600"/>
            <a:ext cx="0" cy="3966900"/>
          </a:xfrm>
          <a:prstGeom prst="straightConnector1">
            <a:avLst/>
          </a:prstGeom>
          <a:noFill/>
          <a:ln w="12700" cap="flat" cmpd="sng">
            <a:solidFill>
              <a:schemeClr val="accen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7" name="Shape 127"/>
          <p:cNvSpPr txBox="1">
            <a:spLocks noGrp="1"/>
          </p:cNvSpPr>
          <p:nvPr>
            <p:ph type="body" idx="4"/>
          </p:nvPr>
        </p:nvSpPr>
        <p:spPr>
          <a:xfrm>
            <a:off x="652463" y="2667000"/>
            <a:ext cx="2927400" cy="3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body" idx="5"/>
          </p:nvPr>
        </p:nvSpPr>
        <p:spPr>
          <a:xfrm>
            <a:off x="3873106" y="2667000"/>
            <a:ext cx="2946900" cy="3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body" idx="6"/>
          </p:nvPr>
        </p:nvSpPr>
        <p:spPr>
          <a:xfrm>
            <a:off x="7124700" y="2667000"/>
            <a:ext cx="2932200" cy="3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dt" idx="10"/>
          </p:nvPr>
        </p:nvSpPr>
        <p:spPr>
          <a:xfrm rot="5400000">
            <a:off x="10155638" y="1790701"/>
            <a:ext cx="990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ftr" idx="11"/>
          </p:nvPr>
        </p:nvSpPr>
        <p:spPr>
          <a:xfrm rot="5400000">
            <a:off x="8951571" y="3225300"/>
            <a:ext cx="3859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r>
              <a:rPr lang="en-GB" smtClean="0"/>
              <a:t>Jan Pisanski, 2018</a:t>
            </a:r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lumna de imagen 3">
  <p:cSld name="Columna de imagen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00" cy="14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entury Gothic"/>
              <a:buNone/>
              <a:defRPr sz="4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52463" y="4250949"/>
            <a:ext cx="2940000" cy="5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  <a:defRPr sz="24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body" idx="2"/>
          </p:nvPr>
        </p:nvSpPr>
        <p:spPr>
          <a:xfrm>
            <a:off x="3889375" y="4250949"/>
            <a:ext cx="2930400" cy="5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  <a:defRPr sz="24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body" idx="3"/>
          </p:nvPr>
        </p:nvSpPr>
        <p:spPr>
          <a:xfrm>
            <a:off x="7124700" y="4250949"/>
            <a:ext cx="2932200" cy="5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  <a:defRPr sz="24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body" idx="4"/>
          </p:nvPr>
        </p:nvSpPr>
        <p:spPr>
          <a:xfrm>
            <a:off x="652463" y="4827211"/>
            <a:ext cx="2940000" cy="6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body" idx="5"/>
          </p:nvPr>
        </p:nvSpPr>
        <p:spPr>
          <a:xfrm>
            <a:off x="3888022" y="4827210"/>
            <a:ext cx="2934300" cy="6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body" idx="6"/>
          </p:nvPr>
        </p:nvSpPr>
        <p:spPr>
          <a:xfrm>
            <a:off x="7124575" y="4827208"/>
            <a:ext cx="2936100" cy="6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1" name="Shape 141"/>
          <p:cNvSpPr>
            <a:spLocks noGrp="1"/>
          </p:cNvSpPr>
          <p:nvPr>
            <p:ph type="pic" idx="7"/>
          </p:nvPr>
        </p:nvSpPr>
        <p:spPr>
          <a:xfrm>
            <a:off x="652463" y="2209800"/>
            <a:ext cx="2940000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50"/>
              </a:srgbClr>
            </a:outerShdw>
          </a:effectLst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2" name="Shape 142"/>
          <p:cNvSpPr>
            <a:spLocks noGrp="1"/>
          </p:cNvSpPr>
          <p:nvPr>
            <p:ph type="pic" idx="8"/>
          </p:nvPr>
        </p:nvSpPr>
        <p:spPr>
          <a:xfrm>
            <a:off x="3889374" y="2209800"/>
            <a:ext cx="2930400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50"/>
              </a:srgbClr>
            </a:outerShdw>
          </a:effectLst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3" name="Shape 143"/>
          <p:cNvSpPr>
            <a:spLocks noGrp="1"/>
          </p:cNvSpPr>
          <p:nvPr>
            <p:ph type="pic" idx="9"/>
          </p:nvPr>
        </p:nvSpPr>
        <p:spPr>
          <a:xfrm>
            <a:off x="7124699" y="2209800"/>
            <a:ext cx="2932200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50"/>
              </a:srgbClr>
            </a:outerShdw>
          </a:effectLst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cxnSp>
        <p:nvCxnSpPr>
          <p:cNvPr id="144" name="Shape 144"/>
          <p:cNvCxnSpPr/>
          <p:nvPr/>
        </p:nvCxnSpPr>
        <p:spPr>
          <a:xfrm>
            <a:off x="3726142" y="2133600"/>
            <a:ext cx="0" cy="3962400"/>
          </a:xfrm>
          <a:prstGeom prst="straightConnector1">
            <a:avLst/>
          </a:prstGeom>
          <a:noFill/>
          <a:ln w="12700" cap="flat" cmpd="sng">
            <a:solidFill>
              <a:schemeClr val="accen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5" name="Shape 145"/>
          <p:cNvCxnSpPr/>
          <p:nvPr/>
        </p:nvCxnSpPr>
        <p:spPr>
          <a:xfrm>
            <a:off x="6962227" y="2133600"/>
            <a:ext cx="0" cy="3966900"/>
          </a:xfrm>
          <a:prstGeom prst="straightConnector1">
            <a:avLst/>
          </a:prstGeom>
          <a:noFill/>
          <a:ln w="12700" cap="flat" cmpd="sng">
            <a:solidFill>
              <a:schemeClr val="accen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6" name="Shape 146"/>
          <p:cNvSpPr txBox="1">
            <a:spLocks noGrp="1"/>
          </p:cNvSpPr>
          <p:nvPr>
            <p:ph type="dt" idx="10"/>
          </p:nvPr>
        </p:nvSpPr>
        <p:spPr>
          <a:xfrm rot="5400000">
            <a:off x="10155638" y="1790701"/>
            <a:ext cx="990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7" name="Shape 147"/>
          <p:cNvSpPr txBox="1">
            <a:spLocks noGrp="1"/>
          </p:cNvSpPr>
          <p:nvPr>
            <p:ph type="ftr" idx="11"/>
          </p:nvPr>
        </p:nvSpPr>
        <p:spPr>
          <a:xfrm rot="5400000">
            <a:off x="8951571" y="3225300"/>
            <a:ext cx="3859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r>
              <a:rPr lang="en-GB" smtClean="0"/>
              <a:t>Jan Pisanski, 2018</a:t>
            </a:r>
            <a:endParaRPr/>
          </a:p>
        </p:txBody>
      </p:sp>
      <p:sp>
        <p:nvSpPr>
          <p:cNvPr id="148" name="Shape 148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00" cy="14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Century Gothic"/>
              <a:buNone/>
              <a:defRPr sz="4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 rot="5400000">
            <a:off x="3478803" y="-322632"/>
            <a:ext cx="4195500" cy="89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3302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▶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2004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0988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99719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9972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8956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8956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89559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89559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52" name="Shape 152"/>
          <p:cNvSpPr txBox="1">
            <a:spLocks noGrp="1"/>
          </p:cNvSpPr>
          <p:nvPr>
            <p:ph type="dt" idx="10"/>
          </p:nvPr>
        </p:nvSpPr>
        <p:spPr>
          <a:xfrm rot="5400000">
            <a:off x="10155638" y="1790701"/>
            <a:ext cx="990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53" name="Shape 153"/>
          <p:cNvSpPr txBox="1">
            <a:spLocks noGrp="1"/>
          </p:cNvSpPr>
          <p:nvPr>
            <p:ph type="ftr" idx="11"/>
          </p:nvPr>
        </p:nvSpPr>
        <p:spPr>
          <a:xfrm rot="5400000">
            <a:off x="8951571" y="3225300"/>
            <a:ext cx="3859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r>
              <a:rPr lang="en-GB" smtClean="0"/>
              <a:t>Jan Pisanski, 2018</a:t>
            </a:r>
            <a:endParaRPr/>
          </a:p>
        </p:txBody>
      </p:sp>
      <p:sp>
        <p:nvSpPr>
          <p:cNvPr id="154" name="Shape 154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title"/>
          </p:nvPr>
        </p:nvSpPr>
        <p:spPr>
          <a:xfrm rot="5400000">
            <a:off x="6662466" y="2949449"/>
            <a:ext cx="4413300" cy="14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Century Gothic"/>
              <a:buNone/>
              <a:defRPr sz="4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 rot="5400000">
            <a:off x="2336584" y="266099"/>
            <a:ext cx="4413300" cy="67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302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▶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2004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0988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99719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9972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8956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8956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89559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89559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58" name="Shape 158"/>
          <p:cNvSpPr txBox="1">
            <a:spLocks noGrp="1"/>
          </p:cNvSpPr>
          <p:nvPr>
            <p:ph type="dt" idx="10"/>
          </p:nvPr>
        </p:nvSpPr>
        <p:spPr>
          <a:xfrm rot="5400000">
            <a:off x="10155638" y="1790701"/>
            <a:ext cx="990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ftr" idx="11"/>
          </p:nvPr>
        </p:nvSpPr>
        <p:spPr>
          <a:xfrm rot="5400000">
            <a:off x="8951571" y="3225300"/>
            <a:ext cx="3859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r>
              <a:rPr lang="en-GB" smtClean="0"/>
              <a:t>Jan Pisanski, 2018</a:t>
            </a:r>
            <a:endParaRPr/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00" cy="14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Century Gothic"/>
              <a:buNone/>
              <a:defRPr sz="4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1103312" y="2052918"/>
            <a:ext cx="8946600" cy="41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302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▶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2004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0988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99719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9972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8956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8956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89559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89559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dt" idx="10"/>
          </p:nvPr>
        </p:nvSpPr>
        <p:spPr>
          <a:xfrm rot="5400000">
            <a:off x="10155638" y="1790701"/>
            <a:ext cx="990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ftr" idx="11"/>
          </p:nvPr>
        </p:nvSpPr>
        <p:spPr>
          <a:xfrm rot="5400000">
            <a:off x="8951571" y="3225300"/>
            <a:ext cx="3859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r>
              <a:rPr lang="en-GB" smtClean="0"/>
              <a:t>Jan Pisanski, 2018</a:t>
            </a:r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1154956" y="2861733"/>
            <a:ext cx="8825700" cy="19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entury Gothic"/>
              <a:buNone/>
              <a:defRPr sz="40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1154955" y="4777381"/>
            <a:ext cx="8825700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dt" idx="10"/>
          </p:nvPr>
        </p:nvSpPr>
        <p:spPr>
          <a:xfrm rot="5400000">
            <a:off x="10155638" y="1790701"/>
            <a:ext cx="990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ftr" idx="11"/>
          </p:nvPr>
        </p:nvSpPr>
        <p:spPr>
          <a:xfrm rot="5400000">
            <a:off x="8951571" y="3225300"/>
            <a:ext cx="3859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r>
              <a:rPr lang="en-GB" smtClean="0"/>
              <a:t>Jan Pisanski, 2018</a:t>
            </a: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00" cy="14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Century Gothic"/>
              <a:buNone/>
              <a:defRPr sz="4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1103312" y="2060575"/>
            <a:ext cx="4396200" cy="41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004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0988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99719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8956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8956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8956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8956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89559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89559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5654493" y="2056092"/>
            <a:ext cx="4396200" cy="4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004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0988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99719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8956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8956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8956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8956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89559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89559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 rot="5400000">
            <a:off x="10155638" y="1790701"/>
            <a:ext cx="990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 rot="5400000">
            <a:off x="8951571" y="3225300"/>
            <a:ext cx="3859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r>
              <a:rPr lang="en-GB" smtClean="0"/>
              <a:t>Jan Pisanski, 2018</a:t>
            </a:r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00" cy="14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Century Gothic"/>
              <a:buNone/>
              <a:defRPr sz="4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1103313" y="1905000"/>
            <a:ext cx="4396200" cy="5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  <a:defRPr sz="24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2"/>
          </p:nvPr>
        </p:nvSpPr>
        <p:spPr>
          <a:xfrm>
            <a:off x="1103312" y="2514600"/>
            <a:ext cx="4396200" cy="37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004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0988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99719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8956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8956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8956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8956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89559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89559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3"/>
          </p:nvPr>
        </p:nvSpPr>
        <p:spPr>
          <a:xfrm>
            <a:off x="5654495" y="1905000"/>
            <a:ext cx="4396200" cy="5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  <a:defRPr sz="24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4"/>
          </p:nvPr>
        </p:nvSpPr>
        <p:spPr>
          <a:xfrm>
            <a:off x="5654495" y="2514600"/>
            <a:ext cx="4396200" cy="37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004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0988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99719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8956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8956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8956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8956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89559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89559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 rot="5400000">
            <a:off x="10155638" y="1790701"/>
            <a:ext cx="990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 rot="5400000">
            <a:off x="8951571" y="3225300"/>
            <a:ext cx="3859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r>
              <a:rPr lang="en-GB" smtClean="0"/>
              <a:t>Jan Pisanski, 2018</a:t>
            </a:r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00" cy="14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Century Gothic"/>
              <a:buNone/>
              <a:defRPr sz="4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dt" idx="10"/>
          </p:nvPr>
        </p:nvSpPr>
        <p:spPr>
          <a:xfrm rot="5400000">
            <a:off x="10155638" y="1790701"/>
            <a:ext cx="990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ftr" idx="11"/>
          </p:nvPr>
        </p:nvSpPr>
        <p:spPr>
          <a:xfrm rot="5400000">
            <a:off x="8951571" y="3225300"/>
            <a:ext cx="3859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r>
              <a:rPr lang="en-GB" smtClean="0"/>
              <a:t>Jan Pisanski, 2018</a:t>
            </a:r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dt" idx="10"/>
          </p:nvPr>
        </p:nvSpPr>
        <p:spPr>
          <a:xfrm rot="5400000">
            <a:off x="10155638" y="1790701"/>
            <a:ext cx="990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ftr" idx="11"/>
          </p:nvPr>
        </p:nvSpPr>
        <p:spPr>
          <a:xfrm rot="5400000">
            <a:off x="8951571" y="3225300"/>
            <a:ext cx="3859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r>
              <a:rPr lang="en-GB" smtClean="0"/>
              <a:t>Jan Pisanski, 2018</a:t>
            </a:r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1154954" y="1447800"/>
            <a:ext cx="3401100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entury Gothic"/>
              <a:buNone/>
              <a:defRPr sz="24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4784616" y="1447800"/>
            <a:ext cx="51960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3302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▶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2004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0988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99719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9972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9972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9972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9972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99720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2"/>
          </p:nvPr>
        </p:nvSpPr>
        <p:spPr>
          <a:xfrm>
            <a:off x="1154954" y="3129280"/>
            <a:ext cx="3401100" cy="28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dt" idx="10"/>
          </p:nvPr>
        </p:nvSpPr>
        <p:spPr>
          <a:xfrm rot="5400000">
            <a:off x="10155638" y="1790701"/>
            <a:ext cx="990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ftr" idx="11"/>
          </p:nvPr>
        </p:nvSpPr>
        <p:spPr>
          <a:xfrm rot="5400000">
            <a:off x="8951571" y="3225300"/>
            <a:ext cx="3859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r>
              <a:rPr lang="en-GB" smtClean="0"/>
              <a:t>Jan Pisanski, 2018</a:t>
            </a:r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1153907" y="1854192"/>
            <a:ext cx="5092800" cy="15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entury Gothic"/>
              <a:buNone/>
              <a:defRPr sz="36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2" name="Shape 72"/>
          <p:cNvSpPr>
            <a:spLocks noGrp="1"/>
          </p:cNvSpPr>
          <p:nvPr>
            <p:ph type="pic" idx="2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50"/>
              </a:srgbClr>
            </a:outerShdw>
          </a:effectLst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1154954" y="3657600"/>
            <a:ext cx="50850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dt" idx="10"/>
          </p:nvPr>
        </p:nvSpPr>
        <p:spPr>
          <a:xfrm rot="5400000">
            <a:off x="10155638" y="1790701"/>
            <a:ext cx="990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ftr" idx="11"/>
          </p:nvPr>
        </p:nvSpPr>
        <p:spPr>
          <a:xfrm rot="5400000">
            <a:off x="8951571" y="3225300"/>
            <a:ext cx="3859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r>
              <a:rPr lang="en-GB" smtClean="0"/>
              <a:t>Jan Pisanski, 2018</a:t>
            </a:r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3.jp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hape 6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9816400" y="6201344"/>
            <a:ext cx="2075547" cy="575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hape 7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5363640" y="6096001"/>
            <a:ext cx="1583069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hape 8"/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>
            <a:off x="424096" y="6218956"/>
            <a:ext cx="2237217" cy="63904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hape 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>
            <a:gsLst>
              <a:gs pos="0">
                <a:srgbClr val="F4585A">
                  <a:alpha val="10980"/>
                </a:srgbClr>
              </a:gs>
              <a:gs pos="36000">
                <a:srgbClr val="F4585A">
                  <a:alpha val="9803"/>
                </a:srgbClr>
              </a:gs>
              <a:gs pos="75000">
                <a:srgbClr val="F4585A">
                  <a:alpha val="0"/>
                </a:srgbClr>
              </a:gs>
              <a:gs pos="100000">
                <a:srgbClr val="F4585A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" name="Shape 1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>
            <a:gsLst>
              <a:gs pos="0">
                <a:srgbClr val="F4585A">
                  <a:alpha val="7843"/>
                </a:srgbClr>
              </a:gs>
              <a:gs pos="36000">
                <a:srgbClr val="F4585A">
                  <a:alpha val="4705"/>
                </a:srgbClr>
              </a:gs>
              <a:gs pos="71000">
                <a:srgbClr val="F3F3F3">
                  <a:alpha val="0"/>
                </a:srgbClr>
              </a:gs>
              <a:gs pos="100000">
                <a:srgbClr val="F3F3F3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>
            <a:gsLst>
              <a:gs pos="0">
                <a:srgbClr val="F4585A">
                  <a:alpha val="6666"/>
                </a:srgbClr>
              </a:gs>
              <a:gs pos="36000">
                <a:srgbClr val="F4585A">
                  <a:alpha val="5882"/>
                </a:srgbClr>
              </a:gs>
              <a:gs pos="69000">
                <a:srgbClr val="F4585A">
                  <a:alpha val="0"/>
                </a:srgbClr>
              </a:gs>
              <a:gs pos="100000">
                <a:srgbClr val="F4585A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" name="Shape 12"/>
          <p:cNvSpPr/>
          <p:nvPr/>
        </p:nvSpPr>
        <p:spPr>
          <a:xfrm>
            <a:off x="7999412" y="-457200"/>
            <a:ext cx="1600200" cy="1600200"/>
          </a:xfrm>
          <a:prstGeom prst="ellipse">
            <a:avLst/>
          </a:prstGeom>
          <a:gradFill>
            <a:gsLst>
              <a:gs pos="0">
                <a:srgbClr val="F4585A">
                  <a:alpha val="13725"/>
                </a:srgbClr>
              </a:gs>
              <a:gs pos="36000">
                <a:srgbClr val="F4585A">
                  <a:alpha val="6666"/>
                </a:srgbClr>
              </a:gs>
              <a:gs pos="73000">
                <a:srgbClr val="F4585A">
                  <a:alpha val="0"/>
                </a:srgbClr>
              </a:gs>
              <a:gs pos="100000">
                <a:srgbClr val="F4585A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" name="Shape 13"/>
          <p:cNvSpPr/>
          <p:nvPr/>
        </p:nvSpPr>
        <p:spPr>
          <a:xfrm>
            <a:off x="8609012" y="6096000"/>
            <a:ext cx="990600" cy="990600"/>
          </a:xfrm>
          <a:prstGeom prst="ellipse">
            <a:avLst/>
          </a:prstGeom>
          <a:gradFill>
            <a:gsLst>
              <a:gs pos="0">
                <a:srgbClr val="F4585A">
                  <a:alpha val="9803"/>
                </a:srgbClr>
              </a:gs>
              <a:gs pos="31000">
                <a:srgbClr val="F4585A">
                  <a:alpha val="4705"/>
                </a:srgbClr>
              </a:gs>
              <a:gs pos="66000">
                <a:srgbClr val="F4585A">
                  <a:alpha val="0"/>
                </a:srgbClr>
              </a:gs>
              <a:gs pos="100000">
                <a:srgbClr val="F4585A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" name="Shap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00" cy="14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Century Gothic"/>
              <a:buNone/>
              <a:defRPr sz="42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1103312" y="2052918"/>
            <a:ext cx="8946600" cy="41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302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▶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2004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0988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99719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9972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8956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8956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89559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89559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dt" idx="10"/>
          </p:nvPr>
        </p:nvSpPr>
        <p:spPr>
          <a:xfrm rot="5400000">
            <a:off x="10155638" y="1790701"/>
            <a:ext cx="990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ftr" idx="11"/>
          </p:nvPr>
        </p:nvSpPr>
        <p:spPr>
          <a:xfrm rot="5400000">
            <a:off x="8951571" y="3225300"/>
            <a:ext cx="3859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r>
              <a:rPr lang="en-GB" smtClean="0"/>
              <a:t>Jan Pisanski, 2018</a:t>
            </a:r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</p:sldLayoutIdLst>
  <p:hf sldNum="0"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einfose.ffos.hr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viaf.org/viaf/96994048/#Shakespeare,_William,_1564-1616.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/>
          <p:nvPr/>
        </p:nvSpPr>
        <p:spPr>
          <a:xfrm>
            <a:off x="140672" y="126610"/>
            <a:ext cx="30924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5400" b="1" i="0" u="none" strike="noStrike" cap="none">
                <a:solidFill>
                  <a:srgbClr val="CB0F0F"/>
                </a:solidFill>
                <a:latin typeface="Raleway"/>
                <a:ea typeface="Raleway"/>
                <a:cs typeface="Raleway"/>
                <a:sym typeface="Raleway"/>
              </a:rPr>
              <a:t>EINFOSE</a:t>
            </a:r>
            <a:endParaRPr sz="5400" b="1">
              <a:solidFill>
                <a:srgbClr val="CB0F0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800" u="sng">
                <a:solidFill>
                  <a:schemeClr val="hlink"/>
                </a:solidFill>
                <a:latin typeface="Fjalla One"/>
                <a:ea typeface="Fjalla One"/>
                <a:cs typeface="Fjalla One"/>
                <a:sym typeface="Fjalla One"/>
                <a:hlinkClick r:id="rId3"/>
              </a:rPr>
              <a:t>http://einfose.ffos.hr/</a:t>
            </a:r>
            <a:endParaRPr sz="1800">
              <a:solidFill>
                <a:schemeClr val="dk1"/>
              </a:solidFill>
              <a:latin typeface="Fjalla One"/>
              <a:ea typeface="Fjalla One"/>
              <a:cs typeface="Fjalla One"/>
              <a:sym typeface="Fjalla One"/>
            </a:endParaRPr>
          </a:p>
        </p:txBody>
      </p:sp>
      <p:sp>
        <p:nvSpPr>
          <p:cNvPr id="166" name="Shape 166"/>
          <p:cNvSpPr txBox="1">
            <a:spLocks noGrp="1"/>
          </p:cNvSpPr>
          <p:nvPr>
            <p:ph type="ctrTitle"/>
          </p:nvPr>
        </p:nvSpPr>
        <p:spPr>
          <a:xfrm>
            <a:off x="1154955" y="1447800"/>
            <a:ext cx="8825700" cy="332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Century Gothic"/>
              <a:buNone/>
            </a:pPr>
            <a:r>
              <a:rPr lang="sl-SI" sz="6000" dirty="0" smtClean="0"/>
              <a:t>Organizacija informacij in sistemi za poizvedovanje</a:t>
            </a:r>
            <a:endParaRPr sz="6000" b="0" i="0" u="none" strike="noStrike" cap="none" dirty="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7" name="Shape 167"/>
          <p:cNvSpPr txBox="1">
            <a:spLocks noGrp="1"/>
          </p:cNvSpPr>
          <p:nvPr>
            <p:ph type="subTitle" idx="1"/>
          </p:nvPr>
        </p:nvSpPr>
        <p:spPr>
          <a:xfrm>
            <a:off x="1154955" y="4777380"/>
            <a:ext cx="8825700" cy="8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</a:pPr>
            <a:r>
              <a:rPr lang="sl-SI" dirty="0"/>
              <a:t>Jan </a:t>
            </a:r>
            <a:r>
              <a:rPr lang="sl-SI" dirty="0" smtClean="0"/>
              <a:t>Pisanski</a:t>
            </a:r>
            <a:r>
              <a:rPr lang="sl-SI" dirty="0"/>
              <a:t> </a:t>
            </a:r>
            <a:r>
              <a:rPr lang="sl-SI" dirty="0" smtClean="0"/>
              <a:t>/ PIS&amp;R</a:t>
            </a:r>
            <a:endParaRPr sz="2000" b="0" i="0" u="none" strike="noStrike" cap="none" dirty="0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sl-SI" dirty="0" smtClean="0"/>
              <a:t>Orodja za vsebinsko opisovanje</a:t>
            </a:r>
            <a:endParaRPr sz="4200" b="0" i="0" u="none" strike="noStrike" cap="none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93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▶"/>
            </a:pPr>
            <a:r>
              <a:rPr lang="sl-SI" sz="2400" b="0" i="0" u="none" strike="noStrike" cap="none" dirty="0" smtClean="0">
                <a:latin typeface="Century Gothic"/>
                <a:ea typeface="Century Gothic"/>
                <a:cs typeface="Century Gothic"/>
                <a:sym typeface="Century Gothic"/>
              </a:rPr>
              <a:t>Seznami izrazov</a:t>
            </a:r>
            <a:endParaRPr sz="2400" b="0" i="0" u="none" strike="noStrike" cap="none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937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▶"/>
            </a:pPr>
            <a:r>
              <a:rPr lang="sl-SI" sz="2400" b="0" i="0" u="none" strike="noStrike" cap="none" dirty="0" smtClean="0">
                <a:latin typeface="Century Gothic"/>
                <a:ea typeface="Century Gothic"/>
                <a:cs typeface="Century Gothic"/>
                <a:sym typeface="Century Gothic"/>
              </a:rPr>
              <a:t>Sinonimi</a:t>
            </a:r>
            <a:endParaRPr sz="2400" dirty="0"/>
          </a:p>
          <a:p>
            <a:pPr marL="342900" marR="0" lvl="0" indent="-3937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▶"/>
            </a:pPr>
            <a:r>
              <a:rPr lang="sl-SI" sz="2400" b="0" i="0" u="none" strike="noStrike" cap="none" dirty="0" smtClean="0">
                <a:latin typeface="Century Gothic"/>
                <a:ea typeface="Century Gothic"/>
                <a:cs typeface="Century Gothic"/>
                <a:sym typeface="Century Gothic"/>
              </a:rPr>
              <a:t>Hierarhični odnos</a:t>
            </a:r>
            <a:endParaRPr sz="2400" b="0" i="0" u="none" strike="noStrike" cap="none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937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▶"/>
            </a:pPr>
            <a:r>
              <a:rPr lang="sl-SI" sz="2400" b="0" i="0" u="none" strike="noStrike" cap="none" dirty="0" smtClean="0">
                <a:latin typeface="Century Gothic"/>
                <a:ea typeface="Century Gothic"/>
                <a:cs typeface="Century Gothic"/>
                <a:sym typeface="Century Gothic"/>
              </a:rPr>
              <a:t>Drugi odnosi</a:t>
            </a:r>
            <a:endParaRPr sz="2400" b="0" i="0" u="none" strike="noStrike" cap="none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2413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</a:pPr>
            <a:endParaRPr sz="2400" b="0" i="0" u="none" strike="noStrike" cap="none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937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▶"/>
            </a:pPr>
            <a:r>
              <a:rPr lang="sl-SI" sz="2400" b="0" i="0" u="none" strike="noStrike" cap="none" dirty="0" smtClean="0">
                <a:latin typeface="Century Gothic"/>
                <a:ea typeface="Century Gothic"/>
                <a:cs typeface="Century Gothic"/>
                <a:sym typeface="Century Gothic"/>
              </a:rPr>
              <a:t>Odnosi omogočajo spoznavanje terminologije in domene</a:t>
            </a:r>
            <a:endParaRPr sz="2400" b="0" i="0" u="none" strike="noStrike" cap="none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" name="Rezervirano mjesto podnožja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Jan Pisanski, 2018</a:t>
            </a:r>
            <a:endParaRPr lang="en-GB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sl-SI" sz="4200" b="0" i="0" u="none" strike="noStrike" cap="none" dirty="0" smtClean="0">
                <a:latin typeface="Century Gothic"/>
                <a:ea typeface="Century Gothic"/>
                <a:cs typeface="Century Gothic"/>
                <a:sym typeface="Century Gothic"/>
              </a:rPr>
              <a:t>Primeri iz </a:t>
            </a:r>
            <a:r>
              <a:rPr lang="sl-SI" sz="4200" b="0" i="0" u="none" strike="noStrike" cap="none" dirty="0" err="1" smtClean="0">
                <a:latin typeface="Century Gothic"/>
                <a:ea typeface="Century Gothic"/>
                <a:cs typeface="Century Gothic"/>
                <a:sym typeface="Century Gothic"/>
              </a:rPr>
              <a:t>Deweyjeve</a:t>
            </a:r>
            <a:r>
              <a:rPr lang="sl-SI" sz="4200" b="0" i="0" u="none" strike="noStrike" cap="none" dirty="0" smtClean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sl-SI" dirty="0" smtClean="0"/>
              <a:t>d</a:t>
            </a:r>
            <a:r>
              <a:rPr lang="sl-SI" sz="4200" b="0" i="0" u="none" strike="noStrike" cap="none" dirty="0" smtClean="0">
                <a:latin typeface="Century Gothic"/>
                <a:ea typeface="Century Gothic"/>
                <a:cs typeface="Century Gothic"/>
                <a:sym typeface="Century Gothic"/>
              </a:rPr>
              <a:t>ecimalne klasifikacije</a:t>
            </a:r>
            <a:endParaRPr sz="4200" b="0" i="0" u="none" strike="noStrike" cap="none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241300" algn="l" rtl="0">
              <a:spcBef>
                <a:spcPts val="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</a:pPr>
            <a:endParaRPr sz="20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230" name="Shape 230"/>
          <p:cNvGraphicFramePr/>
          <p:nvPr/>
        </p:nvGraphicFramePr>
        <p:xfrm>
          <a:off x="1568944" y="1853247"/>
          <a:ext cx="8984075" cy="4885700"/>
        </p:xfrm>
        <a:graphic>
          <a:graphicData uri="http://schemas.openxmlformats.org/drawingml/2006/table">
            <a:tbl>
              <a:tblPr firstRow="1" bandRow="1">
                <a:noFill/>
                <a:tableStyleId>{AD1B5031-4757-4720-A9F5-6CDBACCD45D5}</a:tableStyleId>
              </a:tblPr>
              <a:tblGrid>
                <a:gridCol w="1746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37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6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sz="2100" u="none" strike="noStrike" cap="none"/>
                        <a:t>Notation</a:t>
                      </a:r>
                      <a:endParaRPr sz="21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sz="2100"/>
                        <a:t>Hierarchically-contextualized caption</a:t>
                      </a:r>
                      <a:endParaRPr sz="21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9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sz="2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362.196462</a:t>
                      </a:r>
                      <a:endParaRPr sz="2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sl-SI" sz="2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Social problems of and services to groups of people / People with physical illnesses / Medical services / Diabetes</a:t>
                      </a:r>
                      <a:endParaRPr sz="20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4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sz="2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616.462 </a:t>
                      </a:r>
                      <a:endParaRPr sz="2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sl-SI" sz="2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Medicine / Specific diseases / Diseases of endocrine system / Diabetes mellitus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8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sz="2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616.46206 </a:t>
                      </a:r>
                      <a:endParaRPr sz="2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sz="2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. . . / Diabetes mellitus / Treatment</a:t>
                      </a:r>
                      <a:endParaRPr sz="20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4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sz="2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618.3646</a:t>
                      </a:r>
                      <a:endParaRPr sz="2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sl-SI" sz="2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Medicine / Gynecology and obstetrics / Diseases and complications of pregnancy / Diabetes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8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sz="2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618.92462 </a:t>
                      </a:r>
                      <a:endParaRPr sz="2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sl-SI" sz="2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Medicine / Pediatrics / Diabetes mellitus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94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sz="2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641.56314 </a:t>
                      </a:r>
                      <a:endParaRPr sz="2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sl-SI" sz="20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Cooking for people with medical conditions / People with diabetes 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Rezervirano mjesto podnožja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Jan Pisanski, 2018</a:t>
            </a:r>
            <a:endParaRPr lang="en-GB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endParaRPr sz="4200" b="0" i="0" u="none" strike="noStrike" cap="none">
              <a:solidFill>
                <a:schemeClr val="l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241300" algn="l" rtl="0">
              <a:spcBef>
                <a:spcPts val="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</a:pPr>
            <a:endParaRPr sz="20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37" name="Shape 237"/>
          <p:cNvPicPr preferRelativeResize="0"/>
          <p:nvPr/>
        </p:nvPicPr>
        <p:blipFill rotWithShape="1">
          <a:blip r:embed="rId3">
            <a:alphaModFix/>
          </a:blip>
          <a:srcRect l="462" t="9198" r="-131" b="5070"/>
          <a:stretch/>
        </p:blipFill>
        <p:spPr>
          <a:xfrm>
            <a:off x="742951" y="171450"/>
            <a:ext cx="10448925" cy="646271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zervirano mjesto podnožja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Jan Pisanski, 2018</a:t>
            </a:r>
            <a:endParaRPr lang="en-GB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endParaRPr sz="4200" b="0" i="0" u="none" strike="noStrike" cap="none">
              <a:solidFill>
                <a:schemeClr val="l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241300" algn="l" rtl="0">
              <a:spcBef>
                <a:spcPts val="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</a:pPr>
            <a:endParaRPr sz="20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44" name="Shape 2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4763"/>
            <a:ext cx="97536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zervirano mjesto podnožja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Jan Pisanski, 2018</a:t>
            </a:r>
            <a:endParaRPr lang="en-GB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sl-SI" sz="4200" b="0" i="0" u="none" strike="noStrike" cap="none" dirty="0" smtClean="0">
                <a:latin typeface="Century Gothic"/>
                <a:ea typeface="Century Gothic"/>
                <a:cs typeface="Century Gothic"/>
                <a:sym typeface="Century Gothic"/>
              </a:rPr>
              <a:t>Normativna kontrola</a:t>
            </a:r>
            <a:endParaRPr sz="4200" b="0" i="0" u="none" strike="noStrike" cap="none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93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▶"/>
            </a:pPr>
            <a:r>
              <a:rPr lang="sl-SI" sz="2400" b="0" i="0" u="none" strike="noStrike" cap="none" dirty="0" smtClean="0">
                <a:latin typeface="Century Gothic"/>
                <a:ea typeface="Century Gothic"/>
                <a:cs typeface="Century Gothic"/>
                <a:sym typeface="Century Gothic"/>
              </a:rPr>
              <a:t>Najpogosteje normativna kontrola imen</a:t>
            </a:r>
            <a:endParaRPr sz="2400" b="0" i="0" u="none" strike="noStrike" cap="none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2413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</a:pPr>
            <a:endParaRPr sz="2400" b="0" i="0" u="none" strike="noStrike" cap="none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937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▶"/>
            </a:pPr>
            <a:r>
              <a:rPr lang="sl-SI" sz="2400" b="0" i="0" u="none" strike="noStrike" cap="none" dirty="0" smtClean="0">
                <a:latin typeface="Century Gothic"/>
                <a:ea typeface="Century Gothic"/>
                <a:cs typeface="Century Gothic"/>
                <a:sym typeface="Century Gothic"/>
              </a:rPr>
              <a:t>Zbiranje vseh poimenovanj (in izbira izbranega poimenovanja)</a:t>
            </a:r>
            <a:endParaRPr sz="2400" b="0" i="0" u="none" strike="noStrike" cap="none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" name="Rezervirano mjesto podnožja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Jan Pisanski, 2018</a:t>
            </a:r>
            <a:endParaRPr lang="en-GB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sl-SI" dirty="0" smtClean="0"/>
              <a:t>Primer</a:t>
            </a:r>
            <a:endParaRPr sz="4200" b="0" i="0" u="none" strike="noStrike" cap="none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6" name="Shape 256"/>
          <p:cNvSpPr txBox="1">
            <a:spLocks noGrp="1"/>
          </p:cNvSpPr>
          <p:nvPr>
            <p:ph type="body" idx="1"/>
          </p:nvPr>
        </p:nvSpPr>
        <p:spPr>
          <a:xfrm>
            <a:off x="1103312" y="2060575"/>
            <a:ext cx="7688263" cy="419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Char char="▶"/>
            </a:pPr>
            <a:r>
              <a:rPr lang="sl-SI" sz="1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Shakespeare, William, 1564-1616. ‎   </a:t>
            </a:r>
            <a:r>
              <a:rPr lang="sl-SI"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sl-SI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   </a:t>
            </a:r>
            <a:r>
              <a:rPr lang="sl-SI" sz="1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/>
            </a:r>
            <a:br>
              <a:rPr lang="sl-SI" sz="1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</a:br>
            <a:r>
              <a:rPr lang="sl-SI" sz="1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Shakespeare, William ‎   </a:t>
            </a:r>
            <a:r>
              <a:rPr lang="sl-SI" sz="9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 </a:t>
            </a:r>
            <a:r>
              <a:rPr lang="sl-SI" sz="1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    </a:t>
            </a:r>
            <a:r>
              <a:rPr lang="sl-SI" sz="6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 </a:t>
            </a:r>
            <a:r>
              <a:rPr lang="sl-SI" sz="1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    </a:t>
            </a:r>
            <a:r>
              <a:rPr lang="sl-SI" sz="9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 </a:t>
            </a:r>
            <a:r>
              <a:rPr lang="sl-SI" sz="1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    </a:t>
            </a:r>
            <a:r>
              <a:rPr lang="sl-SI" sz="9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 </a:t>
            </a:r>
            <a:r>
              <a:rPr lang="sl-SI" sz="1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    </a:t>
            </a:r>
            <a:r>
              <a:rPr lang="sl-SI" sz="9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 </a:t>
            </a:r>
            <a:r>
              <a:rPr lang="sl-SI" sz="1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  </a:t>
            </a:r>
            <a:br>
              <a:rPr lang="sl-SI" sz="1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</a:br>
            <a:r>
              <a:rPr lang="sl-SI" sz="1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William Shakespeare ‎   </a:t>
            </a:r>
            <a:r>
              <a:rPr lang="sl-SI" sz="9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 </a:t>
            </a:r>
            <a:r>
              <a:rPr lang="sl-SI" sz="1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  </a:t>
            </a:r>
            <a:br>
              <a:rPr lang="sl-SI" sz="1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</a:br>
            <a:r>
              <a:rPr lang="sl-SI" sz="1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Шекспир, У. 1564-1616 Уильям ‎   </a:t>
            </a:r>
            <a:r>
              <a:rPr lang="sl-SI" sz="6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 </a:t>
            </a:r>
            <a:r>
              <a:rPr lang="sl-SI" sz="1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  </a:t>
            </a:r>
            <a:br>
              <a:rPr lang="sl-SI" sz="1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</a:br>
            <a:r>
              <a:rPr lang="sl-SI" sz="1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Шекспир, Уильям, 1564-1616. ‎   </a:t>
            </a:r>
            <a:r>
              <a:rPr lang="sl-SI" sz="9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 </a:t>
            </a:r>
            <a:r>
              <a:rPr lang="sl-SI" sz="1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    </a:t>
            </a:r>
            <a:r>
              <a:rPr lang="sl-SI" sz="6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 </a:t>
            </a:r>
            <a:r>
              <a:rPr lang="sl-SI" sz="1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  </a:t>
            </a:r>
            <a:br>
              <a:rPr lang="sl-SI" sz="1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</a:br>
            <a:r>
              <a:rPr lang="sl-SI" sz="1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شكسبير، وليام ‎   </a:t>
            </a:r>
            <a:r>
              <a:rPr lang="sl-SI" sz="9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 </a:t>
            </a:r>
            <a:r>
              <a:rPr lang="sl-SI" sz="1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  </a:t>
            </a:r>
            <a:br>
              <a:rPr lang="sl-SI" sz="1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</a:br>
            <a:r>
              <a:rPr lang="sl-SI" sz="1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שיקספיר, ויליאם, 1564-1616 ‎   </a:t>
            </a:r>
            <a:r>
              <a:rPr lang="sl-SI" sz="9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 </a:t>
            </a:r>
            <a:r>
              <a:rPr lang="sl-SI" sz="1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  </a:t>
            </a:r>
            <a:br>
              <a:rPr lang="sl-SI" sz="1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</a:br>
            <a:r>
              <a:rPr lang="sl-SI" sz="1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شكسبير، وليم، 1564-1616. ‎   </a:t>
            </a:r>
            <a:r>
              <a:rPr lang="sl-SI" sz="9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 </a:t>
            </a:r>
            <a:r>
              <a:rPr lang="sl-SI" sz="1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    </a:t>
            </a:r>
            <a:r>
              <a:rPr lang="sl-SI" sz="9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 </a:t>
            </a:r>
            <a:r>
              <a:rPr lang="sl-SI" sz="1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  </a:t>
            </a:r>
            <a:br>
              <a:rPr lang="sl-SI" sz="1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</a:br>
            <a:r>
              <a:rPr lang="sl-SI" sz="1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Shakespeare, W. 1564-1616 William ‎   </a:t>
            </a:r>
            <a:r>
              <a:rPr lang="sl-SI" sz="6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 </a:t>
            </a:r>
            <a:r>
              <a:rPr lang="sl-SI" sz="1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  </a:t>
            </a:r>
            <a:br>
              <a:rPr lang="sl-SI" sz="1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</a:br>
            <a:r>
              <a:rPr lang="sl-SI" sz="1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Shakespeare, William &lt;pseud.&gt; ‎   </a:t>
            </a:r>
            <a:r>
              <a:rPr lang="sl-SI" sz="9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 </a:t>
            </a:r>
            <a:r>
              <a:rPr lang="sl-SI" sz="1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  </a:t>
            </a:r>
            <a:br>
              <a:rPr lang="sl-SI" sz="1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</a:br>
            <a:r>
              <a:rPr lang="sl-SI" sz="1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Shakespeare, William (English playwright and poet, 1564-1616)</a:t>
            </a: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7" name="Shape 257"/>
          <p:cNvSpPr txBox="1">
            <a:spLocks noGrp="1"/>
          </p:cNvSpPr>
          <p:nvPr>
            <p:ph type="body" idx="2"/>
          </p:nvPr>
        </p:nvSpPr>
        <p:spPr>
          <a:xfrm>
            <a:off x="5654493" y="2056092"/>
            <a:ext cx="4396341" cy="4200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251459" algn="l" rtl="0">
              <a:spcBef>
                <a:spcPts val="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" name="Rezervirano mjesto podnožja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Jan Pisanski, 2018</a:t>
            </a:r>
            <a:endParaRPr lang="en-GB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sl-SI" sz="4200" b="0" i="0" u="none" strike="noStrike" cap="none" dirty="0" smtClean="0">
                <a:latin typeface="Century Gothic"/>
                <a:ea typeface="Century Gothic"/>
                <a:cs typeface="Century Gothic"/>
                <a:sym typeface="Century Gothic"/>
              </a:rPr>
              <a:t>Normativna kontrola</a:t>
            </a:r>
            <a:endParaRPr sz="4200" b="0" i="0" u="none" strike="noStrike" cap="none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3" name="Shape 263"/>
          <p:cNvSpPr txBox="1"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▶"/>
            </a:pPr>
            <a:r>
              <a:rPr lang="sl-SI" sz="2000" b="0" i="0" u="none" strike="noStrike" cap="none" dirty="0" smtClean="0">
                <a:latin typeface="Century Gothic"/>
                <a:ea typeface="Century Gothic"/>
                <a:cs typeface="Century Gothic"/>
                <a:sym typeface="Century Gothic"/>
              </a:rPr>
              <a:t>Osebe, podjetja, skupine kot avtorji ali teme uporabljajo različna imena</a:t>
            </a:r>
            <a:endParaRPr sz="2000" b="0" i="0" u="none" strike="noStrike" cap="none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Noto Sans Symbols"/>
              <a:buChar char="▶"/>
            </a:pPr>
            <a:r>
              <a:rPr lang="sl-SI" sz="1800" b="0" i="0" u="none" strike="noStrike" cap="none" dirty="0" smtClean="0">
                <a:latin typeface="Century Gothic"/>
                <a:ea typeface="Century Gothic"/>
                <a:cs typeface="Century Gothic"/>
                <a:sym typeface="Century Gothic"/>
              </a:rPr>
              <a:t>Naključno</a:t>
            </a:r>
            <a:endParaRPr sz="1800" b="0" i="0" u="none" strike="noStrike" cap="none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Noto Sans Symbols"/>
              <a:buChar char="▶"/>
            </a:pPr>
            <a:r>
              <a:rPr lang="sl-SI" sz="1800" b="0" i="0" u="none" strike="noStrike" cap="none" dirty="0" smtClean="0">
                <a:latin typeface="Century Gothic"/>
                <a:ea typeface="Century Gothic"/>
                <a:cs typeface="Century Gothic"/>
                <a:sym typeface="Century Gothic"/>
              </a:rPr>
              <a:t>Skozi čas</a:t>
            </a:r>
            <a:endParaRPr dirty="0"/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Noto Sans Symbols"/>
              <a:buChar char="▶"/>
            </a:pPr>
            <a:r>
              <a:rPr lang="sl-SI" sz="1800" b="0" i="0" u="none" strike="noStrike" cap="none" dirty="0" smtClean="0">
                <a:latin typeface="Century Gothic"/>
                <a:ea typeface="Century Gothic"/>
                <a:cs typeface="Century Gothic"/>
                <a:sym typeface="Century Gothic"/>
              </a:rPr>
              <a:t>Odvisno od okoliščin</a:t>
            </a:r>
            <a:endParaRPr dirty="0"/>
          </a:p>
          <a:p>
            <a:pPr marL="342900" marR="0" lvl="0" indent="-2413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</a:pPr>
            <a:endParaRPr sz="2000" b="0" i="0" u="none" strike="noStrike" cap="none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▶"/>
            </a:pPr>
            <a:r>
              <a:rPr lang="sl-SI" sz="2000" b="0" i="0" u="none" strike="noStrike" cap="none" dirty="0" smtClean="0">
                <a:latin typeface="Century Gothic"/>
                <a:ea typeface="Century Gothic"/>
                <a:cs typeface="Century Gothic"/>
                <a:sym typeface="Century Gothic"/>
              </a:rPr>
              <a:t>Mehanizem, ki omogoča:</a:t>
            </a:r>
            <a:endParaRPr dirty="0"/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Noto Sans Symbols"/>
              <a:buChar char="▶"/>
            </a:pPr>
            <a:r>
              <a:rPr lang="sl-SI" sz="1800" b="0" i="0" u="none" strike="noStrike" cap="none" dirty="0" smtClean="0">
                <a:latin typeface="Century Gothic"/>
                <a:ea typeface="Century Gothic"/>
                <a:cs typeface="Century Gothic"/>
                <a:sym typeface="Century Gothic"/>
              </a:rPr>
              <a:t>Iskanje po katerikoli obliki imena</a:t>
            </a:r>
            <a:endParaRPr dirty="0"/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Noto Sans Symbols"/>
              <a:buChar char="▶"/>
            </a:pPr>
            <a:r>
              <a:rPr lang="sl-SI" sz="1800" b="0" i="0" u="none" strike="noStrike" cap="none" dirty="0" smtClean="0">
                <a:latin typeface="Century Gothic"/>
                <a:ea typeface="Century Gothic"/>
                <a:cs typeface="Century Gothic"/>
                <a:sym typeface="Century Gothic"/>
              </a:rPr>
              <a:t>Zbiranje vseh del nekega avtorja ne glede na uporabljeno obliko imena</a:t>
            </a:r>
            <a:endParaRPr sz="1800" b="0" i="0" u="none" strike="noStrike" cap="none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" name="Rezervirano mjesto podnožja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Jan Pisanski, 2018</a:t>
            </a:r>
            <a:endParaRPr lang="en-GB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sl-SI" sz="4200" b="0" i="0" u="none" strike="noStrike" cap="none" dirty="0" smtClean="0">
                <a:latin typeface="Century Gothic"/>
                <a:ea typeface="Century Gothic"/>
                <a:cs typeface="Century Gothic"/>
                <a:sym typeface="Century Gothic"/>
              </a:rPr>
              <a:t>Organizacija informacij</a:t>
            </a:r>
            <a:endParaRPr sz="4200" b="0" i="0" u="none" strike="noStrike" cap="none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9" name="Shape 269"/>
          <p:cNvSpPr txBox="1"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▶"/>
            </a:pPr>
            <a:r>
              <a:rPr lang="sl-SI" sz="2000" b="0" i="0" u="none" strike="noStrike" cap="none" dirty="0" smtClean="0">
                <a:latin typeface="Century Gothic"/>
                <a:ea typeface="Century Gothic"/>
                <a:cs typeface="Century Gothic"/>
                <a:sym typeface="Century Gothic"/>
              </a:rPr>
              <a:t>Dolga tradicija</a:t>
            </a:r>
            <a:endParaRPr sz="2000" b="0" i="0" u="none" strike="noStrike" cap="none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▶"/>
            </a:pPr>
            <a:r>
              <a:rPr lang="sl-SI" sz="2000" b="0" i="0" u="none" strike="noStrike" cap="none" dirty="0" smtClean="0">
                <a:latin typeface="Century Gothic"/>
                <a:ea typeface="Century Gothic"/>
                <a:cs typeface="Century Gothic"/>
                <a:sym typeface="Century Gothic"/>
              </a:rPr>
              <a:t>Knjižnice - zgodovinsko glavno vlogo</a:t>
            </a:r>
            <a:endParaRPr sz="2000" b="0" i="0" u="none" strike="noStrike" cap="none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▶"/>
            </a:pPr>
            <a:r>
              <a:rPr lang="sl-SI" sz="2000" b="0" i="0" u="none" strike="noStrike" cap="none" dirty="0" smtClean="0">
                <a:latin typeface="Century Gothic"/>
                <a:ea typeface="Century Gothic"/>
                <a:cs typeface="Century Gothic"/>
                <a:sym typeface="Century Gothic"/>
              </a:rPr>
              <a:t>Še pomembnejša v digitalnem okolju</a:t>
            </a:r>
            <a:endParaRPr sz="2000" b="0" i="0" u="none" strike="noStrike" cap="none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Noto Sans Symbols"/>
              <a:buChar char="▶"/>
            </a:pPr>
            <a:r>
              <a:rPr lang="sl-SI" sz="1800" b="0" i="0" u="none" strike="noStrike" cap="none" dirty="0" smtClean="0">
                <a:latin typeface="Century Gothic"/>
                <a:ea typeface="Century Gothic"/>
                <a:cs typeface="Century Gothic"/>
                <a:sym typeface="Century Gothic"/>
              </a:rPr>
              <a:t>Čeprav je uporaba tradicionalnih metod možna, ni smiselna</a:t>
            </a:r>
            <a:endParaRPr sz="1800" b="0" i="0" u="none" strike="noStrike" cap="none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Noto Sans Symbols"/>
              <a:buChar char="▶"/>
            </a:pPr>
            <a:r>
              <a:rPr lang="sl-SI" dirty="0" smtClean="0"/>
              <a:t>Poenostavljena</a:t>
            </a:r>
            <a:r>
              <a:rPr lang="sl-SI" sz="1800" b="0" i="0" u="none" strike="noStrike" cap="none" dirty="0" smtClean="0">
                <a:latin typeface="Century Gothic"/>
                <a:ea typeface="Century Gothic"/>
                <a:cs typeface="Century Gothic"/>
                <a:sym typeface="Century Gothic"/>
              </a:rPr>
              <a:t> ‚katalogizacija‘</a:t>
            </a:r>
            <a:endParaRPr dirty="0"/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Noto Sans Symbols"/>
              <a:buChar char="▶"/>
            </a:pPr>
            <a:r>
              <a:rPr lang="sl-SI" sz="1800" b="0" i="0" u="none" strike="noStrike" cap="none" dirty="0" smtClean="0">
                <a:latin typeface="Century Gothic"/>
                <a:ea typeface="Century Gothic"/>
                <a:cs typeface="Century Gothic"/>
                <a:sym typeface="Century Gothic"/>
              </a:rPr>
              <a:t>Avtomatsko procesiranje</a:t>
            </a:r>
            <a:endParaRPr sz="1800" b="0" i="0" u="none" strike="noStrike" cap="none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1430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Noto Sans Symbols"/>
              <a:buChar char="▶"/>
            </a:pPr>
            <a:r>
              <a:rPr lang="sl-SI" sz="1600" b="0" i="0" u="none" strike="noStrike" cap="none" dirty="0" smtClean="0">
                <a:latin typeface="Century Gothic"/>
                <a:ea typeface="Century Gothic"/>
                <a:cs typeface="Century Gothic"/>
                <a:sym typeface="Century Gothic"/>
              </a:rPr>
              <a:t>Avtomatsko </a:t>
            </a:r>
            <a:r>
              <a:rPr lang="sl-SI" sz="1600" b="0" i="0" u="none" strike="noStrike" cap="none" dirty="0" err="1" smtClean="0">
                <a:latin typeface="Century Gothic"/>
                <a:ea typeface="Century Gothic"/>
                <a:cs typeface="Century Gothic"/>
                <a:sym typeface="Century Gothic"/>
              </a:rPr>
              <a:t>gesljenje</a:t>
            </a:r>
            <a:r>
              <a:rPr lang="sl-SI" sz="1600" b="0" i="0" u="none" strike="noStrike" cap="none" dirty="0" smtClean="0">
                <a:latin typeface="Century Gothic"/>
                <a:ea typeface="Century Gothic"/>
                <a:cs typeface="Century Gothic"/>
                <a:sym typeface="Century Gothic"/>
              </a:rPr>
              <a:t>, klasifikacija</a:t>
            </a:r>
            <a:endParaRPr sz="1600" b="0" i="0" u="none" strike="noStrike" cap="none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1430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Noto Sans Symbols"/>
              <a:buChar char="▶"/>
            </a:pPr>
            <a:r>
              <a:rPr lang="sl-SI" dirty="0" smtClean="0"/>
              <a:t>Podobnost</a:t>
            </a:r>
            <a:r>
              <a:rPr lang="sl-SI" sz="1600" b="0" i="0" u="none" strike="noStrike" cap="none" dirty="0" smtClean="0">
                <a:latin typeface="Century Gothic"/>
                <a:ea typeface="Century Gothic"/>
                <a:cs typeface="Century Gothic"/>
                <a:sym typeface="Century Gothic"/>
              </a:rPr>
              <a:t> (na podlagi uporabniškega vedenja)</a:t>
            </a:r>
            <a:endParaRPr dirty="0"/>
          </a:p>
          <a:p>
            <a:pPr marL="742950" marR="0" lvl="1" indent="-19430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None/>
            </a:pPr>
            <a:endParaRPr sz="1800" b="0" i="0" u="none" strike="noStrike" cap="none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" name="Rezervirano mjesto podnožja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Jan Pisanski, 2018</a:t>
            </a:r>
            <a:endParaRPr lang="en-GB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sl-SI" sz="4200" b="0" i="0" u="none" strike="noStrike" cap="none" dirty="0" smtClean="0">
                <a:latin typeface="Century Gothic"/>
                <a:ea typeface="Century Gothic"/>
                <a:cs typeface="Century Gothic"/>
                <a:sym typeface="Century Gothic"/>
              </a:rPr>
              <a:t>Organizacija informacij</a:t>
            </a:r>
            <a:endParaRPr sz="4200" b="0" i="0" u="none" strike="noStrike" cap="none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5" name="Shape 275"/>
          <p:cNvSpPr txBox="1"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Century Gothic"/>
              <a:buChar char="▶"/>
            </a:pPr>
            <a:r>
              <a:rPr lang="sl-SI" sz="2000" b="0" i="0" u="none" strike="noStrike" cap="none" dirty="0" smtClean="0">
                <a:latin typeface="Century Gothic"/>
                <a:ea typeface="Century Gothic"/>
                <a:cs typeface="Century Gothic"/>
                <a:sym typeface="Century Gothic"/>
              </a:rPr>
              <a:t>Omogoča lociranje in uporabo informacij</a:t>
            </a:r>
            <a:endParaRPr sz="2000" b="0" i="0" u="none" strike="noStrike" cap="none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</a:pPr>
            <a:endParaRPr sz="2000" b="0" i="0" u="none" strike="noStrike" cap="none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</a:pPr>
            <a:r>
              <a:rPr lang="sl-SI" sz="2000" b="0" i="0" u="none" strike="noStrike" cap="none" dirty="0" smtClean="0">
                <a:latin typeface="Century Gothic"/>
                <a:ea typeface="Century Gothic"/>
                <a:cs typeface="Century Gothic"/>
                <a:sym typeface="Century Gothic"/>
              </a:rPr>
              <a:t>Vloga informacijske znanosti je, da:</a:t>
            </a:r>
            <a:endParaRPr dirty="0"/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▶"/>
            </a:pPr>
            <a:r>
              <a:rPr lang="sl-SI" dirty="0"/>
              <a:t>r</a:t>
            </a:r>
            <a:r>
              <a:rPr lang="sl-SI" dirty="0" smtClean="0"/>
              <a:t>azvija mehanizme in orodja</a:t>
            </a:r>
            <a:endParaRPr sz="2000" b="0" i="0" u="none" strike="noStrike" cap="none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▶"/>
            </a:pPr>
            <a:r>
              <a:rPr lang="sl-SI" dirty="0"/>
              <a:t>j</a:t>
            </a:r>
            <a:r>
              <a:rPr lang="sl-SI" sz="2000" b="0" i="0" u="none" strike="noStrike" cap="none" dirty="0" smtClean="0">
                <a:latin typeface="Century Gothic"/>
                <a:ea typeface="Century Gothic"/>
                <a:cs typeface="Century Gothic"/>
                <a:sym typeface="Century Gothic"/>
              </a:rPr>
              <a:t>ih ovrednoti</a:t>
            </a:r>
            <a:endParaRPr sz="2000" b="0" i="0" u="none" strike="noStrike" cap="none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▶"/>
            </a:pPr>
            <a:r>
              <a:rPr lang="sl-SI" dirty="0"/>
              <a:t>p</a:t>
            </a:r>
            <a:r>
              <a:rPr lang="sl-SI" dirty="0" smtClean="0"/>
              <a:t>roučuje uporabniške potrebe</a:t>
            </a:r>
            <a:endParaRPr sz="2000" b="0" i="0" u="none" strike="noStrike" cap="none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▶"/>
            </a:pPr>
            <a:r>
              <a:rPr lang="sl-SI" dirty="0"/>
              <a:t>p</a:t>
            </a:r>
            <a:r>
              <a:rPr lang="sl-SI" dirty="0" smtClean="0"/>
              <a:t>roučuje uporabniško vedenje</a:t>
            </a:r>
            <a:endParaRPr sz="2000" b="0" i="0" u="none" strike="noStrike" cap="none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" name="Rezervirano mjesto podnožja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Jan Pisanski, 2018</a:t>
            </a:r>
            <a:endParaRPr lang="en-GB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Instructor Contact Information</a:t>
            </a:r>
          </a:p>
        </p:txBody>
      </p:sp>
      <p:graphicFrame>
        <p:nvGraphicFramePr>
          <p:cNvPr id="4" name="Content Placeholder 3" descr="Instructor Contact Information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4586683"/>
              </p:ext>
            </p:extLst>
          </p:nvPr>
        </p:nvGraphicFramePr>
        <p:xfrm>
          <a:off x="1103313" y="1998046"/>
          <a:ext cx="8947150" cy="4195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zervirano mjesto podnožja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Jan Pisanski, 2018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4073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00" cy="14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Century Gothic"/>
              <a:buNone/>
            </a:pPr>
            <a:r>
              <a:rPr lang="sl-SI" dirty="0" smtClean="0"/>
              <a:t>Različni tipi dokumentov*</a:t>
            </a:r>
            <a:endParaRPr sz="4200" b="0" i="0" u="none" strike="noStrike" cap="none" dirty="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46111" y="1447800"/>
            <a:ext cx="10707600" cy="49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▶"/>
            </a:pPr>
            <a:r>
              <a:rPr lang="sl-SI" sz="2400" dirty="0" smtClean="0"/>
              <a:t>Besedilo</a:t>
            </a:r>
            <a:endParaRPr sz="2400" dirty="0"/>
          </a:p>
          <a:p>
            <a:pPr marL="342900" marR="0" lvl="0" indent="-342900" algn="l" rtl="0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▶"/>
            </a:pPr>
            <a:r>
              <a:rPr lang="sl-SI" sz="2400" dirty="0" smtClean="0"/>
              <a:t>Slike (in filmi)</a:t>
            </a:r>
            <a:endParaRPr sz="2400" dirty="0"/>
          </a:p>
          <a:p>
            <a:pPr marL="342900" marR="0" lvl="0" indent="-342900" algn="l" rtl="0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▶"/>
            </a:pPr>
            <a:r>
              <a:rPr lang="sl-SI" sz="2400" dirty="0" smtClean="0"/>
              <a:t>Zvok (glasba, govor, drugi zvoki)</a:t>
            </a:r>
            <a:endParaRPr sz="2400" dirty="0"/>
          </a:p>
          <a:p>
            <a:pPr marL="342900" marR="0" lvl="0" indent="-342900" algn="l" rtl="0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▶"/>
            </a:pPr>
            <a:r>
              <a:rPr lang="sl-SI" sz="2400" dirty="0" smtClean="0"/>
              <a:t>Mešano</a:t>
            </a:r>
            <a:endParaRPr sz="2400" dirty="0"/>
          </a:p>
          <a:p>
            <a:pPr marL="0" marR="0" lvl="0" indent="0" algn="l" rtl="0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None/>
            </a:pPr>
            <a:endParaRPr sz="2400" dirty="0"/>
          </a:p>
          <a:p>
            <a:pPr marL="0" marR="0" lvl="0" indent="0" algn="l" rtl="0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None/>
            </a:pPr>
            <a:r>
              <a:rPr lang="sl-SI" sz="2400" dirty="0" smtClean="0"/>
              <a:t>*Kaj je dokument?</a:t>
            </a:r>
            <a:endParaRPr sz="2400" dirty="0"/>
          </a:p>
          <a:p>
            <a:pPr marL="609600" marR="0" lvl="0" indent="-508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609600" marR="0" lvl="0" indent="-508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241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" name="Rezervirano mjesto podnožja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Jan Pisanski, 2018</a:t>
            </a:r>
            <a:endParaRPr lang="en-GB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sl-SI" sz="4200" b="0" i="0" u="none" strike="noStrike" cap="none" dirty="0" smtClean="0">
                <a:latin typeface="Century Gothic"/>
                <a:ea typeface="Century Gothic"/>
                <a:cs typeface="Century Gothic"/>
                <a:sym typeface="Century Gothic"/>
              </a:rPr>
              <a:t>Kako lahk</a:t>
            </a:r>
            <a:r>
              <a:rPr lang="sl-SI" dirty="0" smtClean="0"/>
              <a:t>o najdemo, kar hočemo / želimo</a:t>
            </a:r>
            <a:r>
              <a:rPr lang="sl-SI" sz="4200" b="0" i="0" u="none" strike="noStrike" cap="none" dirty="0" smtClean="0"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endParaRPr sz="4200" b="0" i="0" u="none" strike="noStrike" cap="none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241300" algn="l" rtl="0">
              <a:spcBef>
                <a:spcPts val="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</a:pPr>
            <a:endParaRPr sz="20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" name="Rezervirano mjesto podnožja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Jan Pisanski, 2018</a:t>
            </a:r>
            <a:endParaRPr lang="en-GB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sl-SI" sz="4200" b="0" i="0" u="none" strike="noStrike" cap="none" dirty="0" smtClean="0">
                <a:latin typeface="Century Gothic"/>
                <a:ea typeface="Century Gothic"/>
                <a:cs typeface="Century Gothic"/>
                <a:sym typeface="Century Gothic"/>
              </a:rPr>
              <a:t>Kako lahko najdemo, kar hočemo / želimo?</a:t>
            </a:r>
            <a:endParaRPr sz="4200" b="0" i="0" u="none" strike="noStrike" cap="none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93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▶"/>
            </a:pPr>
            <a:r>
              <a:rPr lang="sl-SI" sz="2400" b="0" i="0" u="none" strike="noStrike" cap="none" dirty="0" smtClean="0">
                <a:latin typeface="Century Gothic"/>
                <a:ea typeface="Century Gothic"/>
                <a:cs typeface="Century Gothic"/>
                <a:sym typeface="Century Gothic"/>
              </a:rPr>
              <a:t>Besedilo(celotno besedilo)</a:t>
            </a:r>
            <a:endParaRPr sz="2400" b="0" i="0" u="none" strike="noStrike" cap="none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" name="Rezervirano mjesto podnožja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Jan Pisanski, 2018</a:t>
            </a:r>
            <a:endParaRPr lang="en-GB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sl-SI" sz="4200" b="0" i="0" u="none" strike="noStrike" cap="none" dirty="0" smtClean="0">
                <a:latin typeface="Century Gothic"/>
                <a:ea typeface="Century Gothic"/>
                <a:cs typeface="Century Gothic"/>
                <a:sym typeface="Century Gothic"/>
              </a:rPr>
              <a:t>Kakšne so težave z iskanjem po celotnem besedilu?</a:t>
            </a:r>
            <a:endParaRPr sz="4200" b="0" i="0" u="none" strike="noStrike" cap="none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93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▶"/>
            </a:pPr>
            <a:r>
              <a:rPr lang="sl-SI" sz="2400" b="0" i="0" u="none" strike="noStrike" cap="none" dirty="0" smtClean="0">
                <a:latin typeface="Century Gothic"/>
                <a:ea typeface="Century Gothic"/>
                <a:cs typeface="Century Gothic"/>
                <a:sym typeface="Century Gothic"/>
              </a:rPr>
              <a:t>Npr. na primeru znanstvenih člankov</a:t>
            </a:r>
            <a:endParaRPr sz="2400" b="0" i="0" u="none" strike="noStrike" cap="none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" name="Rezervirano mjesto podnožja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Jan Pisanski, 2018</a:t>
            </a:r>
            <a:endParaRPr lang="en-GB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chemeClr val="lt2"/>
              </a:buClr>
            </a:pPr>
            <a:r>
              <a:rPr lang="sl-SI" dirty="0"/>
              <a:t>Kakšne so težave z iskanjem po celotnem besedilu?</a:t>
            </a:r>
            <a:endParaRPr sz="4200" b="0" i="0" u="none" strike="noStrike" cap="none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93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▶"/>
            </a:pPr>
            <a:r>
              <a:rPr lang="sl-SI" sz="2400" b="0" i="0" u="none" strike="noStrike" cap="none" dirty="0" smtClean="0">
                <a:latin typeface="Century Gothic"/>
                <a:ea typeface="Century Gothic"/>
                <a:cs typeface="Century Gothic"/>
                <a:sym typeface="Century Gothic"/>
              </a:rPr>
              <a:t>Terminologija</a:t>
            </a:r>
            <a:endParaRPr sz="2400" b="0" i="0" u="none" strike="noStrike" cap="none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937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▶"/>
            </a:pPr>
            <a:r>
              <a:rPr lang="sl-SI" sz="2400" b="0" i="0" u="none" strike="noStrike" cap="none" dirty="0" smtClean="0">
                <a:latin typeface="Century Gothic"/>
                <a:ea typeface="Century Gothic"/>
                <a:cs typeface="Century Gothic"/>
                <a:sym typeface="Century Gothic"/>
              </a:rPr>
              <a:t>Različni jeziki</a:t>
            </a:r>
            <a:endParaRPr sz="2400" b="0" i="0" u="none" strike="noStrike" cap="none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937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▶"/>
            </a:pPr>
            <a:r>
              <a:rPr lang="sl-SI" sz="2400" b="0" i="0" u="none" strike="noStrike" cap="none" dirty="0" smtClean="0">
                <a:latin typeface="Century Gothic"/>
                <a:ea typeface="Century Gothic"/>
                <a:cs typeface="Century Gothic"/>
                <a:sym typeface="Century Gothic"/>
              </a:rPr>
              <a:t>Iskanje določene značilnosti (avtor, beseda iz naslova, naslov revije, leto izdaje, …) </a:t>
            </a:r>
            <a:endParaRPr sz="2400" b="0" i="0" u="none" strike="noStrike" cap="none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" name="Rezervirano mjesto podnožja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Jan Pisanski, 2018</a:t>
            </a:r>
            <a:endParaRPr lang="en-GB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sl-SI" dirty="0" smtClean="0"/>
              <a:t>Kaj pa slike in zvok</a:t>
            </a:r>
            <a:r>
              <a:rPr lang="sl-SI" sz="4200" b="0" i="0" u="none" strike="noStrike" cap="none" dirty="0" smtClean="0"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endParaRPr sz="4200" b="0" i="0" u="none" strike="noStrike" cap="none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241300" algn="l" rtl="0">
              <a:spcBef>
                <a:spcPts val="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None/>
            </a:pPr>
            <a:endParaRPr sz="20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" name="Rezervirano mjesto podnožja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Jan Pisanski, 2018</a:t>
            </a:r>
            <a:endParaRPr lang="en-GB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sl-SI" sz="4200" b="0" i="0" u="none" strike="noStrike" cap="none" dirty="0" smtClean="0">
                <a:latin typeface="Century Gothic"/>
                <a:ea typeface="Century Gothic"/>
                <a:cs typeface="Century Gothic"/>
                <a:sym typeface="Century Gothic"/>
              </a:rPr>
              <a:t>Rešitev: metapodatki</a:t>
            </a:r>
            <a:endParaRPr sz="4200" b="0" i="0" u="none" strike="noStrike" cap="none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93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▶"/>
            </a:pPr>
            <a:r>
              <a:rPr lang="sl-SI" sz="2400" b="0" i="0" u="none" strike="noStrike" cap="none" dirty="0" smtClean="0">
                <a:latin typeface="Century Gothic"/>
                <a:ea typeface="Century Gothic"/>
                <a:cs typeface="Century Gothic"/>
                <a:sym typeface="Century Gothic"/>
              </a:rPr>
              <a:t>Strukturirane informacije o dokumentu</a:t>
            </a:r>
            <a:endParaRPr sz="2400" b="0" i="0" u="none" strike="noStrike" cap="none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742950" marR="0" lvl="1" indent="-32131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▶"/>
            </a:pPr>
            <a:r>
              <a:rPr lang="sl-SI" sz="2000" b="0" i="0" u="none" strike="noStrike" cap="none" dirty="0" smtClean="0">
                <a:latin typeface="Century Gothic"/>
                <a:ea typeface="Century Gothic"/>
                <a:cs typeface="Century Gothic"/>
                <a:sym typeface="Century Gothic"/>
              </a:rPr>
              <a:t>Standardna struktura: </a:t>
            </a:r>
            <a:r>
              <a:rPr lang="sl-SI" sz="2000" b="0" i="0" u="none" strike="noStrike" cap="none" dirty="0" err="1" smtClean="0">
                <a:latin typeface="Century Gothic"/>
                <a:ea typeface="Century Gothic"/>
                <a:cs typeface="Century Gothic"/>
                <a:sym typeface="Century Gothic"/>
              </a:rPr>
              <a:t>metapodatkovni</a:t>
            </a:r>
            <a:r>
              <a:rPr lang="sl-SI" sz="2000" b="0" i="0" u="none" strike="noStrike" cap="none" dirty="0" smtClean="0">
                <a:latin typeface="Century Gothic"/>
                <a:ea typeface="Century Gothic"/>
                <a:cs typeface="Century Gothic"/>
                <a:sym typeface="Century Gothic"/>
              </a:rPr>
              <a:t> elementi</a:t>
            </a:r>
            <a:endParaRPr sz="2000" b="0" i="0" u="none" strike="noStrike" cap="none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742950" marR="0" lvl="1" indent="-32131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▶"/>
            </a:pPr>
            <a:r>
              <a:rPr lang="sl-SI" sz="2000" b="0" i="0" u="none" strike="noStrike" cap="none" dirty="0" smtClean="0">
                <a:latin typeface="Century Gothic"/>
                <a:ea typeface="Century Gothic"/>
                <a:cs typeface="Century Gothic"/>
                <a:sym typeface="Century Gothic"/>
              </a:rPr>
              <a:t>Standardna pravila in vrednosti (</a:t>
            </a:r>
            <a:r>
              <a:rPr lang="sl-SI" sz="2000" dirty="0" smtClean="0"/>
              <a:t>npr. za datume, imena</a:t>
            </a:r>
            <a:r>
              <a:rPr lang="sl-SI" sz="2000" b="0" i="0" u="none" strike="noStrike" cap="none" dirty="0" smtClean="0">
                <a:latin typeface="Century Gothic"/>
                <a:ea typeface="Century Gothic"/>
                <a:cs typeface="Century Gothic"/>
                <a:sym typeface="Century Gothic"/>
              </a:rPr>
              <a:t>; kontrolirani slovarji)</a:t>
            </a:r>
            <a:endParaRPr sz="2000" dirty="0"/>
          </a:p>
          <a:p>
            <a:pPr marL="742950" marR="0" lvl="1" indent="-32131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▶"/>
            </a:pPr>
            <a:r>
              <a:rPr lang="sl-SI" sz="2000" b="0" i="0" u="none" strike="noStrike" cap="none" dirty="0" smtClean="0">
                <a:latin typeface="Century Gothic"/>
                <a:ea typeface="Century Gothic"/>
                <a:cs typeface="Century Gothic"/>
                <a:sym typeface="Century Gothic"/>
              </a:rPr>
              <a:t>Standardno kodiranje/format</a:t>
            </a:r>
            <a:endParaRPr sz="2000" b="0" i="0" u="none" strike="noStrike" cap="none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" name="Rezervirano mjesto podnožja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Jan Pisanski, 2018</a:t>
            </a:r>
            <a:endParaRPr lang="en-GB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sl-SI" sz="4200" b="0" i="0" u="none" strike="noStrike" cap="none" dirty="0" smtClean="0">
                <a:latin typeface="Century Gothic"/>
                <a:ea typeface="Century Gothic"/>
                <a:cs typeface="Century Gothic"/>
                <a:sym typeface="Century Gothic"/>
              </a:rPr>
              <a:t>Kontrolirani slovarji</a:t>
            </a:r>
            <a:endParaRPr sz="4200" b="0" i="0" u="none" strike="noStrike" cap="none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93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▶"/>
            </a:pPr>
            <a:r>
              <a:rPr lang="sl-SI" sz="2400" b="0" i="0" u="none" strike="noStrike" cap="none" dirty="0" smtClean="0">
                <a:latin typeface="Century Gothic"/>
                <a:ea typeface="Century Gothic"/>
                <a:cs typeface="Century Gothic"/>
                <a:sym typeface="Century Gothic"/>
              </a:rPr>
              <a:t>Seznam možnih/potrjenih vrednosti </a:t>
            </a:r>
            <a:endParaRPr sz="2400" dirty="0"/>
          </a:p>
          <a:p>
            <a:pPr marL="742950" marR="0" lvl="1" indent="-32131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▶"/>
            </a:pPr>
            <a:r>
              <a:rPr lang="sl-SI" sz="2000" b="0" i="0" u="none" strike="noStrike" cap="none" dirty="0" smtClean="0">
                <a:latin typeface="Century Gothic"/>
                <a:ea typeface="Century Gothic"/>
                <a:cs typeface="Century Gothic"/>
                <a:sym typeface="Century Gothic"/>
              </a:rPr>
              <a:t>Kode za jezike</a:t>
            </a:r>
          </a:p>
          <a:p>
            <a:pPr marL="742950" marR="0" lvl="1" indent="-32131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▶"/>
            </a:pPr>
            <a:r>
              <a:rPr lang="sl-SI" sz="2000" dirty="0" smtClean="0"/>
              <a:t>Žanri</a:t>
            </a:r>
            <a:endParaRPr sz="2000" b="0" i="0" u="none" strike="noStrike" cap="none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742950" marR="0" lvl="1" indent="-32131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▶"/>
            </a:pPr>
            <a:r>
              <a:rPr lang="sl-SI" sz="2000" b="0" i="0" u="none" strike="noStrike" cap="none" dirty="0">
                <a:latin typeface="Century Gothic"/>
                <a:ea typeface="Century Gothic"/>
                <a:cs typeface="Century Gothic"/>
                <a:sym typeface="Century Gothic"/>
              </a:rPr>
              <a:t>…</a:t>
            </a:r>
            <a:endParaRPr sz="2000" dirty="0"/>
          </a:p>
          <a:p>
            <a:pPr marL="742950" marR="0" lvl="1" indent="-32131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▶"/>
            </a:pPr>
            <a:r>
              <a:rPr lang="sl-SI" sz="2000" b="0" i="0" u="none" strike="noStrike" cap="none" dirty="0" smtClean="0">
                <a:latin typeface="Century Gothic"/>
                <a:ea typeface="Century Gothic"/>
                <a:cs typeface="Century Gothic"/>
                <a:sym typeface="Century Gothic"/>
              </a:rPr>
              <a:t>Predmetne oznake</a:t>
            </a:r>
            <a:endParaRPr sz="2000" b="0" i="0" u="none" strike="noStrike" cap="none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742950" marR="0" lvl="1" indent="-32131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▶"/>
            </a:pPr>
            <a:r>
              <a:rPr lang="sl-SI" sz="2000" b="0" i="0" u="none" strike="noStrike" cap="none" dirty="0" smtClean="0">
                <a:latin typeface="Century Gothic"/>
                <a:ea typeface="Century Gothic"/>
                <a:cs typeface="Century Gothic"/>
                <a:sym typeface="Century Gothic"/>
              </a:rPr>
              <a:t>Klasifikacije</a:t>
            </a:r>
            <a:endParaRPr sz="2000" b="0" i="0" u="none" strike="noStrike" cap="none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" name="Rezervirano mjesto podnožja 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Jan Pisanski, 2018</a:t>
            </a:r>
            <a:endParaRPr lang="en-GB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Ion">
  <a:themeElements>
    <a:clrScheme name="Personalizado 1">
      <a:dk1>
        <a:srgbClr val="000000"/>
      </a:dk1>
      <a:lt1>
        <a:srgbClr val="FFFFFF"/>
      </a:lt1>
      <a:dk2>
        <a:srgbClr val="CB0F0F"/>
      </a:dk2>
      <a:lt2>
        <a:srgbClr val="EBEBEB"/>
      </a:lt2>
      <a:accent1>
        <a:srgbClr val="CB0F0F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2D78CC"/>
      </a:hlink>
      <a:folHlink>
        <a:srgbClr val="2D78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459</Words>
  <Application>Microsoft Office PowerPoint</Application>
  <PresentationFormat>Široki zaslon</PresentationFormat>
  <Paragraphs>109</Paragraphs>
  <Slides>19</Slides>
  <Notes>18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19</vt:i4>
      </vt:variant>
    </vt:vector>
  </HeadingPairs>
  <TitlesOfParts>
    <vt:vector size="26" baseType="lpstr">
      <vt:lpstr>Century Gothic</vt:lpstr>
      <vt:lpstr>Calibri</vt:lpstr>
      <vt:lpstr>Arial</vt:lpstr>
      <vt:lpstr>Raleway</vt:lpstr>
      <vt:lpstr>Fjalla One</vt:lpstr>
      <vt:lpstr>Noto Sans Symbols</vt:lpstr>
      <vt:lpstr>Ion</vt:lpstr>
      <vt:lpstr>Organizacija informacij in sistemi za poizvedovanje</vt:lpstr>
      <vt:lpstr>Različni tipi dokumentov*</vt:lpstr>
      <vt:lpstr>Kako lahko najdemo, kar hočemo / želimo?</vt:lpstr>
      <vt:lpstr>Kako lahko najdemo, kar hočemo / želimo?</vt:lpstr>
      <vt:lpstr>Kakšne so težave z iskanjem po celotnem besedilu?</vt:lpstr>
      <vt:lpstr>Kakšne so težave z iskanjem po celotnem besedilu?</vt:lpstr>
      <vt:lpstr>Kaj pa slike in zvok?</vt:lpstr>
      <vt:lpstr>Rešitev: metapodatki</vt:lpstr>
      <vt:lpstr>Kontrolirani slovarji</vt:lpstr>
      <vt:lpstr>Orodja za vsebinsko opisovanje</vt:lpstr>
      <vt:lpstr>Primeri iz Deweyjeve decimalne klasifikacije</vt:lpstr>
      <vt:lpstr>PowerPoint prezentacija</vt:lpstr>
      <vt:lpstr>PowerPoint prezentacija</vt:lpstr>
      <vt:lpstr>Normativna kontrola</vt:lpstr>
      <vt:lpstr>Primer</vt:lpstr>
      <vt:lpstr>Normativna kontrola</vt:lpstr>
      <vt:lpstr>Organizacija informacij</vt:lpstr>
      <vt:lpstr>Organizacija informacij</vt:lpstr>
      <vt:lpstr>Instructor 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Organization of information and IR</dc:title>
  <dc:creator>Uporabnik</dc:creator>
  <cp:lastModifiedBy>tatjana</cp:lastModifiedBy>
  <cp:revision>8</cp:revision>
  <cp:lastPrinted>2018-07-06T05:29:09Z</cp:lastPrinted>
  <dcterms:modified xsi:type="dcterms:W3CDTF">2018-11-11T17:01:39Z</dcterms:modified>
</cp:coreProperties>
</file>