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80" r:id="rId4"/>
  </p:sldMasterIdLst>
  <p:notesMasterIdLst>
    <p:notesMasterId r:id="rId56"/>
  </p:notesMasterIdLst>
  <p:handoutMasterIdLst>
    <p:handoutMasterId r:id="rId57"/>
  </p:handoutMasterIdLst>
  <p:sldIdLst>
    <p:sldId id="256" r:id="rId5"/>
    <p:sldId id="325" r:id="rId6"/>
    <p:sldId id="261" r:id="rId7"/>
    <p:sldId id="280" r:id="rId8"/>
    <p:sldId id="289" r:id="rId9"/>
    <p:sldId id="290" r:id="rId10"/>
    <p:sldId id="338" r:id="rId11"/>
    <p:sldId id="298" r:id="rId12"/>
    <p:sldId id="333" r:id="rId13"/>
    <p:sldId id="299" r:id="rId14"/>
    <p:sldId id="292" r:id="rId15"/>
    <p:sldId id="300" r:id="rId16"/>
    <p:sldId id="302" r:id="rId17"/>
    <p:sldId id="303" r:id="rId18"/>
    <p:sldId id="304" r:id="rId19"/>
    <p:sldId id="305" r:id="rId20"/>
    <p:sldId id="308" r:id="rId21"/>
    <p:sldId id="293" r:id="rId22"/>
    <p:sldId id="295" r:id="rId23"/>
    <p:sldId id="294" r:id="rId24"/>
    <p:sldId id="296" r:id="rId25"/>
    <p:sldId id="306" r:id="rId26"/>
    <p:sldId id="286" r:id="rId27"/>
    <p:sldId id="311" r:id="rId28"/>
    <p:sldId id="315" r:id="rId29"/>
    <p:sldId id="309" r:id="rId30"/>
    <p:sldId id="340" r:id="rId31"/>
    <p:sldId id="312" r:id="rId32"/>
    <p:sldId id="316" r:id="rId33"/>
    <p:sldId id="341" r:id="rId34"/>
    <p:sldId id="310" r:id="rId35"/>
    <p:sldId id="343" r:id="rId36"/>
    <p:sldId id="339" r:id="rId37"/>
    <p:sldId id="342" r:id="rId38"/>
    <p:sldId id="287" r:id="rId39"/>
    <p:sldId id="335" r:id="rId40"/>
    <p:sldId id="336" r:id="rId41"/>
    <p:sldId id="319" r:id="rId42"/>
    <p:sldId id="324" r:id="rId43"/>
    <p:sldId id="318" r:id="rId44"/>
    <p:sldId id="321" r:id="rId45"/>
    <p:sldId id="322" r:id="rId46"/>
    <p:sldId id="347" r:id="rId47"/>
    <p:sldId id="332" r:id="rId48"/>
    <p:sldId id="344" r:id="rId49"/>
    <p:sldId id="327" r:id="rId50"/>
    <p:sldId id="345" r:id="rId51"/>
    <p:sldId id="346" r:id="rId52"/>
    <p:sldId id="328" r:id="rId53"/>
    <p:sldId id="334" r:id="rId54"/>
    <p:sldId id="348" r:id="rId55"/>
  </p:sldIdLst>
  <p:sldSz cx="12192000" cy="6858000"/>
  <p:notesSz cx="7023100" cy="9309100"/>
  <p:embeddedFontLst>
    <p:embeddedFont>
      <p:font typeface="Century Gothic" panose="020B0502020202020204" pitchFamily="3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Raleway" panose="020B0604020202020204" charset="-18"/>
      <p:regular r:id="rId66"/>
      <p:bold r:id="rId67"/>
      <p:italic r:id="rId68"/>
      <p:boldItalic r:id="rId69"/>
    </p:embeddedFont>
    <p:embeddedFont>
      <p:font typeface="Wingdings 3" panose="05040102010807070707" pitchFamily="18" charset="2"/>
      <p:regular r:id="rId70"/>
    </p:embeddedFont>
    <p:embeddedFont>
      <p:font typeface="Fjalla One" panose="020B0604020202020204" charset="0"/>
      <p:regular r:id="rId71"/>
    </p:embeddedFont>
    <p:embeddedFont>
      <p:font typeface="MS Mincho" panose="020B0604020202020204" charset="-128"/>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911"/>
    <a:srgbClr val="CB0F0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60"/>
  </p:normalViewPr>
  <p:slideViewPr>
    <p:cSldViewPr snapToGrid="0" showGuides="1">
      <p:cViewPr varScale="1">
        <p:scale>
          <a:sx n="65" d="100"/>
          <a:sy n="65" d="100"/>
        </p:scale>
        <p:origin x="684" y="-44"/>
      </p:cViewPr>
      <p:guideLst>
        <p:guide orient="horz" pos="2160"/>
        <p:guide pos="3840"/>
      </p:guideLst>
    </p:cSldViewPr>
  </p:slideViewPr>
  <p:notesTextViewPr>
    <p:cViewPr>
      <p:scale>
        <a:sx n="1" d="1"/>
        <a:sy n="1" d="1"/>
      </p:scale>
      <p:origin x="0" y="0"/>
    </p:cViewPr>
  </p:notesTextViewPr>
  <p:sorterViewPr>
    <p:cViewPr>
      <p:scale>
        <a:sx n="142" d="100"/>
        <a:sy n="142" d="100"/>
      </p:scale>
      <p:origin x="0" y="-26478"/>
    </p:cViewPr>
  </p:sorterViewPr>
  <p:notesViewPr>
    <p:cSldViewPr snapToGrid="0">
      <p:cViewPr varScale="1">
        <p:scale>
          <a:sx n="63" d="100"/>
          <a:sy n="63" d="100"/>
        </p:scale>
        <p:origin x="280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87E9D6-2A90-4BCA-9917-059667D4BDB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D1E1409-B4D1-4074-90A1-337E7AFD5784}">
      <dgm:prSet phldrT="[Text]"/>
      <dgm:spPr/>
      <dgm:t>
        <a:bodyPr/>
        <a:lstStyle/>
        <a:p>
          <a:r>
            <a:rPr lang="en-US" b="1" dirty="0" err="1" smtClean="0"/>
            <a:t>Juanjo</a:t>
          </a:r>
          <a:r>
            <a:rPr lang="en-US" b="1" dirty="0" smtClean="0"/>
            <a:t> </a:t>
          </a:r>
          <a:r>
            <a:rPr lang="en-US" b="1" dirty="0" err="1" smtClean="0"/>
            <a:t>Boté</a:t>
          </a:r>
          <a:r>
            <a:rPr lang="en-US" b="1" dirty="0" smtClean="0"/>
            <a:t/>
          </a:r>
          <a:br>
            <a:rPr lang="en-US" b="1" dirty="0" smtClean="0"/>
          </a:br>
          <a:r>
            <a:rPr lang="en-US" b="1" dirty="0" smtClean="0"/>
            <a:t/>
          </a:r>
          <a:br>
            <a:rPr lang="en-US" b="1" dirty="0" smtClean="0"/>
          </a:br>
          <a:r>
            <a:rPr lang="en-US" b="1" dirty="0" smtClean="0"/>
            <a:t>Twitter/Instagram/IGTV @</a:t>
          </a:r>
          <a:r>
            <a:rPr lang="en-US" b="1" dirty="0" err="1" smtClean="0"/>
            <a:t>jjbotev</a:t>
          </a:r>
          <a:r>
            <a:rPr lang="en-US" b="1" dirty="0" smtClean="0"/>
            <a:t> </a:t>
          </a:r>
          <a:br>
            <a:rPr lang="en-US" b="1" dirty="0" smtClean="0"/>
          </a:br>
          <a:r>
            <a:rPr lang="en-US" b="1" dirty="0" smtClean="0"/>
            <a:t/>
          </a:r>
          <a:br>
            <a:rPr lang="en-US" b="1" dirty="0" smtClean="0"/>
          </a:br>
          <a:r>
            <a:rPr lang="en-US" b="1" dirty="0" smtClean="0"/>
            <a:t>juanjo.botev@ub.edu</a:t>
          </a:r>
          <a:endParaRPr lang="en-US" dirty="0"/>
        </a:p>
      </dgm:t>
    </dgm:pt>
    <dgm:pt modelId="{3A22935D-9DC8-463F-B9FD-A51FA2726A84}" type="parTrans" cxnId="{7D8B7E75-4507-4B72-AA00-67CAF20DBBA1}">
      <dgm:prSet/>
      <dgm:spPr/>
      <dgm:t>
        <a:bodyPr/>
        <a:lstStyle/>
        <a:p>
          <a:endParaRPr lang="en-US"/>
        </a:p>
      </dgm:t>
    </dgm:pt>
    <dgm:pt modelId="{BD917192-454C-479E-9824-7CFC05C66C75}" type="sibTrans" cxnId="{7D8B7E75-4507-4B72-AA00-67CAF20DBBA1}">
      <dgm:prSet/>
      <dgm:spPr/>
      <dgm:t>
        <a:bodyPr/>
        <a:lstStyle/>
        <a:p>
          <a:endParaRPr lang="en-US"/>
        </a:p>
      </dgm:t>
    </dgm:pt>
    <dgm:pt modelId="{D822D75A-238A-426D-A9D3-A664472FE3B0}" type="pres">
      <dgm:prSet presAssocID="{6787E9D6-2A90-4BCA-9917-059667D4BDBC}" presName="diagram" presStyleCnt="0">
        <dgm:presLayoutVars>
          <dgm:dir/>
          <dgm:resizeHandles val="exact"/>
        </dgm:presLayoutVars>
      </dgm:prSet>
      <dgm:spPr/>
      <dgm:t>
        <a:bodyPr/>
        <a:lstStyle/>
        <a:p>
          <a:endParaRPr lang="en-US"/>
        </a:p>
      </dgm:t>
    </dgm:pt>
    <dgm:pt modelId="{12395514-DBA0-4CED-89BE-7504CBC7A432}" type="pres">
      <dgm:prSet presAssocID="{7D1E1409-B4D1-4074-90A1-337E7AFD5784}" presName="node" presStyleLbl="node1" presStyleIdx="0" presStyleCnt="1">
        <dgm:presLayoutVars>
          <dgm:bulletEnabled val="1"/>
        </dgm:presLayoutVars>
      </dgm:prSet>
      <dgm:spPr/>
      <dgm:t>
        <a:bodyPr/>
        <a:lstStyle/>
        <a:p>
          <a:endParaRPr lang="en-US"/>
        </a:p>
      </dgm:t>
    </dgm:pt>
  </dgm:ptLst>
  <dgm:cxnLst>
    <dgm:cxn modelId="{29EC5D75-B37E-4BA8-9052-2E0CEBAD8A2A}" type="presOf" srcId="{6787E9D6-2A90-4BCA-9917-059667D4BDBC}" destId="{D822D75A-238A-426D-A9D3-A664472FE3B0}" srcOrd="0" destOrd="0" presId="urn:microsoft.com/office/officeart/2005/8/layout/default"/>
    <dgm:cxn modelId="{7D8B7E75-4507-4B72-AA00-67CAF20DBBA1}" srcId="{6787E9D6-2A90-4BCA-9917-059667D4BDBC}" destId="{7D1E1409-B4D1-4074-90A1-337E7AFD5784}" srcOrd="0" destOrd="0" parTransId="{3A22935D-9DC8-463F-B9FD-A51FA2726A84}" sibTransId="{BD917192-454C-479E-9824-7CFC05C66C75}"/>
    <dgm:cxn modelId="{FFC89062-5E62-495C-8D02-15A93A33AD9B}" type="presOf" srcId="{7D1E1409-B4D1-4074-90A1-337E7AFD5784}" destId="{12395514-DBA0-4CED-89BE-7504CBC7A432}" srcOrd="0" destOrd="0" presId="urn:microsoft.com/office/officeart/2005/8/layout/default"/>
    <dgm:cxn modelId="{E08EED04-F774-4F97-861B-B6DA61ED375B}" type="presParOf" srcId="{D822D75A-238A-426D-A9D3-A664472FE3B0}" destId="{12395514-DBA0-4CED-89BE-7504CBC7A432}"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95514-DBA0-4CED-89BE-7504CBC7A432}">
      <dsp:nvSpPr>
        <dsp:cNvPr id="0" name=""/>
        <dsp:cNvSpPr/>
      </dsp:nvSpPr>
      <dsp:spPr>
        <a:xfrm>
          <a:off x="978594" y="892"/>
          <a:ext cx="6989960" cy="419397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b="1" kern="1200" dirty="0" err="1" smtClean="0"/>
            <a:t>Juanjo</a:t>
          </a:r>
          <a:r>
            <a:rPr lang="en-US" sz="4500" b="1" kern="1200" dirty="0" smtClean="0"/>
            <a:t> </a:t>
          </a:r>
          <a:r>
            <a:rPr lang="en-US" sz="4500" b="1" kern="1200" dirty="0" err="1" smtClean="0"/>
            <a:t>Boté</a:t>
          </a:r>
          <a:r>
            <a:rPr lang="en-US" sz="4500" b="1" kern="1200" dirty="0" smtClean="0"/>
            <a:t/>
          </a:r>
          <a:br>
            <a:rPr lang="en-US" sz="4500" b="1" kern="1200" dirty="0" smtClean="0"/>
          </a:br>
          <a:r>
            <a:rPr lang="en-US" sz="4500" b="1" kern="1200" dirty="0" smtClean="0"/>
            <a:t/>
          </a:r>
          <a:br>
            <a:rPr lang="en-US" sz="4500" b="1" kern="1200" dirty="0" smtClean="0"/>
          </a:br>
          <a:r>
            <a:rPr lang="en-US" sz="4500" b="1" kern="1200" dirty="0" smtClean="0"/>
            <a:t>Twitter/Instagram/IGTV @</a:t>
          </a:r>
          <a:r>
            <a:rPr lang="en-US" sz="4500" b="1" kern="1200" dirty="0" err="1" smtClean="0"/>
            <a:t>jjbotev</a:t>
          </a:r>
          <a:r>
            <a:rPr lang="en-US" sz="4500" b="1" kern="1200" dirty="0" smtClean="0"/>
            <a:t> </a:t>
          </a:r>
          <a:br>
            <a:rPr lang="en-US" sz="4500" b="1" kern="1200" dirty="0" smtClean="0"/>
          </a:br>
          <a:r>
            <a:rPr lang="en-US" sz="4500" b="1" kern="1200" dirty="0" smtClean="0"/>
            <a:t/>
          </a:r>
          <a:br>
            <a:rPr lang="en-US" sz="4500" b="1" kern="1200" dirty="0" smtClean="0"/>
          </a:br>
          <a:r>
            <a:rPr lang="en-US" sz="4500" b="1" kern="1200" dirty="0" smtClean="0"/>
            <a:t>juanjo.botev@ub.edu</a:t>
          </a:r>
          <a:endParaRPr lang="en-US" sz="4500" kern="1200" dirty="0"/>
        </a:p>
      </dsp:txBody>
      <dsp:txXfrm>
        <a:off x="978594" y="892"/>
        <a:ext cx="6989960" cy="41939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574AC39-44E6-425E-AF49-CF7D189F346F}" type="datetimeFigureOut">
              <a:rPr lang="en-US" smtClean="0"/>
              <a:pPr/>
              <a:t>11/11/2018</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6320F472-929B-459B-8D82-2FABCC5B32A0}" type="slidenum">
              <a:rPr lang="en-US" smtClean="0"/>
              <a:pPr/>
              <a:t>‹#›</a:t>
            </a:fld>
            <a:endParaRPr lang="en-US"/>
          </a:p>
        </p:txBody>
      </p:sp>
    </p:spTree>
    <p:extLst>
      <p:ext uri="{BB962C8B-B14F-4D97-AF65-F5344CB8AC3E}">
        <p14:creationId xmlns:p14="http://schemas.microsoft.com/office/powerpoint/2010/main" val="320226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F2775BC-6312-42C7-B7C5-EA6783C2D9CA}" type="datetimeFigureOut">
              <a:rPr lang="en-US" smtClean="0"/>
              <a:pPr/>
              <a:t>11/11/2018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7F715A1-4ADC-44E0-9587-804FF39D6B22}" type="slidenum">
              <a:rPr lang="en-US" smtClean="0"/>
              <a:pPr/>
              <a:t>‹#›</a:t>
            </a:fld>
            <a:endParaRPr lang="en-US"/>
          </a:p>
        </p:txBody>
      </p:sp>
    </p:spTree>
    <p:extLst>
      <p:ext uri="{BB962C8B-B14F-4D97-AF65-F5344CB8AC3E}">
        <p14:creationId xmlns:p14="http://schemas.microsoft.com/office/powerpoint/2010/main" val="172984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7F715A1-4ADC-44E0-9587-804FF39D6B22}" type="slidenum">
              <a:rPr lang="en-US" smtClean="0"/>
              <a:pPr/>
              <a:t>3</a:t>
            </a:fld>
            <a:endParaRPr lang="en-US"/>
          </a:p>
        </p:txBody>
      </p:sp>
    </p:spTree>
    <p:extLst>
      <p:ext uri="{BB962C8B-B14F-4D97-AF65-F5344CB8AC3E}">
        <p14:creationId xmlns:p14="http://schemas.microsoft.com/office/powerpoint/2010/main" val="3704154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a:p>
        </p:txBody>
      </p:sp>
      <p:sp>
        <p:nvSpPr>
          <p:cNvPr id="4" name="Date Placeholder 3"/>
          <p:cNvSpPr>
            <a:spLocks noGrp="1"/>
          </p:cNvSpPr>
          <p:nvPr>
            <p:ph type="dt" sz="half" idx="10"/>
          </p:nvPr>
        </p:nvSpPr>
        <p:spPr/>
        <p:txBody>
          <a:bodyPr/>
          <a:lstStyle/>
          <a:p>
            <a:fld id="{79F4290D-FED4-40B8-B485-4E2B092F43B5}"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940892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6C8A1B4-6DE5-4F54-87FF-C02D653F135A}" type="datetime1">
              <a:rPr lang="en-US" smtClean="0"/>
              <a:t>11/11/2018</a:t>
            </a:fld>
            <a:endParaRPr lang="en-US"/>
          </a:p>
        </p:txBody>
      </p:sp>
      <p:sp>
        <p:nvSpPr>
          <p:cNvPr id="6" name="Footer Placeholder 5"/>
          <p:cNvSpPr>
            <a:spLocks noGrp="1"/>
          </p:cNvSpPr>
          <p:nvPr>
            <p:ph type="ftr" sz="quarter" idx="11"/>
          </p:nvPr>
        </p:nvSpPr>
        <p:spPr/>
        <p:txBody>
          <a:bodyPr/>
          <a:lstStyle/>
          <a:p>
            <a:r>
              <a:rPr lang="en-US" smtClean="0"/>
              <a:t>Juanjo Boté, 2018</a:t>
            </a:r>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58139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a:p>
        </p:txBody>
      </p:sp>
      <p:sp>
        <p:nvSpPr>
          <p:cNvPr id="4" name="Date Placeholder 3"/>
          <p:cNvSpPr>
            <a:spLocks noGrp="1"/>
          </p:cNvSpPr>
          <p:nvPr>
            <p:ph type="dt" sz="half" idx="10"/>
          </p:nvPr>
        </p:nvSpPr>
        <p:spPr/>
        <p:txBody>
          <a:bodyPr/>
          <a:lstStyle/>
          <a:p>
            <a:fld id="{8653ADC4-B287-4C94-BE11-418597439972}"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Tree>
    <p:extLst>
      <p:ext uri="{BB962C8B-B14F-4D97-AF65-F5344CB8AC3E}">
        <p14:creationId xmlns:p14="http://schemas.microsoft.com/office/powerpoint/2010/main" val="1640915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4" name="Date Placeholder 3"/>
          <p:cNvSpPr>
            <a:spLocks noGrp="1"/>
          </p:cNvSpPr>
          <p:nvPr>
            <p:ph type="dt" sz="half" idx="10"/>
          </p:nvPr>
        </p:nvSpPr>
        <p:spPr/>
        <p:txBody>
          <a:bodyPr/>
          <a:lstStyle/>
          <a:p>
            <a:fld id="{87C4E7ED-7B79-45B0-A90C-A57294C6CE15}"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47621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689EB7B5-E20B-48D2-B8AA-1399221D079F}"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049460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3163026"/>
          </a:xfrm>
        </p:spPr>
        <p:txBody>
          <a:bodyPr/>
          <a:lstStyle>
            <a:lvl1pPr>
              <a:defRPr sz="4800"/>
            </a:lvl1pPr>
          </a:lstStyle>
          <a:p>
            <a:r>
              <a:rPr lang="es-ES"/>
              <a:t>Haga clic para modificar el estilo de título del patrón</a:t>
            </a:r>
            <a:endParaRPr lang="en-US"/>
          </a:p>
        </p:txBody>
      </p:sp>
      <p:sp>
        <p:nvSpPr>
          <p:cNvPr id="4" name="Date Placeholder 3"/>
          <p:cNvSpPr>
            <a:spLocks noGrp="1"/>
          </p:cNvSpPr>
          <p:nvPr>
            <p:ph type="dt" sz="half" idx="10"/>
          </p:nvPr>
        </p:nvSpPr>
        <p:spPr/>
        <p:txBody>
          <a:bodyPr/>
          <a:lstStyle/>
          <a:p>
            <a:fld id="{2C2FD2DF-7332-4763-9838-EB4EEC70A22C}"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8" name="Text Placeholder 3"/>
          <p:cNvSpPr>
            <a:spLocks noGrp="1"/>
          </p:cNvSpPr>
          <p:nvPr>
            <p:ph type="body" sz="half" idx="2"/>
          </p:nvPr>
        </p:nvSpPr>
        <p:spPr>
          <a:xfrm>
            <a:off x="1574801" y="4953000"/>
            <a:ext cx="7999315" cy="1074057"/>
          </a:xfrm>
        </p:spPr>
        <p:txBody>
          <a:bodyPr anchor="t">
            <a:normAutofit/>
          </a:bodyPr>
          <a:lstStyle>
            <a:lvl1pPr marL="0" indent="0">
              <a:buNone/>
              <a:defRPr lang="en-US" sz="1800" b="0" i="0" kern="1200"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1" name="TextBox 10"/>
          <p:cNvSpPr txBox="1"/>
          <p:nvPr/>
        </p:nvSpPr>
        <p:spPr>
          <a:xfrm>
            <a:off x="9334033" y="331651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4" name="TextBox 13"/>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64584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a:p>
        </p:txBody>
      </p:sp>
      <p:sp>
        <p:nvSpPr>
          <p:cNvPr id="4" name="Date Placeholder 3"/>
          <p:cNvSpPr>
            <a:spLocks noGrp="1"/>
          </p:cNvSpPr>
          <p:nvPr>
            <p:ph type="dt" sz="half" idx="10"/>
          </p:nvPr>
        </p:nvSpPr>
        <p:spPr/>
        <p:txBody>
          <a:bodyPr/>
          <a:lstStyle/>
          <a:p>
            <a:fld id="{A4B77C4B-A8BC-4E2A-9A3F-532787440863}"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10" name="Text Placeholder 3"/>
          <p:cNvSpPr>
            <a:spLocks noGrp="1"/>
          </p:cNvSpPr>
          <p:nvPr>
            <p:ph type="body" sz="half" idx="2"/>
          </p:nvPr>
        </p:nvSpPr>
        <p:spPr>
          <a:xfrm>
            <a:off x="1154954" y="4350657"/>
            <a:ext cx="8825659" cy="1676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3" name="Text Placeholder 3"/>
          <p:cNvSpPr>
            <a:spLocks noGrp="1"/>
          </p:cNvSpPr>
          <p:nvPr>
            <p:ph type="body" sz="half" idx="13"/>
          </p:nvPr>
        </p:nvSpPr>
        <p:spPr>
          <a:xfrm>
            <a:off x="1154953" y="3848610"/>
            <a:ext cx="8825659" cy="588517"/>
          </a:xfrm>
        </p:spPr>
        <p:txBody>
          <a:bodyPr anchor="b">
            <a:normAutofit/>
          </a:bodyPr>
          <a:lstStyle>
            <a:lvl1pPr marL="0" indent="0" algn="l" defTabSz="457200" rtl="0" eaLnBrk="1" latinLnBrk="0" hangingPunct="1">
              <a:buNone/>
              <a:defRPr lang="en-US" sz="3600" b="0" i="0" kern="1200" cap="none"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Tree>
    <p:extLst>
      <p:ext uri="{BB962C8B-B14F-4D97-AF65-F5344CB8AC3E}">
        <p14:creationId xmlns:p14="http://schemas.microsoft.com/office/powerpoint/2010/main" val="279222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7" name="Date Placeholder 3"/>
          <p:cNvSpPr>
            <a:spLocks noGrp="1"/>
          </p:cNvSpPr>
          <p:nvPr>
            <p:ph type="dt" sz="half" idx="10"/>
          </p:nvPr>
        </p:nvSpPr>
        <p:spPr/>
        <p:txBody>
          <a:bodyPr/>
          <a:lstStyle/>
          <a:p>
            <a:fld id="{17E7D0B1-CD3E-4CE4-A61A-49E6482458D6}" type="datetime1">
              <a:rPr lang="en-US" smtClean="0"/>
              <a:t>11/11/2018</a:t>
            </a:fld>
            <a:endParaRPr lang="en-US"/>
          </a:p>
        </p:txBody>
      </p:sp>
      <p:sp>
        <p:nvSpPr>
          <p:cNvPr id="4"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06494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9" name="Picture Placeholder 2"/>
          <p:cNvSpPr>
            <a:spLocks noGrp="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30" name="Picture Placeholder 2"/>
          <p:cNvSpPr>
            <a:spLocks noGrp="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31" name="Picture Placeholder 2"/>
          <p:cNvSpPr>
            <a:spLocks noGrp="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7A7CD6E-2069-4E66-96FE-F36010429A8A}" type="datetime1">
              <a:rPr lang="en-US" smtClean="0"/>
              <a:t>11/11/2018</a:t>
            </a:fld>
            <a:endParaRPr lang="en-US"/>
          </a:p>
        </p:txBody>
      </p:sp>
      <p:sp>
        <p:nvSpPr>
          <p:cNvPr id="4"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4033552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b" anchorCtr="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22B7E84A-9AED-4AC4-8535-3B741980FD03}"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650983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64151" y="1447799"/>
            <a:ext cx="1409965" cy="4413251"/>
          </a:xfrm>
        </p:spPr>
        <p:txBody>
          <a:bodyPr vert="eaVert" anchor="b" anchorCtr="0"/>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154954" y="1447799"/>
            <a:ext cx="6776630" cy="4413251"/>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0F82990C-3813-451A-B84A-F0D15AA2B74D}"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38900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A98B98C-07C0-4FFF-AE03-F8FB9DEC07C2}"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52244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DF731B6C-F5E4-4050-8104-9D2349E4D9B6}" type="datetime1">
              <a:rPr lang="en-US" smtClean="0"/>
              <a:t>11/11/2018</a:t>
            </a:fld>
            <a:endParaRPr lang="en-US"/>
          </a:p>
        </p:txBody>
      </p:sp>
      <p:sp>
        <p:nvSpPr>
          <p:cNvPr id="5" name="Footer Placeholder 4"/>
          <p:cNvSpPr>
            <a:spLocks noGrp="1"/>
          </p:cNvSpPr>
          <p:nvPr>
            <p:ph type="ftr" sz="quarter" idx="11"/>
          </p:nvPr>
        </p:nvSpPr>
        <p:spPr/>
        <p:txBody>
          <a:bodyPr/>
          <a:lstStyle/>
          <a:p>
            <a:r>
              <a:rPr lang="en-US" smtClean="0"/>
              <a:t>Juanjo Boté, 2018</a:t>
            </a:r>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236299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A2344428-CDA9-488B-A2CB-5B3E08448B31}" type="datetime1">
              <a:rPr lang="en-US" smtClean="0"/>
              <a:t>11/11/2018</a:t>
            </a:fld>
            <a:endParaRPr lang="en-US"/>
          </a:p>
        </p:txBody>
      </p:sp>
      <p:sp>
        <p:nvSpPr>
          <p:cNvPr id="6" name="Footer Placeholder 5"/>
          <p:cNvSpPr>
            <a:spLocks noGrp="1"/>
          </p:cNvSpPr>
          <p:nvPr>
            <p:ph type="ftr" sz="quarter" idx="11"/>
          </p:nvPr>
        </p:nvSpPr>
        <p:spPr/>
        <p:txBody>
          <a:bodyPr/>
          <a:lstStyle/>
          <a:p>
            <a:r>
              <a:rPr lang="en-US" smtClean="0"/>
              <a:t>Juanjo Boté, 2018</a:t>
            </a:r>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61220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2E69BF7C-92D5-420F-8BC9-963C7E2D3B7F}" type="datetime1">
              <a:rPr lang="en-US" smtClean="0"/>
              <a:t>11/11/2018</a:t>
            </a:fld>
            <a:endParaRPr lang="en-US"/>
          </a:p>
        </p:txBody>
      </p:sp>
      <p:sp>
        <p:nvSpPr>
          <p:cNvPr id="8" name="Footer Placeholder 7"/>
          <p:cNvSpPr>
            <a:spLocks noGrp="1"/>
          </p:cNvSpPr>
          <p:nvPr>
            <p:ph type="ftr" sz="quarter" idx="11"/>
          </p:nvPr>
        </p:nvSpPr>
        <p:spPr/>
        <p:txBody>
          <a:bodyPr/>
          <a:lstStyle/>
          <a:p>
            <a:r>
              <a:rPr lang="en-US" smtClean="0"/>
              <a:t>Juanjo Boté, 2018</a:t>
            </a:r>
            <a:endParaRPr lang="en-US"/>
          </a:p>
        </p:txBody>
      </p:sp>
      <p:sp>
        <p:nvSpPr>
          <p:cNvPr id="9" name="Slide Number Placeholder 8"/>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318220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7" name="Date Placeholder 2"/>
          <p:cNvSpPr>
            <a:spLocks noGrp="1"/>
          </p:cNvSpPr>
          <p:nvPr>
            <p:ph type="dt" sz="half" idx="10"/>
          </p:nvPr>
        </p:nvSpPr>
        <p:spPr/>
        <p:txBody>
          <a:bodyPr/>
          <a:lstStyle/>
          <a:p>
            <a:fld id="{EF330F92-F39C-4EA6-87CF-D83F75CDAE77}" type="datetime1">
              <a:rPr lang="en-US" smtClean="0"/>
              <a:t>11/11/2018</a:t>
            </a:fld>
            <a:endParaRPr lang="en-US"/>
          </a:p>
        </p:txBody>
      </p:sp>
      <p:sp>
        <p:nvSpPr>
          <p:cNvPr id="5" name="Footer Placeholder 3"/>
          <p:cNvSpPr>
            <a:spLocks noGrp="1"/>
          </p:cNvSpPr>
          <p:nvPr>
            <p:ph type="ftr" sz="quarter" idx="11"/>
          </p:nvPr>
        </p:nvSpPr>
        <p:spPr/>
        <p:txBody>
          <a:bodyPr/>
          <a:lstStyle/>
          <a:p>
            <a:r>
              <a:rPr lang="en-US" smtClean="0"/>
              <a:t>Juanjo Boté, 2018</a:t>
            </a:r>
            <a:endParaRPr lang="en-US"/>
          </a:p>
        </p:txBody>
      </p:sp>
      <p:sp>
        <p:nvSpPr>
          <p:cNvPr id="6" name="Slide Number Placeholder 4"/>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359123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144758-AB25-4D89-BBC9-0C994C2CBF4A}" type="datetime1">
              <a:rPr lang="en-US" smtClean="0"/>
              <a:t>11/11/2018</a:t>
            </a:fld>
            <a:endParaRPr lang="en-US"/>
          </a:p>
        </p:txBody>
      </p:sp>
      <p:sp>
        <p:nvSpPr>
          <p:cNvPr id="5" name="Footer Placeholder 2"/>
          <p:cNvSpPr>
            <a:spLocks noGrp="1"/>
          </p:cNvSpPr>
          <p:nvPr>
            <p:ph type="ftr" sz="quarter" idx="11"/>
          </p:nvPr>
        </p:nvSpPr>
        <p:spPr/>
        <p:txBody>
          <a:bodyPr/>
          <a:lstStyle/>
          <a:p>
            <a:r>
              <a:rPr lang="en-US" smtClean="0"/>
              <a:t>Juanjo Boté, 2018</a:t>
            </a:r>
            <a:endParaRPr lang="en-US"/>
          </a:p>
        </p:txBody>
      </p:sp>
      <p:sp>
        <p:nvSpPr>
          <p:cNvPr id="6" name="Slide Number Placeholder 3"/>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45153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7" name="Date Placeholder 4"/>
          <p:cNvSpPr>
            <a:spLocks noGrp="1"/>
          </p:cNvSpPr>
          <p:nvPr>
            <p:ph type="dt" sz="half" idx="10"/>
          </p:nvPr>
        </p:nvSpPr>
        <p:spPr/>
        <p:txBody>
          <a:bodyPr/>
          <a:lstStyle/>
          <a:p>
            <a:fld id="{786D52E8-F3E8-4D0A-BF0E-4101DDDC2714}" type="datetime1">
              <a:rPr lang="en-US" smtClean="0"/>
              <a:t>11/11/2018</a:t>
            </a:fld>
            <a:endParaRPr lang="en-US"/>
          </a:p>
        </p:txBody>
      </p:sp>
      <p:sp>
        <p:nvSpPr>
          <p:cNvPr id="5" name="Footer Placeholder 5"/>
          <p:cNvSpPr>
            <a:spLocks noGrp="1"/>
          </p:cNvSpPr>
          <p:nvPr>
            <p:ph type="ftr" sz="quarter" idx="11"/>
          </p:nvPr>
        </p:nvSpPr>
        <p:spPr/>
        <p:txBody>
          <a:bodyPr/>
          <a:lstStyle/>
          <a:p>
            <a:r>
              <a:rPr lang="en-US" smtClean="0"/>
              <a:t>Juanjo Boté, 2018</a:t>
            </a:r>
            <a:endParaRPr lang="en-US"/>
          </a:p>
        </p:txBody>
      </p:sp>
      <p:sp>
        <p:nvSpPr>
          <p:cNvPr id="6"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175798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5C165987-2EC1-4B0E-89D3-3D8F214812BB}" type="datetime1">
              <a:rPr lang="en-US" smtClean="0"/>
              <a:t>11/11/2018</a:t>
            </a:fld>
            <a:endParaRPr lang="en-US"/>
          </a:p>
        </p:txBody>
      </p:sp>
      <p:sp>
        <p:nvSpPr>
          <p:cNvPr id="6" name="Footer Placeholder 5"/>
          <p:cNvSpPr>
            <a:spLocks noGrp="1"/>
          </p:cNvSpPr>
          <p:nvPr>
            <p:ph type="ftr" sz="quarter" idx="11"/>
          </p:nvPr>
        </p:nvSpPr>
        <p:spPr/>
        <p:txBody>
          <a:bodyPr/>
          <a:lstStyle/>
          <a:p>
            <a:r>
              <a:rPr lang="en-US" smtClean="0"/>
              <a:t>Juanjo Boté, 2018</a:t>
            </a:r>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val="669085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816400" y="6201344"/>
            <a:ext cx="2075547" cy="575338"/>
          </a:xfrm>
          <a:prstGeom prst="rect">
            <a:avLst/>
          </a:prstGeom>
        </p:spPr>
      </p:pic>
      <p:pic>
        <p:nvPicPr>
          <p:cNvPr id="8" name="Pictur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363640" y="6096001"/>
            <a:ext cx="1583069" cy="762000"/>
          </a:xfrm>
          <a:prstGeom prst="rect">
            <a:avLst/>
          </a:prstGeom>
        </p:spPr>
      </p:pic>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24096" y="6218956"/>
            <a:ext cx="2237218" cy="639043"/>
          </a:xfrm>
          <a:prstGeom prst="rect">
            <a:avLst/>
          </a:prstGeom>
        </p:spPr>
      </p:pic>
      <p:sp>
        <p:nvSpPr>
          <p:cNvPr id="13" name="Oval 12"/>
          <p:cNvSpPr/>
          <p:nvPr/>
        </p:nvSpPr>
        <p:spPr>
          <a:xfrm>
            <a:off x="-153988"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39788" y="2895600"/>
            <a:ext cx="2362200" cy="2362200"/>
          </a:xfrm>
          <a:prstGeom prst="ellipse">
            <a:avLst/>
          </a:prstGeom>
          <a:gradFill flip="none" rotWithShape="1">
            <a:gsLst>
              <a:gs pos="0">
                <a:schemeClr val="accent1">
                  <a:lumMod val="60000"/>
                  <a:lumOff val="40000"/>
                  <a:alpha val="8000"/>
                </a:schemeClr>
              </a:gs>
              <a:gs pos="71000">
                <a:schemeClr val="bg2">
                  <a:lumMod val="60000"/>
                  <a:lumOff val="40000"/>
                  <a:alpha val="0"/>
                </a:schemeClr>
              </a:gs>
              <a:gs pos="36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999412" y="-457200"/>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8609012" y="6096000"/>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F974D9D-0E83-480F-9876-12DCB4C3C2B6}" type="datetime1">
              <a:rPr lang="en-US" smtClean="0"/>
              <a:t>11/11/2018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smtClean="0"/>
              <a:t>Juanjo Boté, 2018</a:t>
            </a:r>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A875541-8164-4CC7-9F2F-6F0C49BB858D}" type="slidenum">
              <a:rPr lang="en-US" smtClean="0"/>
              <a:pPr/>
              <a:t>‹#›</a:t>
            </a:fld>
            <a:endParaRPr lang="en-US"/>
          </a:p>
        </p:txBody>
      </p:sp>
    </p:spTree>
    <p:extLst>
      <p:ext uri="{BB962C8B-B14F-4D97-AF65-F5344CB8AC3E}">
        <p14:creationId xmlns:p14="http://schemas.microsoft.com/office/powerpoint/2010/main" val="156346728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sldNum="0"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ct val="20000"/>
        </a:spcBef>
        <a:spcAft>
          <a:spcPts val="60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ct val="20000"/>
        </a:spcBef>
        <a:spcAft>
          <a:spcPts val="60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ct val="20000"/>
        </a:spcBef>
        <a:spcAft>
          <a:spcPts val="60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ct val="20000"/>
        </a:spcBef>
        <a:spcAft>
          <a:spcPts val="60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einfose.ffos.h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freeimageslive.co.uk/free_stock_image/numbers-jpg" TargetMode="External"/><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www.pngall.com/ok-png"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hyperlink" Target="http://flickr.com/photos/eldan/4929258391" TargetMode="External"/><Relationship Id="rId3" Type="http://schemas.openxmlformats.org/officeDocument/2006/relationships/hyperlink" Target="http://www.culturaltravelguide.com/travel-fears-part-3" TargetMode="External"/><Relationship Id="rId7" Type="http://schemas.openxmlformats.org/officeDocument/2006/relationships/hyperlink" Target="http://antiblogue.blogs.sapo.pt/tag/casal" TargetMode="External"/><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29.jpg"/><Relationship Id="rId11" Type="http://schemas.openxmlformats.org/officeDocument/2006/relationships/hyperlink" Target="https://ipkitten.blogspot.com/2013/07/licensing-amd-working-patents-in-india.html" TargetMode="External"/><Relationship Id="rId5" Type="http://schemas.openxmlformats.org/officeDocument/2006/relationships/hyperlink" Target="http://security.stackexchange.com/questions/130212/could-technical-controls-prevent-vehicle-ramming-attacks" TargetMode="External"/><Relationship Id="rId10" Type="http://schemas.openxmlformats.org/officeDocument/2006/relationships/image" Target="../media/image30.jpg"/><Relationship Id="rId4" Type="http://schemas.openxmlformats.org/officeDocument/2006/relationships/image" Target="../media/image28.jpg"/><Relationship Id="rId9" Type="http://schemas.openxmlformats.org/officeDocument/2006/relationships/hyperlink" Target="https://creativecommons.org/licenses/by-nc-sa/2.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thecollaboratory.wikidot.com/2013-fall-sociology-accelerated" TargetMode="External"/><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notesfromcamelidcountry.net/tag/african-elephant/" TargetMode="External"/><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commons.wikimedia.org/wiki/file:balanza.svg" TargetMode="External"/><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hyperlink" Target="https://notesfromcamelidcountry.net/tag/african-elephant/" TargetMode="External"/><Relationship Id="rId4" Type="http://schemas.openxmlformats.org/officeDocument/2006/relationships/image" Target="../media/image3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5262139E-4C4F-4754-BA74-C4D3B3792406}"/>
              </a:ext>
            </a:extLst>
          </p:cNvPr>
          <p:cNvSpPr txBox="1"/>
          <p:nvPr/>
        </p:nvSpPr>
        <p:spPr>
          <a:xfrm>
            <a:off x="140672" y="126610"/>
            <a:ext cx="3092513" cy="1200329"/>
          </a:xfrm>
          <a:prstGeom prst="rect">
            <a:avLst/>
          </a:prstGeom>
          <a:noFill/>
        </p:spPr>
        <p:txBody>
          <a:bodyPr wrap="none" rtlCol="0">
            <a:spAutoFit/>
          </a:bodyPr>
          <a:lstStyle/>
          <a:p>
            <a:r>
              <a:rPr lang="en-US" sz="5400" b="1" dirty="0">
                <a:solidFill>
                  <a:srgbClr val="CB0F0F"/>
                </a:solidFill>
                <a:latin typeface="Raleway" panose="020B0503030101060003" pitchFamily="34" charset="0"/>
              </a:rPr>
              <a:t>EINFOSE</a:t>
            </a:r>
            <a:endParaRPr lang="es-ES" sz="5400" b="1" dirty="0">
              <a:solidFill>
                <a:srgbClr val="CB0F0F"/>
              </a:solidFill>
              <a:latin typeface="Raleway" panose="020B0503030101060003" pitchFamily="34" charset="0"/>
            </a:endParaRPr>
          </a:p>
          <a:p>
            <a:r>
              <a:rPr lang="en-US" u="sng" dirty="0">
                <a:latin typeface="Fjalla One" panose="02000506040000020004" pitchFamily="2" charset="0"/>
                <a:hlinkClick r:id="rId2" tooltip="Einfose web site"/>
              </a:rPr>
              <a:t>http://einfose.ffos.hr/</a:t>
            </a:r>
            <a:endParaRPr lang="es-ES" dirty="0">
              <a:latin typeface="Fjalla One" panose="02000506040000020004" pitchFamily="2" charset="0"/>
            </a:endParaRPr>
          </a:p>
        </p:txBody>
      </p:sp>
      <p:sp>
        <p:nvSpPr>
          <p:cNvPr id="2" name="Title 1"/>
          <p:cNvSpPr>
            <a:spLocks noGrp="1"/>
          </p:cNvSpPr>
          <p:nvPr>
            <p:ph type="ctrTitle"/>
          </p:nvPr>
        </p:nvSpPr>
        <p:spPr/>
        <p:txBody>
          <a:bodyPr/>
          <a:lstStyle/>
          <a:p>
            <a:r>
              <a:rPr lang="en-US" dirty="0"/>
              <a:t>Introduction to the Scientific Method</a:t>
            </a:r>
          </a:p>
        </p:txBody>
      </p:sp>
      <p:sp>
        <p:nvSpPr>
          <p:cNvPr id="3" name="Subtitle 2"/>
          <p:cNvSpPr>
            <a:spLocks noGrp="1"/>
          </p:cNvSpPr>
          <p:nvPr>
            <p:ph type="subTitle" idx="1"/>
          </p:nvPr>
        </p:nvSpPr>
        <p:spPr/>
        <p:txBody>
          <a:bodyPr/>
          <a:lstStyle/>
          <a:p>
            <a:r>
              <a:rPr lang="en-US" dirty="0"/>
              <a:t>Juanjo </a:t>
            </a:r>
            <a:r>
              <a:rPr lang="en-US" dirty="0" err="1"/>
              <a:t>Boté</a:t>
            </a:r>
            <a:r>
              <a:rPr lang="en-US" dirty="0" smtClean="0"/>
              <a:t>|</a:t>
            </a:r>
            <a:r>
              <a:rPr lang="hr-HR" dirty="0" smtClean="0"/>
              <a:t> RMIS</a:t>
            </a:r>
            <a:r>
              <a:rPr lang="en-US" dirty="0" smtClean="0"/>
              <a:t> </a:t>
            </a:r>
            <a:endParaRPr lang="en-US" dirty="0"/>
          </a:p>
        </p:txBody>
      </p:sp>
    </p:spTree>
    <p:extLst>
      <p:ext uri="{BB962C8B-B14F-4D97-AF65-F5344CB8AC3E}">
        <p14:creationId xmlns:p14="http://schemas.microsoft.com/office/powerpoint/2010/main" val="4005440639"/>
      </p:ext>
    </p:extLst>
  </p:cSld>
  <p:clrMapOvr>
    <a:masterClrMapping/>
  </p:clrMapOvr>
  <mc:AlternateContent xmlns:mc="http://schemas.openxmlformats.org/markup-compatibility/2006" xmlns:p14="http://schemas.microsoft.com/office/powerpoint/2010/main">
    <mc:Choice Requires="p14">
      <p:transition spd="slow" p14:dur="2000" advTm="3845"/>
    </mc:Choice>
    <mc:Fallback xmlns="">
      <p:transition spd="slow" advTm="38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3CEA24-1784-4D98-B74E-C58ED89C74F8}"/>
              </a:ext>
            </a:extLst>
          </p:cNvPr>
          <p:cNvSpPr>
            <a:spLocks noGrp="1"/>
          </p:cNvSpPr>
          <p:nvPr>
            <p:ph type="title"/>
          </p:nvPr>
        </p:nvSpPr>
        <p:spPr/>
        <p:txBody>
          <a:bodyPr/>
          <a:lstStyle/>
          <a:p>
            <a:r>
              <a:rPr lang="es-ES" dirty="0" err="1"/>
              <a:t>Induction</a:t>
            </a:r>
            <a:r>
              <a:rPr lang="es-ES" dirty="0"/>
              <a:t> vs. </a:t>
            </a:r>
            <a:r>
              <a:rPr lang="es-ES" dirty="0" err="1"/>
              <a:t>deduction</a:t>
            </a:r>
            <a:endParaRPr lang="es-ES" dirty="0"/>
          </a:p>
        </p:txBody>
      </p:sp>
      <p:sp>
        <p:nvSpPr>
          <p:cNvPr id="3" name="Rectángulo 2">
            <a:extLst>
              <a:ext uri="{FF2B5EF4-FFF2-40B4-BE49-F238E27FC236}">
                <a16:creationId xmlns:a16="http://schemas.microsoft.com/office/drawing/2014/main" id="{B920574A-2C02-4FE0-A2F5-BE9F03031288}"/>
              </a:ext>
            </a:extLst>
          </p:cNvPr>
          <p:cNvSpPr/>
          <p:nvPr/>
        </p:nvSpPr>
        <p:spPr>
          <a:xfrm>
            <a:off x="809625" y="3807560"/>
            <a:ext cx="6441568" cy="769441"/>
          </a:xfrm>
          <a:prstGeom prst="rect">
            <a:avLst/>
          </a:prstGeom>
        </p:spPr>
        <p:txBody>
          <a:bodyPr wrap="square">
            <a:spAutoFit/>
          </a:bodyPr>
          <a:lstStyle/>
          <a:p>
            <a:r>
              <a:rPr lang="en-US" sz="2200" b="1" dirty="0">
                <a:solidFill>
                  <a:srgbClr val="000000"/>
                </a:solidFill>
              </a:rPr>
              <a:t>Deductive reasoning</a:t>
            </a:r>
          </a:p>
          <a:p>
            <a:r>
              <a:rPr lang="en-US" sz="2200" dirty="0">
                <a:solidFill>
                  <a:srgbClr val="000000"/>
                </a:solidFill>
              </a:rPr>
              <a:t>from the more general to the more specific</a:t>
            </a:r>
            <a:endParaRPr lang="es-ES" sz="2200" dirty="0"/>
          </a:p>
        </p:txBody>
      </p:sp>
      <p:pic>
        <p:nvPicPr>
          <p:cNvPr id="3074" name="Picture 2">
            <a:extLst>
              <a:ext uri="{FF2B5EF4-FFF2-40B4-BE49-F238E27FC236}">
                <a16:creationId xmlns:a16="http://schemas.microsoft.com/office/drawing/2014/main" id="{D96E51F1-9BCB-483D-B21C-088AC09CF851}"/>
              </a:ext>
              <a:ext uri="{C183D7F6-B498-43B3-948B-1728B52AA6E4}">
                <adec:decorative xmlns:adec="http://schemas.microsoft.com/office/drawing/2017/decorative" xmlns=""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066" y="4262458"/>
            <a:ext cx="38100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61DA25C-1E5E-4927-AAD4-ECF62DE9FE8A}"/>
              </a:ext>
              <a:ext uri="{C183D7F6-B498-43B3-948B-1728B52AA6E4}">
                <adec:decorative xmlns:adec="http://schemas.microsoft.com/office/drawing/2017/decorative" xmlns=""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193" y="1638300"/>
            <a:ext cx="3810000" cy="1790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73B0FF78-B7CC-4AB4-940E-5752611DCC32}"/>
              </a:ext>
            </a:extLst>
          </p:cNvPr>
          <p:cNvSpPr/>
          <p:nvPr/>
        </p:nvSpPr>
        <p:spPr>
          <a:xfrm>
            <a:off x="646111" y="1533128"/>
            <a:ext cx="6441567" cy="1107996"/>
          </a:xfrm>
          <a:prstGeom prst="rect">
            <a:avLst/>
          </a:prstGeom>
        </p:spPr>
        <p:txBody>
          <a:bodyPr wrap="square">
            <a:spAutoFit/>
          </a:bodyPr>
          <a:lstStyle/>
          <a:p>
            <a:r>
              <a:rPr lang="en-US" sz="2200" b="1" dirty="0">
                <a:solidFill>
                  <a:srgbClr val="000000"/>
                </a:solidFill>
              </a:rPr>
              <a:t>Inductive reasoning </a:t>
            </a:r>
          </a:p>
          <a:p>
            <a:r>
              <a:rPr lang="en-US" sz="2200" dirty="0">
                <a:solidFill>
                  <a:srgbClr val="000000"/>
                </a:solidFill>
              </a:rPr>
              <a:t>moving from specific observations to broader generalizations, theories and patterns</a:t>
            </a:r>
            <a:endParaRPr lang="es-ES" sz="2200" dirty="0"/>
          </a:p>
        </p:txBody>
      </p:sp>
      <p:sp>
        <p:nvSpPr>
          <p:cNvPr id="5" name="Rectángulo 4">
            <a:extLst>
              <a:ext uri="{FF2B5EF4-FFF2-40B4-BE49-F238E27FC236}">
                <a16:creationId xmlns:a16="http://schemas.microsoft.com/office/drawing/2014/main" id="{440000A8-024C-4C0E-A4AA-75F306825950}"/>
              </a:ext>
            </a:extLst>
          </p:cNvPr>
          <p:cNvSpPr/>
          <p:nvPr/>
        </p:nvSpPr>
        <p:spPr>
          <a:xfrm>
            <a:off x="3866894" y="4595436"/>
            <a:ext cx="3810000" cy="923330"/>
          </a:xfrm>
          <a:prstGeom prst="rect">
            <a:avLst/>
          </a:prstGeom>
        </p:spPr>
        <p:txBody>
          <a:bodyPr wrap="square">
            <a:spAutoFit/>
          </a:bodyPr>
          <a:lstStyle/>
          <a:p>
            <a:r>
              <a:rPr lang="en-US" dirty="0">
                <a:solidFill>
                  <a:srgbClr val="000000"/>
                </a:solidFill>
              </a:rPr>
              <a:t>more narrow in nature and is concerned with testing or confirming hypotheses</a:t>
            </a:r>
            <a:endParaRPr lang="es-ES" dirty="0"/>
          </a:p>
        </p:txBody>
      </p:sp>
      <p:sp>
        <p:nvSpPr>
          <p:cNvPr id="6" name="Rectángulo 5">
            <a:extLst>
              <a:ext uri="{FF2B5EF4-FFF2-40B4-BE49-F238E27FC236}">
                <a16:creationId xmlns:a16="http://schemas.microsoft.com/office/drawing/2014/main" id="{990C88FA-CDA1-4980-A86A-5AD7C9CC0B45}"/>
              </a:ext>
            </a:extLst>
          </p:cNvPr>
          <p:cNvSpPr/>
          <p:nvPr/>
        </p:nvSpPr>
        <p:spPr>
          <a:xfrm>
            <a:off x="4312663" y="2801104"/>
            <a:ext cx="2725426" cy="369332"/>
          </a:xfrm>
          <a:prstGeom prst="rect">
            <a:avLst/>
          </a:prstGeom>
        </p:spPr>
        <p:txBody>
          <a:bodyPr wrap="none">
            <a:spAutoFit/>
          </a:bodyPr>
          <a:lstStyle/>
          <a:p>
            <a:r>
              <a:rPr lang="es-ES" dirty="0">
                <a:solidFill>
                  <a:srgbClr val="000000"/>
                </a:solidFill>
              </a:rPr>
              <a:t>"</a:t>
            </a:r>
            <a:r>
              <a:rPr lang="es-ES" dirty="0" err="1">
                <a:solidFill>
                  <a:srgbClr val="000000"/>
                </a:solidFill>
              </a:rPr>
              <a:t>bottom</a:t>
            </a:r>
            <a:r>
              <a:rPr lang="es-ES" dirty="0">
                <a:solidFill>
                  <a:srgbClr val="000000"/>
                </a:solidFill>
              </a:rPr>
              <a:t> up" </a:t>
            </a:r>
            <a:r>
              <a:rPr lang="es-ES" dirty="0" err="1">
                <a:solidFill>
                  <a:srgbClr val="000000"/>
                </a:solidFill>
              </a:rPr>
              <a:t>approach</a:t>
            </a:r>
            <a:endParaRPr lang="es-ES" dirty="0"/>
          </a:p>
        </p:txBody>
      </p:sp>
      <p:sp>
        <p:nvSpPr>
          <p:cNvPr id="7" name="Rectángulo 6">
            <a:extLst>
              <a:ext uri="{FF2B5EF4-FFF2-40B4-BE49-F238E27FC236}">
                <a16:creationId xmlns:a16="http://schemas.microsoft.com/office/drawing/2014/main" id="{9757265F-3B0D-4F94-8BC6-BE81FB2FA972}"/>
              </a:ext>
            </a:extLst>
          </p:cNvPr>
          <p:cNvSpPr/>
          <p:nvPr/>
        </p:nvSpPr>
        <p:spPr>
          <a:xfrm>
            <a:off x="1763788" y="3161229"/>
            <a:ext cx="5405647" cy="369332"/>
          </a:xfrm>
          <a:prstGeom prst="rect">
            <a:avLst/>
          </a:prstGeom>
        </p:spPr>
        <p:txBody>
          <a:bodyPr wrap="none">
            <a:spAutoFit/>
          </a:bodyPr>
          <a:lstStyle/>
          <a:p>
            <a:r>
              <a:rPr lang="en-US" dirty="0">
                <a:solidFill>
                  <a:srgbClr val="000000"/>
                </a:solidFill>
              </a:rPr>
              <a:t>begin with specific observations and measures</a:t>
            </a:r>
            <a:endParaRPr lang="es-ES" dirty="0"/>
          </a:p>
        </p:txBody>
      </p:sp>
      <p:sp>
        <p:nvSpPr>
          <p:cNvPr id="8" name="Rezervirano mjesto podnožja 7"/>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073136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77E75-13C1-4276-9311-F9B15BF78FD1}"/>
              </a:ext>
            </a:extLst>
          </p:cNvPr>
          <p:cNvSpPr>
            <a:spLocks noGrp="1"/>
          </p:cNvSpPr>
          <p:nvPr>
            <p:ph type="title"/>
          </p:nvPr>
        </p:nvSpPr>
        <p:spPr/>
        <p:txBody>
          <a:bodyPr/>
          <a:lstStyle/>
          <a:p>
            <a:r>
              <a:rPr lang="es-ES" dirty="0" err="1"/>
              <a:t>Research</a:t>
            </a:r>
            <a:endParaRPr lang="es-ES" dirty="0"/>
          </a:p>
        </p:txBody>
      </p:sp>
      <p:sp>
        <p:nvSpPr>
          <p:cNvPr id="5" name="Rectángulo 4">
            <a:extLst>
              <a:ext uri="{FF2B5EF4-FFF2-40B4-BE49-F238E27FC236}">
                <a16:creationId xmlns:a16="http://schemas.microsoft.com/office/drawing/2014/main" id="{0FBAB262-380F-425A-84F1-0344FF459558}"/>
              </a:ext>
            </a:extLst>
          </p:cNvPr>
          <p:cNvSpPr/>
          <p:nvPr/>
        </p:nvSpPr>
        <p:spPr>
          <a:xfrm>
            <a:off x="646111" y="1391888"/>
            <a:ext cx="6193601" cy="2567113"/>
          </a:xfrm>
          <a:prstGeom prst="rect">
            <a:avLst/>
          </a:prstGeom>
        </p:spPr>
        <p:txBody>
          <a:bodyPr wrap="square">
            <a:spAutoFit/>
          </a:bodyPr>
          <a:lstStyle/>
          <a:p>
            <a:pPr>
              <a:lnSpc>
                <a:spcPct val="150000"/>
              </a:lnSpc>
            </a:pPr>
            <a:r>
              <a:rPr lang="en-US" sz="2200" dirty="0">
                <a:solidFill>
                  <a:srgbClr val="3B3E41"/>
                </a:solidFill>
                <a:cs typeface="Arial" panose="020B0604020202020204" pitchFamily="34" charset="0"/>
              </a:rPr>
              <a:t>Investigation or experimentation aimed at the discovery and interpretation of facts, revision of accepted theories or laws in the light of new facts, or practical application of such new or revised theories or laws</a:t>
            </a:r>
            <a:endParaRPr lang="es-ES" sz="2200" dirty="0">
              <a:cs typeface="Arial" panose="020B0604020202020204" pitchFamily="34" charset="0"/>
            </a:endParaRPr>
          </a:p>
        </p:txBody>
      </p:sp>
      <p:sp>
        <p:nvSpPr>
          <p:cNvPr id="6" name="Rectángulo 5">
            <a:extLst>
              <a:ext uri="{FF2B5EF4-FFF2-40B4-BE49-F238E27FC236}">
                <a16:creationId xmlns:a16="http://schemas.microsoft.com/office/drawing/2014/main" id="{239E56DB-B563-4B10-9DBD-9A185EE0F6D3}"/>
              </a:ext>
            </a:extLst>
          </p:cNvPr>
          <p:cNvSpPr/>
          <p:nvPr/>
        </p:nvSpPr>
        <p:spPr>
          <a:xfrm>
            <a:off x="4788532" y="4362887"/>
            <a:ext cx="2397708" cy="369332"/>
          </a:xfrm>
          <a:prstGeom prst="rect">
            <a:avLst/>
          </a:prstGeom>
        </p:spPr>
        <p:txBody>
          <a:bodyPr wrap="none">
            <a:spAutoFit/>
          </a:bodyPr>
          <a:lstStyle/>
          <a:p>
            <a:r>
              <a:rPr lang="en-US" dirty="0"/>
              <a:t>“Merriam-Webster”</a:t>
            </a:r>
            <a:endParaRPr lang="es-ES" dirty="0"/>
          </a:p>
        </p:txBody>
      </p:sp>
      <p:pic>
        <p:nvPicPr>
          <p:cNvPr id="2050" name="Picture 2" descr="EstaciÃ³n Espacial, Alunizaje, Apolo 15, James Irwin">
            <a:extLst>
              <a:ext uri="{FF2B5EF4-FFF2-40B4-BE49-F238E27FC236}">
                <a16:creationId xmlns:a16="http://schemas.microsoft.com/office/drawing/2014/main" id="{EE97B7B2-764E-427A-8659-3FC013F19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4168" y="1391887"/>
            <a:ext cx="4772007" cy="477200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69A7ED34-7964-44BA-8D89-F9544E9CB5B5}"/>
              </a:ext>
              <a:ext uri="{C183D7F6-B498-43B3-948B-1728B52AA6E4}">
                <adec:decorative xmlns:adec="http://schemas.microsoft.com/office/drawing/2017/decorative" xmlns="" val="1"/>
              </a:ext>
            </a:extLst>
          </p:cNvPr>
          <p:cNvPicPr>
            <a:picLocks noChangeAspect="1"/>
          </p:cNvPicPr>
          <p:nvPr/>
        </p:nvPicPr>
        <p:blipFill rotWithShape="1">
          <a:blip r:embed="rId3"/>
          <a:srcRect l="26852" t="21590" b="14471"/>
          <a:stretch/>
        </p:blipFill>
        <p:spPr>
          <a:xfrm>
            <a:off x="646111" y="4232366"/>
            <a:ext cx="3107778" cy="1802674"/>
          </a:xfrm>
          <a:prstGeom prst="rect">
            <a:avLst/>
          </a:prstGeom>
        </p:spPr>
      </p:pic>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26553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243E6-8CD8-4C7B-8BF3-60B219284278}"/>
              </a:ext>
            </a:extLst>
          </p:cNvPr>
          <p:cNvSpPr>
            <a:spLocks noGrp="1"/>
          </p:cNvSpPr>
          <p:nvPr>
            <p:ph type="title"/>
          </p:nvPr>
        </p:nvSpPr>
        <p:spPr/>
        <p:txBody>
          <a:bodyPr/>
          <a:lstStyle/>
          <a:p>
            <a:r>
              <a:rPr lang="es-ES" dirty="0" err="1"/>
              <a:t>Types</a:t>
            </a:r>
            <a:r>
              <a:rPr lang="es-ES" dirty="0"/>
              <a:t> </a:t>
            </a:r>
            <a:r>
              <a:rPr lang="es-ES" dirty="0" err="1"/>
              <a:t>of</a:t>
            </a:r>
            <a:r>
              <a:rPr lang="es-ES" dirty="0"/>
              <a:t> </a:t>
            </a:r>
            <a:r>
              <a:rPr lang="es-ES" dirty="0" err="1"/>
              <a:t>research</a:t>
            </a:r>
            <a:endParaRPr lang="es-ES" dirty="0"/>
          </a:p>
        </p:txBody>
      </p:sp>
      <p:sp>
        <p:nvSpPr>
          <p:cNvPr id="3" name="Rectángulo 2">
            <a:extLst>
              <a:ext uri="{FF2B5EF4-FFF2-40B4-BE49-F238E27FC236}">
                <a16:creationId xmlns:a16="http://schemas.microsoft.com/office/drawing/2014/main" id="{3F247D6E-5180-42C0-92F2-FC4FC00137B5}"/>
              </a:ext>
            </a:extLst>
          </p:cNvPr>
          <p:cNvSpPr/>
          <p:nvPr/>
        </p:nvSpPr>
        <p:spPr>
          <a:xfrm>
            <a:off x="646110" y="1772168"/>
            <a:ext cx="6961697" cy="3310971"/>
          </a:xfrm>
          <a:prstGeom prst="rect">
            <a:avLst/>
          </a:prstGeom>
        </p:spPr>
        <p:txBody>
          <a:bodyPr wrap="square">
            <a:spAutoFit/>
          </a:bodyPr>
          <a:lstStyle/>
          <a:p>
            <a:pPr marL="285750" indent="-285750">
              <a:lnSpc>
                <a:spcPct val="150000"/>
              </a:lnSpc>
              <a:buFont typeface="Arial" panose="020B0604020202020204" pitchFamily="34" charset="0"/>
              <a:buChar char="•"/>
            </a:pPr>
            <a:r>
              <a:rPr lang="en-US" sz="3600" dirty="0">
                <a:ea typeface="MS Mincho" panose="02020609040205080304" pitchFamily="49" charset="-128"/>
                <a:cs typeface="Arial" panose="020B0604020202020204" pitchFamily="34" charset="0"/>
              </a:rPr>
              <a:t>Exploratory</a:t>
            </a:r>
          </a:p>
          <a:p>
            <a:pPr marL="285750" indent="-285750">
              <a:lnSpc>
                <a:spcPct val="150000"/>
              </a:lnSpc>
              <a:buFont typeface="Arial" panose="020B0604020202020204" pitchFamily="34" charset="0"/>
              <a:buChar char="•"/>
            </a:pPr>
            <a:r>
              <a:rPr lang="en-US" sz="3600" dirty="0">
                <a:ea typeface="MS Mincho" panose="02020609040205080304" pitchFamily="49" charset="-128"/>
                <a:cs typeface="Arial" panose="020B0604020202020204" pitchFamily="34" charset="0"/>
              </a:rPr>
              <a:t>Descriptive</a:t>
            </a:r>
          </a:p>
          <a:p>
            <a:pPr marL="285750" indent="-285750">
              <a:lnSpc>
                <a:spcPct val="150000"/>
              </a:lnSpc>
              <a:buFont typeface="Arial" panose="020B0604020202020204" pitchFamily="34" charset="0"/>
              <a:buChar char="•"/>
            </a:pPr>
            <a:r>
              <a:rPr lang="en-US" sz="3600" dirty="0">
                <a:ea typeface="MS Mincho" panose="02020609040205080304" pitchFamily="49" charset="-128"/>
                <a:cs typeface="Arial" panose="020B0604020202020204" pitchFamily="34" charset="0"/>
              </a:rPr>
              <a:t>Explanatory</a:t>
            </a:r>
          </a:p>
          <a:p>
            <a:pPr marL="285750" indent="-285750">
              <a:lnSpc>
                <a:spcPct val="150000"/>
              </a:lnSpc>
              <a:buFont typeface="Arial" panose="020B0604020202020204" pitchFamily="34" charset="0"/>
              <a:buChar char="•"/>
            </a:pPr>
            <a:r>
              <a:rPr lang="en-US" sz="3600" dirty="0">
                <a:ea typeface="MS Mincho" panose="02020609040205080304" pitchFamily="49" charset="-128"/>
                <a:cs typeface="Arial" panose="020B0604020202020204" pitchFamily="34" charset="0"/>
              </a:rPr>
              <a:t>Quantitative vs. qualitative </a:t>
            </a:r>
            <a:endParaRPr lang="es-ES" sz="3600" dirty="0">
              <a:cs typeface="Arial" panose="020B0604020202020204" pitchFamily="34" charset="0"/>
            </a:endParaRPr>
          </a:p>
        </p:txBody>
      </p:sp>
      <p:sp>
        <p:nvSpPr>
          <p:cNvPr id="4" name="Rezervirano mjesto podnožja 3"/>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941423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243E6-8CD8-4C7B-8BF3-60B219284278}"/>
              </a:ext>
            </a:extLst>
          </p:cNvPr>
          <p:cNvSpPr>
            <a:spLocks noGrp="1"/>
          </p:cNvSpPr>
          <p:nvPr>
            <p:ph type="title"/>
          </p:nvPr>
        </p:nvSpPr>
        <p:spPr/>
        <p:txBody>
          <a:bodyPr/>
          <a:lstStyle/>
          <a:p>
            <a:r>
              <a:rPr lang="es-ES" dirty="0" err="1"/>
              <a:t>Types</a:t>
            </a:r>
            <a:r>
              <a:rPr lang="es-ES" dirty="0"/>
              <a:t> </a:t>
            </a:r>
            <a:r>
              <a:rPr lang="es-ES" dirty="0" err="1"/>
              <a:t>of</a:t>
            </a:r>
            <a:r>
              <a:rPr lang="es-ES" dirty="0"/>
              <a:t> </a:t>
            </a:r>
            <a:r>
              <a:rPr lang="es-ES" dirty="0" err="1"/>
              <a:t>research</a:t>
            </a:r>
            <a:r>
              <a:rPr lang="es-ES" dirty="0"/>
              <a:t> - </a:t>
            </a:r>
            <a:r>
              <a:rPr lang="es-ES" dirty="0" err="1"/>
              <a:t>Exploratory</a:t>
            </a:r>
            <a:endParaRPr lang="es-ES" dirty="0"/>
          </a:p>
        </p:txBody>
      </p:sp>
      <p:sp>
        <p:nvSpPr>
          <p:cNvPr id="3" name="Rectángulo 2">
            <a:extLst>
              <a:ext uri="{FF2B5EF4-FFF2-40B4-BE49-F238E27FC236}">
                <a16:creationId xmlns:a16="http://schemas.microsoft.com/office/drawing/2014/main" id="{3F247D6E-5180-42C0-92F2-FC4FC00137B5}"/>
              </a:ext>
            </a:extLst>
          </p:cNvPr>
          <p:cNvSpPr/>
          <p:nvPr/>
        </p:nvSpPr>
        <p:spPr>
          <a:xfrm>
            <a:off x="743712" y="1414195"/>
            <a:ext cx="10732008" cy="2342116"/>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ea typeface="MS Mincho" panose="02020609040205080304" pitchFamily="49" charset="-128"/>
                <a:cs typeface="Arial" panose="020B0604020202020204" pitchFamily="34" charset="0"/>
              </a:rPr>
              <a:t>We use exploratory research when the subject is very new</a:t>
            </a:r>
          </a:p>
          <a:p>
            <a:pPr marL="342900" indent="-342900">
              <a:lnSpc>
                <a:spcPct val="150000"/>
              </a:lnSpc>
              <a:buFont typeface="Arial" panose="020B0604020202020204" pitchFamily="34" charset="0"/>
              <a:buChar char="•"/>
            </a:pPr>
            <a:r>
              <a:rPr lang="en-US" sz="2000" dirty="0">
                <a:ea typeface="MS Mincho" panose="02020609040205080304" pitchFamily="49" charset="-128"/>
                <a:cs typeface="Arial" panose="020B0604020202020204" pitchFamily="34" charset="0"/>
              </a:rPr>
              <a:t>To explore the research questions.</a:t>
            </a:r>
          </a:p>
          <a:p>
            <a:pPr marL="342900" indent="-342900">
              <a:lnSpc>
                <a:spcPct val="150000"/>
              </a:lnSpc>
              <a:buFont typeface="Arial" panose="020B0604020202020204" pitchFamily="34" charset="0"/>
              <a:buChar char="•"/>
            </a:pPr>
            <a:r>
              <a:rPr lang="en-US" sz="2000" dirty="0">
                <a:ea typeface="MS Mincho" panose="02020609040205080304" pitchFamily="49" charset="-128"/>
                <a:cs typeface="Arial" panose="020B0604020202020204" pitchFamily="34" charset="0"/>
              </a:rPr>
              <a:t>Does not offer a final solutions to an existing problem.</a:t>
            </a:r>
          </a:p>
          <a:p>
            <a:pPr marL="342900" indent="-342900">
              <a:lnSpc>
                <a:spcPct val="150000"/>
              </a:lnSpc>
              <a:buFont typeface="Arial" panose="020B0604020202020204" pitchFamily="34" charset="0"/>
              <a:buChar char="•"/>
            </a:pPr>
            <a:r>
              <a:rPr lang="en-US" sz="2000" dirty="0">
                <a:ea typeface="MS Mincho" panose="02020609040205080304" pitchFamily="49" charset="-128"/>
                <a:cs typeface="Arial" panose="020B0604020202020204" pitchFamily="34" charset="0"/>
              </a:rPr>
              <a:t>Explores a range of causes and alternative options for a solution.</a:t>
            </a:r>
          </a:p>
          <a:p>
            <a:pPr marL="342900" indent="-342900">
              <a:lnSpc>
                <a:spcPct val="150000"/>
              </a:lnSpc>
              <a:buFont typeface="Arial" panose="020B0604020202020204" pitchFamily="34" charset="0"/>
              <a:buChar char="•"/>
            </a:pPr>
            <a:r>
              <a:rPr lang="en-US" sz="2000" dirty="0">
                <a:ea typeface="MS Mincho" panose="02020609040205080304" pitchFamily="49" charset="-128"/>
                <a:cs typeface="Arial" panose="020B0604020202020204" pitchFamily="34" charset="0"/>
              </a:rPr>
              <a:t>Usually a problem has been clearly defined</a:t>
            </a:r>
            <a:endParaRPr lang="es-ES" sz="2000" dirty="0">
              <a:cs typeface="Arial" panose="020B0604020202020204" pitchFamily="34" charset="0"/>
            </a:endParaRPr>
          </a:p>
        </p:txBody>
      </p:sp>
      <p:sp>
        <p:nvSpPr>
          <p:cNvPr id="4" name="CuadroTexto 3">
            <a:extLst>
              <a:ext uri="{FF2B5EF4-FFF2-40B4-BE49-F238E27FC236}">
                <a16:creationId xmlns:a16="http://schemas.microsoft.com/office/drawing/2014/main" id="{7C8E8BBF-8ADF-4636-95ED-741951396C0C}"/>
              </a:ext>
            </a:extLst>
          </p:cNvPr>
          <p:cNvSpPr txBox="1"/>
          <p:nvPr/>
        </p:nvSpPr>
        <p:spPr>
          <a:xfrm>
            <a:off x="832104" y="4114800"/>
            <a:ext cx="1810512" cy="369332"/>
          </a:xfrm>
          <a:prstGeom prst="rect">
            <a:avLst/>
          </a:prstGeom>
          <a:noFill/>
          <a:ln>
            <a:solidFill>
              <a:schemeClr val="tx1"/>
            </a:solidFill>
          </a:ln>
        </p:spPr>
        <p:txBody>
          <a:bodyPr wrap="square" rtlCol="0">
            <a:spAutoFit/>
          </a:bodyPr>
          <a:lstStyle/>
          <a:p>
            <a:r>
              <a:rPr lang="es-ES" dirty="0" err="1">
                <a:cs typeface="Arial" panose="020B0604020202020204" pitchFamily="34" charset="0"/>
              </a:rPr>
              <a:t>Advantages</a:t>
            </a:r>
            <a:endParaRPr lang="es-ES" dirty="0">
              <a:cs typeface="Arial" panose="020B0604020202020204" pitchFamily="34" charset="0"/>
            </a:endParaRPr>
          </a:p>
        </p:txBody>
      </p:sp>
      <p:sp>
        <p:nvSpPr>
          <p:cNvPr id="5" name="CuadroTexto 4">
            <a:extLst>
              <a:ext uri="{FF2B5EF4-FFF2-40B4-BE49-F238E27FC236}">
                <a16:creationId xmlns:a16="http://schemas.microsoft.com/office/drawing/2014/main" id="{8CFED899-2B86-4D2C-B68B-4135652ECFAA}"/>
              </a:ext>
            </a:extLst>
          </p:cNvPr>
          <p:cNvSpPr txBox="1"/>
          <p:nvPr/>
        </p:nvSpPr>
        <p:spPr>
          <a:xfrm>
            <a:off x="7024117" y="4106918"/>
            <a:ext cx="2020995" cy="369332"/>
          </a:xfrm>
          <a:prstGeom prst="rect">
            <a:avLst/>
          </a:prstGeom>
          <a:noFill/>
          <a:ln>
            <a:solidFill>
              <a:schemeClr val="tx1"/>
            </a:solidFill>
          </a:ln>
        </p:spPr>
        <p:txBody>
          <a:bodyPr wrap="square" rtlCol="0">
            <a:spAutoFit/>
          </a:bodyPr>
          <a:lstStyle/>
          <a:p>
            <a:r>
              <a:rPr lang="es-ES" dirty="0" err="1">
                <a:cs typeface="Arial" panose="020B0604020202020204" pitchFamily="34" charset="0"/>
              </a:rPr>
              <a:t>Disadvantages</a:t>
            </a:r>
            <a:endParaRPr lang="es-ES" dirty="0">
              <a:cs typeface="Arial" panose="020B0604020202020204" pitchFamily="34" charset="0"/>
            </a:endParaRPr>
          </a:p>
        </p:txBody>
      </p:sp>
      <p:sp>
        <p:nvSpPr>
          <p:cNvPr id="6" name="CuadroTexto 5">
            <a:extLst>
              <a:ext uri="{FF2B5EF4-FFF2-40B4-BE49-F238E27FC236}">
                <a16:creationId xmlns:a16="http://schemas.microsoft.com/office/drawing/2014/main" id="{2B7E8A7F-F48A-410C-B659-56F7A7A8EB04}"/>
              </a:ext>
            </a:extLst>
          </p:cNvPr>
          <p:cNvSpPr txBox="1"/>
          <p:nvPr/>
        </p:nvSpPr>
        <p:spPr>
          <a:xfrm>
            <a:off x="1161288" y="4709160"/>
            <a:ext cx="4041648" cy="128618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S" dirty="0" err="1"/>
              <a:t>Permits</a:t>
            </a:r>
            <a:r>
              <a:rPr lang="es-ES" dirty="0"/>
              <a:t> </a:t>
            </a:r>
            <a:r>
              <a:rPr lang="es-ES" dirty="0" err="1"/>
              <a:t>changes</a:t>
            </a:r>
            <a:endParaRPr lang="es-ES" dirty="0"/>
          </a:p>
          <a:p>
            <a:pPr marL="285750" indent="-285750">
              <a:lnSpc>
                <a:spcPct val="150000"/>
              </a:lnSpc>
              <a:buFont typeface="Arial" panose="020B0604020202020204" pitchFamily="34" charset="0"/>
              <a:buChar char="•"/>
            </a:pPr>
            <a:r>
              <a:rPr lang="es-ES" dirty="0" err="1"/>
              <a:t>Permits</a:t>
            </a:r>
            <a:r>
              <a:rPr lang="es-ES" dirty="0"/>
              <a:t> lead </a:t>
            </a:r>
            <a:r>
              <a:rPr lang="es-ES" dirty="0" err="1"/>
              <a:t>futures</a:t>
            </a:r>
            <a:r>
              <a:rPr lang="es-ES" dirty="0"/>
              <a:t> </a:t>
            </a:r>
            <a:r>
              <a:rPr lang="es-ES" dirty="0" err="1"/>
              <a:t>research</a:t>
            </a:r>
            <a:endParaRPr lang="es-ES" dirty="0"/>
          </a:p>
          <a:p>
            <a:pPr marL="285750" indent="-285750">
              <a:lnSpc>
                <a:spcPct val="150000"/>
              </a:lnSpc>
              <a:buFont typeface="Arial" panose="020B0604020202020204" pitchFamily="34" charset="0"/>
              <a:buChar char="•"/>
            </a:pPr>
            <a:r>
              <a:rPr lang="es-ES" dirty="0" err="1"/>
              <a:t>Save</a:t>
            </a:r>
            <a:r>
              <a:rPr lang="es-ES" dirty="0"/>
              <a:t> </a:t>
            </a:r>
            <a:r>
              <a:rPr lang="es-ES" dirty="0" err="1"/>
              <a:t>resources</a:t>
            </a:r>
            <a:r>
              <a:rPr lang="es-ES" dirty="0"/>
              <a:t> in </a:t>
            </a:r>
            <a:r>
              <a:rPr lang="es-ES" dirty="0" err="1"/>
              <a:t>certain</a:t>
            </a:r>
            <a:r>
              <a:rPr lang="es-ES" dirty="0"/>
              <a:t> </a:t>
            </a:r>
            <a:r>
              <a:rPr lang="es-ES" dirty="0" err="1"/>
              <a:t>stages</a:t>
            </a:r>
            <a:endParaRPr lang="es-ES" dirty="0"/>
          </a:p>
        </p:txBody>
      </p:sp>
      <p:sp>
        <p:nvSpPr>
          <p:cNvPr id="7" name="CuadroTexto 6">
            <a:extLst>
              <a:ext uri="{FF2B5EF4-FFF2-40B4-BE49-F238E27FC236}">
                <a16:creationId xmlns:a16="http://schemas.microsoft.com/office/drawing/2014/main" id="{1E0372F2-0234-4D2D-AD29-9E866E0D0E6F}"/>
              </a:ext>
            </a:extLst>
          </p:cNvPr>
          <p:cNvSpPr txBox="1"/>
          <p:nvPr/>
        </p:nvSpPr>
        <p:spPr>
          <a:xfrm>
            <a:off x="6909816" y="4650077"/>
            <a:ext cx="4401312" cy="128618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S" dirty="0" err="1"/>
              <a:t>Generates</a:t>
            </a:r>
            <a:r>
              <a:rPr lang="es-ES" dirty="0"/>
              <a:t> </a:t>
            </a:r>
            <a:r>
              <a:rPr lang="es-ES" dirty="0" err="1"/>
              <a:t>qualitative</a:t>
            </a:r>
            <a:r>
              <a:rPr lang="es-ES" dirty="0"/>
              <a:t> </a:t>
            </a:r>
            <a:r>
              <a:rPr lang="es-ES" dirty="0" err="1"/>
              <a:t>information</a:t>
            </a:r>
            <a:endParaRPr lang="es-ES" dirty="0"/>
          </a:p>
          <a:p>
            <a:pPr marL="285750" indent="-285750">
              <a:lnSpc>
                <a:spcPct val="150000"/>
              </a:lnSpc>
              <a:buFont typeface="Arial" panose="020B0604020202020204" pitchFamily="34" charset="0"/>
              <a:buChar char="•"/>
            </a:pPr>
            <a:r>
              <a:rPr lang="es-ES" dirty="0" err="1"/>
              <a:t>Biased</a:t>
            </a:r>
            <a:r>
              <a:rPr lang="es-ES" dirty="0"/>
              <a:t> </a:t>
            </a:r>
            <a:r>
              <a:rPr lang="es-ES" dirty="0" err="1"/>
              <a:t>analysis</a:t>
            </a:r>
            <a:endParaRPr lang="es-ES" dirty="0"/>
          </a:p>
          <a:p>
            <a:pPr marL="285750" indent="-285750">
              <a:lnSpc>
                <a:spcPct val="150000"/>
              </a:lnSpc>
              <a:buFont typeface="Arial" panose="020B0604020202020204" pitchFamily="34" charset="0"/>
              <a:buChar char="•"/>
            </a:pPr>
            <a:r>
              <a:rPr lang="es-ES" dirty="0" err="1"/>
              <a:t>Useless</a:t>
            </a:r>
            <a:r>
              <a:rPr lang="es-ES" dirty="0"/>
              <a:t> in </a:t>
            </a:r>
            <a:r>
              <a:rPr lang="es-ES" dirty="0" err="1"/>
              <a:t>decision</a:t>
            </a:r>
            <a:r>
              <a:rPr lang="es-ES" dirty="0"/>
              <a:t> </a:t>
            </a:r>
            <a:r>
              <a:rPr lang="es-ES" dirty="0" err="1"/>
              <a:t>making</a:t>
            </a:r>
            <a:endParaRPr lang="es-ES" dirty="0"/>
          </a:p>
        </p:txBody>
      </p:sp>
      <p:sp>
        <p:nvSpPr>
          <p:cNvPr id="8" name="Rezervirano mjesto podnožja 7"/>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62414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243E6-8CD8-4C7B-8BF3-60B219284278}"/>
              </a:ext>
            </a:extLst>
          </p:cNvPr>
          <p:cNvSpPr>
            <a:spLocks noGrp="1"/>
          </p:cNvSpPr>
          <p:nvPr>
            <p:ph type="title"/>
          </p:nvPr>
        </p:nvSpPr>
        <p:spPr/>
        <p:txBody>
          <a:bodyPr/>
          <a:lstStyle/>
          <a:p>
            <a:r>
              <a:rPr lang="es-ES" dirty="0" err="1"/>
              <a:t>Types</a:t>
            </a:r>
            <a:r>
              <a:rPr lang="es-ES" dirty="0"/>
              <a:t> </a:t>
            </a:r>
            <a:r>
              <a:rPr lang="es-ES" dirty="0" err="1"/>
              <a:t>of</a:t>
            </a:r>
            <a:r>
              <a:rPr lang="es-ES" dirty="0"/>
              <a:t> </a:t>
            </a:r>
            <a:r>
              <a:rPr lang="es-ES" dirty="0" err="1"/>
              <a:t>research</a:t>
            </a:r>
            <a:r>
              <a:rPr lang="es-ES" dirty="0"/>
              <a:t> - </a:t>
            </a:r>
            <a:r>
              <a:rPr lang="es-ES" dirty="0" err="1"/>
              <a:t>Descriptive</a:t>
            </a:r>
            <a:endParaRPr lang="es-ES" dirty="0"/>
          </a:p>
        </p:txBody>
      </p:sp>
      <p:sp>
        <p:nvSpPr>
          <p:cNvPr id="3" name="Rectángulo 2">
            <a:extLst>
              <a:ext uri="{FF2B5EF4-FFF2-40B4-BE49-F238E27FC236}">
                <a16:creationId xmlns:a16="http://schemas.microsoft.com/office/drawing/2014/main" id="{3F247D6E-5180-42C0-92F2-FC4FC00137B5}"/>
              </a:ext>
            </a:extLst>
          </p:cNvPr>
          <p:cNvSpPr/>
          <p:nvPr/>
        </p:nvSpPr>
        <p:spPr>
          <a:xfrm>
            <a:off x="743712" y="1414195"/>
            <a:ext cx="11180064" cy="656718"/>
          </a:xfrm>
          <a:prstGeom prst="rect">
            <a:avLst/>
          </a:prstGeom>
        </p:spPr>
        <p:txBody>
          <a:bodyPr wrap="square">
            <a:spAutoFit/>
          </a:bodyPr>
          <a:lstStyle/>
          <a:p>
            <a:pPr>
              <a:lnSpc>
                <a:spcPct val="150000"/>
              </a:lnSpc>
            </a:pPr>
            <a:r>
              <a:rPr lang="en-US" sz="2800" dirty="0">
                <a:latin typeface="+mj-lt"/>
                <a:ea typeface="MS Mincho" panose="02020609040205080304" pitchFamily="49" charset="-128"/>
                <a:cs typeface="Arial" panose="020B0604020202020204" pitchFamily="34" charset="0"/>
              </a:rPr>
              <a:t>A study designed to depict participants in an accurate way</a:t>
            </a:r>
            <a:endParaRPr lang="es-ES" sz="2800" dirty="0">
              <a:latin typeface="+mj-lt"/>
              <a:cs typeface="Arial" panose="020B0604020202020204" pitchFamily="34" charset="0"/>
            </a:endParaRPr>
          </a:p>
        </p:txBody>
      </p:sp>
      <p:sp>
        <p:nvSpPr>
          <p:cNvPr id="4" name="CuadroTexto 3">
            <a:extLst>
              <a:ext uri="{FF2B5EF4-FFF2-40B4-BE49-F238E27FC236}">
                <a16:creationId xmlns:a16="http://schemas.microsoft.com/office/drawing/2014/main" id="{5B88F80F-0AC8-415C-BDCE-D81A500A6292}"/>
              </a:ext>
            </a:extLst>
          </p:cNvPr>
          <p:cNvSpPr txBox="1"/>
          <p:nvPr/>
        </p:nvSpPr>
        <p:spPr>
          <a:xfrm>
            <a:off x="743712" y="2252655"/>
            <a:ext cx="2980303" cy="3108543"/>
          </a:xfrm>
          <a:prstGeom prst="rect">
            <a:avLst/>
          </a:prstGeom>
          <a:noFill/>
        </p:spPr>
        <p:txBody>
          <a:bodyPr wrap="none" rtlCol="0">
            <a:spAutoFit/>
          </a:bodyPr>
          <a:lstStyle/>
          <a:p>
            <a:pPr marL="342900" indent="-342900">
              <a:buFont typeface="Arial" panose="020B0604020202020204" pitchFamily="34" charset="0"/>
              <a:buChar char="•"/>
            </a:pPr>
            <a:r>
              <a:rPr lang="es-ES" sz="2800" dirty="0" err="1"/>
              <a:t>Observational</a:t>
            </a:r>
            <a:endParaRPr lang="es-ES" sz="2800" dirty="0"/>
          </a:p>
          <a:p>
            <a:pPr marL="342900" indent="-342900">
              <a:buFont typeface="Arial" panose="020B0604020202020204" pitchFamily="34" charset="0"/>
              <a:buChar char="•"/>
            </a:pPr>
            <a:endParaRPr lang="es-ES" sz="2800" dirty="0"/>
          </a:p>
          <a:p>
            <a:pPr marL="342900" indent="-342900">
              <a:buFont typeface="Arial" panose="020B0604020202020204" pitchFamily="34" charset="0"/>
              <a:buChar char="•"/>
            </a:pPr>
            <a:endParaRPr lang="es-ES" sz="2800" dirty="0"/>
          </a:p>
          <a:p>
            <a:pPr marL="342900" indent="-342900">
              <a:buFont typeface="Arial" panose="020B0604020202020204" pitchFamily="34" charset="0"/>
              <a:buChar char="•"/>
            </a:pPr>
            <a:r>
              <a:rPr lang="es-ES" sz="2800" dirty="0"/>
              <a:t>Case </a:t>
            </a:r>
            <a:r>
              <a:rPr lang="es-ES" sz="2800" dirty="0" err="1"/>
              <a:t>study</a:t>
            </a:r>
            <a:endParaRPr lang="es-ES" sz="2800" dirty="0"/>
          </a:p>
          <a:p>
            <a:pPr marL="342900" indent="-342900">
              <a:buFont typeface="Arial" panose="020B0604020202020204" pitchFamily="34" charset="0"/>
              <a:buChar char="•"/>
            </a:pPr>
            <a:endParaRPr lang="es-ES" sz="2800" dirty="0"/>
          </a:p>
          <a:p>
            <a:pPr marL="342900" indent="-342900">
              <a:buFont typeface="Arial" panose="020B0604020202020204" pitchFamily="34" charset="0"/>
              <a:buChar char="•"/>
            </a:pPr>
            <a:endParaRPr lang="es-ES" sz="2800" dirty="0"/>
          </a:p>
          <a:p>
            <a:pPr marL="342900" indent="-342900">
              <a:buFont typeface="Arial" panose="020B0604020202020204" pitchFamily="34" charset="0"/>
              <a:buChar char="•"/>
            </a:pPr>
            <a:r>
              <a:rPr lang="es-ES" sz="2800" dirty="0" err="1"/>
              <a:t>Survey</a:t>
            </a:r>
            <a:endParaRPr lang="es-ES" sz="2800" dirty="0"/>
          </a:p>
        </p:txBody>
      </p:sp>
      <p:sp>
        <p:nvSpPr>
          <p:cNvPr id="5" name="CuadroTexto 4">
            <a:extLst>
              <a:ext uri="{FF2B5EF4-FFF2-40B4-BE49-F238E27FC236}">
                <a16:creationId xmlns:a16="http://schemas.microsoft.com/office/drawing/2014/main" id="{39384A0E-E4E7-4F9D-8C41-E650E0E571DA}"/>
              </a:ext>
            </a:extLst>
          </p:cNvPr>
          <p:cNvSpPr txBox="1"/>
          <p:nvPr/>
        </p:nvSpPr>
        <p:spPr>
          <a:xfrm>
            <a:off x="2596896" y="2967335"/>
            <a:ext cx="6611112" cy="461665"/>
          </a:xfrm>
          <a:prstGeom prst="rect">
            <a:avLst/>
          </a:prstGeom>
          <a:noFill/>
        </p:spPr>
        <p:txBody>
          <a:bodyPr wrap="square" rtlCol="0">
            <a:spAutoFit/>
          </a:bodyPr>
          <a:lstStyle/>
          <a:p>
            <a:r>
              <a:rPr lang="es-ES" sz="2400" dirty="0"/>
              <a:t>View and </a:t>
            </a:r>
            <a:r>
              <a:rPr lang="es-ES" sz="2400" dirty="0" err="1"/>
              <a:t>record</a:t>
            </a:r>
            <a:r>
              <a:rPr lang="es-ES" sz="2400" dirty="0"/>
              <a:t> </a:t>
            </a:r>
            <a:r>
              <a:rPr lang="es-ES" sz="2400" dirty="0" err="1"/>
              <a:t>participants</a:t>
            </a:r>
            <a:endParaRPr lang="es-ES" sz="2400" dirty="0"/>
          </a:p>
        </p:txBody>
      </p:sp>
      <p:sp>
        <p:nvSpPr>
          <p:cNvPr id="6" name="CuadroTexto 5">
            <a:extLst>
              <a:ext uri="{FF2B5EF4-FFF2-40B4-BE49-F238E27FC236}">
                <a16:creationId xmlns:a16="http://schemas.microsoft.com/office/drawing/2014/main" id="{34636799-6A24-4852-BD42-FB6AB78FD240}"/>
              </a:ext>
            </a:extLst>
          </p:cNvPr>
          <p:cNvSpPr txBox="1"/>
          <p:nvPr/>
        </p:nvSpPr>
        <p:spPr>
          <a:xfrm>
            <a:off x="2670048" y="4325422"/>
            <a:ext cx="6611112" cy="461665"/>
          </a:xfrm>
          <a:prstGeom prst="rect">
            <a:avLst/>
          </a:prstGeom>
          <a:noFill/>
        </p:spPr>
        <p:txBody>
          <a:bodyPr wrap="square" rtlCol="0">
            <a:spAutoFit/>
          </a:bodyPr>
          <a:lstStyle/>
          <a:p>
            <a:r>
              <a:rPr lang="es-ES" sz="2400" dirty="0"/>
              <a:t>In-Depth </a:t>
            </a:r>
            <a:r>
              <a:rPr lang="es-ES" sz="2400" dirty="0" err="1"/>
              <a:t>study</a:t>
            </a:r>
            <a:r>
              <a:rPr lang="es-ES" sz="2400" dirty="0"/>
              <a:t> a </a:t>
            </a:r>
            <a:r>
              <a:rPr lang="es-ES" sz="2400" dirty="0" err="1"/>
              <a:t>group</a:t>
            </a:r>
            <a:r>
              <a:rPr lang="es-ES" sz="2400" dirty="0"/>
              <a:t> </a:t>
            </a:r>
            <a:r>
              <a:rPr lang="es-ES" sz="2400" dirty="0" err="1"/>
              <a:t>of</a:t>
            </a:r>
            <a:r>
              <a:rPr lang="es-ES" sz="2400" dirty="0"/>
              <a:t> </a:t>
            </a:r>
            <a:r>
              <a:rPr lang="es-ES" sz="2400" dirty="0" err="1"/>
              <a:t>individuals</a:t>
            </a:r>
            <a:endParaRPr lang="es-ES" sz="2400" dirty="0"/>
          </a:p>
        </p:txBody>
      </p:sp>
      <p:sp>
        <p:nvSpPr>
          <p:cNvPr id="7" name="CuadroTexto 6">
            <a:extLst>
              <a:ext uri="{FF2B5EF4-FFF2-40B4-BE49-F238E27FC236}">
                <a16:creationId xmlns:a16="http://schemas.microsoft.com/office/drawing/2014/main" id="{2BBFEF71-EB8E-473E-8F90-6737DE2937A0}"/>
              </a:ext>
            </a:extLst>
          </p:cNvPr>
          <p:cNvSpPr txBox="1"/>
          <p:nvPr/>
        </p:nvSpPr>
        <p:spPr>
          <a:xfrm>
            <a:off x="2633472" y="5480266"/>
            <a:ext cx="6611112" cy="461665"/>
          </a:xfrm>
          <a:prstGeom prst="rect">
            <a:avLst/>
          </a:prstGeom>
          <a:noFill/>
        </p:spPr>
        <p:txBody>
          <a:bodyPr wrap="square" rtlCol="0">
            <a:spAutoFit/>
          </a:bodyPr>
          <a:lstStyle/>
          <a:p>
            <a:r>
              <a:rPr lang="es-ES" sz="2400" dirty="0"/>
              <a:t>Interviews </a:t>
            </a:r>
            <a:r>
              <a:rPr lang="es-ES" sz="2400" dirty="0" err="1"/>
              <a:t>or</a:t>
            </a:r>
            <a:r>
              <a:rPr lang="es-ES" sz="2400" dirty="0"/>
              <a:t> </a:t>
            </a:r>
            <a:r>
              <a:rPr lang="es-ES" sz="2400" dirty="0" err="1"/>
              <a:t>question</a:t>
            </a:r>
            <a:r>
              <a:rPr lang="es-ES" sz="2400" dirty="0"/>
              <a:t> </a:t>
            </a:r>
            <a:r>
              <a:rPr lang="es-ES" sz="2400" dirty="0" err="1"/>
              <a:t>with</a:t>
            </a:r>
            <a:r>
              <a:rPr lang="es-ES" sz="2400" dirty="0"/>
              <a:t> </a:t>
            </a:r>
            <a:r>
              <a:rPr lang="es-ES" sz="2400" dirty="0" err="1"/>
              <a:t>individuals</a:t>
            </a:r>
            <a:endParaRPr lang="es-ES" sz="2400" dirty="0"/>
          </a:p>
        </p:txBody>
      </p:sp>
      <p:sp>
        <p:nvSpPr>
          <p:cNvPr id="8" name="Rezervirano mjesto podnožja 7"/>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1843126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243E6-8CD8-4C7B-8BF3-60B219284278}"/>
              </a:ext>
            </a:extLst>
          </p:cNvPr>
          <p:cNvSpPr>
            <a:spLocks noGrp="1"/>
          </p:cNvSpPr>
          <p:nvPr>
            <p:ph type="title"/>
          </p:nvPr>
        </p:nvSpPr>
        <p:spPr/>
        <p:txBody>
          <a:bodyPr/>
          <a:lstStyle/>
          <a:p>
            <a:r>
              <a:rPr lang="es-ES" dirty="0" err="1"/>
              <a:t>Types</a:t>
            </a:r>
            <a:r>
              <a:rPr lang="es-ES" dirty="0"/>
              <a:t> </a:t>
            </a:r>
            <a:r>
              <a:rPr lang="es-ES" dirty="0" err="1"/>
              <a:t>of</a:t>
            </a:r>
            <a:r>
              <a:rPr lang="es-ES" dirty="0"/>
              <a:t> </a:t>
            </a:r>
            <a:r>
              <a:rPr lang="es-ES" dirty="0" err="1"/>
              <a:t>research</a:t>
            </a:r>
            <a:r>
              <a:rPr lang="es-ES" dirty="0"/>
              <a:t> - </a:t>
            </a:r>
            <a:r>
              <a:rPr lang="es-ES" dirty="0" err="1"/>
              <a:t>Explanatory</a:t>
            </a:r>
            <a:endParaRPr lang="es-ES" dirty="0"/>
          </a:p>
        </p:txBody>
      </p:sp>
      <p:sp>
        <p:nvSpPr>
          <p:cNvPr id="3" name="Rectángulo 2">
            <a:extLst>
              <a:ext uri="{FF2B5EF4-FFF2-40B4-BE49-F238E27FC236}">
                <a16:creationId xmlns:a16="http://schemas.microsoft.com/office/drawing/2014/main" id="{3F247D6E-5180-42C0-92F2-FC4FC00137B5}"/>
              </a:ext>
            </a:extLst>
          </p:cNvPr>
          <p:cNvSpPr/>
          <p:nvPr/>
        </p:nvSpPr>
        <p:spPr>
          <a:xfrm>
            <a:off x="646111" y="1260164"/>
            <a:ext cx="10585704" cy="1130118"/>
          </a:xfrm>
          <a:prstGeom prst="rect">
            <a:avLst/>
          </a:prstGeom>
        </p:spPr>
        <p:txBody>
          <a:bodyPr wrap="square">
            <a:spAutoFit/>
          </a:bodyPr>
          <a:lstStyle/>
          <a:p>
            <a:pPr>
              <a:lnSpc>
                <a:spcPct val="150000"/>
              </a:lnSpc>
            </a:pPr>
            <a:r>
              <a:rPr lang="en-US" sz="2400" dirty="0">
                <a:ea typeface="MS Mincho" panose="02020609040205080304" pitchFamily="49" charset="-128"/>
                <a:cs typeface="Arial" panose="020B0604020202020204" pitchFamily="34" charset="0"/>
              </a:rPr>
              <a:t> A problem which was not well researched before, generates operational definitions and provides a better-researched model.</a:t>
            </a:r>
            <a:endParaRPr lang="es-ES" sz="2400" dirty="0">
              <a:cs typeface="Arial" panose="020B0604020202020204" pitchFamily="34" charset="0"/>
            </a:endParaRPr>
          </a:p>
        </p:txBody>
      </p:sp>
      <p:sp>
        <p:nvSpPr>
          <p:cNvPr id="4" name="Rectángulo 3">
            <a:extLst>
              <a:ext uri="{FF2B5EF4-FFF2-40B4-BE49-F238E27FC236}">
                <a16:creationId xmlns:a16="http://schemas.microsoft.com/office/drawing/2014/main" id="{C8698932-115C-4D71-A998-C116110D05DF}"/>
              </a:ext>
            </a:extLst>
          </p:cNvPr>
          <p:cNvSpPr/>
          <p:nvPr/>
        </p:nvSpPr>
        <p:spPr>
          <a:xfrm>
            <a:off x="646111" y="2511138"/>
            <a:ext cx="4390946" cy="461665"/>
          </a:xfrm>
          <a:prstGeom prst="rect">
            <a:avLst/>
          </a:prstGeom>
        </p:spPr>
        <p:txBody>
          <a:bodyPr wrap="none">
            <a:spAutoFit/>
          </a:bodyPr>
          <a:lstStyle/>
          <a:p>
            <a:r>
              <a:rPr lang="en-US" sz="2400" dirty="0">
                <a:solidFill>
                  <a:srgbClr val="444444"/>
                </a:solidFill>
              </a:rPr>
              <a:t>Starting with a general idea.</a:t>
            </a:r>
            <a:endParaRPr lang="es-ES" sz="2400" dirty="0"/>
          </a:p>
        </p:txBody>
      </p:sp>
      <p:sp>
        <p:nvSpPr>
          <p:cNvPr id="5" name="Rectángulo 4">
            <a:extLst>
              <a:ext uri="{FF2B5EF4-FFF2-40B4-BE49-F238E27FC236}">
                <a16:creationId xmlns:a16="http://schemas.microsoft.com/office/drawing/2014/main" id="{55B7B6DE-A6FC-4A04-9037-909ACE994B6A}"/>
              </a:ext>
            </a:extLst>
          </p:cNvPr>
          <p:cNvSpPr/>
          <p:nvPr/>
        </p:nvSpPr>
        <p:spPr>
          <a:xfrm>
            <a:off x="646110" y="3105834"/>
            <a:ext cx="9339137" cy="461665"/>
          </a:xfrm>
          <a:prstGeom prst="rect">
            <a:avLst/>
          </a:prstGeom>
        </p:spPr>
        <p:txBody>
          <a:bodyPr wrap="square">
            <a:spAutoFit/>
          </a:bodyPr>
          <a:lstStyle/>
          <a:p>
            <a:r>
              <a:rPr lang="en-US" sz="2400" dirty="0">
                <a:solidFill>
                  <a:srgbClr val="444444"/>
                </a:solidFill>
              </a:rPr>
              <a:t>Help us in understanding the problem more efficiently.</a:t>
            </a:r>
            <a:endParaRPr lang="es-ES" sz="2400" dirty="0"/>
          </a:p>
        </p:txBody>
      </p:sp>
      <p:sp>
        <p:nvSpPr>
          <p:cNvPr id="6" name="Rectángulo 5">
            <a:extLst>
              <a:ext uri="{FF2B5EF4-FFF2-40B4-BE49-F238E27FC236}">
                <a16:creationId xmlns:a16="http://schemas.microsoft.com/office/drawing/2014/main" id="{9F3E2CCB-B159-4230-B672-3E85E91BA6D1}"/>
              </a:ext>
            </a:extLst>
          </p:cNvPr>
          <p:cNvSpPr/>
          <p:nvPr/>
        </p:nvSpPr>
        <p:spPr>
          <a:xfrm>
            <a:off x="2890963" y="3700530"/>
            <a:ext cx="6096000" cy="1684115"/>
          </a:xfrm>
          <a:prstGeom prst="rect">
            <a:avLst/>
          </a:prstGeom>
        </p:spPr>
        <p:txBody>
          <a:bodyPr>
            <a:spAutoFit/>
          </a:bodyPr>
          <a:lstStyle/>
          <a:p>
            <a:pPr marL="285750" indent="-285750">
              <a:lnSpc>
                <a:spcPct val="150000"/>
              </a:lnSpc>
              <a:buFont typeface="Arial" panose="020B0604020202020204" pitchFamily="34" charset="0"/>
              <a:buChar char="•"/>
            </a:pPr>
            <a:r>
              <a:rPr lang="en-US" sz="2400" dirty="0"/>
              <a:t>Literature Research</a:t>
            </a:r>
          </a:p>
          <a:p>
            <a:pPr marL="285750" indent="-285750">
              <a:lnSpc>
                <a:spcPct val="150000"/>
              </a:lnSpc>
              <a:buFont typeface="Arial" panose="020B0604020202020204" pitchFamily="34" charset="0"/>
              <a:buChar char="•"/>
            </a:pPr>
            <a:r>
              <a:rPr lang="en-US" sz="2400" dirty="0"/>
              <a:t>Focus Group Research</a:t>
            </a:r>
          </a:p>
          <a:p>
            <a:pPr marL="285750" indent="-285750">
              <a:lnSpc>
                <a:spcPct val="150000"/>
              </a:lnSpc>
              <a:buFont typeface="Arial" panose="020B0604020202020204" pitchFamily="34" charset="0"/>
              <a:buChar char="•"/>
            </a:pPr>
            <a:r>
              <a:rPr lang="en-US" sz="2400" dirty="0"/>
              <a:t>Case Analysis Research</a:t>
            </a:r>
            <a:endParaRPr lang="es-ES" sz="2400" dirty="0"/>
          </a:p>
        </p:txBody>
      </p:sp>
      <p:sp>
        <p:nvSpPr>
          <p:cNvPr id="7" name="Rezervirano mjesto podnožja 6"/>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1325033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243E6-8CD8-4C7B-8BF3-60B219284278}"/>
              </a:ext>
            </a:extLst>
          </p:cNvPr>
          <p:cNvSpPr>
            <a:spLocks noGrp="1"/>
          </p:cNvSpPr>
          <p:nvPr>
            <p:ph type="title"/>
          </p:nvPr>
        </p:nvSpPr>
        <p:spPr/>
        <p:txBody>
          <a:bodyPr/>
          <a:lstStyle/>
          <a:p>
            <a:r>
              <a:rPr lang="es-ES" dirty="0" err="1"/>
              <a:t>Types</a:t>
            </a:r>
            <a:r>
              <a:rPr lang="es-ES" dirty="0"/>
              <a:t> </a:t>
            </a:r>
            <a:r>
              <a:rPr lang="es-ES" dirty="0" err="1"/>
              <a:t>of</a:t>
            </a:r>
            <a:r>
              <a:rPr lang="es-ES" dirty="0"/>
              <a:t> </a:t>
            </a:r>
            <a:r>
              <a:rPr lang="es-ES" dirty="0" err="1"/>
              <a:t>research</a:t>
            </a:r>
            <a:r>
              <a:rPr lang="es-ES" dirty="0"/>
              <a:t> – </a:t>
            </a:r>
            <a:r>
              <a:rPr lang="es-ES" dirty="0" err="1"/>
              <a:t>Quant</a:t>
            </a:r>
            <a:r>
              <a:rPr lang="es-ES" dirty="0"/>
              <a:t>. vs </a:t>
            </a:r>
            <a:r>
              <a:rPr lang="es-ES" dirty="0" err="1"/>
              <a:t>Qual</a:t>
            </a:r>
            <a:r>
              <a:rPr lang="es-ES" dirty="0"/>
              <a:t>.</a:t>
            </a:r>
          </a:p>
        </p:txBody>
      </p:sp>
      <p:sp>
        <p:nvSpPr>
          <p:cNvPr id="4" name="CuadroTexto 3">
            <a:extLst>
              <a:ext uri="{FF2B5EF4-FFF2-40B4-BE49-F238E27FC236}">
                <a16:creationId xmlns:a16="http://schemas.microsoft.com/office/drawing/2014/main" id="{E997D5CD-E9E8-44F4-A8A4-6B2F8525E741}"/>
              </a:ext>
            </a:extLst>
          </p:cNvPr>
          <p:cNvSpPr txBox="1"/>
          <p:nvPr/>
        </p:nvSpPr>
        <p:spPr>
          <a:xfrm>
            <a:off x="832104" y="1700784"/>
            <a:ext cx="3336170" cy="461665"/>
          </a:xfrm>
          <a:prstGeom prst="rect">
            <a:avLst/>
          </a:prstGeom>
          <a:noFill/>
        </p:spPr>
        <p:txBody>
          <a:bodyPr wrap="none" rtlCol="0">
            <a:spAutoFit/>
          </a:bodyPr>
          <a:lstStyle/>
          <a:p>
            <a:r>
              <a:rPr lang="es-ES" sz="2400" dirty="0" err="1"/>
              <a:t>Quantiative</a:t>
            </a:r>
            <a:r>
              <a:rPr lang="es-ES" sz="2400" dirty="0"/>
              <a:t> </a:t>
            </a:r>
            <a:r>
              <a:rPr lang="es-ES" sz="2400" dirty="0" err="1"/>
              <a:t>research</a:t>
            </a:r>
            <a:endParaRPr lang="es-ES" sz="2400" dirty="0"/>
          </a:p>
        </p:txBody>
      </p:sp>
      <p:sp>
        <p:nvSpPr>
          <p:cNvPr id="5" name="CuadroTexto 4">
            <a:extLst>
              <a:ext uri="{FF2B5EF4-FFF2-40B4-BE49-F238E27FC236}">
                <a16:creationId xmlns:a16="http://schemas.microsoft.com/office/drawing/2014/main" id="{896387B3-FFA0-416E-9BDC-6C05D2CA3A52}"/>
              </a:ext>
            </a:extLst>
          </p:cNvPr>
          <p:cNvSpPr txBox="1"/>
          <p:nvPr/>
        </p:nvSpPr>
        <p:spPr>
          <a:xfrm>
            <a:off x="832104" y="3912542"/>
            <a:ext cx="3209533" cy="461665"/>
          </a:xfrm>
          <a:prstGeom prst="rect">
            <a:avLst/>
          </a:prstGeom>
          <a:noFill/>
        </p:spPr>
        <p:txBody>
          <a:bodyPr wrap="none" rtlCol="0">
            <a:spAutoFit/>
          </a:bodyPr>
          <a:lstStyle/>
          <a:p>
            <a:r>
              <a:rPr lang="es-ES" sz="2400" dirty="0" err="1"/>
              <a:t>Qualitative</a:t>
            </a:r>
            <a:r>
              <a:rPr lang="es-ES" sz="2400" dirty="0"/>
              <a:t> </a:t>
            </a:r>
            <a:r>
              <a:rPr lang="es-ES" sz="2400" dirty="0" err="1"/>
              <a:t>research</a:t>
            </a:r>
            <a:endParaRPr lang="es-ES" sz="2400" dirty="0"/>
          </a:p>
        </p:txBody>
      </p:sp>
      <p:pic>
        <p:nvPicPr>
          <p:cNvPr id="9" name="Imagen 8">
            <a:extLst>
              <a:ext uri="{FF2B5EF4-FFF2-40B4-BE49-F238E27FC236}">
                <a16:creationId xmlns:a16="http://schemas.microsoft.com/office/drawing/2014/main" id="{112E2CC1-033F-4378-8F0D-FB6F3812F27C}"/>
              </a:ext>
              <a:ext uri="{C183D7F6-B498-43B3-948B-1728B52AA6E4}">
                <adec:decorative xmlns:adec="http://schemas.microsoft.com/office/drawing/2017/decorative" xmlns="" val="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9410994" y="1930487"/>
            <a:ext cx="2428665" cy="1615821"/>
          </a:xfrm>
          <a:prstGeom prst="rect">
            <a:avLst/>
          </a:prstGeom>
        </p:spPr>
      </p:pic>
      <p:sp>
        <p:nvSpPr>
          <p:cNvPr id="11" name="CuadroTexto 10">
            <a:extLst>
              <a:ext uri="{FF2B5EF4-FFF2-40B4-BE49-F238E27FC236}">
                <a16:creationId xmlns:a16="http://schemas.microsoft.com/office/drawing/2014/main" id="{4E63DC58-D583-4BF7-ABA4-12E789BB17FE}"/>
              </a:ext>
            </a:extLst>
          </p:cNvPr>
          <p:cNvSpPr txBox="1"/>
          <p:nvPr/>
        </p:nvSpPr>
        <p:spPr>
          <a:xfrm>
            <a:off x="1566673" y="4560371"/>
            <a:ext cx="7717535" cy="430887"/>
          </a:xfrm>
          <a:prstGeom prst="rect">
            <a:avLst/>
          </a:prstGeom>
          <a:noFill/>
        </p:spPr>
        <p:txBody>
          <a:bodyPr wrap="square" rtlCol="0">
            <a:spAutoFit/>
          </a:bodyPr>
          <a:lstStyle/>
          <a:p>
            <a:r>
              <a:rPr lang="en-US" sz="2200" dirty="0"/>
              <a:t>Method of observation to gather non-numerical data</a:t>
            </a:r>
            <a:endParaRPr lang="es-ES" sz="2200" dirty="0"/>
          </a:p>
        </p:txBody>
      </p:sp>
      <p:sp>
        <p:nvSpPr>
          <p:cNvPr id="12" name="Rectángulo 11">
            <a:extLst>
              <a:ext uri="{FF2B5EF4-FFF2-40B4-BE49-F238E27FC236}">
                <a16:creationId xmlns:a16="http://schemas.microsoft.com/office/drawing/2014/main" id="{80D29B34-C409-4A8F-8F0D-4777C5ACC4CF}"/>
              </a:ext>
            </a:extLst>
          </p:cNvPr>
          <p:cNvSpPr/>
          <p:nvPr/>
        </p:nvSpPr>
        <p:spPr>
          <a:xfrm>
            <a:off x="1566673" y="2331873"/>
            <a:ext cx="7266432" cy="769441"/>
          </a:xfrm>
          <a:prstGeom prst="rect">
            <a:avLst/>
          </a:prstGeom>
        </p:spPr>
        <p:txBody>
          <a:bodyPr wrap="square">
            <a:spAutoFit/>
          </a:bodyPr>
          <a:lstStyle/>
          <a:p>
            <a:r>
              <a:rPr lang="es-ES" sz="2200" dirty="0" err="1"/>
              <a:t>Research</a:t>
            </a:r>
            <a:r>
              <a:rPr lang="es-ES" sz="2200" dirty="0"/>
              <a:t> </a:t>
            </a:r>
            <a:r>
              <a:rPr lang="es-ES" sz="2200" dirty="0" err="1"/>
              <a:t>applying</a:t>
            </a:r>
            <a:r>
              <a:rPr lang="es-ES" sz="2200" dirty="0"/>
              <a:t> </a:t>
            </a:r>
            <a:r>
              <a:rPr lang="es-ES" sz="2200" dirty="0" err="1"/>
              <a:t>statistics</a:t>
            </a:r>
            <a:r>
              <a:rPr lang="es-ES" sz="2200" dirty="0"/>
              <a:t>, </a:t>
            </a:r>
            <a:r>
              <a:rPr lang="es-ES" sz="2200" dirty="0" err="1"/>
              <a:t>mathemathics</a:t>
            </a:r>
            <a:r>
              <a:rPr lang="es-ES" sz="2200" dirty="0"/>
              <a:t> </a:t>
            </a:r>
            <a:r>
              <a:rPr lang="es-ES" sz="2200" dirty="0" err="1"/>
              <a:t>or</a:t>
            </a:r>
            <a:r>
              <a:rPr lang="es-ES" sz="2200" dirty="0"/>
              <a:t> </a:t>
            </a:r>
            <a:r>
              <a:rPr lang="es-ES" sz="2200" dirty="0" err="1"/>
              <a:t>computational</a:t>
            </a:r>
            <a:r>
              <a:rPr lang="es-ES" sz="2200" dirty="0"/>
              <a:t> </a:t>
            </a:r>
            <a:r>
              <a:rPr lang="es-ES" sz="2200" dirty="0" err="1"/>
              <a:t>techniques</a:t>
            </a:r>
            <a:endParaRPr lang="es-ES" sz="2200" dirty="0"/>
          </a:p>
        </p:txBody>
      </p:sp>
      <p:sp>
        <p:nvSpPr>
          <p:cNvPr id="13" name="Rectángulo 12">
            <a:extLst>
              <a:ext uri="{FF2B5EF4-FFF2-40B4-BE49-F238E27FC236}">
                <a16:creationId xmlns:a16="http://schemas.microsoft.com/office/drawing/2014/main" id="{6F63F5A1-F842-47EE-9B6D-D7DAB4FE7EBF}"/>
              </a:ext>
            </a:extLst>
          </p:cNvPr>
          <p:cNvSpPr/>
          <p:nvPr/>
        </p:nvSpPr>
        <p:spPr>
          <a:xfrm>
            <a:off x="1566673" y="3244334"/>
            <a:ext cx="7266432" cy="430887"/>
          </a:xfrm>
          <a:prstGeom prst="rect">
            <a:avLst/>
          </a:prstGeom>
        </p:spPr>
        <p:txBody>
          <a:bodyPr wrap="square">
            <a:spAutoFit/>
          </a:bodyPr>
          <a:lstStyle/>
          <a:p>
            <a:r>
              <a:rPr lang="es-ES" sz="2200" dirty="0" err="1"/>
              <a:t>Most</a:t>
            </a:r>
            <a:r>
              <a:rPr lang="es-ES" sz="2200" dirty="0"/>
              <a:t> </a:t>
            </a:r>
            <a:r>
              <a:rPr lang="es-ES" sz="2200" dirty="0" err="1"/>
              <a:t>used</a:t>
            </a:r>
            <a:r>
              <a:rPr lang="es-ES" sz="2200" dirty="0"/>
              <a:t> </a:t>
            </a:r>
            <a:r>
              <a:rPr lang="es-ES" sz="2200" dirty="0" err="1"/>
              <a:t>on</a:t>
            </a:r>
            <a:r>
              <a:rPr lang="es-ES" sz="2200" dirty="0"/>
              <a:t> new </a:t>
            </a:r>
            <a:r>
              <a:rPr lang="es-ES" sz="2200" dirty="0" err="1"/>
              <a:t>researchers</a:t>
            </a:r>
            <a:endParaRPr lang="es-ES" sz="2200" dirty="0"/>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1564946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243E6-8CD8-4C7B-8BF3-60B219284278}"/>
              </a:ext>
            </a:extLst>
          </p:cNvPr>
          <p:cNvSpPr>
            <a:spLocks noGrp="1"/>
          </p:cNvSpPr>
          <p:nvPr>
            <p:ph type="title"/>
          </p:nvPr>
        </p:nvSpPr>
        <p:spPr/>
        <p:txBody>
          <a:bodyPr/>
          <a:lstStyle/>
          <a:p>
            <a:r>
              <a:rPr lang="es-ES" dirty="0" err="1"/>
              <a:t>Types</a:t>
            </a:r>
            <a:r>
              <a:rPr lang="es-ES" dirty="0"/>
              <a:t> </a:t>
            </a:r>
            <a:r>
              <a:rPr lang="es-ES" dirty="0" err="1"/>
              <a:t>of</a:t>
            </a:r>
            <a:r>
              <a:rPr lang="es-ES" dirty="0"/>
              <a:t> </a:t>
            </a:r>
            <a:r>
              <a:rPr lang="es-ES" dirty="0" err="1"/>
              <a:t>research</a:t>
            </a:r>
            <a:r>
              <a:rPr lang="es-ES" dirty="0"/>
              <a:t> – </a:t>
            </a:r>
            <a:r>
              <a:rPr lang="es-ES" dirty="0" err="1"/>
              <a:t>Quant</a:t>
            </a:r>
            <a:r>
              <a:rPr lang="es-ES" dirty="0"/>
              <a:t>. vs </a:t>
            </a:r>
            <a:r>
              <a:rPr lang="es-ES" dirty="0" err="1"/>
              <a:t>Qual</a:t>
            </a:r>
            <a:r>
              <a:rPr lang="es-ES" dirty="0"/>
              <a:t>.</a:t>
            </a:r>
          </a:p>
        </p:txBody>
      </p:sp>
      <p:sp>
        <p:nvSpPr>
          <p:cNvPr id="4" name="CuadroTexto 3">
            <a:extLst>
              <a:ext uri="{FF2B5EF4-FFF2-40B4-BE49-F238E27FC236}">
                <a16:creationId xmlns:a16="http://schemas.microsoft.com/office/drawing/2014/main" id="{E997D5CD-E9E8-44F4-A8A4-6B2F8525E741}"/>
              </a:ext>
            </a:extLst>
          </p:cNvPr>
          <p:cNvSpPr txBox="1"/>
          <p:nvPr/>
        </p:nvSpPr>
        <p:spPr>
          <a:xfrm>
            <a:off x="832104" y="1700784"/>
            <a:ext cx="3411511" cy="461665"/>
          </a:xfrm>
          <a:prstGeom prst="rect">
            <a:avLst/>
          </a:prstGeom>
          <a:noFill/>
        </p:spPr>
        <p:txBody>
          <a:bodyPr wrap="none" rtlCol="0">
            <a:spAutoFit/>
          </a:bodyPr>
          <a:lstStyle/>
          <a:p>
            <a:r>
              <a:rPr lang="es-ES" sz="2400" b="1" dirty="0" err="1"/>
              <a:t>Quantitative</a:t>
            </a:r>
            <a:r>
              <a:rPr lang="es-ES" sz="2400" b="1" dirty="0"/>
              <a:t> </a:t>
            </a:r>
            <a:r>
              <a:rPr lang="es-ES" sz="2400" b="1" dirty="0" err="1"/>
              <a:t>research</a:t>
            </a:r>
            <a:endParaRPr lang="es-ES" sz="2400" b="1" dirty="0"/>
          </a:p>
        </p:txBody>
      </p:sp>
      <p:sp>
        <p:nvSpPr>
          <p:cNvPr id="5" name="CuadroTexto 4">
            <a:extLst>
              <a:ext uri="{FF2B5EF4-FFF2-40B4-BE49-F238E27FC236}">
                <a16:creationId xmlns:a16="http://schemas.microsoft.com/office/drawing/2014/main" id="{896387B3-FFA0-416E-9BDC-6C05D2CA3A52}"/>
              </a:ext>
            </a:extLst>
          </p:cNvPr>
          <p:cNvSpPr txBox="1"/>
          <p:nvPr/>
        </p:nvSpPr>
        <p:spPr>
          <a:xfrm>
            <a:off x="6281928" y="1700784"/>
            <a:ext cx="3209533" cy="461665"/>
          </a:xfrm>
          <a:prstGeom prst="rect">
            <a:avLst/>
          </a:prstGeom>
          <a:noFill/>
        </p:spPr>
        <p:txBody>
          <a:bodyPr wrap="none" rtlCol="0">
            <a:spAutoFit/>
          </a:bodyPr>
          <a:lstStyle/>
          <a:p>
            <a:r>
              <a:rPr lang="es-ES" sz="2400" b="1" dirty="0" err="1"/>
              <a:t>Qualitative</a:t>
            </a:r>
            <a:r>
              <a:rPr lang="es-ES" sz="2400" b="1" dirty="0"/>
              <a:t> </a:t>
            </a:r>
            <a:r>
              <a:rPr lang="es-ES" sz="2400" b="1" dirty="0" err="1"/>
              <a:t>research</a:t>
            </a:r>
            <a:endParaRPr lang="es-ES" sz="2400" b="1" dirty="0"/>
          </a:p>
        </p:txBody>
      </p:sp>
      <p:sp>
        <p:nvSpPr>
          <p:cNvPr id="6" name="CuadroTexto 5">
            <a:extLst>
              <a:ext uri="{FF2B5EF4-FFF2-40B4-BE49-F238E27FC236}">
                <a16:creationId xmlns:a16="http://schemas.microsoft.com/office/drawing/2014/main" id="{B973430A-DE8A-4215-9F7F-181211A68E22}"/>
              </a:ext>
            </a:extLst>
          </p:cNvPr>
          <p:cNvSpPr txBox="1"/>
          <p:nvPr/>
        </p:nvSpPr>
        <p:spPr>
          <a:xfrm>
            <a:off x="6281928" y="2321004"/>
            <a:ext cx="5769864" cy="2567113"/>
          </a:xfrm>
          <a:prstGeom prst="rect">
            <a:avLst/>
          </a:prstGeom>
          <a:noFill/>
        </p:spPr>
        <p:txBody>
          <a:bodyPr wrap="square" rtlCol="0">
            <a:spAutoFit/>
          </a:bodyPr>
          <a:lstStyle/>
          <a:p>
            <a:pPr>
              <a:lnSpc>
                <a:spcPct val="150000"/>
              </a:lnSpc>
            </a:pPr>
            <a:r>
              <a:rPr lang="en-US" sz="2200" dirty="0"/>
              <a:t>Construct social reality, cultural meaning</a:t>
            </a:r>
          </a:p>
          <a:p>
            <a:pPr>
              <a:lnSpc>
                <a:spcPct val="150000"/>
              </a:lnSpc>
            </a:pPr>
            <a:r>
              <a:rPr lang="es-ES" sz="2200" dirty="0"/>
              <a:t>Focus </a:t>
            </a:r>
            <a:r>
              <a:rPr lang="es-ES" sz="2200" dirty="0" err="1"/>
              <a:t>on</a:t>
            </a:r>
            <a:r>
              <a:rPr lang="es-ES" sz="2200" dirty="0"/>
              <a:t> </a:t>
            </a:r>
            <a:r>
              <a:rPr lang="es-ES" sz="2200" dirty="0" err="1"/>
              <a:t>interactive</a:t>
            </a:r>
            <a:r>
              <a:rPr lang="es-ES" sz="2200" dirty="0"/>
              <a:t> </a:t>
            </a:r>
            <a:r>
              <a:rPr lang="es-ES" sz="2200" dirty="0" err="1"/>
              <a:t>processes</a:t>
            </a:r>
            <a:r>
              <a:rPr lang="es-ES" sz="2200" dirty="0"/>
              <a:t>, </a:t>
            </a:r>
            <a:r>
              <a:rPr lang="es-ES" sz="2200" dirty="0" err="1"/>
              <a:t>events</a:t>
            </a:r>
            <a:endParaRPr lang="es-ES" sz="2200" dirty="0"/>
          </a:p>
          <a:p>
            <a:pPr>
              <a:lnSpc>
                <a:spcPct val="150000"/>
              </a:lnSpc>
            </a:pPr>
            <a:r>
              <a:rPr lang="es-ES" sz="2200" dirty="0" err="1"/>
              <a:t>Theory</a:t>
            </a:r>
            <a:r>
              <a:rPr lang="es-ES" sz="2200" dirty="0"/>
              <a:t> and data </a:t>
            </a:r>
            <a:r>
              <a:rPr lang="es-ES" sz="2200" dirty="0" err="1"/>
              <a:t>fused</a:t>
            </a:r>
            <a:endParaRPr lang="es-ES" sz="2200" dirty="0"/>
          </a:p>
          <a:p>
            <a:pPr>
              <a:lnSpc>
                <a:spcPct val="150000"/>
              </a:lnSpc>
            </a:pPr>
            <a:r>
              <a:rPr lang="es-ES" sz="2200" dirty="0" err="1"/>
              <a:t>Few</a:t>
            </a:r>
            <a:r>
              <a:rPr lang="es-ES" sz="2200" dirty="0"/>
              <a:t> cases, </a:t>
            </a:r>
            <a:r>
              <a:rPr lang="es-ES" sz="2200" dirty="0" err="1"/>
              <a:t>subjects</a:t>
            </a:r>
            <a:endParaRPr lang="es-ES" sz="2200" dirty="0"/>
          </a:p>
          <a:p>
            <a:pPr>
              <a:lnSpc>
                <a:spcPct val="150000"/>
              </a:lnSpc>
            </a:pPr>
            <a:r>
              <a:rPr lang="es-ES" sz="2200" dirty="0" err="1"/>
              <a:t>Thematic</a:t>
            </a:r>
            <a:r>
              <a:rPr lang="es-ES" sz="2200" dirty="0"/>
              <a:t> </a:t>
            </a:r>
            <a:r>
              <a:rPr lang="es-ES" sz="2200" dirty="0" err="1"/>
              <a:t>analysis</a:t>
            </a:r>
            <a:endParaRPr lang="es-ES" sz="2200" dirty="0"/>
          </a:p>
        </p:txBody>
      </p:sp>
      <p:sp>
        <p:nvSpPr>
          <p:cNvPr id="7" name="Rectángulo 6">
            <a:extLst>
              <a:ext uri="{FF2B5EF4-FFF2-40B4-BE49-F238E27FC236}">
                <a16:creationId xmlns:a16="http://schemas.microsoft.com/office/drawing/2014/main" id="{F6B0CA9D-11AE-469F-8BCE-7A62915B7652}"/>
              </a:ext>
            </a:extLst>
          </p:cNvPr>
          <p:cNvSpPr/>
          <p:nvPr/>
        </p:nvSpPr>
        <p:spPr>
          <a:xfrm>
            <a:off x="832104" y="2288729"/>
            <a:ext cx="4187952" cy="3074944"/>
          </a:xfrm>
          <a:prstGeom prst="rect">
            <a:avLst/>
          </a:prstGeom>
        </p:spPr>
        <p:txBody>
          <a:bodyPr wrap="square">
            <a:spAutoFit/>
          </a:bodyPr>
          <a:lstStyle/>
          <a:p>
            <a:pPr>
              <a:lnSpc>
                <a:spcPct val="150000"/>
              </a:lnSpc>
            </a:pPr>
            <a:r>
              <a:rPr lang="es-ES" sz="2200" dirty="0" err="1"/>
              <a:t>Measure</a:t>
            </a:r>
            <a:r>
              <a:rPr lang="es-ES" sz="2200" dirty="0"/>
              <a:t> </a:t>
            </a:r>
            <a:r>
              <a:rPr lang="es-ES" sz="2200" dirty="0" err="1"/>
              <a:t>Objective</a:t>
            </a:r>
            <a:r>
              <a:rPr lang="es-ES" sz="2200" dirty="0"/>
              <a:t> </a:t>
            </a:r>
            <a:r>
              <a:rPr lang="es-ES" sz="2200" dirty="0" err="1"/>
              <a:t>facts</a:t>
            </a:r>
            <a:endParaRPr lang="es-ES" sz="2200" dirty="0"/>
          </a:p>
          <a:p>
            <a:pPr>
              <a:lnSpc>
                <a:spcPct val="150000"/>
              </a:lnSpc>
            </a:pPr>
            <a:r>
              <a:rPr lang="es-ES" sz="2200" dirty="0"/>
              <a:t>Focus </a:t>
            </a:r>
            <a:r>
              <a:rPr lang="es-ES" sz="2200" dirty="0" err="1"/>
              <a:t>on</a:t>
            </a:r>
            <a:r>
              <a:rPr lang="es-ES" sz="2200" dirty="0"/>
              <a:t> variables</a:t>
            </a:r>
          </a:p>
          <a:p>
            <a:pPr>
              <a:lnSpc>
                <a:spcPct val="150000"/>
              </a:lnSpc>
            </a:pPr>
            <a:r>
              <a:rPr lang="es-ES" sz="2200" dirty="0" err="1"/>
              <a:t>Separate</a:t>
            </a:r>
            <a:r>
              <a:rPr lang="es-ES" sz="2200" dirty="0"/>
              <a:t> </a:t>
            </a:r>
            <a:r>
              <a:rPr lang="es-ES" sz="2200" dirty="0" err="1"/>
              <a:t>theory</a:t>
            </a:r>
            <a:r>
              <a:rPr lang="es-ES" sz="2200" dirty="0"/>
              <a:t> and data</a:t>
            </a:r>
          </a:p>
          <a:p>
            <a:pPr>
              <a:lnSpc>
                <a:spcPct val="150000"/>
              </a:lnSpc>
            </a:pPr>
            <a:r>
              <a:rPr lang="es-ES" sz="2200" dirty="0" err="1"/>
              <a:t>Many</a:t>
            </a:r>
            <a:r>
              <a:rPr lang="es-ES" sz="2200" dirty="0"/>
              <a:t> cases, </a:t>
            </a:r>
            <a:r>
              <a:rPr lang="es-ES" sz="2200" dirty="0" err="1"/>
              <a:t>subjects</a:t>
            </a:r>
            <a:endParaRPr lang="es-ES" sz="2200" dirty="0"/>
          </a:p>
          <a:p>
            <a:pPr>
              <a:lnSpc>
                <a:spcPct val="150000"/>
              </a:lnSpc>
            </a:pPr>
            <a:r>
              <a:rPr lang="es-ES" sz="2200" dirty="0" err="1"/>
              <a:t>Statistical</a:t>
            </a:r>
            <a:r>
              <a:rPr lang="es-ES" sz="2200" dirty="0"/>
              <a:t> </a:t>
            </a:r>
            <a:r>
              <a:rPr lang="es-ES" sz="2200" dirty="0" err="1"/>
              <a:t>analysis</a:t>
            </a:r>
            <a:endParaRPr lang="es-ES" sz="2200" dirty="0"/>
          </a:p>
          <a:p>
            <a:pPr>
              <a:lnSpc>
                <a:spcPct val="150000"/>
              </a:lnSpc>
            </a:pPr>
            <a:endParaRPr lang="es-ES" sz="2200" dirty="0"/>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647911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77E75-13C1-4276-9311-F9B15BF78FD1}"/>
              </a:ext>
            </a:extLst>
          </p:cNvPr>
          <p:cNvSpPr>
            <a:spLocks noGrp="1"/>
          </p:cNvSpPr>
          <p:nvPr>
            <p:ph type="title"/>
          </p:nvPr>
        </p:nvSpPr>
        <p:spPr/>
        <p:txBody>
          <a:bodyPr/>
          <a:lstStyle/>
          <a:p>
            <a:r>
              <a:rPr lang="es-ES" dirty="0" err="1"/>
              <a:t>Method</a:t>
            </a:r>
            <a:endParaRPr lang="es-ES" dirty="0"/>
          </a:p>
        </p:txBody>
      </p:sp>
      <p:sp>
        <p:nvSpPr>
          <p:cNvPr id="3" name="Rectángulo 2">
            <a:extLst>
              <a:ext uri="{FF2B5EF4-FFF2-40B4-BE49-F238E27FC236}">
                <a16:creationId xmlns:a16="http://schemas.microsoft.com/office/drawing/2014/main" id="{5382E03F-C2BC-443D-B6DE-A350750E7CDB}"/>
              </a:ext>
            </a:extLst>
          </p:cNvPr>
          <p:cNvSpPr/>
          <p:nvPr/>
        </p:nvSpPr>
        <p:spPr>
          <a:xfrm>
            <a:off x="646111" y="1230029"/>
            <a:ext cx="5888039" cy="1684115"/>
          </a:xfrm>
          <a:prstGeom prst="rect">
            <a:avLst/>
          </a:prstGeom>
        </p:spPr>
        <p:txBody>
          <a:bodyPr wrap="square">
            <a:spAutoFit/>
          </a:bodyPr>
          <a:lstStyle/>
          <a:p>
            <a:pPr>
              <a:lnSpc>
                <a:spcPct val="150000"/>
              </a:lnSpc>
            </a:pPr>
            <a:r>
              <a:rPr lang="en-US" sz="2400" dirty="0">
                <a:solidFill>
                  <a:srgbClr val="3B3E41"/>
                </a:solidFill>
                <a:cs typeface="Arial" panose="020B0604020202020204" pitchFamily="34" charset="0"/>
              </a:rPr>
              <a:t>A systematic procedure, technique, or mode of inquiry employed by or proper to a particular discipline</a:t>
            </a:r>
            <a:endParaRPr lang="es-ES" sz="2400" dirty="0">
              <a:cs typeface="Arial" panose="020B0604020202020204" pitchFamily="34" charset="0"/>
            </a:endParaRPr>
          </a:p>
        </p:txBody>
      </p:sp>
      <p:sp>
        <p:nvSpPr>
          <p:cNvPr id="4" name="Rectángulo 3">
            <a:extLst>
              <a:ext uri="{FF2B5EF4-FFF2-40B4-BE49-F238E27FC236}">
                <a16:creationId xmlns:a16="http://schemas.microsoft.com/office/drawing/2014/main" id="{74B558EA-5D14-436D-8364-CE9BDA3355A4}"/>
              </a:ext>
            </a:extLst>
          </p:cNvPr>
          <p:cNvSpPr/>
          <p:nvPr/>
        </p:nvSpPr>
        <p:spPr>
          <a:xfrm>
            <a:off x="4149618" y="2994334"/>
            <a:ext cx="2397708" cy="369332"/>
          </a:xfrm>
          <a:prstGeom prst="rect">
            <a:avLst/>
          </a:prstGeom>
        </p:spPr>
        <p:txBody>
          <a:bodyPr wrap="none">
            <a:spAutoFit/>
          </a:bodyPr>
          <a:lstStyle/>
          <a:p>
            <a:r>
              <a:rPr lang="en-US" dirty="0"/>
              <a:t>“Merriam-Webster”</a:t>
            </a:r>
            <a:endParaRPr lang="es-ES" dirty="0"/>
          </a:p>
        </p:txBody>
      </p:sp>
      <p:sp>
        <p:nvSpPr>
          <p:cNvPr id="5" name="CuadroTexto 4">
            <a:extLst>
              <a:ext uri="{FF2B5EF4-FFF2-40B4-BE49-F238E27FC236}">
                <a16:creationId xmlns:a16="http://schemas.microsoft.com/office/drawing/2014/main" id="{7A3BA5C7-9E7F-42E0-8443-801D829FCF12}"/>
              </a:ext>
            </a:extLst>
          </p:cNvPr>
          <p:cNvSpPr txBox="1"/>
          <p:nvPr/>
        </p:nvSpPr>
        <p:spPr>
          <a:xfrm>
            <a:off x="2346165" y="3682247"/>
            <a:ext cx="2549096" cy="523220"/>
          </a:xfrm>
          <a:prstGeom prst="rect">
            <a:avLst/>
          </a:prstGeom>
          <a:solidFill>
            <a:schemeClr val="tx2"/>
          </a:solidFill>
        </p:spPr>
        <p:txBody>
          <a:bodyPr wrap="none" rtlCol="0">
            <a:spAutoFit/>
          </a:bodyPr>
          <a:lstStyle/>
          <a:p>
            <a:r>
              <a:rPr lang="es-ES" sz="2800" dirty="0" err="1">
                <a:solidFill>
                  <a:schemeClr val="bg1"/>
                </a:solidFill>
              </a:rPr>
              <a:t>Methodology</a:t>
            </a:r>
            <a:endParaRPr lang="es-ES" sz="2800" dirty="0">
              <a:solidFill>
                <a:schemeClr val="bg1"/>
              </a:solidFill>
            </a:endParaRPr>
          </a:p>
        </p:txBody>
      </p:sp>
      <p:sp>
        <p:nvSpPr>
          <p:cNvPr id="6" name="Rectángulo 5">
            <a:extLst>
              <a:ext uri="{FF2B5EF4-FFF2-40B4-BE49-F238E27FC236}">
                <a16:creationId xmlns:a16="http://schemas.microsoft.com/office/drawing/2014/main" id="{2DA9AC2C-E2D7-4A43-929D-3A36BF2284DF}"/>
              </a:ext>
            </a:extLst>
          </p:cNvPr>
          <p:cNvSpPr/>
          <p:nvPr/>
        </p:nvSpPr>
        <p:spPr>
          <a:xfrm>
            <a:off x="2346165" y="4439694"/>
            <a:ext cx="4264218" cy="1130118"/>
          </a:xfrm>
          <a:prstGeom prst="rect">
            <a:avLst/>
          </a:prstGeom>
        </p:spPr>
        <p:txBody>
          <a:bodyPr wrap="square">
            <a:spAutoFit/>
          </a:bodyPr>
          <a:lstStyle/>
          <a:p>
            <a:pPr>
              <a:lnSpc>
                <a:spcPct val="150000"/>
              </a:lnSpc>
            </a:pPr>
            <a:r>
              <a:rPr lang="en-US" sz="2400" dirty="0">
                <a:solidFill>
                  <a:srgbClr val="3B3E41"/>
                </a:solidFill>
                <a:cs typeface="Arial" panose="020B0604020202020204" pitchFamily="34" charset="0"/>
              </a:rPr>
              <a:t>Means understanding the entire research project</a:t>
            </a:r>
            <a:endParaRPr lang="es-ES" sz="2400" dirty="0">
              <a:cs typeface="Arial" panose="020B0604020202020204" pitchFamily="34" charset="0"/>
            </a:endParaRPr>
          </a:p>
        </p:txBody>
      </p:sp>
      <p:sp>
        <p:nvSpPr>
          <p:cNvPr id="7" name="CuadroTexto 6">
            <a:extLst>
              <a:ext uri="{FF2B5EF4-FFF2-40B4-BE49-F238E27FC236}">
                <a16:creationId xmlns:a16="http://schemas.microsoft.com/office/drawing/2014/main" id="{E9218F73-2441-4A77-88FA-52BE689BC776}"/>
              </a:ext>
            </a:extLst>
          </p:cNvPr>
          <p:cNvSpPr txBox="1"/>
          <p:nvPr/>
        </p:nvSpPr>
        <p:spPr>
          <a:xfrm>
            <a:off x="6857667" y="4251968"/>
            <a:ext cx="3720890" cy="170168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dirty="0"/>
              <a:t>Social organizational context</a:t>
            </a:r>
          </a:p>
          <a:p>
            <a:pPr marL="285750" indent="-285750">
              <a:lnSpc>
                <a:spcPct val="150000"/>
              </a:lnSpc>
              <a:buFont typeface="Arial" panose="020B0604020202020204" pitchFamily="34" charset="0"/>
              <a:buChar char="•"/>
            </a:pPr>
            <a:r>
              <a:rPr lang="en-US" dirty="0"/>
              <a:t>Philosophical assumptions</a:t>
            </a:r>
          </a:p>
          <a:p>
            <a:pPr marL="285750" indent="-285750">
              <a:lnSpc>
                <a:spcPct val="150000"/>
              </a:lnSpc>
              <a:buFont typeface="Arial" panose="020B0604020202020204" pitchFamily="34" charset="0"/>
              <a:buChar char="•"/>
            </a:pPr>
            <a:r>
              <a:rPr lang="en-US" dirty="0"/>
              <a:t>Ethical principles</a:t>
            </a:r>
          </a:p>
          <a:p>
            <a:pPr marL="285750" indent="-285750">
              <a:lnSpc>
                <a:spcPct val="150000"/>
              </a:lnSpc>
              <a:buFont typeface="Arial" panose="020B0604020202020204" pitchFamily="34" charset="0"/>
              <a:buChar char="•"/>
            </a:pPr>
            <a:r>
              <a:rPr lang="en-US" dirty="0"/>
              <a:t>The political impact</a:t>
            </a:r>
            <a:endParaRPr lang="es-ES" dirty="0"/>
          </a:p>
        </p:txBody>
      </p:sp>
      <p:pic>
        <p:nvPicPr>
          <p:cNvPr id="3074" name="Picture 2">
            <a:extLst>
              <a:ext uri="{FF2B5EF4-FFF2-40B4-BE49-F238E27FC236}">
                <a16:creationId xmlns:a16="http://schemas.microsoft.com/office/drawing/2014/main" id="{7C984F7A-4D0D-4FDE-B1B7-D6E99901ED06}"/>
              </a:ext>
              <a:ext uri="{C183D7F6-B498-43B3-948B-1728B52AA6E4}">
                <adec:decorative xmlns:adec="http://schemas.microsoft.com/office/drawing/2017/decorative" xmlns=""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0376" y="1391922"/>
            <a:ext cx="3565844" cy="237722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787EC192-198E-4CFB-A4AC-FD33111B7815}"/>
              </a:ext>
              <a:ext uri="{C183D7F6-B498-43B3-948B-1728B52AA6E4}">
                <adec:decorative xmlns:adec="http://schemas.microsoft.com/office/drawing/2017/decorative" xmlns="" val="1"/>
              </a:ext>
            </a:extLst>
          </p:cNvPr>
          <p:cNvPicPr>
            <a:picLocks noChangeAspect="1"/>
          </p:cNvPicPr>
          <p:nvPr/>
        </p:nvPicPr>
        <p:blipFill rotWithShape="1">
          <a:blip r:embed="rId3"/>
          <a:srcRect l="28487" t="23166" r="35267"/>
          <a:stretch/>
        </p:blipFill>
        <p:spPr>
          <a:xfrm>
            <a:off x="646111" y="4023360"/>
            <a:ext cx="1372241" cy="1930292"/>
          </a:xfrm>
          <a:prstGeom prst="rect">
            <a:avLst/>
          </a:prstGeom>
        </p:spPr>
      </p:pic>
      <p:sp>
        <p:nvSpPr>
          <p:cNvPr id="8" name="Rezervirano mjesto podnožja 7"/>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955181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77E75-13C1-4276-9311-F9B15BF78FD1}"/>
              </a:ext>
            </a:extLst>
          </p:cNvPr>
          <p:cNvSpPr>
            <a:spLocks noGrp="1"/>
          </p:cNvSpPr>
          <p:nvPr>
            <p:ph type="title"/>
          </p:nvPr>
        </p:nvSpPr>
        <p:spPr/>
        <p:txBody>
          <a:bodyPr/>
          <a:lstStyle/>
          <a:p>
            <a:r>
              <a:rPr lang="es-ES" dirty="0" err="1"/>
              <a:t>Theory</a:t>
            </a:r>
            <a:endParaRPr lang="es-ES" dirty="0"/>
          </a:p>
        </p:txBody>
      </p:sp>
      <p:pic>
        <p:nvPicPr>
          <p:cNvPr id="5122" name="Picture 2" descr="Profesor, TeorÃ­a De La Relatividad, EcuaciÃ³n">
            <a:extLst>
              <a:ext uri="{FF2B5EF4-FFF2-40B4-BE49-F238E27FC236}">
                <a16:creationId xmlns:a16="http://schemas.microsoft.com/office/drawing/2014/main" id="{53611677-89E3-417F-95E4-12B804C23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699" y="1537253"/>
            <a:ext cx="4124620" cy="3991568"/>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CE678396-1C94-42A7-8D1C-E084660842E1}"/>
              </a:ext>
            </a:extLst>
          </p:cNvPr>
          <p:cNvSpPr/>
          <p:nvPr/>
        </p:nvSpPr>
        <p:spPr>
          <a:xfrm>
            <a:off x="828674" y="1287943"/>
            <a:ext cx="6541389" cy="3074944"/>
          </a:xfrm>
          <a:prstGeom prst="rect">
            <a:avLst/>
          </a:prstGeom>
        </p:spPr>
        <p:txBody>
          <a:bodyPr wrap="square">
            <a:spAutoFit/>
          </a:bodyPr>
          <a:lstStyle/>
          <a:p>
            <a:pPr>
              <a:lnSpc>
                <a:spcPct val="150000"/>
              </a:lnSpc>
            </a:pPr>
            <a:r>
              <a:rPr lang="en-US" sz="2200" dirty="0"/>
              <a:t>“It must accurately describe a large class of observations on the basis</a:t>
            </a:r>
          </a:p>
          <a:p>
            <a:pPr>
              <a:lnSpc>
                <a:spcPct val="150000"/>
              </a:lnSpc>
            </a:pPr>
            <a:r>
              <a:rPr lang="en-US" sz="2200" dirty="0"/>
              <a:t>of a model which contains only a few arbitrary elements, and it must make definite predictions about the results of future observations”</a:t>
            </a:r>
            <a:endParaRPr lang="es-ES" sz="2200" dirty="0"/>
          </a:p>
        </p:txBody>
      </p:sp>
      <p:sp>
        <p:nvSpPr>
          <p:cNvPr id="7" name="CuadroTexto 6">
            <a:extLst>
              <a:ext uri="{FF2B5EF4-FFF2-40B4-BE49-F238E27FC236}">
                <a16:creationId xmlns:a16="http://schemas.microsoft.com/office/drawing/2014/main" id="{CC8EAE0B-E666-4A44-8F3B-7E0842680F42}"/>
              </a:ext>
            </a:extLst>
          </p:cNvPr>
          <p:cNvSpPr txBox="1"/>
          <p:nvPr/>
        </p:nvSpPr>
        <p:spPr>
          <a:xfrm>
            <a:off x="4776330" y="4600575"/>
            <a:ext cx="2148345" cy="369332"/>
          </a:xfrm>
          <a:prstGeom prst="rect">
            <a:avLst/>
          </a:prstGeom>
          <a:noFill/>
        </p:spPr>
        <p:txBody>
          <a:bodyPr wrap="none" rtlCol="0">
            <a:spAutoFit/>
          </a:bodyPr>
          <a:lstStyle/>
          <a:p>
            <a:r>
              <a:rPr lang="es-ES" dirty="0"/>
              <a:t>Stephen Hawking</a:t>
            </a:r>
          </a:p>
        </p:txBody>
      </p:sp>
      <p:pic>
        <p:nvPicPr>
          <p:cNvPr id="4" name="Imagen 3">
            <a:extLst>
              <a:ext uri="{FF2B5EF4-FFF2-40B4-BE49-F238E27FC236}">
                <a16:creationId xmlns:a16="http://schemas.microsoft.com/office/drawing/2014/main" id="{EACA0409-8F24-456A-BF6C-27F453A26BB9}"/>
              </a:ext>
              <a:ext uri="{C183D7F6-B498-43B3-948B-1728B52AA6E4}">
                <adec:decorative xmlns:adec="http://schemas.microsoft.com/office/drawing/2017/decorative" xmlns="" val="1"/>
              </a:ext>
            </a:extLst>
          </p:cNvPr>
          <p:cNvPicPr>
            <a:picLocks noChangeAspect="1"/>
          </p:cNvPicPr>
          <p:nvPr/>
        </p:nvPicPr>
        <p:blipFill rotWithShape="1">
          <a:blip r:embed="rId3"/>
          <a:srcRect t="22053" r="34320" b="11601"/>
          <a:stretch/>
        </p:blipFill>
        <p:spPr>
          <a:xfrm>
            <a:off x="828674" y="4600575"/>
            <a:ext cx="2089403" cy="1400530"/>
          </a:xfrm>
          <a:prstGeom prst="rect">
            <a:avLst/>
          </a:prstGeom>
        </p:spPr>
      </p:pic>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1639247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EAF38F5-DBDC-498B-B429-70D214671A73}"/>
              </a:ext>
            </a:extLst>
          </p:cNvPr>
          <p:cNvSpPr>
            <a:spLocks noGrp="1"/>
          </p:cNvSpPr>
          <p:nvPr>
            <p:ph type="title"/>
          </p:nvPr>
        </p:nvSpPr>
        <p:spPr/>
        <p:txBody>
          <a:bodyPr/>
          <a:lstStyle/>
          <a:p>
            <a:r>
              <a:rPr lang="es-ES" dirty="0" err="1"/>
              <a:t>Introduction</a:t>
            </a:r>
            <a:endParaRPr lang="es-ES" dirty="0"/>
          </a:p>
        </p:txBody>
      </p:sp>
      <p:sp>
        <p:nvSpPr>
          <p:cNvPr id="6" name="CuadroTexto 5">
            <a:extLst>
              <a:ext uri="{FF2B5EF4-FFF2-40B4-BE49-F238E27FC236}">
                <a16:creationId xmlns:a16="http://schemas.microsoft.com/office/drawing/2014/main" id="{0801F577-07D6-40E5-A5B8-19A22C1A4426}"/>
              </a:ext>
            </a:extLst>
          </p:cNvPr>
          <p:cNvSpPr txBox="1"/>
          <p:nvPr/>
        </p:nvSpPr>
        <p:spPr>
          <a:xfrm>
            <a:off x="1901952" y="2875002"/>
            <a:ext cx="8058616" cy="553998"/>
          </a:xfrm>
          <a:prstGeom prst="rect">
            <a:avLst/>
          </a:prstGeom>
          <a:noFill/>
        </p:spPr>
        <p:txBody>
          <a:bodyPr wrap="none" rtlCol="0">
            <a:spAutoFit/>
          </a:bodyPr>
          <a:lstStyle/>
          <a:p>
            <a:r>
              <a:rPr lang="es-ES" sz="3000" dirty="0"/>
              <a:t>Do </a:t>
            </a:r>
            <a:r>
              <a:rPr lang="es-ES" sz="3000" dirty="0" err="1"/>
              <a:t>you</a:t>
            </a:r>
            <a:r>
              <a:rPr lang="es-ES" sz="3000" dirty="0"/>
              <a:t> </a:t>
            </a:r>
            <a:r>
              <a:rPr lang="es-ES" sz="3000" dirty="0" err="1"/>
              <a:t>know</a:t>
            </a:r>
            <a:r>
              <a:rPr lang="es-ES" sz="3000" dirty="0"/>
              <a:t> </a:t>
            </a:r>
            <a:r>
              <a:rPr lang="es-ES" sz="3000" dirty="0" err="1"/>
              <a:t>what</a:t>
            </a:r>
            <a:r>
              <a:rPr lang="es-ES" sz="3000" dirty="0"/>
              <a:t> </a:t>
            </a:r>
            <a:r>
              <a:rPr lang="es-ES" sz="3000" dirty="0" err="1"/>
              <a:t>is</a:t>
            </a:r>
            <a:r>
              <a:rPr lang="es-ES" sz="3000" dirty="0"/>
              <a:t> a </a:t>
            </a:r>
            <a:r>
              <a:rPr lang="es-ES" sz="3000" dirty="0" err="1"/>
              <a:t>Scientific</a:t>
            </a:r>
            <a:r>
              <a:rPr lang="es-ES" sz="3000" dirty="0"/>
              <a:t> </a:t>
            </a:r>
            <a:r>
              <a:rPr lang="es-ES" sz="3000" dirty="0" err="1"/>
              <a:t>Method</a:t>
            </a:r>
            <a:r>
              <a:rPr lang="es-ES" sz="3000" dirty="0"/>
              <a:t> ?</a:t>
            </a:r>
          </a:p>
        </p:txBody>
      </p:sp>
      <p:sp>
        <p:nvSpPr>
          <p:cNvPr id="2" name="Rezervirano mjesto podnožja 1"/>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425338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77E75-13C1-4276-9311-F9B15BF78FD1}"/>
              </a:ext>
            </a:extLst>
          </p:cNvPr>
          <p:cNvSpPr>
            <a:spLocks noGrp="1"/>
          </p:cNvSpPr>
          <p:nvPr>
            <p:ph type="title"/>
          </p:nvPr>
        </p:nvSpPr>
        <p:spPr/>
        <p:txBody>
          <a:bodyPr/>
          <a:lstStyle/>
          <a:p>
            <a:r>
              <a:rPr lang="es-ES" dirty="0" err="1"/>
              <a:t>Inquiry</a:t>
            </a:r>
            <a:endParaRPr lang="es-ES" dirty="0"/>
          </a:p>
        </p:txBody>
      </p:sp>
      <p:sp>
        <p:nvSpPr>
          <p:cNvPr id="3" name="Rectángulo 2">
            <a:extLst>
              <a:ext uri="{FF2B5EF4-FFF2-40B4-BE49-F238E27FC236}">
                <a16:creationId xmlns:a16="http://schemas.microsoft.com/office/drawing/2014/main" id="{B72D2C78-ABD2-4965-A091-9873E9DF4673}"/>
              </a:ext>
            </a:extLst>
          </p:cNvPr>
          <p:cNvSpPr/>
          <p:nvPr/>
        </p:nvSpPr>
        <p:spPr>
          <a:xfrm>
            <a:off x="665383" y="2377459"/>
            <a:ext cx="4973639" cy="430887"/>
          </a:xfrm>
          <a:prstGeom prst="rect">
            <a:avLst/>
          </a:prstGeom>
        </p:spPr>
        <p:txBody>
          <a:bodyPr wrap="square">
            <a:spAutoFit/>
          </a:bodyPr>
          <a:lstStyle/>
          <a:p>
            <a:r>
              <a:rPr lang="en-US" sz="2200" dirty="0">
                <a:cs typeface="Arial" panose="020B0604020202020204" pitchFamily="34" charset="0"/>
              </a:rPr>
              <a:t>Examination into facts or principles</a:t>
            </a:r>
            <a:endParaRPr lang="en-US" sz="2200" b="0" i="0" dirty="0">
              <a:effectLst/>
              <a:cs typeface="Arial" panose="020B0604020202020204" pitchFamily="34" charset="0"/>
            </a:endParaRPr>
          </a:p>
        </p:txBody>
      </p:sp>
      <p:sp>
        <p:nvSpPr>
          <p:cNvPr id="6" name="Rectángulo 5">
            <a:extLst>
              <a:ext uri="{FF2B5EF4-FFF2-40B4-BE49-F238E27FC236}">
                <a16:creationId xmlns:a16="http://schemas.microsoft.com/office/drawing/2014/main" id="{CC3D6888-D779-46DC-925B-D1035ADE7239}"/>
              </a:ext>
            </a:extLst>
          </p:cNvPr>
          <p:cNvSpPr/>
          <p:nvPr/>
        </p:nvSpPr>
        <p:spPr>
          <a:xfrm>
            <a:off x="646111" y="3280214"/>
            <a:ext cx="4821240" cy="769441"/>
          </a:xfrm>
          <a:prstGeom prst="rect">
            <a:avLst/>
          </a:prstGeom>
        </p:spPr>
        <p:txBody>
          <a:bodyPr wrap="square">
            <a:spAutoFit/>
          </a:bodyPr>
          <a:lstStyle/>
          <a:p>
            <a:r>
              <a:rPr lang="en-US" sz="2200" dirty="0"/>
              <a:t>Inquiry refers to an understanding that research is iterative</a:t>
            </a:r>
            <a:endParaRPr lang="es-ES" sz="2200" dirty="0"/>
          </a:p>
        </p:txBody>
      </p:sp>
      <p:pic>
        <p:nvPicPr>
          <p:cNvPr id="4098" name="Picture 2">
            <a:extLst>
              <a:ext uri="{FF2B5EF4-FFF2-40B4-BE49-F238E27FC236}">
                <a16:creationId xmlns:a16="http://schemas.microsoft.com/office/drawing/2014/main" id="{6E66C24D-7D9C-4869-B812-E21C04184ADA}"/>
              </a:ext>
              <a:ext uri="{C183D7F6-B498-43B3-948B-1728B52AA6E4}">
                <adec:decorative xmlns:adec="http://schemas.microsoft.com/office/drawing/2017/decorative" xmlns=""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694" y="1735633"/>
            <a:ext cx="6083439" cy="405562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D6830AB-B76A-4226-975B-6DD9CC81214C}"/>
              </a:ext>
              <a:ext uri="{C183D7F6-B498-43B3-948B-1728B52AA6E4}">
                <adec:decorative xmlns:adec="http://schemas.microsoft.com/office/drawing/2017/decorative" xmlns="" val="1"/>
              </a:ext>
            </a:extLst>
          </p:cNvPr>
          <p:cNvPicPr>
            <a:picLocks noChangeAspect="1"/>
          </p:cNvPicPr>
          <p:nvPr/>
        </p:nvPicPr>
        <p:blipFill rotWithShape="1">
          <a:blip r:embed="rId3"/>
          <a:srcRect t="20418" r="34561" b="25779"/>
          <a:stretch/>
        </p:blipFill>
        <p:spPr>
          <a:xfrm>
            <a:off x="646111" y="4754879"/>
            <a:ext cx="2490029" cy="1358537"/>
          </a:xfrm>
          <a:prstGeom prst="rect">
            <a:avLst/>
          </a:prstGeom>
        </p:spPr>
      </p:pic>
      <p:sp>
        <p:nvSpPr>
          <p:cNvPr id="4" name="Rezervirano mjesto podnožja 3"/>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629150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77E75-13C1-4276-9311-F9B15BF78FD1}"/>
              </a:ext>
            </a:extLst>
          </p:cNvPr>
          <p:cNvSpPr>
            <a:spLocks noGrp="1"/>
          </p:cNvSpPr>
          <p:nvPr>
            <p:ph type="title"/>
          </p:nvPr>
        </p:nvSpPr>
        <p:spPr/>
        <p:txBody>
          <a:bodyPr/>
          <a:lstStyle/>
          <a:p>
            <a:r>
              <a:rPr lang="es-ES" dirty="0" err="1"/>
              <a:t>Scientific</a:t>
            </a:r>
            <a:r>
              <a:rPr lang="es-ES" dirty="0"/>
              <a:t> </a:t>
            </a:r>
            <a:r>
              <a:rPr lang="es-ES" dirty="0" err="1"/>
              <a:t>Method</a:t>
            </a:r>
            <a:endParaRPr lang="es-ES" dirty="0"/>
          </a:p>
        </p:txBody>
      </p:sp>
      <p:sp>
        <p:nvSpPr>
          <p:cNvPr id="5" name="Rectángulo 4">
            <a:extLst>
              <a:ext uri="{FF2B5EF4-FFF2-40B4-BE49-F238E27FC236}">
                <a16:creationId xmlns:a16="http://schemas.microsoft.com/office/drawing/2014/main" id="{26576C41-6785-4319-B87F-BFEC15C0ACD2}"/>
              </a:ext>
            </a:extLst>
          </p:cNvPr>
          <p:cNvSpPr/>
          <p:nvPr/>
        </p:nvSpPr>
        <p:spPr>
          <a:xfrm>
            <a:off x="646111" y="1289925"/>
            <a:ext cx="6194797" cy="3074944"/>
          </a:xfrm>
          <a:prstGeom prst="rect">
            <a:avLst/>
          </a:prstGeom>
        </p:spPr>
        <p:txBody>
          <a:bodyPr wrap="square">
            <a:spAutoFit/>
          </a:bodyPr>
          <a:lstStyle/>
          <a:p>
            <a:pPr>
              <a:lnSpc>
                <a:spcPct val="150000"/>
              </a:lnSpc>
            </a:pPr>
            <a:r>
              <a:rPr lang="en-US" sz="2200" dirty="0">
                <a:solidFill>
                  <a:srgbClr val="3B3E41"/>
                </a:solidFill>
                <a:cs typeface="Arial" panose="020B0604020202020204" pitchFamily="34" charset="0"/>
              </a:rPr>
              <a:t>Principles and procedures for the systematic pursuit of knowledge involving the recognition and formulation of a problem, the collection of data through observation and experiment, and the formulation and testing of hypotheses</a:t>
            </a:r>
            <a:endParaRPr lang="es-ES" sz="2200" dirty="0">
              <a:cs typeface="Arial" panose="020B0604020202020204" pitchFamily="34" charset="0"/>
            </a:endParaRPr>
          </a:p>
        </p:txBody>
      </p:sp>
      <p:pic>
        <p:nvPicPr>
          <p:cNvPr id="6146" name="Picture 2" descr="Matrimonio, Flor, Flores De Color PÃºrpura">
            <a:extLst>
              <a:ext uri="{FF2B5EF4-FFF2-40B4-BE49-F238E27FC236}">
                <a16:creationId xmlns:a16="http://schemas.microsoft.com/office/drawing/2014/main" id="{7EF9EB78-6002-478F-B905-66C2C716A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1289050"/>
            <a:ext cx="3209925" cy="21399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triz, CÃ³digo, Equipo, Pc, Datos, Programa">
            <a:extLst>
              <a:ext uri="{FF2B5EF4-FFF2-40B4-BE49-F238E27FC236}">
                <a16:creationId xmlns:a16="http://schemas.microsoft.com/office/drawing/2014/main" id="{8DF13150-1390-48E4-A30D-3DEC06FAA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699" y="3705215"/>
            <a:ext cx="3209925" cy="226700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9DDC7CAC-C0A0-4E81-9418-A8DCFDD31B6D}"/>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646111" y="4364869"/>
            <a:ext cx="1333501" cy="1738314"/>
          </a:xfrm>
          <a:prstGeom prst="rect">
            <a:avLst/>
          </a:prstGeom>
        </p:spPr>
      </p:pic>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223717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77E75-13C1-4276-9311-F9B15BF78FD1}"/>
              </a:ext>
            </a:extLst>
          </p:cNvPr>
          <p:cNvSpPr>
            <a:spLocks noGrp="1"/>
          </p:cNvSpPr>
          <p:nvPr>
            <p:ph type="title"/>
          </p:nvPr>
        </p:nvSpPr>
        <p:spPr/>
        <p:txBody>
          <a:bodyPr/>
          <a:lstStyle/>
          <a:p>
            <a:r>
              <a:rPr lang="es-ES" dirty="0" err="1"/>
              <a:t>Scientific</a:t>
            </a:r>
            <a:r>
              <a:rPr lang="es-ES" dirty="0"/>
              <a:t> </a:t>
            </a:r>
            <a:r>
              <a:rPr lang="es-ES" dirty="0" err="1"/>
              <a:t>Method</a:t>
            </a:r>
            <a:endParaRPr lang="es-ES" dirty="0"/>
          </a:p>
        </p:txBody>
      </p:sp>
      <p:pic>
        <p:nvPicPr>
          <p:cNvPr id="4" name="Imagen 3">
            <a:extLst>
              <a:ext uri="{FF2B5EF4-FFF2-40B4-BE49-F238E27FC236}">
                <a16:creationId xmlns:a16="http://schemas.microsoft.com/office/drawing/2014/main" id="{1AD52996-6456-4F36-B4E3-41EDC1E80F85}"/>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5036713" y="1722815"/>
            <a:ext cx="4185896" cy="3805360"/>
          </a:xfrm>
          <a:prstGeom prst="rect">
            <a:avLst/>
          </a:prstGeom>
        </p:spPr>
      </p:pic>
      <p:sp>
        <p:nvSpPr>
          <p:cNvPr id="8" name="CuadroTexto 7">
            <a:extLst>
              <a:ext uri="{FF2B5EF4-FFF2-40B4-BE49-F238E27FC236}">
                <a16:creationId xmlns:a16="http://schemas.microsoft.com/office/drawing/2014/main" id="{DC4E59DA-CC51-4E69-ADF6-45BB4AC20B84}"/>
              </a:ext>
            </a:extLst>
          </p:cNvPr>
          <p:cNvSpPr txBox="1"/>
          <p:nvPr/>
        </p:nvSpPr>
        <p:spPr>
          <a:xfrm>
            <a:off x="5719659" y="1329825"/>
            <a:ext cx="2820003" cy="430887"/>
          </a:xfrm>
          <a:prstGeom prst="rect">
            <a:avLst/>
          </a:prstGeom>
          <a:noFill/>
        </p:spPr>
        <p:txBody>
          <a:bodyPr wrap="none" rtlCol="0">
            <a:spAutoFit/>
          </a:bodyPr>
          <a:lstStyle/>
          <a:p>
            <a:r>
              <a:rPr lang="es-ES" sz="2200" dirty="0" err="1"/>
              <a:t>Make</a:t>
            </a:r>
            <a:r>
              <a:rPr lang="es-ES" sz="2200" dirty="0"/>
              <a:t> </a:t>
            </a:r>
            <a:r>
              <a:rPr lang="es-ES" sz="2200" dirty="0" err="1"/>
              <a:t>Observations</a:t>
            </a:r>
            <a:endParaRPr lang="es-ES" sz="2200" dirty="0"/>
          </a:p>
        </p:txBody>
      </p:sp>
      <p:sp>
        <p:nvSpPr>
          <p:cNvPr id="10" name="CuadroTexto 9">
            <a:extLst>
              <a:ext uri="{FF2B5EF4-FFF2-40B4-BE49-F238E27FC236}">
                <a16:creationId xmlns:a16="http://schemas.microsoft.com/office/drawing/2014/main" id="{B7C698AE-2480-4433-BADF-F82EB40C6211}"/>
              </a:ext>
            </a:extLst>
          </p:cNvPr>
          <p:cNvSpPr txBox="1"/>
          <p:nvPr/>
        </p:nvSpPr>
        <p:spPr>
          <a:xfrm>
            <a:off x="8730737" y="2480736"/>
            <a:ext cx="3139001" cy="430887"/>
          </a:xfrm>
          <a:prstGeom prst="rect">
            <a:avLst/>
          </a:prstGeom>
          <a:noFill/>
        </p:spPr>
        <p:txBody>
          <a:bodyPr wrap="none" rtlCol="0">
            <a:spAutoFit/>
          </a:bodyPr>
          <a:lstStyle/>
          <a:p>
            <a:r>
              <a:rPr lang="es-ES" sz="2200" dirty="0" err="1"/>
              <a:t>Questions</a:t>
            </a:r>
            <a:r>
              <a:rPr lang="es-ES" sz="2200" dirty="0"/>
              <a:t> </a:t>
            </a:r>
            <a:r>
              <a:rPr lang="es-ES" sz="2200" dirty="0" err="1"/>
              <a:t>to</a:t>
            </a:r>
            <a:r>
              <a:rPr lang="es-ES" sz="2200" dirty="0"/>
              <a:t> </a:t>
            </a:r>
            <a:r>
              <a:rPr lang="es-ES" sz="2200" dirty="0" err="1"/>
              <a:t>research</a:t>
            </a:r>
            <a:endParaRPr lang="es-ES" sz="2200" dirty="0"/>
          </a:p>
        </p:txBody>
      </p:sp>
      <p:sp>
        <p:nvSpPr>
          <p:cNvPr id="11" name="CuadroTexto 10">
            <a:extLst>
              <a:ext uri="{FF2B5EF4-FFF2-40B4-BE49-F238E27FC236}">
                <a16:creationId xmlns:a16="http://schemas.microsoft.com/office/drawing/2014/main" id="{A85F11E6-19A8-4337-B465-43F2A8E2008B}"/>
              </a:ext>
            </a:extLst>
          </p:cNvPr>
          <p:cNvSpPr txBox="1"/>
          <p:nvPr/>
        </p:nvSpPr>
        <p:spPr>
          <a:xfrm>
            <a:off x="8730737" y="4291397"/>
            <a:ext cx="3076483" cy="430887"/>
          </a:xfrm>
          <a:prstGeom prst="rect">
            <a:avLst/>
          </a:prstGeom>
          <a:noFill/>
        </p:spPr>
        <p:txBody>
          <a:bodyPr wrap="none" rtlCol="0">
            <a:spAutoFit/>
          </a:bodyPr>
          <a:lstStyle/>
          <a:p>
            <a:r>
              <a:rPr lang="es-ES" sz="2200" dirty="0" err="1"/>
              <a:t>Formulate</a:t>
            </a:r>
            <a:r>
              <a:rPr lang="es-ES" sz="2200" dirty="0"/>
              <a:t> </a:t>
            </a:r>
            <a:r>
              <a:rPr lang="es-ES" sz="2200" dirty="0" err="1"/>
              <a:t>Hypothesis</a:t>
            </a:r>
            <a:endParaRPr lang="es-ES" sz="2200" dirty="0"/>
          </a:p>
        </p:txBody>
      </p:sp>
      <p:sp>
        <p:nvSpPr>
          <p:cNvPr id="12" name="CuadroTexto 11">
            <a:extLst>
              <a:ext uri="{FF2B5EF4-FFF2-40B4-BE49-F238E27FC236}">
                <a16:creationId xmlns:a16="http://schemas.microsoft.com/office/drawing/2014/main" id="{E0B2B095-8890-4A07-AA0A-DA190AE320FA}"/>
              </a:ext>
            </a:extLst>
          </p:cNvPr>
          <p:cNvSpPr txBox="1"/>
          <p:nvPr/>
        </p:nvSpPr>
        <p:spPr>
          <a:xfrm>
            <a:off x="5792112" y="5519527"/>
            <a:ext cx="2938625" cy="430887"/>
          </a:xfrm>
          <a:prstGeom prst="rect">
            <a:avLst/>
          </a:prstGeom>
          <a:noFill/>
        </p:spPr>
        <p:txBody>
          <a:bodyPr wrap="none" rtlCol="0">
            <a:spAutoFit/>
          </a:bodyPr>
          <a:lstStyle/>
          <a:p>
            <a:r>
              <a:rPr lang="es-ES" sz="2200" dirty="0" err="1"/>
              <a:t>Develop</a:t>
            </a:r>
            <a:r>
              <a:rPr lang="es-ES" sz="2200" dirty="0"/>
              <a:t> </a:t>
            </a:r>
            <a:r>
              <a:rPr lang="es-ES" sz="2200" dirty="0" err="1"/>
              <a:t>predictions</a:t>
            </a:r>
            <a:endParaRPr lang="es-ES" sz="2200" dirty="0"/>
          </a:p>
        </p:txBody>
      </p:sp>
      <p:sp>
        <p:nvSpPr>
          <p:cNvPr id="13" name="CuadroTexto 12">
            <a:extLst>
              <a:ext uri="{FF2B5EF4-FFF2-40B4-BE49-F238E27FC236}">
                <a16:creationId xmlns:a16="http://schemas.microsoft.com/office/drawing/2014/main" id="{A4538C49-EA7E-4120-A164-9BA53E02630A}"/>
              </a:ext>
            </a:extLst>
          </p:cNvPr>
          <p:cNvSpPr txBox="1"/>
          <p:nvPr/>
        </p:nvSpPr>
        <p:spPr>
          <a:xfrm>
            <a:off x="2929175" y="4122119"/>
            <a:ext cx="2640466" cy="769441"/>
          </a:xfrm>
          <a:prstGeom prst="rect">
            <a:avLst/>
          </a:prstGeom>
          <a:noFill/>
        </p:spPr>
        <p:txBody>
          <a:bodyPr wrap="none" rtlCol="0">
            <a:spAutoFit/>
          </a:bodyPr>
          <a:lstStyle/>
          <a:p>
            <a:r>
              <a:rPr lang="es-ES" sz="2200" dirty="0" err="1"/>
              <a:t>Gather</a:t>
            </a:r>
            <a:r>
              <a:rPr lang="es-ES" sz="2200" dirty="0"/>
              <a:t> Data</a:t>
            </a:r>
          </a:p>
          <a:p>
            <a:r>
              <a:rPr lang="es-ES" sz="2200" dirty="0" err="1"/>
              <a:t>To</a:t>
            </a:r>
            <a:r>
              <a:rPr lang="es-ES" sz="2200" dirty="0"/>
              <a:t> test </a:t>
            </a:r>
            <a:r>
              <a:rPr lang="es-ES" sz="2200" dirty="0" err="1"/>
              <a:t>predictions</a:t>
            </a:r>
            <a:endParaRPr lang="es-ES" sz="2200" dirty="0"/>
          </a:p>
        </p:txBody>
      </p:sp>
      <p:sp>
        <p:nvSpPr>
          <p:cNvPr id="14" name="CuadroTexto 13">
            <a:extLst>
              <a:ext uri="{FF2B5EF4-FFF2-40B4-BE49-F238E27FC236}">
                <a16:creationId xmlns:a16="http://schemas.microsoft.com/office/drawing/2014/main" id="{CE003C40-2A97-41A0-BBF4-48CEB8B9AC78}"/>
              </a:ext>
            </a:extLst>
          </p:cNvPr>
          <p:cNvSpPr txBox="1"/>
          <p:nvPr/>
        </p:nvSpPr>
        <p:spPr>
          <a:xfrm>
            <a:off x="3719750" y="2480736"/>
            <a:ext cx="1428596" cy="769441"/>
          </a:xfrm>
          <a:prstGeom prst="rect">
            <a:avLst/>
          </a:prstGeom>
          <a:noFill/>
        </p:spPr>
        <p:txBody>
          <a:bodyPr wrap="none" rtlCol="0">
            <a:spAutoFit/>
          </a:bodyPr>
          <a:lstStyle/>
          <a:p>
            <a:r>
              <a:rPr lang="es-ES" sz="2200" dirty="0" err="1"/>
              <a:t>Develop</a:t>
            </a:r>
            <a:r>
              <a:rPr lang="es-ES" sz="2200" dirty="0"/>
              <a:t> </a:t>
            </a:r>
          </a:p>
          <a:p>
            <a:r>
              <a:rPr lang="es-ES" sz="2200" dirty="0" err="1"/>
              <a:t>Theories</a:t>
            </a:r>
            <a:endParaRPr lang="es-ES" sz="2200" dirty="0"/>
          </a:p>
        </p:txBody>
      </p:sp>
      <p:sp>
        <p:nvSpPr>
          <p:cNvPr id="16" name="Nube 15">
            <a:extLst>
              <a:ext uri="{FF2B5EF4-FFF2-40B4-BE49-F238E27FC236}">
                <a16:creationId xmlns:a16="http://schemas.microsoft.com/office/drawing/2014/main" id="{B60FEE42-02D8-42E6-9B47-CCB3CD6C7358}"/>
              </a:ext>
            </a:extLst>
          </p:cNvPr>
          <p:cNvSpPr/>
          <p:nvPr/>
        </p:nvSpPr>
        <p:spPr>
          <a:xfrm>
            <a:off x="319754" y="1827513"/>
            <a:ext cx="2925764" cy="207588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dirty="0" err="1"/>
              <a:t>On-going</a:t>
            </a:r>
            <a:r>
              <a:rPr lang="es-ES" sz="2200" b="1" dirty="0"/>
              <a:t> </a:t>
            </a:r>
            <a:r>
              <a:rPr lang="es-ES" sz="2200" b="1" dirty="0" err="1"/>
              <a:t>process</a:t>
            </a:r>
            <a:endParaRPr lang="es-ES" sz="2200" b="1" dirty="0"/>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497184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4D6F9DF-00D2-4F30-87D2-73FF6FCAD67E}"/>
              </a:ext>
            </a:extLst>
          </p:cNvPr>
          <p:cNvSpPr>
            <a:spLocks noGrp="1"/>
          </p:cNvSpPr>
          <p:nvPr>
            <p:ph type="ctrTitle"/>
          </p:nvPr>
        </p:nvSpPr>
        <p:spPr/>
        <p:txBody>
          <a:bodyPr/>
          <a:lstStyle/>
          <a:p>
            <a:r>
              <a:rPr lang="en-US" sz="6000" dirty="0"/>
              <a:t>Description of the Research Question and Hypothesis Building </a:t>
            </a:r>
            <a:endParaRPr lang="es-ES" sz="6000" dirty="0"/>
          </a:p>
        </p:txBody>
      </p:sp>
    </p:spTree>
    <p:extLst>
      <p:ext uri="{BB962C8B-B14F-4D97-AF65-F5344CB8AC3E}">
        <p14:creationId xmlns:p14="http://schemas.microsoft.com/office/powerpoint/2010/main" val="170151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262E4-C161-4359-8EDB-0382F9DCC371}"/>
              </a:ext>
            </a:extLst>
          </p:cNvPr>
          <p:cNvSpPr>
            <a:spLocks noGrp="1"/>
          </p:cNvSpPr>
          <p:nvPr>
            <p:ph type="title"/>
          </p:nvPr>
        </p:nvSpPr>
        <p:spPr/>
        <p:txBody>
          <a:bodyPr/>
          <a:lstStyle/>
          <a:p>
            <a:r>
              <a:rPr lang="es-ES" dirty="0" err="1"/>
              <a:t>Research</a:t>
            </a:r>
            <a:r>
              <a:rPr lang="es-ES" dirty="0"/>
              <a:t> </a:t>
            </a:r>
            <a:r>
              <a:rPr lang="es-ES" dirty="0" err="1"/>
              <a:t>design</a:t>
            </a:r>
            <a:endParaRPr lang="es-ES" dirty="0"/>
          </a:p>
        </p:txBody>
      </p:sp>
      <p:sp>
        <p:nvSpPr>
          <p:cNvPr id="3" name="CuadroTexto 2">
            <a:extLst>
              <a:ext uri="{FF2B5EF4-FFF2-40B4-BE49-F238E27FC236}">
                <a16:creationId xmlns:a16="http://schemas.microsoft.com/office/drawing/2014/main" id="{D675B4F2-D6D0-42D2-9C3A-9EBF65F780DA}"/>
              </a:ext>
            </a:extLst>
          </p:cNvPr>
          <p:cNvSpPr txBox="1"/>
          <p:nvPr/>
        </p:nvSpPr>
        <p:spPr>
          <a:xfrm>
            <a:off x="646112" y="2160572"/>
            <a:ext cx="4277133" cy="461665"/>
          </a:xfrm>
          <a:prstGeom prst="rect">
            <a:avLst/>
          </a:prstGeom>
          <a:noFill/>
        </p:spPr>
        <p:txBody>
          <a:bodyPr wrap="none" rtlCol="0">
            <a:spAutoFit/>
          </a:bodyPr>
          <a:lstStyle/>
          <a:p>
            <a:r>
              <a:rPr lang="es-ES" sz="2400" dirty="0" err="1"/>
              <a:t>Quantitative</a:t>
            </a:r>
            <a:r>
              <a:rPr lang="es-ES" sz="2400" dirty="0"/>
              <a:t> </a:t>
            </a:r>
            <a:r>
              <a:rPr lang="es-ES" sz="2400" dirty="0" err="1"/>
              <a:t>or</a:t>
            </a:r>
            <a:r>
              <a:rPr lang="es-ES" sz="2400" dirty="0"/>
              <a:t> </a:t>
            </a:r>
            <a:r>
              <a:rPr lang="es-ES" sz="2400" dirty="0" err="1"/>
              <a:t>qualitative</a:t>
            </a:r>
            <a:r>
              <a:rPr lang="es-ES" sz="2400" dirty="0"/>
              <a:t>?</a:t>
            </a:r>
          </a:p>
        </p:txBody>
      </p:sp>
      <p:sp>
        <p:nvSpPr>
          <p:cNvPr id="4" name="CuadroTexto 3">
            <a:extLst>
              <a:ext uri="{FF2B5EF4-FFF2-40B4-BE49-F238E27FC236}">
                <a16:creationId xmlns:a16="http://schemas.microsoft.com/office/drawing/2014/main" id="{025B036D-BABF-4AD0-A9C4-045DC704165E}"/>
              </a:ext>
            </a:extLst>
          </p:cNvPr>
          <p:cNvSpPr txBox="1"/>
          <p:nvPr/>
        </p:nvSpPr>
        <p:spPr>
          <a:xfrm>
            <a:off x="6708584" y="2160572"/>
            <a:ext cx="4918334" cy="461665"/>
          </a:xfrm>
          <a:prstGeom prst="rect">
            <a:avLst/>
          </a:prstGeom>
          <a:noFill/>
        </p:spPr>
        <p:txBody>
          <a:bodyPr wrap="none" rtlCol="0">
            <a:spAutoFit/>
          </a:bodyPr>
          <a:lstStyle/>
          <a:p>
            <a:r>
              <a:rPr lang="es-ES" sz="2400" dirty="0" err="1"/>
              <a:t>Different</a:t>
            </a:r>
            <a:r>
              <a:rPr lang="es-ES" sz="2400" dirty="0"/>
              <a:t> </a:t>
            </a:r>
            <a:r>
              <a:rPr lang="es-ES" sz="2400" dirty="0" err="1"/>
              <a:t>perspectives</a:t>
            </a:r>
            <a:r>
              <a:rPr lang="es-ES" sz="2400" dirty="0"/>
              <a:t> – </a:t>
            </a:r>
            <a:r>
              <a:rPr lang="es-ES" sz="2400" dirty="0" err="1"/>
              <a:t>not</a:t>
            </a:r>
            <a:r>
              <a:rPr lang="es-ES" sz="2400" dirty="0"/>
              <a:t> </a:t>
            </a:r>
            <a:r>
              <a:rPr lang="es-ES" sz="2400" dirty="0" err="1"/>
              <a:t>one</a:t>
            </a:r>
            <a:endParaRPr lang="es-ES" sz="2400" dirty="0"/>
          </a:p>
        </p:txBody>
      </p:sp>
      <p:sp>
        <p:nvSpPr>
          <p:cNvPr id="6" name="CuadroTexto 5">
            <a:extLst>
              <a:ext uri="{FF2B5EF4-FFF2-40B4-BE49-F238E27FC236}">
                <a16:creationId xmlns:a16="http://schemas.microsoft.com/office/drawing/2014/main" id="{4DF958AA-75B5-4024-9268-47EAFAD3E59C}"/>
              </a:ext>
            </a:extLst>
          </p:cNvPr>
          <p:cNvSpPr txBox="1"/>
          <p:nvPr/>
        </p:nvSpPr>
        <p:spPr>
          <a:xfrm>
            <a:off x="627055" y="3158333"/>
            <a:ext cx="10907153" cy="430887"/>
          </a:xfrm>
          <a:prstGeom prst="rect">
            <a:avLst/>
          </a:prstGeom>
          <a:noFill/>
        </p:spPr>
        <p:txBody>
          <a:bodyPr wrap="none" rtlCol="0">
            <a:spAutoFit/>
          </a:bodyPr>
          <a:lstStyle/>
          <a:p>
            <a:r>
              <a:rPr lang="es-ES" sz="2200" dirty="0" err="1"/>
              <a:t>Quantitative</a:t>
            </a:r>
            <a:r>
              <a:rPr lang="es-ES" sz="2200" dirty="0"/>
              <a:t> </a:t>
            </a:r>
            <a:r>
              <a:rPr lang="es-ES" sz="2200" dirty="0">
                <a:sym typeface="Wingdings" panose="05000000000000000000" pitchFamily="2" charset="2"/>
              </a:rPr>
              <a:t> </a:t>
            </a:r>
            <a:r>
              <a:rPr lang="es-ES" sz="2200" dirty="0" err="1">
                <a:sym typeface="Wingdings" panose="05000000000000000000" pitchFamily="2" charset="2"/>
              </a:rPr>
              <a:t>validate</a:t>
            </a:r>
            <a:r>
              <a:rPr lang="es-ES" sz="2200" dirty="0">
                <a:sym typeface="Wingdings" panose="05000000000000000000" pitchFamily="2" charset="2"/>
              </a:rPr>
              <a:t> a </a:t>
            </a:r>
            <a:r>
              <a:rPr lang="es-ES" sz="2200" dirty="0" err="1">
                <a:sym typeface="Wingdings" panose="05000000000000000000" pitchFamily="2" charset="2"/>
              </a:rPr>
              <a:t>hypothesis</a:t>
            </a:r>
            <a:r>
              <a:rPr lang="es-ES" sz="2200" dirty="0">
                <a:sym typeface="Wingdings" panose="05000000000000000000" pitchFamily="2" charset="2"/>
              </a:rPr>
              <a:t>  T </a:t>
            </a:r>
            <a:r>
              <a:rPr lang="es-ES" sz="2200" dirty="0" err="1">
                <a:sym typeface="Wingdings" panose="05000000000000000000" pitchFamily="2" charset="2"/>
              </a:rPr>
              <a:t>or</a:t>
            </a:r>
            <a:r>
              <a:rPr lang="es-ES" sz="2200" dirty="0">
                <a:sym typeface="Wingdings" panose="05000000000000000000" pitchFamily="2" charset="2"/>
              </a:rPr>
              <a:t> F  linear and </a:t>
            </a:r>
            <a:r>
              <a:rPr lang="es-ES" sz="2200" dirty="0" err="1">
                <a:sym typeface="Wingdings" panose="05000000000000000000" pitchFamily="2" charset="2"/>
              </a:rPr>
              <a:t>logic</a:t>
            </a:r>
            <a:r>
              <a:rPr lang="es-ES" sz="2200" dirty="0">
                <a:sym typeface="Wingdings" panose="05000000000000000000" pitchFamily="2" charset="2"/>
              </a:rPr>
              <a:t> </a:t>
            </a:r>
            <a:r>
              <a:rPr lang="es-ES" sz="2200" dirty="0" err="1">
                <a:sym typeface="Wingdings" panose="05000000000000000000" pitchFamily="2" charset="2"/>
              </a:rPr>
              <a:t>research</a:t>
            </a:r>
            <a:r>
              <a:rPr lang="es-ES" sz="2200" dirty="0">
                <a:sym typeface="Wingdings" panose="05000000000000000000" pitchFamily="2" charset="2"/>
              </a:rPr>
              <a:t> </a:t>
            </a:r>
            <a:r>
              <a:rPr lang="es-ES" sz="2200" dirty="0" err="1">
                <a:sym typeface="Wingdings" panose="05000000000000000000" pitchFamily="2" charset="2"/>
              </a:rPr>
              <a:t>path</a:t>
            </a:r>
            <a:endParaRPr lang="es-ES" sz="2200" dirty="0"/>
          </a:p>
        </p:txBody>
      </p:sp>
      <p:sp>
        <p:nvSpPr>
          <p:cNvPr id="7" name="CuadroTexto 6">
            <a:extLst>
              <a:ext uri="{FF2B5EF4-FFF2-40B4-BE49-F238E27FC236}">
                <a16:creationId xmlns:a16="http://schemas.microsoft.com/office/drawing/2014/main" id="{5A15CB33-EF02-41A9-AB26-98998F282561}"/>
              </a:ext>
            </a:extLst>
          </p:cNvPr>
          <p:cNvSpPr txBox="1"/>
          <p:nvPr/>
        </p:nvSpPr>
        <p:spPr>
          <a:xfrm>
            <a:off x="646111" y="4678861"/>
            <a:ext cx="9624751" cy="430887"/>
          </a:xfrm>
          <a:prstGeom prst="rect">
            <a:avLst/>
          </a:prstGeom>
          <a:noFill/>
        </p:spPr>
        <p:txBody>
          <a:bodyPr wrap="none" rtlCol="0">
            <a:spAutoFit/>
          </a:bodyPr>
          <a:lstStyle/>
          <a:p>
            <a:r>
              <a:rPr lang="es-ES" sz="2200" dirty="0" err="1"/>
              <a:t>Qualitative</a:t>
            </a:r>
            <a:r>
              <a:rPr lang="es-ES" sz="2200" dirty="0"/>
              <a:t> </a:t>
            </a:r>
            <a:r>
              <a:rPr lang="es-ES" sz="2200" dirty="0">
                <a:sym typeface="Wingdings" panose="05000000000000000000" pitchFamily="2" charset="2"/>
              </a:rPr>
              <a:t> </a:t>
            </a:r>
            <a:r>
              <a:rPr lang="es-ES" sz="2200" dirty="0" err="1">
                <a:sym typeface="Wingdings" panose="05000000000000000000" pitchFamily="2" charset="2"/>
              </a:rPr>
              <a:t>generate</a:t>
            </a:r>
            <a:r>
              <a:rPr lang="es-ES" sz="2200" dirty="0">
                <a:sym typeface="Wingdings" panose="05000000000000000000" pitchFamily="2" charset="2"/>
              </a:rPr>
              <a:t> a new </a:t>
            </a:r>
            <a:r>
              <a:rPr lang="es-ES" sz="2200" dirty="0" err="1">
                <a:sym typeface="Wingdings" panose="05000000000000000000" pitchFamily="2" charset="2"/>
              </a:rPr>
              <a:t>hypothesis</a:t>
            </a:r>
            <a:r>
              <a:rPr lang="es-ES" sz="2200" dirty="0">
                <a:sym typeface="Wingdings" panose="05000000000000000000" pitchFamily="2" charset="2"/>
              </a:rPr>
              <a:t>  non linear </a:t>
            </a:r>
            <a:r>
              <a:rPr lang="es-ES" sz="2200" dirty="0" err="1">
                <a:sym typeface="Wingdings" panose="05000000000000000000" pitchFamily="2" charset="2"/>
              </a:rPr>
              <a:t>research</a:t>
            </a:r>
            <a:r>
              <a:rPr lang="es-ES" sz="2200" dirty="0">
                <a:sym typeface="Wingdings" panose="05000000000000000000" pitchFamily="2" charset="2"/>
              </a:rPr>
              <a:t> </a:t>
            </a:r>
            <a:r>
              <a:rPr lang="es-ES" sz="2200" dirty="0" err="1">
                <a:sym typeface="Wingdings" panose="05000000000000000000" pitchFamily="2" charset="2"/>
              </a:rPr>
              <a:t>path</a:t>
            </a:r>
            <a:endParaRPr lang="es-ES" sz="2200" dirty="0"/>
          </a:p>
        </p:txBody>
      </p:sp>
      <p:sp>
        <p:nvSpPr>
          <p:cNvPr id="8" name="Rectángulo 7">
            <a:extLst>
              <a:ext uri="{FF2B5EF4-FFF2-40B4-BE49-F238E27FC236}">
                <a16:creationId xmlns:a16="http://schemas.microsoft.com/office/drawing/2014/main" id="{05EE5EB1-4B06-497A-AA25-684F748BD5A1}"/>
              </a:ext>
            </a:extLst>
          </p:cNvPr>
          <p:cNvSpPr/>
          <p:nvPr/>
        </p:nvSpPr>
        <p:spPr>
          <a:xfrm>
            <a:off x="646111" y="1440022"/>
            <a:ext cx="9397124" cy="461665"/>
          </a:xfrm>
          <a:prstGeom prst="rect">
            <a:avLst/>
          </a:prstGeom>
        </p:spPr>
        <p:txBody>
          <a:bodyPr wrap="none">
            <a:spAutoFit/>
          </a:bodyPr>
          <a:lstStyle/>
          <a:p>
            <a:r>
              <a:rPr lang="en-US" sz="2400" dirty="0"/>
              <a:t>Select a </a:t>
            </a:r>
            <a:r>
              <a:rPr lang="en-US" sz="2400" b="1" dirty="0"/>
              <a:t>topic and  narrow it </a:t>
            </a:r>
            <a:r>
              <a:rPr lang="en-US" sz="2400" dirty="0"/>
              <a:t>into a focused research question</a:t>
            </a:r>
            <a:endParaRPr lang="es-ES" sz="2400" dirty="0"/>
          </a:p>
        </p:txBody>
      </p:sp>
      <p:sp>
        <p:nvSpPr>
          <p:cNvPr id="5" name="Rezervirano mjesto podnožja 4"/>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681962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262E4-C161-4359-8EDB-0382F9DCC371}"/>
              </a:ext>
            </a:extLst>
          </p:cNvPr>
          <p:cNvSpPr>
            <a:spLocks noGrp="1"/>
          </p:cNvSpPr>
          <p:nvPr>
            <p:ph type="title"/>
          </p:nvPr>
        </p:nvSpPr>
        <p:spPr/>
        <p:txBody>
          <a:bodyPr/>
          <a:lstStyle/>
          <a:p>
            <a:r>
              <a:rPr lang="es-ES" dirty="0" err="1"/>
              <a:t>Research</a:t>
            </a:r>
            <a:r>
              <a:rPr lang="es-ES" dirty="0"/>
              <a:t> </a:t>
            </a:r>
            <a:r>
              <a:rPr lang="es-ES" dirty="0" err="1"/>
              <a:t>design</a:t>
            </a:r>
            <a:endParaRPr lang="es-ES" dirty="0"/>
          </a:p>
        </p:txBody>
      </p:sp>
      <p:sp>
        <p:nvSpPr>
          <p:cNvPr id="8" name="Rectángulo 7">
            <a:extLst>
              <a:ext uri="{FF2B5EF4-FFF2-40B4-BE49-F238E27FC236}">
                <a16:creationId xmlns:a16="http://schemas.microsoft.com/office/drawing/2014/main" id="{05EE5EB1-4B06-497A-AA25-684F748BD5A1}"/>
              </a:ext>
            </a:extLst>
          </p:cNvPr>
          <p:cNvSpPr/>
          <p:nvPr/>
        </p:nvSpPr>
        <p:spPr>
          <a:xfrm>
            <a:off x="646111" y="1440022"/>
            <a:ext cx="9802684" cy="461665"/>
          </a:xfrm>
          <a:prstGeom prst="rect">
            <a:avLst/>
          </a:prstGeom>
        </p:spPr>
        <p:txBody>
          <a:bodyPr wrap="none">
            <a:spAutoFit/>
          </a:bodyPr>
          <a:lstStyle/>
          <a:p>
            <a:r>
              <a:rPr lang="en-US" sz="2400" dirty="0"/>
              <a:t>Some topics are fit better into qualitative. Other into quantitative</a:t>
            </a:r>
            <a:endParaRPr lang="es-ES" sz="2400" dirty="0"/>
          </a:p>
        </p:txBody>
      </p:sp>
      <p:sp>
        <p:nvSpPr>
          <p:cNvPr id="9" name="Rectángulo 8">
            <a:extLst>
              <a:ext uri="{FF2B5EF4-FFF2-40B4-BE49-F238E27FC236}">
                <a16:creationId xmlns:a16="http://schemas.microsoft.com/office/drawing/2014/main" id="{D857CC85-71DF-4F31-83C2-8D4C0EC76517}"/>
              </a:ext>
            </a:extLst>
          </p:cNvPr>
          <p:cNvSpPr/>
          <p:nvPr/>
        </p:nvSpPr>
        <p:spPr>
          <a:xfrm>
            <a:off x="646111" y="2378887"/>
            <a:ext cx="6219972" cy="461665"/>
          </a:xfrm>
          <a:prstGeom prst="rect">
            <a:avLst/>
          </a:prstGeom>
        </p:spPr>
        <p:txBody>
          <a:bodyPr wrap="none">
            <a:spAutoFit/>
          </a:bodyPr>
          <a:lstStyle/>
          <a:p>
            <a:r>
              <a:rPr lang="en-US" sz="2400" dirty="0"/>
              <a:t>Qualitative use data to narrow the focus</a:t>
            </a:r>
            <a:endParaRPr lang="es-ES" sz="2400" dirty="0"/>
          </a:p>
        </p:txBody>
      </p:sp>
      <p:sp>
        <p:nvSpPr>
          <p:cNvPr id="10" name="Rectángulo 9">
            <a:extLst>
              <a:ext uri="{FF2B5EF4-FFF2-40B4-BE49-F238E27FC236}">
                <a16:creationId xmlns:a16="http://schemas.microsoft.com/office/drawing/2014/main" id="{392BB53E-9E36-4C45-A7F4-33ECA5A18AF0}"/>
              </a:ext>
            </a:extLst>
          </p:cNvPr>
          <p:cNvSpPr/>
          <p:nvPr/>
        </p:nvSpPr>
        <p:spPr>
          <a:xfrm>
            <a:off x="646111" y="3198167"/>
            <a:ext cx="5735866" cy="461665"/>
          </a:xfrm>
          <a:prstGeom prst="rect">
            <a:avLst/>
          </a:prstGeom>
        </p:spPr>
        <p:txBody>
          <a:bodyPr wrap="none">
            <a:spAutoFit/>
          </a:bodyPr>
          <a:lstStyle/>
          <a:p>
            <a:r>
              <a:rPr lang="en-US" sz="2400" dirty="0"/>
              <a:t>Quantitative must focus without data</a:t>
            </a:r>
            <a:endParaRPr lang="es-ES" sz="2400" dirty="0"/>
          </a:p>
        </p:txBody>
      </p:sp>
      <p:sp>
        <p:nvSpPr>
          <p:cNvPr id="11" name="Rectángulo 10">
            <a:extLst>
              <a:ext uri="{FF2B5EF4-FFF2-40B4-BE49-F238E27FC236}">
                <a16:creationId xmlns:a16="http://schemas.microsoft.com/office/drawing/2014/main" id="{384C8237-E64C-4BF4-801A-1AEAC321112C}"/>
              </a:ext>
            </a:extLst>
          </p:cNvPr>
          <p:cNvSpPr/>
          <p:nvPr/>
        </p:nvSpPr>
        <p:spPr>
          <a:xfrm>
            <a:off x="646111" y="4136951"/>
            <a:ext cx="3310522" cy="461665"/>
          </a:xfrm>
          <a:prstGeom prst="rect">
            <a:avLst/>
          </a:prstGeom>
        </p:spPr>
        <p:txBody>
          <a:bodyPr wrap="none">
            <a:spAutoFit/>
          </a:bodyPr>
          <a:lstStyle/>
          <a:p>
            <a:r>
              <a:rPr lang="en-US" sz="2400" dirty="0"/>
              <a:t>No design is perfect. </a:t>
            </a:r>
            <a:endParaRPr lang="es-ES" sz="2400" dirty="0"/>
          </a:p>
        </p:txBody>
      </p:sp>
      <p:sp>
        <p:nvSpPr>
          <p:cNvPr id="12" name="Rectángulo 11">
            <a:extLst>
              <a:ext uri="{FF2B5EF4-FFF2-40B4-BE49-F238E27FC236}">
                <a16:creationId xmlns:a16="http://schemas.microsoft.com/office/drawing/2014/main" id="{DCC38A4A-7333-49D2-BC5C-0618623B1B33}"/>
              </a:ext>
            </a:extLst>
          </p:cNvPr>
          <p:cNvSpPr/>
          <p:nvPr/>
        </p:nvSpPr>
        <p:spPr>
          <a:xfrm>
            <a:off x="646111" y="5309007"/>
            <a:ext cx="1726755" cy="461665"/>
          </a:xfrm>
          <a:prstGeom prst="rect">
            <a:avLst/>
          </a:prstGeom>
        </p:spPr>
        <p:txBody>
          <a:bodyPr wrap="none">
            <a:spAutoFit/>
          </a:bodyPr>
          <a:lstStyle/>
          <a:p>
            <a:r>
              <a:rPr lang="en-US" sz="2400" dirty="0"/>
              <a:t>Limitations</a:t>
            </a:r>
            <a:endParaRPr lang="es-ES" sz="2400" dirty="0"/>
          </a:p>
        </p:txBody>
      </p:sp>
      <p:sp>
        <p:nvSpPr>
          <p:cNvPr id="13" name="Rectángulo 12">
            <a:extLst>
              <a:ext uri="{FF2B5EF4-FFF2-40B4-BE49-F238E27FC236}">
                <a16:creationId xmlns:a16="http://schemas.microsoft.com/office/drawing/2014/main" id="{D27FF996-5F3E-4226-AC16-65DDDDC5FB42}"/>
              </a:ext>
            </a:extLst>
          </p:cNvPr>
          <p:cNvSpPr/>
          <p:nvPr/>
        </p:nvSpPr>
        <p:spPr>
          <a:xfrm>
            <a:off x="2650666" y="4697783"/>
            <a:ext cx="3488455" cy="1684115"/>
          </a:xfrm>
          <a:prstGeom prst="rect">
            <a:avLst/>
          </a:prstGeom>
        </p:spPr>
        <p:txBody>
          <a:bodyPr wrap="none">
            <a:spAutoFit/>
          </a:bodyPr>
          <a:lstStyle/>
          <a:p>
            <a:pPr marL="342900" indent="-342900">
              <a:lnSpc>
                <a:spcPct val="150000"/>
              </a:lnSpc>
              <a:buFont typeface="Arial" panose="020B0604020202020204" pitchFamily="34" charset="0"/>
              <a:buChar char="•"/>
            </a:pPr>
            <a:r>
              <a:rPr lang="en-US" sz="2400" dirty="0"/>
              <a:t>Time</a:t>
            </a:r>
          </a:p>
          <a:p>
            <a:pPr marL="342900" indent="-342900">
              <a:lnSpc>
                <a:spcPct val="150000"/>
              </a:lnSpc>
              <a:buFont typeface="Arial" panose="020B0604020202020204" pitchFamily="34" charset="0"/>
              <a:buChar char="•"/>
            </a:pPr>
            <a:r>
              <a:rPr lang="en-US" sz="2400" dirty="0"/>
              <a:t>Access to resources</a:t>
            </a:r>
          </a:p>
          <a:p>
            <a:pPr marL="342900" indent="-342900">
              <a:lnSpc>
                <a:spcPct val="150000"/>
              </a:lnSpc>
              <a:buFont typeface="Arial" panose="020B0604020202020204" pitchFamily="34" charset="0"/>
              <a:buChar char="•"/>
            </a:pPr>
            <a:r>
              <a:rPr lang="en-US" sz="2400" dirty="0"/>
              <a:t>Cost</a:t>
            </a:r>
            <a:endParaRPr lang="es-ES" sz="2400" dirty="0"/>
          </a:p>
        </p:txBody>
      </p:sp>
      <p:sp>
        <p:nvSpPr>
          <p:cNvPr id="5" name="Abrir llave 4">
            <a:extLst>
              <a:ext uri="{FF2B5EF4-FFF2-40B4-BE49-F238E27FC236}">
                <a16:creationId xmlns:a16="http://schemas.microsoft.com/office/drawing/2014/main" id="{B86FDDCA-D378-4337-8432-370A7E9C8ECC}"/>
              </a:ext>
              <a:ext uri="{C183D7F6-B498-43B3-948B-1728B52AA6E4}">
                <adec:decorative xmlns:adec="http://schemas.microsoft.com/office/drawing/2017/decorative" xmlns="" val="1"/>
              </a:ext>
            </a:extLst>
          </p:cNvPr>
          <p:cNvSpPr/>
          <p:nvPr/>
        </p:nvSpPr>
        <p:spPr>
          <a:xfrm>
            <a:off x="2372866" y="4721167"/>
            <a:ext cx="277800" cy="1684115"/>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472945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262E4-C161-4359-8EDB-0382F9DCC371}"/>
              </a:ext>
            </a:extLst>
          </p:cNvPr>
          <p:cNvSpPr>
            <a:spLocks noGrp="1"/>
          </p:cNvSpPr>
          <p:nvPr>
            <p:ph type="title"/>
          </p:nvPr>
        </p:nvSpPr>
        <p:spPr/>
        <p:txBody>
          <a:bodyPr/>
          <a:lstStyle/>
          <a:p>
            <a:r>
              <a:rPr lang="es-ES" dirty="0" err="1"/>
              <a:t>Research</a:t>
            </a:r>
            <a:r>
              <a:rPr lang="es-ES" dirty="0"/>
              <a:t> </a:t>
            </a:r>
            <a:r>
              <a:rPr lang="es-ES" dirty="0" err="1"/>
              <a:t>question</a:t>
            </a:r>
            <a:endParaRPr lang="es-ES" dirty="0"/>
          </a:p>
        </p:txBody>
      </p:sp>
      <p:sp>
        <p:nvSpPr>
          <p:cNvPr id="5" name="CuadroTexto 4">
            <a:extLst>
              <a:ext uri="{FF2B5EF4-FFF2-40B4-BE49-F238E27FC236}">
                <a16:creationId xmlns:a16="http://schemas.microsoft.com/office/drawing/2014/main" id="{97572956-51B6-4602-8FD9-C48868D233CD}"/>
              </a:ext>
            </a:extLst>
          </p:cNvPr>
          <p:cNvSpPr txBox="1"/>
          <p:nvPr/>
        </p:nvSpPr>
        <p:spPr>
          <a:xfrm>
            <a:off x="653785" y="3429000"/>
            <a:ext cx="3821880" cy="461665"/>
          </a:xfrm>
          <a:prstGeom prst="rect">
            <a:avLst/>
          </a:prstGeom>
          <a:noFill/>
        </p:spPr>
        <p:txBody>
          <a:bodyPr wrap="none" rtlCol="0">
            <a:spAutoFit/>
          </a:bodyPr>
          <a:lstStyle/>
          <a:p>
            <a:r>
              <a:rPr lang="es-ES" sz="2400" dirty="0" err="1"/>
              <a:t>It’s</a:t>
            </a:r>
            <a:r>
              <a:rPr lang="es-ES" sz="2400" dirty="0"/>
              <a:t> a </a:t>
            </a:r>
            <a:r>
              <a:rPr lang="es-ES" sz="2400" dirty="0" err="1"/>
              <a:t>different</a:t>
            </a:r>
            <a:r>
              <a:rPr lang="es-ES" sz="2400" dirty="0"/>
              <a:t> </a:t>
            </a:r>
            <a:r>
              <a:rPr lang="es-ES" sz="2400" dirty="0" err="1"/>
              <a:t>approach</a:t>
            </a:r>
            <a:endParaRPr lang="es-ES" sz="2400" dirty="0"/>
          </a:p>
        </p:txBody>
      </p:sp>
      <p:sp>
        <p:nvSpPr>
          <p:cNvPr id="8" name="CuadroTexto 7">
            <a:extLst>
              <a:ext uri="{FF2B5EF4-FFF2-40B4-BE49-F238E27FC236}">
                <a16:creationId xmlns:a16="http://schemas.microsoft.com/office/drawing/2014/main" id="{82D3C01D-D283-44F3-AF20-845AE17846E0}"/>
              </a:ext>
            </a:extLst>
          </p:cNvPr>
          <p:cNvSpPr txBox="1"/>
          <p:nvPr/>
        </p:nvSpPr>
        <p:spPr>
          <a:xfrm>
            <a:off x="646111" y="2647557"/>
            <a:ext cx="2675732" cy="461665"/>
          </a:xfrm>
          <a:prstGeom prst="rect">
            <a:avLst/>
          </a:prstGeom>
          <a:noFill/>
        </p:spPr>
        <p:txBody>
          <a:bodyPr wrap="none" rtlCol="0">
            <a:spAutoFit/>
          </a:bodyPr>
          <a:lstStyle/>
          <a:p>
            <a:r>
              <a:rPr lang="es-ES" sz="2400" dirty="0" err="1"/>
              <a:t>Must</a:t>
            </a:r>
            <a:r>
              <a:rPr lang="es-ES" sz="2400" dirty="0"/>
              <a:t> be </a:t>
            </a:r>
            <a:r>
              <a:rPr lang="es-ES" sz="2400" dirty="0" err="1"/>
              <a:t>focused</a:t>
            </a:r>
            <a:endParaRPr lang="es-ES" sz="2400" dirty="0"/>
          </a:p>
        </p:txBody>
      </p:sp>
      <p:sp>
        <p:nvSpPr>
          <p:cNvPr id="9" name="AutoShape 2" descr="Resultat d'imatges de scientific paper">
            <a:extLst>
              <a:ext uri="{FF2B5EF4-FFF2-40B4-BE49-F238E27FC236}">
                <a16:creationId xmlns:a16="http://schemas.microsoft.com/office/drawing/2014/main" id="{404218BE-8961-4F1D-8D74-ADEE48F65A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0" name="Picture 6" descr="Resultat d'imatges de scientific paper">
            <a:extLst>
              <a:ext uri="{FF2B5EF4-FFF2-40B4-BE49-F238E27FC236}">
                <a16:creationId xmlns:a16="http://schemas.microsoft.com/office/drawing/2014/main" id="{34BB6DA9-99B6-49E3-925F-ABD040250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39028">
            <a:off x="6601909" y="2382982"/>
            <a:ext cx="4416552" cy="2994974"/>
          </a:xfrm>
          <a:prstGeom prst="rect">
            <a:avLst/>
          </a:prstGeom>
          <a:noFill/>
          <a:extLst>
            <a:ext uri="{909E8E84-426E-40DD-AFC4-6F175D3DCCD1}">
              <a14:hiddenFill xmlns:a14="http://schemas.microsoft.com/office/drawing/2010/main">
                <a:solidFill>
                  <a:srgbClr val="FFFFFF"/>
                </a:solidFill>
              </a14:hiddenFill>
            </a:ext>
          </a:extLst>
        </p:spPr>
      </p:pic>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535783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52B7E-0FBA-4BFF-A129-F025A725BBA8}"/>
              </a:ext>
            </a:extLst>
          </p:cNvPr>
          <p:cNvSpPr>
            <a:spLocks noGrp="1"/>
          </p:cNvSpPr>
          <p:nvPr>
            <p:ph type="title"/>
          </p:nvPr>
        </p:nvSpPr>
        <p:spPr/>
        <p:txBody>
          <a:bodyPr/>
          <a:lstStyle/>
          <a:p>
            <a:r>
              <a:rPr lang="es-ES" dirty="0" err="1"/>
              <a:t>Types</a:t>
            </a:r>
            <a:r>
              <a:rPr lang="es-ES" dirty="0"/>
              <a:t> </a:t>
            </a:r>
            <a:r>
              <a:rPr lang="es-ES" dirty="0" err="1"/>
              <a:t>of</a:t>
            </a:r>
            <a:r>
              <a:rPr lang="es-ES" dirty="0"/>
              <a:t> </a:t>
            </a:r>
            <a:r>
              <a:rPr lang="es-ES" dirty="0" err="1"/>
              <a:t>research</a:t>
            </a:r>
            <a:r>
              <a:rPr lang="es-ES" dirty="0"/>
              <a:t> </a:t>
            </a:r>
            <a:r>
              <a:rPr lang="es-ES" dirty="0" err="1"/>
              <a:t>questions</a:t>
            </a:r>
            <a:endParaRPr lang="es-ES" dirty="0"/>
          </a:p>
        </p:txBody>
      </p:sp>
      <p:sp>
        <p:nvSpPr>
          <p:cNvPr id="3" name="Rectángulo 2">
            <a:extLst>
              <a:ext uri="{FF2B5EF4-FFF2-40B4-BE49-F238E27FC236}">
                <a16:creationId xmlns:a16="http://schemas.microsoft.com/office/drawing/2014/main" id="{A314E4B3-F326-40EB-82AC-5A25E0305764}"/>
              </a:ext>
            </a:extLst>
          </p:cNvPr>
          <p:cNvSpPr/>
          <p:nvPr/>
        </p:nvSpPr>
        <p:spPr>
          <a:xfrm>
            <a:off x="646110" y="1853248"/>
            <a:ext cx="10527857" cy="662746"/>
          </a:xfrm>
          <a:prstGeom prst="rect">
            <a:avLst/>
          </a:prstGeom>
        </p:spPr>
        <p:txBody>
          <a:bodyPr wrap="square">
            <a:spAutoFit/>
          </a:bodyPr>
          <a:lstStyle/>
          <a:p>
            <a:pPr>
              <a:lnSpc>
                <a:spcPct val="200000"/>
              </a:lnSpc>
            </a:pPr>
            <a:r>
              <a:rPr lang="es-ES" sz="2200" dirty="0" err="1">
                <a:solidFill>
                  <a:srgbClr val="231F20"/>
                </a:solidFill>
              </a:rPr>
              <a:t>How</a:t>
            </a:r>
            <a:r>
              <a:rPr lang="es-ES" sz="2200" dirty="0">
                <a:solidFill>
                  <a:srgbClr val="231F20"/>
                </a:solidFill>
              </a:rPr>
              <a:t> </a:t>
            </a:r>
            <a:r>
              <a:rPr lang="es-ES" sz="2200" dirty="0" err="1">
                <a:solidFill>
                  <a:srgbClr val="231F20"/>
                </a:solidFill>
              </a:rPr>
              <a:t>many</a:t>
            </a:r>
            <a:r>
              <a:rPr lang="es-ES" sz="2200" dirty="0">
                <a:solidFill>
                  <a:srgbClr val="231F20"/>
                </a:solidFill>
              </a:rPr>
              <a:t> </a:t>
            </a:r>
            <a:r>
              <a:rPr lang="es-ES" sz="2200" dirty="0" err="1">
                <a:solidFill>
                  <a:srgbClr val="231F20"/>
                </a:solidFill>
              </a:rPr>
              <a:t>students</a:t>
            </a:r>
            <a:r>
              <a:rPr lang="es-ES" sz="2200" dirty="0">
                <a:solidFill>
                  <a:srgbClr val="231F20"/>
                </a:solidFill>
              </a:rPr>
              <a:t> use </a:t>
            </a:r>
            <a:r>
              <a:rPr lang="en-US" sz="2200" dirty="0">
                <a:solidFill>
                  <a:srgbClr val="231F20"/>
                </a:solidFill>
              </a:rPr>
              <a:t>their college library during specific time periods?</a:t>
            </a:r>
            <a:endParaRPr lang="es-ES" sz="2200" dirty="0"/>
          </a:p>
        </p:txBody>
      </p:sp>
      <p:sp>
        <p:nvSpPr>
          <p:cNvPr id="4" name="Rectángulo 3">
            <a:extLst>
              <a:ext uri="{FF2B5EF4-FFF2-40B4-BE49-F238E27FC236}">
                <a16:creationId xmlns:a16="http://schemas.microsoft.com/office/drawing/2014/main" id="{417C65B6-4B87-4B4C-89A2-78FE685ACC7B}"/>
              </a:ext>
            </a:extLst>
          </p:cNvPr>
          <p:cNvSpPr/>
          <p:nvPr/>
        </p:nvSpPr>
        <p:spPr>
          <a:xfrm>
            <a:off x="646110" y="3096691"/>
            <a:ext cx="11055096" cy="430887"/>
          </a:xfrm>
          <a:prstGeom prst="rect">
            <a:avLst/>
          </a:prstGeom>
        </p:spPr>
        <p:txBody>
          <a:bodyPr wrap="square">
            <a:spAutoFit/>
          </a:bodyPr>
          <a:lstStyle/>
          <a:p>
            <a:r>
              <a:rPr lang="en-US" sz="2200" dirty="0">
                <a:solidFill>
                  <a:srgbClr val="231F20"/>
                </a:solidFill>
              </a:rPr>
              <a:t>What are the subject majors of the users of a college library?</a:t>
            </a:r>
            <a:endParaRPr lang="es-ES" sz="2200" dirty="0"/>
          </a:p>
        </p:txBody>
      </p:sp>
      <p:sp>
        <p:nvSpPr>
          <p:cNvPr id="5" name="Rezervirano mjesto podnožja 4"/>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713873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014C6-3290-4928-A0C1-E2CB8D10B829}"/>
              </a:ext>
            </a:extLst>
          </p:cNvPr>
          <p:cNvSpPr>
            <a:spLocks noGrp="1"/>
          </p:cNvSpPr>
          <p:nvPr>
            <p:ph type="title"/>
          </p:nvPr>
        </p:nvSpPr>
        <p:spPr/>
        <p:txBody>
          <a:bodyPr/>
          <a:lstStyle/>
          <a:p>
            <a:r>
              <a:rPr lang="es-ES" dirty="0"/>
              <a:t>Variables</a:t>
            </a:r>
          </a:p>
        </p:txBody>
      </p:sp>
      <p:sp>
        <p:nvSpPr>
          <p:cNvPr id="3" name="Rectángulo 2">
            <a:extLst>
              <a:ext uri="{FF2B5EF4-FFF2-40B4-BE49-F238E27FC236}">
                <a16:creationId xmlns:a16="http://schemas.microsoft.com/office/drawing/2014/main" id="{A2D65066-ADDE-4AE3-82A2-8A90F01A0FFD}"/>
              </a:ext>
            </a:extLst>
          </p:cNvPr>
          <p:cNvSpPr/>
          <p:nvPr/>
        </p:nvSpPr>
        <p:spPr>
          <a:xfrm>
            <a:off x="646111" y="1378958"/>
            <a:ext cx="5375189" cy="1200329"/>
          </a:xfrm>
          <a:prstGeom prst="rect">
            <a:avLst/>
          </a:prstGeom>
        </p:spPr>
        <p:txBody>
          <a:bodyPr wrap="none">
            <a:spAutoFit/>
          </a:bodyPr>
          <a:lstStyle/>
          <a:p>
            <a:r>
              <a:rPr lang="en-US" sz="2400" dirty="0"/>
              <a:t>A variable is a concept that varies.</a:t>
            </a:r>
          </a:p>
          <a:p>
            <a:endParaRPr lang="en-US" sz="2400" dirty="0"/>
          </a:p>
          <a:p>
            <a:r>
              <a:rPr lang="en-US" sz="2400" dirty="0"/>
              <a:t>It may multiple values.</a:t>
            </a:r>
            <a:endParaRPr lang="es-ES" sz="2400" dirty="0"/>
          </a:p>
        </p:txBody>
      </p:sp>
      <p:sp>
        <p:nvSpPr>
          <p:cNvPr id="5" name="CuadroTexto 4">
            <a:extLst>
              <a:ext uri="{FF2B5EF4-FFF2-40B4-BE49-F238E27FC236}">
                <a16:creationId xmlns:a16="http://schemas.microsoft.com/office/drawing/2014/main" id="{9D9FAEA7-186C-4C07-BCE7-39813C46600C}"/>
              </a:ext>
            </a:extLst>
          </p:cNvPr>
          <p:cNvSpPr txBox="1"/>
          <p:nvPr/>
        </p:nvSpPr>
        <p:spPr>
          <a:xfrm>
            <a:off x="2101963" y="3078652"/>
            <a:ext cx="1284326" cy="461665"/>
          </a:xfrm>
          <a:prstGeom prst="rect">
            <a:avLst/>
          </a:prstGeom>
          <a:noFill/>
        </p:spPr>
        <p:txBody>
          <a:bodyPr wrap="none" rtlCol="0">
            <a:spAutoFit/>
          </a:bodyPr>
          <a:lstStyle/>
          <a:p>
            <a:r>
              <a:rPr lang="es-ES" sz="2400" dirty="0" err="1"/>
              <a:t>gender</a:t>
            </a:r>
            <a:endParaRPr lang="es-ES" sz="2400" dirty="0"/>
          </a:p>
        </p:txBody>
      </p:sp>
      <p:sp>
        <p:nvSpPr>
          <p:cNvPr id="6" name="CuadroTexto 5">
            <a:extLst>
              <a:ext uri="{FF2B5EF4-FFF2-40B4-BE49-F238E27FC236}">
                <a16:creationId xmlns:a16="http://schemas.microsoft.com/office/drawing/2014/main" id="{7D1DE008-A1C1-472A-914F-E74937D72FB7}"/>
              </a:ext>
            </a:extLst>
          </p:cNvPr>
          <p:cNvSpPr txBox="1"/>
          <p:nvPr/>
        </p:nvSpPr>
        <p:spPr>
          <a:xfrm>
            <a:off x="5975189" y="3078652"/>
            <a:ext cx="944489" cy="461665"/>
          </a:xfrm>
          <a:prstGeom prst="rect">
            <a:avLst/>
          </a:prstGeom>
          <a:noFill/>
        </p:spPr>
        <p:txBody>
          <a:bodyPr wrap="none" rtlCol="0">
            <a:spAutoFit/>
          </a:bodyPr>
          <a:lstStyle/>
          <a:p>
            <a:r>
              <a:rPr lang="es-ES" sz="2400" dirty="0" err="1"/>
              <a:t>male</a:t>
            </a:r>
            <a:endParaRPr lang="es-ES" sz="2400" dirty="0"/>
          </a:p>
        </p:txBody>
      </p:sp>
      <p:sp>
        <p:nvSpPr>
          <p:cNvPr id="7" name="CuadroTexto 6">
            <a:extLst>
              <a:ext uri="{FF2B5EF4-FFF2-40B4-BE49-F238E27FC236}">
                <a16:creationId xmlns:a16="http://schemas.microsoft.com/office/drawing/2014/main" id="{7943AEC3-BC72-42D2-9B78-CD180636E628}"/>
              </a:ext>
            </a:extLst>
          </p:cNvPr>
          <p:cNvSpPr txBox="1"/>
          <p:nvPr/>
        </p:nvSpPr>
        <p:spPr>
          <a:xfrm>
            <a:off x="8413589" y="3078652"/>
            <a:ext cx="1241045" cy="461665"/>
          </a:xfrm>
          <a:prstGeom prst="rect">
            <a:avLst/>
          </a:prstGeom>
          <a:noFill/>
        </p:spPr>
        <p:txBody>
          <a:bodyPr wrap="none" rtlCol="0">
            <a:spAutoFit/>
          </a:bodyPr>
          <a:lstStyle/>
          <a:p>
            <a:r>
              <a:rPr lang="es-ES" sz="2400" dirty="0" err="1"/>
              <a:t>female</a:t>
            </a:r>
            <a:endParaRPr lang="es-ES" sz="2400" dirty="0"/>
          </a:p>
        </p:txBody>
      </p:sp>
      <p:cxnSp>
        <p:nvCxnSpPr>
          <p:cNvPr id="9" name="Conector recto 8">
            <a:extLst>
              <a:ext uri="{FF2B5EF4-FFF2-40B4-BE49-F238E27FC236}">
                <a16:creationId xmlns:a16="http://schemas.microsoft.com/office/drawing/2014/main" id="{DED0E055-38CE-44BA-8952-D4A6E31F97EF}"/>
              </a:ext>
              <a:ext uri="{C183D7F6-B498-43B3-948B-1728B52AA6E4}">
                <adec:decorative xmlns:adec="http://schemas.microsoft.com/office/drawing/2017/decorative" xmlns="" val="1"/>
              </a:ext>
            </a:extLst>
          </p:cNvPr>
          <p:cNvCxnSpPr/>
          <p:nvPr/>
        </p:nvCxnSpPr>
        <p:spPr>
          <a:xfrm flipH="1">
            <a:off x="6049889" y="2760398"/>
            <a:ext cx="990600" cy="11064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B6191CDD-BD04-44F9-840C-CF590D9B2129}"/>
              </a:ext>
              <a:ext uri="{C183D7F6-B498-43B3-948B-1728B52AA6E4}">
                <adec:decorative xmlns:adec="http://schemas.microsoft.com/office/drawing/2017/decorative" xmlns="" val="1"/>
              </a:ext>
            </a:extLst>
          </p:cNvPr>
          <p:cNvCxnSpPr/>
          <p:nvPr/>
        </p:nvCxnSpPr>
        <p:spPr>
          <a:xfrm flipH="1">
            <a:off x="8538811" y="2779132"/>
            <a:ext cx="990600" cy="110642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694F3FEC-DBB6-4CC3-9ACF-D659066A15C2}"/>
              </a:ext>
              <a:ext uri="{C183D7F6-B498-43B3-948B-1728B52AA6E4}">
                <adec:decorative xmlns:adec="http://schemas.microsoft.com/office/drawing/2017/decorative" xmlns="" val="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72550" y="2866977"/>
            <a:ext cx="1410793" cy="1645925"/>
          </a:xfrm>
          <a:prstGeom prst="rect">
            <a:avLst/>
          </a:prstGeom>
        </p:spPr>
      </p:pic>
      <p:sp>
        <p:nvSpPr>
          <p:cNvPr id="14" name="CuadroTexto 13">
            <a:extLst>
              <a:ext uri="{FF2B5EF4-FFF2-40B4-BE49-F238E27FC236}">
                <a16:creationId xmlns:a16="http://schemas.microsoft.com/office/drawing/2014/main" id="{4A286052-9064-4A10-A73C-94B64D4F6061}"/>
              </a:ext>
            </a:extLst>
          </p:cNvPr>
          <p:cNvSpPr txBox="1"/>
          <p:nvPr/>
        </p:nvSpPr>
        <p:spPr>
          <a:xfrm>
            <a:off x="2158910" y="4051237"/>
            <a:ext cx="801823" cy="461665"/>
          </a:xfrm>
          <a:prstGeom prst="rect">
            <a:avLst/>
          </a:prstGeom>
          <a:noFill/>
        </p:spPr>
        <p:txBody>
          <a:bodyPr wrap="none" rtlCol="0">
            <a:spAutoFit/>
          </a:bodyPr>
          <a:lstStyle/>
          <a:p>
            <a:r>
              <a:rPr lang="es-ES" sz="2400" dirty="0" err="1"/>
              <a:t>age</a:t>
            </a:r>
            <a:endParaRPr lang="es-ES" sz="2400" dirty="0"/>
          </a:p>
        </p:txBody>
      </p:sp>
      <p:sp>
        <p:nvSpPr>
          <p:cNvPr id="15" name="CuadroTexto 14">
            <a:extLst>
              <a:ext uri="{FF2B5EF4-FFF2-40B4-BE49-F238E27FC236}">
                <a16:creationId xmlns:a16="http://schemas.microsoft.com/office/drawing/2014/main" id="{7CD96793-4CD8-4BA9-A078-8222EAECE2CD}"/>
              </a:ext>
            </a:extLst>
          </p:cNvPr>
          <p:cNvSpPr txBox="1"/>
          <p:nvPr/>
        </p:nvSpPr>
        <p:spPr>
          <a:xfrm>
            <a:off x="6065719" y="4051238"/>
            <a:ext cx="524503" cy="461665"/>
          </a:xfrm>
          <a:prstGeom prst="rect">
            <a:avLst/>
          </a:prstGeom>
          <a:noFill/>
        </p:spPr>
        <p:txBody>
          <a:bodyPr wrap="none" rtlCol="0">
            <a:spAutoFit/>
          </a:bodyPr>
          <a:lstStyle/>
          <a:p>
            <a:r>
              <a:rPr lang="es-ES" sz="2400" dirty="0"/>
              <a:t>14</a:t>
            </a:r>
          </a:p>
        </p:txBody>
      </p:sp>
      <p:cxnSp>
        <p:nvCxnSpPr>
          <p:cNvPr id="16" name="Conector recto 15">
            <a:extLst>
              <a:ext uri="{FF2B5EF4-FFF2-40B4-BE49-F238E27FC236}">
                <a16:creationId xmlns:a16="http://schemas.microsoft.com/office/drawing/2014/main" id="{02BCBAEF-05E5-496E-81F0-AA9EFA28F109}"/>
              </a:ext>
              <a:ext uri="{C183D7F6-B498-43B3-948B-1728B52AA6E4}">
                <adec:decorative xmlns:adec="http://schemas.microsoft.com/office/drawing/2017/decorative" xmlns="" val="1"/>
              </a:ext>
            </a:extLst>
          </p:cNvPr>
          <p:cNvCxnSpPr/>
          <p:nvPr/>
        </p:nvCxnSpPr>
        <p:spPr>
          <a:xfrm flipH="1">
            <a:off x="5975189" y="3651912"/>
            <a:ext cx="990600" cy="110642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E149CC5F-83E9-4E88-BF7A-6781D80CB536}"/>
              </a:ext>
            </a:extLst>
          </p:cNvPr>
          <p:cNvSpPr/>
          <p:nvPr/>
        </p:nvSpPr>
        <p:spPr>
          <a:xfrm>
            <a:off x="2101963" y="4955409"/>
            <a:ext cx="3249608" cy="461665"/>
          </a:xfrm>
          <a:prstGeom prst="rect">
            <a:avLst/>
          </a:prstGeom>
        </p:spPr>
        <p:txBody>
          <a:bodyPr wrap="none">
            <a:spAutoFit/>
          </a:bodyPr>
          <a:lstStyle/>
          <a:p>
            <a:r>
              <a:rPr lang="es-ES" sz="2400" dirty="0" err="1"/>
              <a:t>number</a:t>
            </a:r>
            <a:r>
              <a:rPr lang="es-ES" sz="2400" dirty="0"/>
              <a:t> </a:t>
            </a:r>
            <a:r>
              <a:rPr lang="es-ES" sz="2400" dirty="0" err="1"/>
              <a:t>of</a:t>
            </a:r>
            <a:r>
              <a:rPr lang="es-ES" sz="2400" dirty="0"/>
              <a:t> </a:t>
            </a:r>
            <a:r>
              <a:rPr lang="es-ES" sz="2400" dirty="0" err="1"/>
              <a:t>robberies</a:t>
            </a:r>
            <a:endParaRPr lang="es-ES" sz="2400" dirty="0"/>
          </a:p>
        </p:txBody>
      </p:sp>
      <p:sp>
        <p:nvSpPr>
          <p:cNvPr id="4" name="Rezervirano mjesto podnožja 3"/>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1755963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014C6-3290-4928-A0C1-E2CB8D10B829}"/>
              </a:ext>
            </a:extLst>
          </p:cNvPr>
          <p:cNvSpPr>
            <a:spLocks noGrp="1"/>
          </p:cNvSpPr>
          <p:nvPr>
            <p:ph type="title"/>
          </p:nvPr>
        </p:nvSpPr>
        <p:spPr/>
        <p:txBody>
          <a:bodyPr/>
          <a:lstStyle/>
          <a:p>
            <a:r>
              <a:rPr lang="es-ES" dirty="0"/>
              <a:t>Variables</a:t>
            </a:r>
          </a:p>
        </p:txBody>
      </p:sp>
      <p:sp>
        <p:nvSpPr>
          <p:cNvPr id="3" name="Rectángulo 2">
            <a:extLst>
              <a:ext uri="{FF2B5EF4-FFF2-40B4-BE49-F238E27FC236}">
                <a16:creationId xmlns:a16="http://schemas.microsoft.com/office/drawing/2014/main" id="{A2D65066-ADDE-4AE3-82A2-8A90F01A0FFD}"/>
              </a:ext>
            </a:extLst>
          </p:cNvPr>
          <p:cNvSpPr/>
          <p:nvPr/>
        </p:nvSpPr>
        <p:spPr>
          <a:xfrm>
            <a:off x="646111" y="1378958"/>
            <a:ext cx="5375189" cy="1200329"/>
          </a:xfrm>
          <a:prstGeom prst="rect">
            <a:avLst/>
          </a:prstGeom>
        </p:spPr>
        <p:txBody>
          <a:bodyPr wrap="none">
            <a:spAutoFit/>
          </a:bodyPr>
          <a:lstStyle/>
          <a:p>
            <a:r>
              <a:rPr lang="en-US" sz="2400" dirty="0"/>
              <a:t>A variable is a concept that varies.</a:t>
            </a:r>
          </a:p>
          <a:p>
            <a:endParaRPr lang="en-US" sz="2400" dirty="0"/>
          </a:p>
          <a:p>
            <a:r>
              <a:rPr lang="en-US" sz="2400" dirty="0"/>
              <a:t>It may multiple values.</a:t>
            </a:r>
            <a:endParaRPr lang="es-ES" sz="2400" dirty="0"/>
          </a:p>
        </p:txBody>
      </p:sp>
      <p:sp>
        <p:nvSpPr>
          <p:cNvPr id="4" name="Rectángulo 3">
            <a:extLst>
              <a:ext uri="{FF2B5EF4-FFF2-40B4-BE49-F238E27FC236}">
                <a16:creationId xmlns:a16="http://schemas.microsoft.com/office/drawing/2014/main" id="{01254734-B88E-46D1-8364-7C50AC1D7108}"/>
              </a:ext>
            </a:extLst>
          </p:cNvPr>
          <p:cNvSpPr/>
          <p:nvPr/>
        </p:nvSpPr>
        <p:spPr>
          <a:xfrm>
            <a:off x="646111" y="2779488"/>
            <a:ext cx="5279201" cy="1938992"/>
          </a:xfrm>
          <a:prstGeom prst="rect">
            <a:avLst/>
          </a:prstGeom>
        </p:spPr>
        <p:txBody>
          <a:bodyPr wrap="square">
            <a:spAutoFit/>
          </a:bodyPr>
          <a:lstStyle/>
          <a:p>
            <a:r>
              <a:rPr lang="es-ES" sz="2400" dirty="0"/>
              <a:t>• </a:t>
            </a:r>
            <a:r>
              <a:rPr lang="es-ES" sz="2400" dirty="0" err="1"/>
              <a:t>Dependent</a:t>
            </a:r>
            <a:r>
              <a:rPr lang="es-ES" sz="2400" dirty="0"/>
              <a:t> variable</a:t>
            </a:r>
          </a:p>
          <a:p>
            <a:r>
              <a:rPr lang="es-ES" sz="2400" dirty="0"/>
              <a:t>  </a:t>
            </a:r>
          </a:p>
          <a:p>
            <a:r>
              <a:rPr lang="es-ES" sz="2400" dirty="0"/>
              <a:t>• </a:t>
            </a:r>
            <a:r>
              <a:rPr lang="es-ES" sz="2400" dirty="0" err="1"/>
              <a:t>Independent</a:t>
            </a:r>
            <a:r>
              <a:rPr lang="es-ES" sz="2400" dirty="0"/>
              <a:t> variable</a:t>
            </a:r>
          </a:p>
          <a:p>
            <a:r>
              <a:rPr lang="es-ES" sz="2400" dirty="0"/>
              <a:t> </a:t>
            </a:r>
          </a:p>
          <a:p>
            <a:endParaRPr lang="es-ES" sz="2400" dirty="0"/>
          </a:p>
        </p:txBody>
      </p:sp>
      <p:cxnSp>
        <p:nvCxnSpPr>
          <p:cNvPr id="6" name="Conector recto de flecha 5">
            <a:extLst>
              <a:ext uri="{FF2B5EF4-FFF2-40B4-BE49-F238E27FC236}">
                <a16:creationId xmlns:a16="http://schemas.microsoft.com/office/drawing/2014/main" id="{AC5BC426-FC6A-4324-BE24-FAB26F12CB1E}"/>
              </a:ext>
              <a:ext uri="{C183D7F6-B498-43B3-948B-1728B52AA6E4}">
                <adec:decorative xmlns:adec="http://schemas.microsoft.com/office/drawing/2017/decorative" xmlns="" val="1"/>
              </a:ext>
            </a:extLst>
          </p:cNvPr>
          <p:cNvCxnSpPr/>
          <p:nvPr/>
        </p:nvCxnSpPr>
        <p:spPr>
          <a:xfrm>
            <a:off x="4453128" y="3044952"/>
            <a:ext cx="189280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57CF4768-CEE8-4844-AAB4-CF6AACEFF0B3}"/>
              </a:ext>
            </a:extLst>
          </p:cNvPr>
          <p:cNvSpPr txBox="1"/>
          <p:nvPr/>
        </p:nvSpPr>
        <p:spPr>
          <a:xfrm>
            <a:off x="6665976" y="2697192"/>
            <a:ext cx="4572000" cy="830997"/>
          </a:xfrm>
          <a:prstGeom prst="rect">
            <a:avLst/>
          </a:prstGeom>
          <a:noFill/>
        </p:spPr>
        <p:txBody>
          <a:bodyPr wrap="square" rtlCol="0">
            <a:spAutoFit/>
          </a:bodyPr>
          <a:lstStyle/>
          <a:p>
            <a:r>
              <a:rPr lang="es-ES" sz="2400" dirty="0" err="1"/>
              <a:t>Its</a:t>
            </a:r>
            <a:r>
              <a:rPr lang="es-ES" sz="2400" dirty="0"/>
              <a:t> </a:t>
            </a:r>
            <a:r>
              <a:rPr lang="es-ES" sz="2400" dirty="0" err="1"/>
              <a:t>result</a:t>
            </a:r>
            <a:r>
              <a:rPr lang="es-ES" sz="2400" dirty="0"/>
              <a:t> comes </a:t>
            </a:r>
            <a:r>
              <a:rPr lang="es-ES" sz="2400" dirty="0" err="1"/>
              <a:t>from</a:t>
            </a:r>
            <a:r>
              <a:rPr lang="es-ES" sz="2400" dirty="0"/>
              <a:t> </a:t>
            </a:r>
            <a:r>
              <a:rPr lang="es-ES" sz="2400" dirty="0" err="1"/>
              <a:t>another</a:t>
            </a:r>
            <a:r>
              <a:rPr lang="es-ES" sz="2400" dirty="0"/>
              <a:t> variable</a:t>
            </a:r>
          </a:p>
        </p:txBody>
      </p:sp>
      <p:sp>
        <p:nvSpPr>
          <p:cNvPr id="8" name="CuadroTexto 7">
            <a:extLst>
              <a:ext uri="{FF2B5EF4-FFF2-40B4-BE49-F238E27FC236}">
                <a16:creationId xmlns:a16="http://schemas.microsoft.com/office/drawing/2014/main" id="{F22423A3-A075-4395-8458-BF347F17BA35}"/>
              </a:ext>
            </a:extLst>
          </p:cNvPr>
          <p:cNvSpPr txBox="1"/>
          <p:nvPr/>
        </p:nvSpPr>
        <p:spPr>
          <a:xfrm>
            <a:off x="6665976" y="3541136"/>
            <a:ext cx="4572000" cy="461665"/>
          </a:xfrm>
          <a:prstGeom prst="rect">
            <a:avLst/>
          </a:prstGeom>
          <a:noFill/>
        </p:spPr>
        <p:txBody>
          <a:bodyPr wrap="square" rtlCol="0">
            <a:spAutoFit/>
          </a:bodyPr>
          <a:lstStyle/>
          <a:p>
            <a:r>
              <a:rPr lang="es-ES" sz="2400" dirty="0" err="1"/>
              <a:t>Its</a:t>
            </a:r>
            <a:r>
              <a:rPr lang="es-ES" sz="2400" dirty="0"/>
              <a:t> </a:t>
            </a:r>
            <a:r>
              <a:rPr lang="es-ES" sz="2400" dirty="0" err="1"/>
              <a:t>result</a:t>
            </a:r>
            <a:r>
              <a:rPr lang="es-ES" sz="2400" dirty="0"/>
              <a:t> </a:t>
            </a:r>
            <a:r>
              <a:rPr lang="es-ES" sz="2400" dirty="0" err="1"/>
              <a:t>acts</a:t>
            </a:r>
            <a:r>
              <a:rPr lang="es-ES" sz="2400" dirty="0"/>
              <a:t> </a:t>
            </a:r>
            <a:r>
              <a:rPr lang="es-ES" sz="2400" dirty="0" err="1"/>
              <a:t>on</a:t>
            </a:r>
            <a:r>
              <a:rPr lang="es-ES" sz="2400" dirty="0"/>
              <a:t> </a:t>
            </a:r>
            <a:r>
              <a:rPr lang="es-ES" sz="2400" dirty="0" err="1"/>
              <a:t>something</a:t>
            </a:r>
            <a:endParaRPr lang="es-ES" sz="2400" dirty="0"/>
          </a:p>
        </p:txBody>
      </p:sp>
      <p:cxnSp>
        <p:nvCxnSpPr>
          <p:cNvPr id="9" name="Conector recto de flecha 8">
            <a:extLst>
              <a:ext uri="{FF2B5EF4-FFF2-40B4-BE49-F238E27FC236}">
                <a16:creationId xmlns:a16="http://schemas.microsoft.com/office/drawing/2014/main" id="{F095700D-57EA-40A7-8F7A-F576549E1104}"/>
              </a:ext>
              <a:ext uri="{C183D7F6-B498-43B3-948B-1728B52AA6E4}">
                <adec:decorative xmlns:adec="http://schemas.microsoft.com/office/drawing/2017/decorative" xmlns="" val="1"/>
              </a:ext>
            </a:extLst>
          </p:cNvPr>
          <p:cNvCxnSpPr/>
          <p:nvPr/>
        </p:nvCxnSpPr>
        <p:spPr>
          <a:xfrm>
            <a:off x="4482084" y="3771968"/>
            <a:ext cx="189280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EE5F89AF-992A-4BAC-82E0-BA04CE3C7F57}"/>
              </a:ext>
            </a:extLst>
          </p:cNvPr>
          <p:cNvSpPr txBox="1"/>
          <p:nvPr/>
        </p:nvSpPr>
        <p:spPr>
          <a:xfrm>
            <a:off x="4373551" y="4949312"/>
            <a:ext cx="2109873" cy="646331"/>
          </a:xfrm>
          <a:prstGeom prst="rect">
            <a:avLst/>
          </a:prstGeom>
          <a:noFill/>
        </p:spPr>
        <p:txBody>
          <a:bodyPr wrap="none" rtlCol="0">
            <a:spAutoFit/>
          </a:bodyPr>
          <a:lstStyle/>
          <a:p>
            <a:r>
              <a:rPr lang="es-ES" sz="3600" dirty="0"/>
              <a:t>Z = a + b</a:t>
            </a:r>
          </a:p>
        </p:txBody>
      </p:sp>
      <p:cxnSp>
        <p:nvCxnSpPr>
          <p:cNvPr id="13" name="Conector recto de flecha 12">
            <a:extLst>
              <a:ext uri="{FF2B5EF4-FFF2-40B4-BE49-F238E27FC236}">
                <a16:creationId xmlns:a16="http://schemas.microsoft.com/office/drawing/2014/main" id="{67D48993-39E7-4D81-BB28-1E7EA9921DF3}"/>
              </a:ext>
              <a:ext uri="{C183D7F6-B498-43B3-948B-1728B52AA6E4}">
                <adec:decorative xmlns:adec="http://schemas.microsoft.com/office/drawing/2017/decorative" xmlns="" val="1"/>
              </a:ext>
            </a:extLst>
          </p:cNvPr>
          <p:cNvCxnSpPr>
            <a:cxnSpLocks/>
          </p:cNvCxnSpPr>
          <p:nvPr/>
        </p:nvCxnSpPr>
        <p:spPr>
          <a:xfrm>
            <a:off x="4242816" y="4002801"/>
            <a:ext cx="1973580" cy="946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D470EA20-3489-4FB9-AF8F-72696FD7588F}"/>
              </a:ext>
              <a:ext uri="{C183D7F6-B498-43B3-948B-1728B52AA6E4}">
                <adec:decorative xmlns:adec="http://schemas.microsoft.com/office/drawing/2017/decorative" xmlns="" val="1"/>
              </a:ext>
            </a:extLst>
          </p:cNvPr>
          <p:cNvCxnSpPr/>
          <p:nvPr/>
        </p:nvCxnSpPr>
        <p:spPr>
          <a:xfrm>
            <a:off x="4242816" y="4002801"/>
            <a:ext cx="1066038" cy="9811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zervirano mjesto podnožja 9"/>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405421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very baby knows the scientific method -- mini-poster 11x17">
            <a:extLst>
              <a:ext uri="{FF2B5EF4-FFF2-40B4-BE49-F238E27FC236}">
                <a16:creationId xmlns:a16="http://schemas.microsoft.com/office/drawing/2014/main" id="{5FC7B5E6-208A-4678-AAD6-99A61283B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75" y="76036"/>
            <a:ext cx="3997325" cy="617612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4" descr="Scientific Method">
            <a:extLst>
              <a:ext uri="{FF2B5EF4-FFF2-40B4-BE49-F238E27FC236}">
                <a16:creationId xmlns:a16="http://schemas.microsoft.com/office/drawing/2014/main" id="{C889830A-B97D-4058-A384-0FF864043480}"/>
              </a:ext>
            </a:extLst>
          </p:cNvPr>
          <p:cNvSpPr txBox="1">
            <a:spLocks/>
          </p:cNvSpPr>
          <p:nvPr/>
        </p:nvSpPr>
        <p:spPr>
          <a:xfrm>
            <a:off x="646111"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dirty="0"/>
          </a:p>
        </p:txBody>
      </p:sp>
      <p:sp>
        <p:nvSpPr>
          <p:cNvPr id="2" name="Título 1">
            <a:extLst>
              <a:ext uri="{FF2B5EF4-FFF2-40B4-BE49-F238E27FC236}">
                <a16:creationId xmlns:a16="http://schemas.microsoft.com/office/drawing/2014/main" id="{1A888D47-C845-4153-AF34-5A409AD50DE0}"/>
              </a:ext>
            </a:extLst>
          </p:cNvPr>
          <p:cNvSpPr>
            <a:spLocks noGrp="1"/>
          </p:cNvSpPr>
          <p:nvPr>
            <p:ph type="title"/>
          </p:nvPr>
        </p:nvSpPr>
        <p:spPr>
          <a:xfrm>
            <a:off x="646111" y="452718"/>
            <a:ext cx="9404723" cy="1400530"/>
          </a:xfrm>
        </p:spPr>
        <p:txBody>
          <a:bodyPr/>
          <a:lstStyle/>
          <a:p>
            <a:r>
              <a:rPr lang="es-ES" dirty="0" err="1"/>
              <a:t>Scientific</a:t>
            </a:r>
            <a:r>
              <a:rPr lang="es-ES" dirty="0"/>
              <a:t> </a:t>
            </a:r>
            <a:r>
              <a:rPr lang="es-ES" dirty="0" err="1"/>
              <a:t>Method</a:t>
            </a:r>
            <a:r>
              <a:rPr lang="es-ES" dirty="0"/>
              <a:t/>
            </a:r>
            <a:br>
              <a:rPr lang="es-ES" dirty="0"/>
            </a:br>
            <a:endParaRPr lang="es-ES" dirty="0"/>
          </a:p>
        </p:txBody>
      </p:sp>
      <p:sp>
        <p:nvSpPr>
          <p:cNvPr id="4" name="Rezervirano mjesto podnožja 3"/>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711157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555A14-0AD8-464F-B4D0-016A07B2CD3C}"/>
              </a:ext>
            </a:extLst>
          </p:cNvPr>
          <p:cNvSpPr>
            <a:spLocks noGrp="1"/>
          </p:cNvSpPr>
          <p:nvPr>
            <p:ph type="title"/>
          </p:nvPr>
        </p:nvSpPr>
        <p:spPr/>
        <p:txBody>
          <a:bodyPr/>
          <a:lstStyle/>
          <a:p>
            <a:r>
              <a:rPr lang="es-ES" dirty="0"/>
              <a:t>Variables - </a:t>
            </a:r>
            <a:r>
              <a:rPr lang="es-ES" dirty="0" err="1"/>
              <a:t>examples</a:t>
            </a:r>
            <a:endParaRPr lang="es-ES" dirty="0"/>
          </a:p>
        </p:txBody>
      </p:sp>
      <p:sp>
        <p:nvSpPr>
          <p:cNvPr id="3" name="Rectángulo 2">
            <a:extLst>
              <a:ext uri="{FF2B5EF4-FFF2-40B4-BE49-F238E27FC236}">
                <a16:creationId xmlns:a16="http://schemas.microsoft.com/office/drawing/2014/main" id="{05362A18-EE92-490C-8227-3B90122DEC5F}"/>
              </a:ext>
            </a:extLst>
          </p:cNvPr>
          <p:cNvSpPr/>
          <p:nvPr/>
        </p:nvSpPr>
        <p:spPr>
          <a:xfrm>
            <a:off x="646111" y="2281230"/>
            <a:ext cx="8117928" cy="430887"/>
          </a:xfrm>
          <a:prstGeom prst="rect">
            <a:avLst/>
          </a:prstGeom>
        </p:spPr>
        <p:txBody>
          <a:bodyPr wrap="none">
            <a:spAutoFit/>
          </a:bodyPr>
          <a:lstStyle/>
          <a:p>
            <a:r>
              <a:rPr lang="en-US" sz="2200" b="1" dirty="0">
                <a:solidFill>
                  <a:srgbClr val="231F20"/>
                </a:solidFill>
              </a:rPr>
              <a:t>Library design </a:t>
            </a:r>
            <a:r>
              <a:rPr lang="en-US" sz="2200" dirty="0">
                <a:solidFill>
                  <a:srgbClr val="231F20"/>
                </a:solidFill>
              </a:rPr>
              <a:t>influences on </a:t>
            </a:r>
            <a:r>
              <a:rPr lang="en-US" sz="2200" b="1" dirty="0">
                <a:solidFill>
                  <a:srgbClr val="231F20"/>
                </a:solidFill>
              </a:rPr>
              <a:t>user behavior and satisfaction</a:t>
            </a:r>
            <a:endParaRPr lang="es-ES" sz="2200" b="1" dirty="0"/>
          </a:p>
        </p:txBody>
      </p:sp>
      <p:sp>
        <p:nvSpPr>
          <p:cNvPr id="4" name="CuadroTexto 3">
            <a:extLst>
              <a:ext uri="{FF2B5EF4-FFF2-40B4-BE49-F238E27FC236}">
                <a16:creationId xmlns:a16="http://schemas.microsoft.com/office/drawing/2014/main" id="{B84B1970-0877-44F7-BCF2-39155E645B8C}"/>
              </a:ext>
            </a:extLst>
          </p:cNvPr>
          <p:cNvSpPr txBox="1"/>
          <p:nvPr/>
        </p:nvSpPr>
        <p:spPr>
          <a:xfrm>
            <a:off x="646111" y="2822891"/>
            <a:ext cx="1988045" cy="430887"/>
          </a:xfrm>
          <a:prstGeom prst="rect">
            <a:avLst/>
          </a:prstGeom>
          <a:noFill/>
        </p:spPr>
        <p:txBody>
          <a:bodyPr wrap="none" rtlCol="0">
            <a:spAutoFit/>
          </a:bodyPr>
          <a:lstStyle/>
          <a:p>
            <a:r>
              <a:rPr lang="es-ES" sz="2200" b="1" dirty="0" err="1">
                <a:solidFill>
                  <a:schemeClr val="tx2"/>
                </a:solidFill>
              </a:rPr>
              <a:t>Independent</a:t>
            </a:r>
            <a:endParaRPr lang="es-ES" sz="2200" b="1" dirty="0">
              <a:solidFill>
                <a:schemeClr val="tx2"/>
              </a:solidFill>
            </a:endParaRPr>
          </a:p>
        </p:txBody>
      </p:sp>
      <p:sp>
        <p:nvSpPr>
          <p:cNvPr id="5" name="CuadroTexto 4">
            <a:extLst>
              <a:ext uri="{FF2B5EF4-FFF2-40B4-BE49-F238E27FC236}">
                <a16:creationId xmlns:a16="http://schemas.microsoft.com/office/drawing/2014/main" id="{EE11C74A-36EF-4C04-9845-379E55DFA013}"/>
              </a:ext>
            </a:extLst>
          </p:cNvPr>
          <p:cNvSpPr txBox="1"/>
          <p:nvPr/>
        </p:nvSpPr>
        <p:spPr>
          <a:xfrm>
            <a:off x="5931408" y="2852928"/>
            <a:ext cx="1721946" cy="430887"/>
          </a:xfrm>
          <a:prstGeom prst="rect">
            <a:avLst/>
          </a:prstGeom>
          <a:noFill/>
        </p:spPr>
        <p:txBody>
          <a:bodyPr wrap="none" rtlCol="0">
            <a:spAutoFit/>
          </a:bodyPr>
          <a:lstStyle/>
          <a:p>
            <a:r>
              <a:rPr lang="es-ES" sz="2200" b="1" dirty="0" err="1">
                <a:solidFill>
                  <a:schemeClr val="tx2"/>
                </a:solidFill>
              </a:rPr>
              <a:t>Dependent</a:t>
            </a:r>
            <a:endParaRPr lang="es-ES" sz="2200" b="1" dirty="0">
              <a:solidFill>
                <a:schemeClr val="tx2"/>
              </a:solidFill>
            </a:endParaRPr>
          </a:p>
        </p:txBody>
      </p:sp>
      <p:sp>
        <p:nvSpPr>
          <p:cNvPr id="6" name="Rectángulo 5">
            <a:extLst>
              <a:ext uri="{FF2B5EF4-FFF2-40B4-BE49-F238E27FC236}">
                <a16:creationId xmlns:a16="http://schemas.microsoft.com/office/drawing/2014/main" id="{41B79B84-CE95-4120-B804-05758B92F970}"/>
              </a:ext>
            </a:extLst>
          </p:cNvPr>
          <p:cNvSpPr/>
          <p:nvPr/>
        </p:nvSpPr>
        <p:spPr>
          <a:xfrm>
            <a:off x="646111" y="3681760"/>
            <a:ext cx="8932253" cy="430887"/>
          </a:xfrm>
          <a:prstGeom prst="rect">
            <a:avLst/>
          </a:prstGeom>
        </p:spPr>
        <p:txBody>
          <a:bodyPr wrap="none">
            <a:spAutoFit/>
          </a:bodyPr>
          <a:lstStyle/>
          <a:p>
            <a:r>
              <a:rPr lang="en-US" sz="2200" b="1" dirty="0">
                <a:solidFill>
                  <a:srgbClr val="231F20"/>
                </a:solidFill>
              </a:rPr>
              <a:t>Book selection </a:t>
            </a:r>
            <a:r>
              <a:rPr lang="en-US" sz="2200" dirty="0">
                <a:solidFill>
                  <a:srgbClr val="231F20"/>
                </a:solidFill>
              </a:rPr>
              <a:t>and </a:t>
            </a:r>
            <a:r>
              <a:rPr lang="en-US" sz="2200" b="1" dirty="0">
                <a:solidFill>
                  <a:srgbClr val="231F20"/>
                </a:solidFill>
              </a:rPr>
              <a:t>book collection usage </a:t>
            </a:r>
            <a:r>
              <a:rPr lang="en-US" sz="2200" dirty="0">
                <a:solidFill>
                  <a:srgbClr val="231F20"/>
                </a:solidFill>
              </a:rPr>
              <a:t>in academic libraries.</a:t>
            </a:r>
            <a:endParaRPr lang="es-ES" sz="2200" dirty="0"/>
          </a:p>
        </p:txBody>
      </p:sp>
      <p:sp>
        <p:nvSpPr>
          <p:cNvPr id="7" name="CuadroTexto 6">
            <a:extLst>
              <a:ext uri="{FF2B5EF4-FFF2-40B4-BE49-F238E27FC236}">
                <a16:creationId xmlns:a16="http://schemas.microsoft.com/office/drawing/2014/main" id="{A1B7763C-2C8A-4AAB-884A-5219E1042F6B}"/>
              </a:ext>
            </a:extLst>
          </p:cNvPr>
          <p:cNvSpPr txBox="1"/>
          <p:nvPr/>
        </p:nvSpPr>
        <p:spPr>
          <a:xfrm>
            <a:off x="646111" y="4295148"/>
            <a:ext cx="1988045" cy="430887"/>
          </a:xfrm>
          <a:prstGeom prst="rect">
            <a:avLst/>
          </a:prstGeom>
          <a:noFill/>
        </p:spPr>
        <p:txBody>
          <a:bodyPr wrap="none" rtlCol="0">
            <a:spAutoFit/>
          </a:bodyPr>
          <a:lstStyle/>
          <a:p>
            <a:r>
              <a:rPr lang="es-ES" sz="2200" b="1" dirty="0" err="1">
                <a:solidFill>
                  <a:schemeClr val="tx2"/>
                </a:solidFill>
              </a:rPr>
              <a:t>Independent</a:t>
            </a:r>
            <a:endParaRPr lang="es-ES" sz="2200" b="1" dirty="0">
              <a:solidFill>
                <a:schemeClr val="tx2"/>
              </a:solidFill>
            </a:endParaRPr>
          </a:p>
        </p:txBody>
      </p:sp>
      <p:sp>
        <p:nvSpPr>
          <p:cNvPr id="8" name="CuadroTexto 7">
            <a:extLst>
              <a:ext uri="{FF2B5EF4-FFF2-40B4-BE49-F238E27FC236}">
                <a16:creationId xmlns:a16="http://schemas.microsoft.com/office/drawing/2014/main" id="{9A28E916-353B-453E-94F7-9FF243E5ACB9}"/>
              </a:ext>
            </a:extLst>
          </p:cNvPr>
          <p:cNvSpPr txBox="1"/>
          <p:nvPr/>
        </p:nvSpPr>
        <p:spPr>
          <a:xfrm>
            <a:off x="3626526" y="4319687"/>
            <a:ext cx="1721946" cy="430887"/>
          </a:xfrm>
          <a:prstGeom prst="rect">
            <a:avLst/>
          </a:prstGeom>
          <a:noFill/>
        </p:spPr>
        <p:txBody>
          <a:bodyPr wrap="none" rtlCol="0">
            <a:spAutoFit/>
          </a:bodyPr>
          <a:lstStyle/>
          <a:p>
            <a:r>
              <a:rPr lang="es-ES" sz="2200" b="1" dirty="0" err="1">
                <a:solidFill>
                  <a:schemeClr val="tx2"/>
                </a:solidFill>
              </a:rPr>
              <a:t>Dependent</a:t>
            </a:r>
            <a:endParaRPr lang="es-ES" sz="2200" b="1" dirty="0">
              <a:solidFill>
                <a:schemeClr val="tx2"/>
              </a:solidFill>
            </a:endParaRPr>
          </a:p>
        </p:txBody>
      </p:sp>
      <p:sp>
        <p:nvSpPr>
          <p:cNvPr id="9" name="Rezervirano mjesto podnožja 8"/>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1337605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312A19-DC59-4C5D-9844-4ACC6A2F9701}"/>
              </a:ext>
            </a:extLst>
          </p:cNvPr>
          <p:cNvSpPr>
            <a:spLocks noGrp="1"/>
          </p:cNvSpPr>
          <p:nvPr>
            <p:ph type="title"/>
          </p:nvPr>
        </p:nvSpPr>
        <p:spPr/>
        <p:txBody>
          <a:bodyPr/>
          <a:lstStyle/>
          <a:p>
            <a:r>
              <a:rPr lang="es-ES" dirty="0" err="1"/>
              <a:t>Hypothesis</a:t>
            </a:r>
            <a:endParaRPr lang="es-ES" dirty="0"/>
          </a:p>
        </p:txBody>
      </p:sp>
      <p:sp>
        <p:nvSpPr>
          <p:cNvPr id="4" name="Rectángulo 3">
            <a:extLst>
              <a:ext uri="{FF2B5EF4-FFF2-40B4-BE49-F238E27FC236}">
                <a16:creationId xmlns:a16="http://schemas.microsoft.com/office/drawing/2014/main" id="{E0A63A7E-09FF-493D-9D46-EFF0337E8469}"/>
              </a:ext>
            </a:extLst>
          </p:cNvPr>
          <p:cNvSpPr/>
          <p:nvPr/>
        </p:nvSpPr>
        <p:spPr>
          <a:xfrm>
            <a:off x="569976" y="1391583"/>
            <a:ext cx="10393680" cy="830997"/>
          </a:xfrm>
          <a:prstGeom prst="rect">
            <a:avLst/>
          </a:prstGeom>
        </p:spPr>
        <p:txBody>
          <a:bodyPr wrap="square">
            <a:spAutoFit/>
          </a:bodyPr>
          <a:lstStyle/>
          <a:p>
            <a:pPr algn="just"/>
            <a:r>
              <a:rPr lang="en-US" sz="2400" dirty="0"/>
              <a:t>A causal hypothesis is a proposition to be tested or a tentative statement of a relationship between two variables</a:t>
            </a:r>
            <a:endParaRPr lang="es-ES" sz="2400" dirty="0"/>
          </a:p>
        </p:txBody>
      </p:sp>
      <p:sp>
        <p:nvSpPr>
          <p:cNvPr id="5" name="CuadroTexto 4">
            <a:extLst>
              <a:ext uri="{FF2B5EF4-FFF2-40B4-BE49-F238E27FC236}">
                <a16:creationId xmlns:a16="http://schemas.microsoft.com/office/drawing/2014/main" id="{108FBB4E-718A-41ED-BC3F-5CC91BCE23CA}"/>
              </a:ext>
            </a:extLst>
          </p:cNvPr>
          <p:cNvSpPr txBox="1"/>
          <p:nvPr/>
        </p:nvSpPr>
        <p:spPr>
          <a:xfrm>
            <a:off x="9015687" y="2203704"/>
            <a:ext cx="1947969" cy="369332"/>
          </a:xfrm>
          <a:prstGeom prst="rect">
            <a:avLst/>
          </a:prstGeom>
          <a:noFill/>
        </p:spPr>
        <p:txBody>
          <a:bodyPr wrap="none" rtlCol="0">
            <a:spAutoFit/>
          </a:bodyPr>
          <a:lstStyle/>
          <a:p>
            <a:r>
              <a:rPr lang="es-ES" dirty="0"/>
              <a:t>Newman p. 182</a:t>
            </a:r>
          </a:p>
        </p:txBody>
      </p:sp>
      <p:sp>
        <p:nvSpPr>
          <p:cNvPr id="6" name="CuadroTexto 5">
            <a:extLst>
              <a:ext uri="{FF2B5EF4-FFF2-40B4-BE49-F238E27FC236}">
                <a16:creationId xmlns:a16="http://schemas.microsoft.com/office/drawing/2014/main" id="{3465DD5D-ED09-4C4D-AC61-FAAB2A09523A}"/>
              </a:ext>
            </a:extLst>
          </p:cNvPr>
          <p:cNvSpPr txBox="1"/>
          <p:nvPr/>
        </p:nvSpPr>
        <p:spPr>
          <a:xfrm>
            <a:off x="569976" y="2496048"/>
            <a:ext cx="4660250" cy="430887"/>
          </a:xfrm>
          <a:prstGeom prst="rect">
            <a:avLst/>
          </a:prstGeom>
          <a:noFill/>
        </p:spPr>
        <p:txBody>
          <a:bodyPr wrap="none" rtlCol="0">
            <a:spAutoFit/>
          </a:bodyPr>
          <a:lstStyle/>
          <a:p>
            <a:r>
              <a:rPr lang="es-ES" sz="2200" dirty="0"/>
              <a:t>“</a:t>
            </a:r>
            <a:r>
              <a:rPr lang="es-ES" sz="2200" dirty="0" err="1"/>
              <a:t>Is</a:t>
            </a:r>
            <a:r>
              <a:rPr lang="es-ES" sz="2200" dirty="0"/>
              <a:t> </a:t>
            </a:r>
            <a:r>
              <a:rPr lang="es-ES" sz="2200" dirty="0" err="1"/>
              <a:t>used</a:t>
            </a:r>
            <a:r>
              <a:rPr lang="es-ES" sz="2200" dirty="0"/>
              <a:t> </a:t>
            </a:r>
            <a:r>
              <a:rPr lang="es-ES" sz="2200" dirty="0" err="1"/>
              <a:t>when</a:t>
            </a:r>
            <a:r>
              <a:rPr lang="es-ES" sz="2200" dirty="0"/>
              <a:t> a </a:t>
            </a:r>
            <a:r>
              <a:rPr lang="es-ES" sz="2200" dirty="0" err="1"/>
              <a:t>research</a:t>
            </a:r>
            <a:r>
              <a:rPr lang="es-ES" sz="2200" dirty="0"/>
              <a:t> </a:t>
            </a:r>
            <a:r>
              <a:rPr lang="es-ES" sz="2200" dirty="0" err="1"/>
              <a:t>is</a:t>
            </a:r>
            <a:r>
              <a:rPr lang="es-ES" sz="2200" dirty="0"/>
              <a:t> new”</a:t>
            </a:r>
          </a:p>
        </p:txBody>
      </p:sp>
      <p:sp>
        <p:nvSpPr>
          <p:cNvPr id="7" name="CuadroTexto 6">
            <a:extLst>
              <a:ext uri="{FF2B5EF4-FFF2-40B4-BE49-F238E27FC236}">
                <a16:creationId xmlns:a16="http://schemas.microsoft.com/office/drawing/2014/main" id="{24A830F8-DEAA-407B-A3D0-A1CDB8BD1285}"/>
              </a:ext>
            </a:extLst>
          </p:cNvPr>
          <p:cNvSpPr txBox="1"/>
          <p:nvPr/>
        </p:nvSpPr>
        <p:spPr>
          <a:xfrm>
            <a:off x="569976" y="3198167"/>
            <a:ext cx="6752169" cy="461665"/>
          </a:xfrm>
          <a:prstGeom prst="rect">
            <a:avLst/>
          </a:prstGeom>
          <a:noFill/>
        </p:spPr>
        <p:txBody>
          <a:bodyPr wrap="none" rtlCol="0">
            <a:spAutoFit/>
          </a:bodyPr>
          <a:lstStyle/>
          <a:p>
            <a:r>
              <a:rPr lang="es-ES" sz="2400" b="1" dirty="0" err="1"/>
              <a:t>Hypothesis</a:t>
            </a:r>
            <a:r>
              <a:rPr lang="es-ES" sz="2400" dirty="0"/>
              <a:t> </a:t>
            </a:r>
            <a:r>
              <a:rPr lang="es-ES" sz="2400" dirty="0" err="1"/>
              <a:t>is</a:t>
            </a:r>
            <a:r>
              <a:rPr lang="es-ES" sz="2400" dirty="0"/>
              <a:t> </a:t>
            </a:r>
            <a:r>
              <a:rPr lang="es-ES" sz="2400" dirty="0" err="1"/>
              <a:t>linked</a:t>
            </a:r>
            <a:r>
              <a:rPr lang="es-ES" sz="2400" dirty="0"/>
              <a:t> </a:t>
            </a:r>
            <a:r>
              <a:rPr lang="es-ES" sz="2400" dirty="0" err="1"/>
              <a:t>with</a:t>
            </a:r>
            <a:r>
              <a:rPr lang="es-ES" sz="2400" dirty="0"/>
              <a:t> a </a:t>
            </a:r>
            <a:r>
              <a:rPr lang="es-ES" sz="2400" dirty="0" err="1"/>
              <a:t>research</a:t>
            </a:r>
            <a:r>
              <a:rPr lang="es-ES" sz="2400" dirty="0"/>
              <a:t> </a:t>
            </a:r>
            <a:r>
              <a:rPr lang="es-ES" sz="2400" dirty="0" err="1"/>
              <a:t>question</a:t>
            </a:r>
            <a:endParaRPr lang="es-ES" sz="2400" dirty="0"/>
          </a:p>
        </p:txBody>
      </p:sp>
      <p:sp>
        <p:nvSpPr>
          <p:cNvPr id="8" name="Rectángulo 7">
            <a:extLst>
              <a:ext uri="{FF2B5EF4-FFF2-40B4-BE49-F238E27FC236}">
                <a16:creationId xmlns:a16="http://schemas.microsoft.com/office/drawing/2014/main" id="{0B0509AD-EB5E-407A-93F5-ECA6205555F9}"/>
              </a:ext>
            </a:extLst>
          </p:cNvPr>
          <p:cNvSpPr/>
          <p:nvPr/>
        </p:nvSpPr>
        <p:spPr>
          <a:xfrm>
            <a:off x="1267238" y="3911846"/>
            <a:ext cx="2525050" cy="430887"/>
          </a:xfrm>
          <a:prstGeom prst="rect">
            <a:avLst/>
          </a:prstGeom>
        </p:spPr>
        <p:txBody>
          <a:bodyPr wrap="none">
            <a:spAutoFit/>
          </a:bodyPr>
          <a:lstStyle/>
          <a:p>
            <a:pPr marL="342900" indent="-342900">
              <a:buFont typeface="Arial" panose="020B0604020202020204" pitchFamily="34" charset="0"/>
              <a:buChar char="•"/>
            </a:pPr>
            <a:r>
              <a:rPr lang="es-ES" sz="2200" dirty="0" err="1"/>
              <a:t>Null</a:t>
            </a:r>
            <a:r>
              <a:rPr lang="es-ES" sz="2200" dirty="0"/>
              <a:t> </a:t>
            </a:r>
            <a:r>
              <a:rPr lang="es-ES" sz="2200" dirty="0" err="1"/>
              <a:t>hypothesis</a:t>
            </a:r>
            <a:endParaRPr lang="es-ES" sz="2200" dirty="0"/>
          </a:p>
        </p:txBody>
      </p:sp>
      <p:sp>
        <p:nvSpPr>
          <p:cNvPr id="9" name="Rectángulo 8">
            <a:extLst>
              <a:ext uri="{FF2B5EF4-FFF2-40B4-BE49-F238E27FC236}">
                <a16:creationId xmlns:a16="http://schemas.microsoft.com/office/drawing/2014/main" id="{2D3E2AA0-E0EE-42F5-BB0D-41D55DFF4D20}"/>
              </a:ext>
            </a:extLst>
          </p:cNvPr>
          <p:cNvSpPr/>
          <p:nvPr/>
        </p:nvSpPr>
        <p:spPr>
          <a:xfrm>
            <a:off x="1267238" y="4751804"/>
            <a:ext cx="3517310" cy="430887"/>
          </a:xfrm>
          <a:prstGeom prst="rect">
            <a:avLst/>
          </a:prstGeom>
        </p:spPr>
        <p:txBody>
          <a:bodyPr wrap="none">
            <a:spAutoFit/>
          </a:bodyPr>
          <a:lstStyle/>
          <a:p>
            <a:pPr marL="342900" indent="-342900">
              <a:buFont typeface="Arial" panose="020B0604020202020204" pitchFamily="34" charset="0"/>
              <a:buChar char="•"/>
            </a:pPr>
            <a:r>
              <a:rPr lang="es-ES" sz="2200" dirty="0" err="1"/>
              <a:t>Alternative</a:t>
            </a:r>
            <a:r>
              <a:rPr lang="es-ES" sz="2200" dirty="0"/>
              <a:t> </a:t>
            </a:r>
            <a:r>
              <a:rPr lang="es-ES" sz="2200" dirty="0" err="1"/>
              <a:t>hypothesis</a:t>
            </a:r>
            <a:endParaRPr lang="es-ES" sz="2200" dirty="0"/>
          </a:p>
        </p:txBody>
      </p:sp>
      <p:sp>
        <p:nvSpPr>
          <p:cNvPr id="10" name="Rectángulo 9">
            <a:extLst>
              <a:ext uri="{FF2B5EF4-FFF2-40B4-BE49-F238E27FC236}">
                <a16:creationId xmlns:a16="http://schemas.microsoft.com/office/drawing/2014/main" id="{AE07CDBB-BA33-44B9-A2BE-1332BDD205A0}"/>
              </a:ext>
            </a:extLst>
          </p:cNvPr>
          <p:cNvSpPr/>
          <p:nvPr/>
        </p:nvSpPr>
        <p:spPr>
          <a:xfrm>
            <a:off x="1243468" y="5591763"/>
            <a:ext cx="4293163" cy="430887"/>
          </a:xfrm>
          <a:prstGeom prst="rect">
            <a:avLst/>
          </a:prstGeom>
        </p:spPr>
        <p:txBody>
          <a:bodyPr wrap="none">
            <a:spAutoFit/>
          </a:bodyPr>
          <a:lstStyle/>
          <a:p>
            <a:pPr marL="342900" indent="-342900">
              <a:buFont typeface="Arial" panose="020B0604020202020204" pitchFamily="34" charset="0"/>
              <a:buChar char="•"/>
            </a:pPr>
            <a:r>
              <a:rPr lang="es-ES" sz="2200" dirty="0" err="1"/>
              <a:t>Double-barreled</a:t>
            </a:r>
            <a:r>
              <a:rPr lang="es-ES" sz="2200" dirty="0"/>
              <a:t> </a:t>
            </a:r>
            <a:r>
              <a:rPr lang="es-ES" sz="2200" dirty="0" err="1"/>
              <a:t>hypothesis</a:t>
            </a:r>
            <a:endParaRPr lang="es-ES" sz="2200" dirty="0"/>
          </a:p>
        </p:txBody>
      </p:sp>
      <p:sp>
        <p:nvSpPr>
          <p:cNvPr id="11" name="CuadroTexto 10">
            <a:extLst>
              <a:ext uri="{FF2B5EF4-FFF2-40B4-BE49-F238E27FC236}">
                <a16:creationId xmlns:a16="http://schemas.microsoft.com/office/drawing/2014/main" id="{99A8CF76-798D-4960-9E64-DE9D0C28B479}"/>
              </a:ext>
            </a:extLst>
          </p:cNvPr>
          <p:cNvSpPr txBox="1"/>
          <p:nvPr/>
        </p:nvSpPr>
        <p:spPr>
          <a:xfrm>
            <a:off x="6656832" y="3911846"/>
            <a:ext cx="4809744" cy="430887"/>
          </a:xfrm>
          <a:prstGeom prst="rect">
            <a:avLst/>
          </a:prstGeom>
          <a:noFill/>
        </p:spPr>
        <p:txBody>
          <a:bodyPr wrap="square" rtlCol="0">
            <a:spAutoFit/>
          </a:bodyPr>
          <a:lstStyle/>
          <a:p>
            <a:r>
              <a:rPr lang="es-ES" sz="2200" dirty="0"/>
              <a:t>No </a:t>
            </a:r>
            <a:r>
              <a:rPr lang="es-ES" sz="2200" dirty="0" err="1"/>
              <a:t>effect</a:t>
            </a:r>
            <a:r>
              <a:rPr lang="es-ES" sz="2200" dirty="0"/>
              <a:t> </a:t>
            </a:r>
            <a:r>
              <a:rPr lang="es-ES" sz="2200" dirty="0" err="1"/>
              <a:t>on</a:t>
            </a:r>
            <a:r>
              <a:rPr lang="es-ES" sz="2200" dirty="0"/>
              <a:t> </a:t>
            </a:r>
            <a:r>
              <a:rPr lang="es-ES" sz="2200" dirty="0" err="1"/>
              <a:t>the</a:t>
            </a:r>
            <a:r>
              <a:rPr lang="es-ES" sz="2200" dirty="0"/>
              <a:t> variables</a:t>
            </a:r>
          </a:p>
        </p:txBody>
      </p:sp>
      <p:sp>
        <p:nvSpPr>
          <p:cNvPr id="12" name="Rectángulo 11">
            <a:extLst>
              <a:ext uri="{FF2B5EF4-FFF2-40B4-BE49-F238E27FC236}">
                <a16:creationId xmlns:a16="http://schemas.microsoft.com/office/drawing/2014/main" id="{20F018CE-6C99-4E5D-BF18-1A67AAD4C2BF}"/>
              </a:ext>
            </a:extLst>
          </p:cNvPr>
          <p:cNvSpPr/>
          <p:nvPr/>
        </p:nvSpPr>
        <p:spPr>
          <a:xfrm>
            <a:off x="6656832" y="4524141"/>
            <a:ext cx="5535168" cy="769441"/>
          </a:xfrm>
          <a:prstGeom prst="rect">
            <a:avLst/>
          </a:prstGeom>
        </p:spPr>
        <p:txBody>
          <a:bodyPr wrap="square">
            <a:spAutoFit/>
          </a:bodyPr>
          <a:lstStyle/>
          <a:p>
            <a:r>
              <a:rPr lang="en-US" sz="2200" dirty="0"/>
              <a:t>independent variable has a significant effect on a dependent variable</a:t>
            </a:r>
            <a:endParaRPr lang="es-ES" sz="2200" dirty="0"/>
          </a:p>
        </p:txBody>
      </p:sp>
      <p:sp>
        <p:nvSpPr>
          <p:cNvPr id="13" name="Rectángulo 12">
            <a:extLst>
              <a:ext uri="{FF2B5EF4-FFF2-40B4-BE49-F238E27FC236}">
                <a16:creationId xmlns:a16="http://schemas.microsoft.com/office/drawing/2014/main" id="{E05D2681-3F64-4868-BFE8-F00AFB05963A}"/>
              </a:ext>
            </a:extLst>
          </p:cNvPr>
          <p:cNvSpPr/>
          <p:nvPr/>
        </p:nvSpPr>
        <p:spPr>
          <a:xfrm>
            <a:off x="6648959" y="5591763"/>
            <a:ext cx="5535168" cy="430887"/>
          </a:xfrm>
          <a:prstGeom prst="rect">
            <a:avLst/>
          </a:prstGeom>
        </p:spPr>
        <p:txBody>
          <a:bodyPr wrap="square">
            <a:spAutoFit/>
          </a:bodyPr>
          <a:lstStyle/>
          <a:p>
            <a:r>
              <a:rPr lang="en-US" sz="2200" dirty="0"/>
              <a:t>Not clear the effect. Poorly designed</a:t>
            </a:r>
            <a:endParaRPr lang="es-ES" sz="2200" dirty="0"/>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4114087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381232-C2A2-4BCA-A012-4F8B28114847}"/>
              </a:ext>
            </a:extLst>
          </p:cNvPr>
          <p:cNvSpPr>
            <a:spLocks noGrp="1"/>
          </p:cNvSpPr>
          <p:nvPr>
            <p:ph type="title"/>
          </p:nvPr>
        </p:nvSpPr>
        <p:spPr>
          <a:xfrm>
            <a:off x="646111" y="452718"/>
            <a:ext cx="9404723" cy="769441"/>
          </a:xfrm>
        </p:spPr>
        <p:txBody>
          <a:bodyPr/>
          <a:lstStyle/>
          <a:p>
            <a:r>
              <a:rPr lang="es-ES" dirty="0" err="1"/>
              <a:t>Conditions</a:t>
            </a:r>
            <a:r>
              <a:rPr lang="es-ES" dirty="0"/>
              <a:t> </a:t>
            </a:r>
            <a:r>
              <a:rPr lang="es-ES" dirty="0" err="1"/>
              <a:t>for</a:t>
            </a:r>
            <a:r>
              <a:rPr lang="es-ES" dirty="0"/>
              <a:t> a </a:t>
            </a:r>
            <a:r>
              <a:rPr lang="es-ES" dirty="0" err="1"/>
              <a:t>hypothesis</a:t>
            </a:r>
            <a:endParaRPr lang="es-ES" dirty="0"/>
          </a:p>
        </p:txBody>
      </p:sp>
      <p:sp>
        <p:nvSpPr>
          <p:cNvPr id="3" name="CuadroTexto 2">
            <a:extLst>
              <a:ext uri="{FF2B5EF4-FFF2-40B4-BE49-F238E27FC236}">
                <a16:creationId xmlns:a16="http://schemas.microsoft.com/office/drawing/2014/main" id="{1763F2C3-0E9B-4AC7-8E0B-7CB4AB83246B}"/>
              </a:ext>
            </a:extLst>
          </p:cNvPr>
          <p:cNvSpPr txBox="1"/>
          <p:nvPr/>
        </p:nvSpPr>
        <p:spPr>
          <a:xfrm>
            <a:off x="3430045" y="2588395"/>
            <a:ext cx="5678157" cy="3139321"/>
          </a:xfrm>
          <a:prstGeom prst="rect">
            <a:avLst/>
          </a:prstGeom>
          <a:noFill/>
        </p:spPr>
        <p:txBody>
          <a:bodyPr wrap="none" rtlCol="0">
            <a:spAutoFit/>
          </a:bodyPr>
          <a:lstStyle/>
          <a:p>
            <a:pPr marL="342900" indent="-342900">
              <a:buFont typeface="Wingdings" panose="05000000000000000000" pitchFamily="2" charset="2"/>
              <a:buChar char="Ø"/>
            </a:pPr>
            <a:r>
              <a:rPr lang="es-ES" sz="2200" dirty="0" err="1"/>
              <a:t>Generalizability</a:t>
            </a:r>
            <a:r>
              <a:rPr lang="es-ES" sz="2200" dirty="0"/>
              <a:t>, </a:t>
            </a:r>
            <a:r>
              <a:rPr lang="es-ES" sz="2200" dirty="0" err="1"/>
              <a:t>or</a:t>
            </a:r>
            <a:r>
              <a:rPr lang="es-ES" sz="2200" dirty="0"/>
              <a:t> </a:t>
            </a:r>
            <a:r>
              <a:rPr lang="es-ES" sz="2200" dirty="0" err="1"/>
              <a:t>universality</a:t>
            </a:r>
            <a:endParaRPr lang="es-ES" sz="2200" dirty="0"/>
          </a:p>
          <a:p>
            <a:pPr marL="342900" indent="-342900">
              <a:buFont typeface="Wingdings" panose="05000000000000000000" pitchFamily="2" charset="2"/>
              <a:buChar char="Ø"/>
            </a:pPr>
            <a:endParaRPr lang="es-ES" sz="2200" dirty="0"/>
          </a:p>
          <a:p>
            <a:pPr marL="342900" indent="-342900">
              <a:buFont typeface="Wingdings" panose="05000000000000000000" pitchFamily="2" charset="2"/>
              <a:buChar char="Ø"/>
            </a:pPr>
            <a:r>
              <a:rPr lang="es-ES" sz="2200" dirty="0" err="1"/>
              <a:t>Testable</a:t>
            </a:r>
            <a:endParaRPr lang="es-ES" sz="2200" dirty="0"/>
          </a:p>
          <a:p>
            <a:pPr marL="342900" indent="-342900">
              <a:buFont typeface="Wingdings" panose="05000000000000000000" pitchFamily="2" charset="2"/>
              <a:buChar char="Ø"/>
            </a:pPr>
            <a:endParaRPr lang="es-ES" sz="2200" dirty="0"/>
          </a:p>
          <a:p>
            <a:pPr marL="342900" indent="-342900">
              <a:buFont typeface="Wingdings" panose="05000000000000000000" pitchFamily="2" charset="2"/>
              <a:buChar char="Ø"/>
            </a:pPr>
            <a:r>
              <a:rPr lang="es-ES" sz="2200" dirty="0" err="1"/>
              <a:t>Compatibility</a:t>
            </a:r>
            <a:r>
              <a:rPr lang="es-ES" sz="2200" dirty="0"/>
              <a:t> </a:t>
            </a:r>
            <a:r>
              <a:rPr lang="es-ES" sz="2200" dirty="0" err="1"/>
              <a:t>with</a:t>
            </a:r>
            <a:r>
              <a:rPr lang="es-ES" sz="2200" dirty="0"/>
              <a:t> </a:t>
            </a:r>
            <a:r>
              <a:rPr lang="es-ES" sz="2200" dirty="0" err="1"/>
              <a:t>existing</a:t>
            </a:r>
            <a:r>
              <a:rPr lang="es-ES" sz="2200" dirty="0"/>
              <a:t> </a:t>
            </a:r>
            <a:r>
              <a:rPr lang="es-ES" sz="2200" dirty="0" err="1"/>
              <a:t>knowledge</a:t>
            </a:r>
            <a:endParaRPr lang="es-ES" sz="2200" dirty="0"/>
          </a:p>
          <a:p>
            <a:pPr marL="342900" indent="-342900">
              <a:buFont typeface="Wingdings" panose="05000000000000000000" pitchFamily="2" charset="2"/>
              <a:buChar char="Ø"/>
            </a:pPr>
            <a:endParaRPr lang="es-ES" sz="2200" dirty="0"/>
          </a:p>
          <a:p>
            <a:pPr marL="342900" indent="-342900">
              <a:buFont typeface="Wingdings" panose="05000000000000000000" pitchFamily="2" charset="2"/>
              <a:buChar char="Ø"/>
            </a:pPr>
            <a:r>
              <a:rPr lang="es-ES" sz="2200" dirty="0" err="1"/>
              <a:t>Invariability</a:t>
            </a:r>
            <a:endParaRPr lang="es-ES" sz="2200" dirty="0"/>
          </a:p>
          <a:p>
            <a:pPr marL="342900" indent="-342900">
              <a:buFont typeface="Wingdings" panose="05000000000000000000" pitchFamily="2" charset="2"/>
              <a:buChar char="Ø"/>
            </a:pPr>
            <a:endParaRPr lang="es-ES" sz="2200" dirty="0"/>
          </a:p>
          <a:p>
            <a:pPr marL="342900" indent="-342900">
              <a:buFont typeface="Wingdings" panose="05000000000000000000" pitchFamily="2" charset="2"/>
              <a:buChar char="Ø"/>
            </a:pPr>
            <a:r>
              <a:rPr lang="es-ES" sz="2200" dirty="0" err="1"/>
              <a:t>Causality</a:t>
            </a:r>
            <a:endParaRPr lang="es-ES" sz="2200" dirty="0"/>
          </a:p>
        </p:txBody>
      </p:sp>
      <p:sp>
        <p:nvSpPr>
          <p:cNvPr id="4" name="CuadroTexto 3">
            <a:extLst>
              <a:ext uri="{FF2B5EF4-FFF2-40B4-BE49-F238E27FC236}">
                <a16:creationId xmlns:a16="http://schemas.microsoft.com/office/drawing/2014/main" id="{09E5641E-2153-480C-B5DC-E7C4F3FCAF3C}"/>
              </a:ext>
            </a:extLst>
          </p:cNvPr>
          <p:cNvSpPr txBox="1"/>
          <p:nvPr/>
        </p:nvSpPr>
        <p:spPr>
          <a:xfrm>
            <a:off x="7598664" y="5727716"/>
            <a:ext cx="3038011" cy="369332"/>
          </a:xfrm>
          <a:prstGeom prst="rect">
            <a:avLst/>
          </a:prstGeom>
          <a:noFill/>
        </p:spPr>
        <p:txBody>
          <a:bodyPr wrap="none" rtlCol="0">
            <a:spAutoFit/>
          </a:bodyPr>
          <a:lstStyle/>
          <a:p>
            <a:r>
              <a:rPr lang="es-ES" dirty="0" err="1"/>
              <a:t>Connway</a:t>
            </a:r>
            <a:r>
              <a:rPr lang="es-ES" dirty="0"/>
              <a:t> &amp; Powell, p. 52 </a:t>
            </a:r>
          </a:p>
        </p:txBody>
      </p:sp>
      <p:sp>
        <p:nvSpPr>
          <p:cNvPr id="5" name="Rectángulo 4">
            <a:extLst>
              <a:ext uri="{FF2B5EF4-FFF2-40B4-BE49-F238E27FC236}">
                <a16:creationId xmlns:a16="http://schemas.microsoft.com/office/drawing/2014/main" id="{885C4DBE-5A86-4DD4-93D3-3E899558AC7E}"/>
              </a:ext>
            </a:extLst>
          </p:cNvPr>
          <p:cNvSpPr/>
          <p:nvPr/>
        </p:nvSpPr>
        <p:spPr>
          <a:xfrm>
            <a:off x="646111" y="1377172"/>
            <a:ext cx="10899778" cy="769441"/>
          </a:xfrm>
          <a:prstGeom prst="rect">
            <a:avLst/>
          </a:prstGeom>
        </p:spPr>
        <p:txBody>
          <a:bodyPr wrap="square">
            <a:spAutoFit/>
          </a:bodyPr>
          <a:lstStyle/>
          <a:p>
            <a:r>
              <a:rPr lang="en-US" sz="2200" dirty="0">
                <a:solidFill>
                  <a:srgbClr val="231F20"/>
                </a:solidFill>
              </a:rPr>
              <a:t>“The process starts with a set of specific facts or observations, which the researcher is attempting to explain”</a:t>
            </a:r>
            <a:endParaRPr lang="es-ES" sz="2200" dirty="0"/>
          </a:p>
        </p:txBody>
      </p:sp>
      <p:sp>
        <p:nvSpPr>
          <p:cNvPr id="6" name="Cerrar llave 5">
            <a:extLst>
              <a:ext uri="{FF2B5EF4-FFF2-40B4-BE49-F238E27FC236}">
                <a16:creationId xmlns:a16="http://schemas.microsoft.com/office/drawing/2014/main" id="{7C3F75A3-050E-492D-923F-B1F7BA1F8147}"/>
              </a:ext>
              <a:ext uri="{C183D7F6-B498-43B3-948B-1728B52AA6E4}">
                <adec:decorative xmlns:adec="http://schemas.microsoft.com/office/drawing/2017/decorative" xmlns="" val="1"/>
              </a:ext>
            </a:extLst>
          </p:cNvPr>
          <p:cNvSpPr/>
          <p:nvPr/>
        </p:nvSpPr>
        <p:spPr>
          <a:xfrm>
            <a:off x="5614416" y="4553712"/>
            <a:ext cx="576072" cy="1261872"/>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CuadroTexto 6">
            <a:extLst>
              <a:ext uri="{FF2B5EF4-FFF2-40B4-BE49-F238E27FC236}">
                <a16:creationId xmlns:a16="http://schemas.microsoft.com/office/drawing/2014/main" id="{5F7714DE-66FF-4BE3-8578-DA35B539EAAF}"/>
              </a:ext>
            </a:extLst>
          </p:cNvPr>
          <p:cNvSpPr txBox="1"/>
          <p:nvPr/>
        </p:nvSpPr>
        <p:spPr>
          <a:xfrm>
            <a:off x="6300216" y="4935974"/>
            <a:ext cx="3651962" cy="369332"/>
          </a:xfrm>
          <a:prstGeom prst="rect">
            <a:avLst/>
          </a:prstGeom>
          <a:noFill/>
        </p:spPr>
        <p:txBody>
          <a:bodyPr wrap="none" rtlCol="0">
            <a:spAutoFit/>
          </a:bodyPr>
          <a:lstStyle/>
          <a:p>
            <a:r>
              <a:rPr lang="es-ES" dirty="0" err="1"/>
              <a:t>Not</a:t>
            </a:r>
            <a:r>
              <a:rPr lang="es-ES" dirty="0"/>
              <a:t> </a:t>
            </a:r>
            <a:r>
              <a:rPr lang="es-ES" dirty="0" err="1"/>
              <a:t>always</a:t>
            </a:r>
            <a:r>
              <a:rPr lang="es-ES" dirty="0"/>
              <a:t> posible in Social Sc.</a:t>
            </a:r>
          </a:p>
        </p:txBody>
      </p:sp>
      <p:sp>
        <p:nvSpPr>
          <p:cNvPr id="8" name="Rezervirano mjesto podnožja 7"/>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532111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78D512-7CE4-4C9D-B1A9-879187D21E26}"/>
              </a:ext>
            </a:extLst>
          </p:cNvPr>
          <p:cNvSpPr>
            <a:spLocks noGrp="1"/>
          </p:cNvSpPr>
          <p:nvPr>
            <p:ph type="title"/>
          </p:nvPr>
        </p:nvSpPr>
        <p:spPr/>
        <p:txBody>
          <a:bodyPr/>
          <a:lstStyle/>
          <a:p>
            <a:r>
              <a:rPr lang="es-ES" dirty="0" err="1"/>
              <a:t>Hyphotesis</a:t>
            </a:r>
            <a:endParaRPr lang="es-ES" dirty="0"/>
          </a:p>
        </p:txBody>
      </p:sp>
      <p:sp>
        <p:nvSpPr>
          <p:cNvPr id="3" name="Rectángulo 2">
            <a:extLst>
              <a:ext uri="{FF2B5EF4-FFF2-40B4-BE49-F238E27FC236}">
                <a16:creationId xmlns:a16="http://schemas.microsoft.com/office/drawing/2014/main" id="{C57FE2EE-1825-4E73-9D86-D4FF4648F67B}"/>
              </a:ext>
            </a:extLst>
          </p:cNvPr>
          <p:cNvSpPr/>
          <p:nvPr/>
        </p:nvSpPr>
        <p:spPr>
          <a:xfrm>
            <a:off x="646111" y="1301078"/>
            <a:ext cx="4402167" cy="3074944"/>
          </a:xfrm>
          <a:prstGeom prst="rect">
            <a:avLst/>
          </a:prstGeom>
        </p:spPr>
        <p:txBody>
          <a:bodyPr wrap="none">
            <a:spAutoFit/>
          </a:bodyPr>
          <a:lstStyle/>
          <a:p>
            <a:pPr>
              <a:lnSpc>
                <a:spcPct val="150000"/>
              </a:lnSpc>
            </a:pPr>
            <a:r>
              <a:rPr lang="es-ES" sz="2200" dirty="0" err="1">
                <a:solidFill>
                  <a:srgbClr val="231F20"/>
                </a:solidFill>
              </a:rPr>
              <a:t>Working</a:t>
            </a:r>
            <a:r>
              <a:rPr lang="es-ES" sz="2200" dirty="0">
                <a:solidFill>
                  <a:srgbClr val="231F20"/>
                </a:solidFill>
              </a:rPr>
              <a:t> </a:t>
            </a:r>
            <a:r>
              <a:rPr lang="es-ES" sz="2200" dirty="0" err="1">
                <a:solidFill>
                  <a:srgbClr val="231F20"/>
                </a:solidFill>
              </a:rPr>
              <a:t>or</a:t>
            </a:r>
            <a:r>
              <a:rPr lang="es-ES" sz="2200" dirty="0">
                <a:solidFill>
                  <a:srgbClr val="231F20"/>
                </a:solidFill>
              </a:rPr>
              <a:t> </a:t>
            </a:r>
            <a:r>
              <a:rPr lang="es-ES" sz="2200" dirty="0" err="1">
                <a:solidFill>
                  <a:srgbClr val="231F20"/>
                </a:solidFill>
              </a:rPr>
              <a:t>research</a:t>
            </a:r>
            <a:r>
              <a:rPr lang="es-ES" sz="2200" dirty="0">
                <a:solidFill>
                  <a:srgbClr val="231F20"/>
                </a:solidFill>
              </a:rPr>
              <a:t> </a:t>
            </a:r>
            <a:r>
              <a:rPr lang="es-ES" sz="2200" dirty="0" err="1">
                <a:solidFill>
                  <a:srgbClr val="231F20"/>
                </a:solidFill>
              </a:rPr>
              <a:t>hypothesis</a:t>
            </a:r>
            <a:endParaRPr lang="es-ES" sz="2200" dirty="0">
              <a:solidFill>
                <a:srgbClr val="231F20"/>
              </a:solidFill>
            </a:endParaRPr>
          </a:p>
          <a:p>
            <a:pPr>
              <a:lnSpc>
                <a:spcPct val="150000"/>
              </a:lnSpc>
            </a:pPr>
            <a:r>
              <a:rPr lang="es-ES" sz="2200" dirty="0"/>
              <a:t>Final </a:t>
            </a:r>
            <a:r>
              <a:rPr lang="es-ES" sz="2200" dirty="0" err="1"/>
              <a:t>hypothesis</a:t>
            </a:r>
            <a:endParaRPr lang="es-ES" sz="2200" dirty="0"/>
          </a:p>
          <a:p>
            <a:pPr>
              <a:lnSpc>
                <a:spcPct val="150000"/>
              </a:lnSpc>
            </a:pPr>
            <a:r>
              <a:rPr lang="es-ES" sz="2200" dirty="0"/>
              <a:t>Particular </a:t>
            </a:r>
            <a:r>
              <a:rPr lang="es-ES" sz="2200" dirty="0" err="1"/>
              <a:t>hypothesis</a:t>
            </a:r>
            <a:endParaRPr lang="es-ES" sz="2200" dirty="0"/>
          </a:p>
          <a:p>
            <a:pPr>
              <a:lnSpc>
                <a:spcPct val="150000"/>
              </a:lnSpc>
            </a:pPr>
            <a:r>
              <a:rPr lang="es-ES" sz="2200" dirty="0"/>
              <a:t>Causal </a:t>
            </a:r>
            <a:r>
              <a:rPr lang="es-ES" sz="2200" dirty="0" err="1"/>
              <a:t>hypothesis</a:t>
            </a:r>
            <a:endParaRPr lang="es-ES" sz="2200" dirty="0"/>
          </a:p>
          <a:p>
            <a:pPr>
              <a:lnSpc>
                <a:spcPct val="150000"/>
              </a:lnSpc>
            </a:pPr>
            <a:r>
              <a:rPr lang="es-ES" sz="2200" dirty="0" err="1"/>
              <a:t>Alternative</a:t>
            </a:r>
            <a:r>
              <a:rPr lang="es-ES" sz="2200" dirty="0"/>
              <a:t> </a:t>
            </a:r>
            <a:r>
              <a:rPr lang="es-ES" sz="2200" dirty="0" err="1"/>
              <a:t>hypothesis</a:t>
            </a:r>
            <a:endParaRPr lang="es-ES" sz="2200" dirty="0"/>
          </a:p>
          <a:p>
            <a:pPr>
              <a:lnSpc>
                <a:spcPct val="150000"/>
              </a:lnSpc>
            </a:pPr>
            <a:r>
              <a:rPr lang="es-ES" sz="2200" dirty="0" err="1"/>
              <a:t>Null</a:t>
            </a:r>
            <a:r>
              <a:rPr lang="es-ES" sz="2200" dirty="0"/>
              <a:t> </a:t>
            </a:r>
            <a:r>
              <a:rPr lang="es-ES" sz="2200" dirty="0" err="1"/>
              <a:t>hypothesis</a:t>
            </a:r>
            <a:endParaRPr lang="es-ES" sz="2200" dirty="0"/>
          </a:p>
        </p:txBody>
      </p:sp>
      <p:sp>
        <p:nvSpPr>
          <p:cNvPr id="4" name="Rectángulo 3">
            <a:extLst>
              <a:ext uri="{FF2B5EF4-FFF2-40B4-BE49-F238E27FC236}">
                <a16:creationId xmlns:a16="http://schemas.microsoft.com/office/drawing/2014/main" id="{4C4D2FA4-734C-41E4-85A7-DB444A66813C}"/>
              </a:ext>
            </a:extLst>
          </p:cNvPr>
          <p:cNvSpPr/>
          <p:nvPr/>
        </p:nvSpPr>
        <p:spPr>
          <a:xfrm>
            <a:off x="5935401" y="1301078"/>
            <a:ext cx="6096000" cy="3582776"/>
          </a:xfrm>
          <a:prstGeom prst="rect">
            <a:avLst/>
          </a:prstGeom>
        </p:spPr>
        <p:txBody>
          <a:bodyPr>
            <a:spAutoFit/>
          </a:bodyPr>
          <a:lstStyle/>
          <a:p>
            <a:pPr>
              <a:lnSpc>
                <a:spcPct val="150000"/>
              </a:lnSpc>
            </a:pPr>
            <a:r>
              <a:rPr lang="es-ES" sz="2200" dirty="0" err="1"/>
              <a:t>Inductive</a:t>
            </a:r>
            <a:r>
              <a:rPr lang="es-ES" sz="2200" dirty="0"/>
              <a:t> </a:t>
            </a:r>
            <a:r>
              <a:rPr lang="es-ES" sz="2200" dirty="0" err="1"/>
              <a:t>hypothesis</a:t>
            </a:r>
            <a:endParaRPr lang="es-ES" sz="2200" dirty="0"/>
          </a:p>
          <a:p>
            <a:pPr>
              <a:lnSpc>
                <a:spcPct val="150000"/>
              </a:lnSpc>
            </a:pPr>
            <a:r>
              <a:rPr lang="es-ES" sz="2200" dirty="0" err="1"/>
              <a:t>Deductive</a:t>
            </a:r>
            <a:r>
              <a:rPr lang="es-ES" sz="2200" dirty="0"/>
              <a:t> </a:t>
            </a:r>
            <a:r>
              <a:rPr lang="es-ES" sz="2200" dirty="0" err="1"/>
              <a:t>hypothesis</a:t>
            </a:r>
            <a:endParaRPr lang="es-ES" sz="2200" dirty="0"/>
          </a:p>
          <a:p>
            <a:pPr>
              <a:lnSpc>
                <a:spcPct val="150000"/>
              </a:lnSpc>
            </a:pPr>
            <a:r>
              <a:rPr lang="es-ES" sz="2200" dirty="0" err="1"/>
              <a:t>Nondirectional</a:t>
            </a:r>
            <a:r>
              <a:rPr lang="es-ES" sz="2200" dirty="0"/>
              <a:t> </a:t>
            </a:r>
            <a:r>
              <a:rPr lang="es-ES" sz="2200" dirty="0" err="1"/>
              <a:t>hypothesis</a:t>
            </a:r>
            <a:endParaRPr lang="es-ES" sz="2200" dirty="0"/>
          </a:p>
          <a:p>
            <a:pPr>
              <a:lnSpc>
                <a:spcPct val="150000"/>
              </a:lnSpc>
            </a:pPr>
            <a:r>
              <a:rPr lang="es-ES" sz="2200" dirty="0" err="1"/>
              <a:t>Directional</a:t>
            </a:r>
            <a:r>
              <a:rPr lang="es-ES" sz="2200" dirty="0"/>
              <a:t> </a:t>
            </a:r>
            <a:r>
              <a:rPr lang="es-ES" sz="2200" dirty="0" err="1"/>
              <a:t>hypothesis</a:t>
            </a:r>
            <a:endParaRPr lang="es-ES" sz="2200" dirty="0"/>
          </a:p>
          <a:p>
            <a:pPr>
              <a:lnSpc>
                <a:spcPct val="150000"/>
              </a:lnSpc>
            </a:pPr>
            <a:r>
              <a:rPr lang="es-ES" sz="2200" dirty="0" err="1"/>
              <a:t>Multivariate</a:t>
            </a:r>
            <a:r>
              <a:rPr lang="es-ES" sz="2200" dirty="0"/>
              <a:t> </a:t>
            </a:r>
            <a:r>
              <a:rPr lang="es-ES" sz="2200" dirty="0" err="1"/>
              <a:t>hypothesis</a:t>
            </a:r>
            <a:endParaRPr lang="es-ES" sz="2200" dirty="0"/>
          </a:p>
          <a:p>
            <a:pPr>
              <a:lnSpc>
                <a:spcPct val="150000"/>
              </a:lnSpc>
            </a:pPr>
            <a:r>
              <a:rPr lang="es-ES" sz="2200" dirty="0" err="1"/>
              <a:t>Bivariate</a:t>
            </a:r>
            <a:r>
              <a:rPr lang="es-ES" sz="2200" dirty="0"/>
              <a:t> </a:t>
            </a:r>
            <a:r>
              <a:rPr lang="es-ES" sz="2200" dirty="0" err="1"/>
              <a:t>hypothesis</a:t>
            </a:r>
            <a:endParaRPr lang="es-ES" sz="2200" dirty="0"/>
          </a:p>
          <a:p>
            <a:pPr>
              <a:lnSpc>
                <a:spcPct val="150000"/>
              </a:lnSpc>
            </a:pPr>
            <a:r>
              <a:rPr lang="es-ES" sz="2200" dirty="0" err="1"/>
              <a:t>Univariate</a:t>
            </a:r>
            <a:r>
              <a:rPr lang="es-ES" sz="2200" dirty="0"/>
              <a:t> </a:t>
            </a:r>
            <a:r>
              <a:rPr lang="es-ES" sz="2200" dirty="0" err="1"/>
              <a:t>hypothesis</a:t>
            </a:r>
            <a:endParaRPr lang="es-ES" sz="2200" dirty="0"/>
          </a:p>
        </p:txBody>
      </p:sp>
      <p:sp>
        <p:nvSpPr>
          <p:cNvPr id="5" name="CuadroTexto 4">
            <a:extLst>
              <a:ext uri="{FF2B5EF4-FFF2-40B4-BE49-F238E27FC236}">
                <a16:creationId xmlns:a16="http://schemas.microsoft.com/office/drawing/2014/main" id="{A173D640-FCC4-49FB-8461-CA5BEE2B2E5B}"/>
              </a:ext>
            </a:extLst>
          </p:cNvPr>
          <p:cNvSpPr txBox="1"/>
          <p:nvPr/>
        </p:nvSpPr>
        <p:spPr>
          <a:xfrm>
            <a:off x="8665776" y="5890153"/>
            <a:ext cx="2153154" cy="276999"/>
          </a:xfrm>
          <a:prstGeom prst="rect">
            <a:avLst/>
          </a:prstGeom>
          <a:noFill/>
        </p:spPr>
        <p:txBody>
          <a:bodyPr wrap="none" rtlCol="0">
            <a:spAutoFit/>
          </a:bodyPr>
          <a:lstStyle/>
          <a:p>
            <a:r>
              <a:rPr lang="es-ES" sz="1200" dirty="0" err="1"/>
              <a:t>Connaway</a:t>
            </a:r>
            <a:r>
              <a:rPr lang="es-ES" sz="1200" dirty="0"/>
              <a:t> &amp; Powell, p. 52</a:t>
            </a:r>
          </a:p>
        </p:txBody>
      </p:sp>
      <p:sp>
        <p:nvSpPr>
          <p:cNvPr id="6" name="Rezervirano mjesto podnožja 5"/>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1424011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588380-C9E7-4CED-B63D-F5B4357F2F9E}"/>
              </a:ext>
            </a:extLst>
          </p:cNvPr>
          <p:cNvSpPr>
            <a:spLocks noGrp="1"/>
          </p:cNvSpPr>
          <p:nvPr>
            <p:ph type="title"/>
          </p:nvPr>
        </p:nvSpPr>
        <p:spPr/>
        <p:txBody>
          <a:bodyPr/>
          <a:lstStyle/>
          <a:p>
            <a:r>
              <a:rPr lang="es-ES" dirty="0" err="1"/>
              <a:t>Sample</a:t>
            </a:r>
            <a:r>
              <a:rPr lang="es-ES" dirty="0"/>
              <a:t> </a:t>
            </a:r>
            <a:r>
              <a:rPr lang="es-ES" dirty="0" err="1"/>
              <a:t>of</a:t>
            </a:r>
            <a:r>
              <a:rPr lang="es-ES" dirty="0"/>
              <a:t> </a:t>
            </a:r>
            <a:r>
              <a:rPr lang="es-ES" dirty="0" err="1"/>
              <a:t>hypothesis</a:t>
            </a:r>
            <a:endParaRPr lang="es-ES" dirty="0"/>
          </a:p>
        </p:txBody>
      </p:sp>
      <p:sp>
        <p:nvSpPr>
          <p:cNvPr id="4" name="Rectángulo 3">
            <a:extLst>
              <a:ext uri="{FF2B5EF4-FFF2-40B4-BE49-F238E27FC236}">
                <a16:creationId xmlns:a16="http://schemas.microsoft.com/office/drawing/2014/main" id="{F1312E31-AB06-4E4A-BA57-4BF99BCF6E2D}"/>
              </a:ext>
            </a:extLst>
          </p:cNvPr>
          <p:cNvSpPr/>
          <p:nvPr/>
        </p:nvSpPr>
        <p:spPr>
          <a:xfrm>
            <a:off x="1094167" y="2659559"/>
            <a:ext cx="10366248" cy="830997"/>
          </a:xfrm>
          <a:prstGeom prst="rect">
            <a:avLst/>
          </a:prstGeom>
        </p:spPr>
        <p:txBody>
          <a:bodyPr wrap="square">
            <a:spAutoFit/>
          </a:bodyPr>
          <a:lstStyle/>
          <a:p>
            <a:r>
              <a:rPr lang="en-US" sz="2400" dirty="0">
                <a:solidFill>
                  <a:srgbClr val="222222"/>
                </a:solidFill>
              </a:rPr>
              <a:t>Pumpkins watered with liquid Vitamin A grow faster than pumpkins watered with liquid Vitamin B</a:t>
            </a:r>
            <a:endParaRPr lang="es-ES" sz="2400" dirty="0"/>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720794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AC0B945-990E-439D-9C27-23809C636C57}"/>
              </a:ext>
            </a:extLst>
          </p:cNvPr>
          <p:cNvSpPr>
            <a:spLocks noGrp="1"/>
          </p:cNvSpPr>
          <p:nvPr>
            <p:ph type="ctrTitle"/>
          </p:nvPr>
        </p:nvSpPr>
        <p:spPr/>
        <p:txBody>
          <a:bodyPr/>
          <a:lstStyle/>
          <a:p>
            <a:r>
              <a:rPr lang="es-ES" dirty="0" err="1"/>
              <a:t>Correlation</a:t>
            </a:r>
            <a:r>
              <a:rPr lang="es-ES" dirty="0"/>
              <a:t> vs. </a:t>
            </a:r>
            <a:r>
              <a:rPr lang="es-ES" dirty="0" err="1"/>
              <a:t>Causation</a:t>
            </a:r>
            <a:endParaRPr lang="es-ES" dirty="0"/>
          </a:p>
        </p:txBody>
      </p:sp>
    </p:spTree>
    <p:extLst>
      <p:ext uri="{BB962C8B-B14F-4D97-AF65-F5344CB8AC3E}">
        <p14:creationId xmlns:p14="http://schemas.microsoft.com/office/powerpoint/2010/main" val="3674709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6B430D-E515-4577-9047-D003A1F9CE46}"/>
              </a:ext>
            </a:extLst>
          </p:cNvPr>
          <p:cNvSpPr>
            <a:spLocks noGrp="1"/>
          </p:cNvSpPr>
          <p:nvPr>
            <p:ph type="title"/>
          </p:nvPr>
        </p:nvSpPr>
        <p:spPr/>
        <p:txBody>
          <a:bodyPr/>
          <a:lstStyle/>
          <a:p>
            <a:r>
              <a:rPr lang="es-ES" dirty="0" err="1"/>
              <a:t>Casuality</a:t>
            </a:r>
            <a:endParaRPr lang="es-ES" dirty="0"/>
          </a:p>
        </p:txBody>
      </p:sp>
      <p:sp>
        <p:nvSpPr>
          <p:cNvPr id="4" name="Rectángulo 3">
            <a:extLst>
              <a:ext uri="{FF2B5EF4-FFF2-40B4-BE49-F238E27FC236}">
                <a16:creationId xmlns:a16="http://schemas.microsoft.com/office/drawing/2014/main" id="{AFACAC81-2A67-467F-9AC9-B7F32725C032}"/>
              </a:ext>
            </a:extLst>
          </p:cNvPr>
          <p:cNvSpPr/>
          <p:nvPr/>
        </p:nvSpPr>
        <p:spPr>
          <a:xfrm>
            <a:off x="2029968" y="1335479"/>
            <a:ext cx="8092440" cy="2930610"/>
          </a:xfrm>
          <a:prstGeom prst="rect">
            <a:avLst/>
          </a:prstGeom>
        </p:spPr>
        <p:txBody>
          <a:bodyPr wrap="square">
            <a:spAutoFit/>
          </a:bodyPr>
          <a:lstStyle/>
          <a:p>
            <a:pPr>
              <a:lnSpc>
                <a:spcPct val="200000"/>
              </a:lnSpc>
            </a:pPr>
            <a:r>
              <a:rPr lang="en-US" sz="2400" dirty="0"/>
              <a:t>“A type of theoretical explanation about why events occur and how things work expressed in terms of causes and effects or as one factor </a:t>
            </a:r>
            <a:r>
              <a:rPr lang="es-ES" sz="2400" dirty="0" err="1"/>
              <a:t>producing</a:t>
            </a:r>
            <a:r>
              <a:rPr lang="es-ES" sz="2400" dirty="0"/>
              <a:t> </a:t>
            </a:r>
            <a:r>
              <a:rPr lang="es-ES" sz="2400" dirty="0" err="1"/>
              <a:t>certain</a:t>
            </a:r>
            <a:r>
              <a:rPr lang="es-ES" sz="2400" dirty="0"/>
              <a:t> </a:t>
            </a:r>
            <a:r>
              <a:rPr lang="es-ES" sz="2400" dirty="0" err="1"/>
              <a:t>results</a:t>
            </a:r>
            <a:r>
              <a:rPr lang="es-ES" sz="2400" dirty="0"/>
              <a:t>.”</a:t>
            </a:r>
          </a:p>
        </p:txBody>
      </p:sp>
      <p:sp>
        <p:nvSpPr>
          <p:cNvPr id="6" name="CuadroTexto 5">
            <a:extLst>
              <a:ext uri="{FF2B5EF4-FFF2-40B4-BE49-F238E27FC236}">
                <a16:creationId xmlns:a16="http://schemas.microsoft.com/office/drawing/2014/main" id="{B8993905-C32D-4ADA-9069-292F7809CB84}"/>
              </a:ext>
            </a:extLst>
          </p:cNvPr>
          <p:cNvSpPr txBox="1"/>
          <p:nvPr/>
        </p:nvSpPr>
        <p:spPr>
          <a:xfrm>
            <a:off x="8620125" y="5514975"/>
            <a:ext cx="1665841" cy="276999"/>
          </a:xfrm>
          <a:prstGeom prst="rect">
            <a:avLst/>
          </a:prstGeom>
          <a:noFill/>
        </p:spPr>
        <p:txBody>
          <a:bodyPr wrap="none" rtlCol="0">
            <a:spAutoFit/>
          </a:bodyPr>
          <a:lstStyle/>
          <a:p>
            <a:r>
              <a:rPr lang="es-ES" sz="1200" dirty="0"/>
              <a:t>Neuman, 2014, p.74</a:t>
            </a:r>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175783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2BB06F-86BB-4AEB-85A0-685EC6A8CF43}"/>
              </a:ext>
            </a:extLst>
          </p:cNvPr>
          <p:cNvSpPr>
            <a:spLocks noGrp="1"/>
          </p:cNvSpPr>
          <p:nvPr>
            <p:ph type="title"/>
          </p:nvPr>
        </p:nvSpPr>
        <p:spPr/>
        <p:txBody>
          <a:bodyPr/>
          <a:lstStyle/>
          <a:p>
            <a:r>
              <a:rPr lang="es-ES" dirty="0" err="1"/>
              <a:t>Causality</a:t>
            </a:r>
            <a:r>
              <a:rPr lang="es-ES" dirty="0"/>
              <a:t> </a:t>
            </a:r>
            <a:r>
              <a:rPr lang="es-ES" dirty="0" err="1"/>
              <a:t>requirements</a:t>
            </a:r>
            <a:endParaRPr lang="es-ES" dirty="0"/>
          </a:p>
        </p:txBody>
      </p:sp>
      <p:sp>
        <p:nvSpPr>
          <p:cNvPr id="3" name="Rectángulo 2">
            <a:extLst>
              <a:ext uri="{FF2B5EF4-FFF2-40B4-BE49-F238E27FC236}">
                <a16:creationId xmlns:a16="http://schemas.microsoft.com/office/drawing/2014/main" id="{28320E7D-440F-4294-A5CB-1CEB2CB70785}"/>
              </a:ext>
            </a:extLst>
          </p:cNvPr>
          <p:cNvSpPr/>
          <p:nvPr/>
        </p:nvSpPr>
        <p:spPr>
          <a:xfrm>
            <a:off x="1000125" y="1633574"/>
            <a:ext cx="9783763" cy="3371179"/>
          </a:xfrm>
          <a:prstGeom prst="rect">
            <a:avLst/>
          </a:prstGeom>
        </p:spPr>
        <p:txBody>
          <a:bodyPr wrap="square">
            <a:spAutoFit/>
          </a:bodyPr>
          <a:lstStyle/>
          <a:p>
            <a:pPr>
              <a:lnSpc>
                <a:spcPct val="200000"/>
              </a:lnSpc>
            </a:pPr>
            <a:r>
              <a:rPr lang="en-US" sz="2200" dirty="0"/>
              <a:t>• In order to have a “cause and effect” </a:t>
            </a:r>
            <a:r>
              <a:rPr lang="es-ES" sz="2200" dirty="0" err="1"/>
              <a:t>relationship</a:t>
            </a:r>
            <a:r>
              <a:rPr lang="es-ES" sz="2200" dirty="0"/>
              <a:t> </a:t>
            </a:r>
            <a:r>
              <a:rPr lang="es-ES" sz="2200" dirty="0" err="1"/>
              <a:t>between</a:t>
            </a:r>
            <a:r>
              <a:rPr lang="es-ES" sz="2200" dirty="0"/>
              <a:t> </a:t>
            </a:r>
            <a:r>
              <a:rPr lang="es-ES" sz="2200" dirty="0" err="1"/>
              <a:t>two</a:t>
            </a:r>
            <a:r>
              <a:rPr lang="es-ES" sz="2200" dirty="0"/>
              <a:t> variables:</a:t>
            </a:r>
          </a:p>
          <a:p>
            <a:pPr marL="342900" indent="-342900">
              <a:lnSpc>
                <a:spcPct val="200000"/>
              </a:lnSpc>
              <a:buFont typeface="Wingdings" panose="05000000000000000000" pitchFamily="2" charset="2"/>
              <a:buChar char="q"/>
            </a:pPr>
            <a:r>
              <a:rPr lang="en-US" sz="2200" dirty="0"/>
              <a:t>The two must correlate (correlation)</a:t>
            </a:r>
          </a:p>
          <a:p>
            <a:pPr marL="342900" indent="-342900">
              <a:lnSpc>
                <a:spcPct val="200000"/>
              </a:lnSpc>
              <a:buFont typeface="Wingdings" panose="05000000000000000000" pitchFamily="2" charset="2"/>
              <a:buChar char="q"/>
            </a:pPr>
            <a:r>
              <a:rPr lang="en-US" sz="2200" dirty="0"/>
              <a:t>The cause must come before the effect </a:t>
            </a:r>
            <a:r>
              <a:rPr lang="es-ES" sz="2200" dirty="0"/>
              <a:t>(time </a:t>
            </a:r>
            <a:r>
              <a:rPr lang="es-ES" sz="2200" dirty="0" err="1"/>
              <a:t>order</a:t>
            </a:r>
            <a:r>
              <a:rPr lang="es-ES" sz="2200" dirty="0"/>
              <a:t>)</a:t>
            </a:r>
          </a:p>
          <a:p>
            <a:pPr marL="342900" indent="-342900">
              <a:lnSpc>
                <a:spcPct val="200000"/>
              </a:lnSpc>
              <a:buFont typeface="Wingdings" panose="05000000000000000000" pitchFamily="2" charset="2"/>
              <a:buChar char="q"/>
            </a:pPr>
            <a:r>
              <a:rPr lang="en-US" sz="2200" dirty="0"/>
              <a:t>The effect cannot be explained by a third </a:t>
            </a:r>
            <a:r>
              <a:rPr lang="es-ES" sz="2200" dirty="0"/>
              <a:t>variable (</a:t>
            </a:r>
            <a:r>
              <a:rPr lang="es-ES" sz="2200" dirty="0" err="1"/>
              <a:t>spuriousness</a:t>
            </a:r>
            <a:r>
              <a:rPr lang="es-ES" sz="2200" dirty="0"/>
              <a:t>)</a:t>
            </a:r>
          </a:p>
        </p:txBody>
      </p:sp>
      <p:sp>
        <p:nvSpPr>
          <p:cNvPr id="4" name="Rectángulo 3">
            <a:extLst>
              <a:ext uri="{FF2B5EF4-FFF2-40B4-BE49-F238E27FC236}">
                <a16:creationId xmlns:a16="http://schemas.microsoft.com/office/drawing/2014/main" id="{5505B707-D6FF-43C0-BC80-C87E1AEF812B}"/>
              </a:ext>
            </a:extLst>
          </p:cNvPr>
          <p:cNvSpPr/>
          <p:nvPr/>
        </p:nvSpPr>
        <p:spPr>
          <a:xfrm>
            <a:off x="10293208" y="5492978"/>
            <a:ext cx="981359" cy="215444"/>
          </a:xfrm>
          <a:prstGeom prst="rect">
            <a:avLst/>
          </a:prstGeom>
        </p:spPr>
        <p:txBody>
          <a:bodyPr wrap="none">
            <a:spAutoFit/>
          </a:bodyPr>
          <a:lstStyle/>
          <a:p>
            <a:r>
              <a:rPr lang="es-ES" sz="800" dirty="0" err="1">
                <a:latin typeface="Calibri" panose="020F0502020204030204" pitchFamily="34" charset="0"/>
              </a:rPr>
              <a:t>Babbie</a:t>
            </a:r>
            <a:r>
              <a:rPr lang="es-ES" sz="800" dirty="0">
                <a:latin typeface="Calibri" panose="020F0502020204030204" pitchFamily="34" charset="0"/>
              </a:rPr>
              <a:t>, 2013, p. 95</a:t>
            </a:r>
            <a:endParaRPr lang="es-ES" dirty="0"/>
          </a:p>
        </p:txBody>
      </p:sp>
      <p:sp>
        <p:nvSpPr>
          <p:cNvPr id="5" name="Rezervirano mjesto podnožja 4"/>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243527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ca-ES" dirty="0" err="1"/>
              <a:t>Causation</a:t>
            </a:r>
            <a:endParaRPr lang="ca-ES" dirty="0"/>
          </a:p>
        </p:txBody>
      </p:sp>
      <p:pic>
        <p:nvPicPr>
          <p:cNvPr id="3" name="Imagen 2">
            <a:extLst>
              <a:ext uri="{FF2B5EF4-FFF2-40B4-BE49-F238E27FC236}">
                <a16:creationId xmlns:a16="http://schemas.microsoft.com/office/drawing/2014/main" id="{4619C2D3-FF90-4D66-8904-32871BAF0B0F}"/>
              </a:ext>
              <a:ext uri="{C183D7F6-B498-43B3-948B-1728B52AA6E4}">
                <adec:decorative xmlns:adec="http://schemas.microsoft.com/office/drawing/2017/decorative" xmlns="" val="1"/>
              </a:ext>
            </a:extLst>
          </p:cNvPr>
          <p:cNvPicPr>
            <a:picLocks noChangeAspect="1"/>
          </p:cNvPicPr>
          <p:nvPr/>
        </p:nvPicPr>
        <p:blipFill rotWithShape="1">
          <a:blip r:embed="rId2"/>
          <a:srcRect l="15469" t="15833" r="40469" b="8472"/>
          <a:stretch/>
        </p:blipFill>
        <p:spPr>
          <a:xfrm>
            <a:off x="3474720" y="119067"/>
            <a:ext cx="5943600" cy="5743373"/>
          </a:xfrm>
          <a:prstGeom prst="rect">
            <a:avLst/>
          </a:prstGeom>
        </p:spPr>
      </p:pic>
      <p:sp>
        <p:nvSpPr>
          <p:cNvPr id="4" name="CuadroTexto 3">
            <a:extLst>
              <a:ext uri="{FF2B5EF4-FFF2-40B4-BE49-F238E27FC236}">
                <a16:creationId xmlns:a16="http://schemas.microsoft.com/office/drawing/2014/main" id="{0793AE88-7926-4645-97AC-2E7881DA78CB}"/>
              </a:ext>
            </a:extLst>
          </p:cNvPr>
          <p:cNvSpPr txBox="1"/>
          <p:nvPr/>
        </p:nvSpPr>
        <p:spPr>
          <a:xfrm>
            <a:off x="8020050" y="6010275"/>
            <a:ext cx="1832553" cy="369332"/>
          </a:xfrm>
          <a:prstGeom prst="rect">
            <a:avLst/>
          </a:prstGeom>
          <a:noFill/>
        </p:spPr>
        <p:txBody>
          <a:bodyPr wrap="none" rtlCol="0">
            <a:spAutoFit/>
          </a:bodyPr>
          <a:lstStyle/>
          <a:p>
            <a:r>
              <a:rPr lang="es-ES" dirty="0"/>
              <a:t>Neuman, p. 79</a:t>
            </a:r>
          </a:p>
        </p:txBody>
      </p:sp>
      <p:sp>
        <p:nvSpPr>
          <p:cNvPr id="5" name="Rezervirano mjesto podnožja 4"/>
          <p:cNvSpPr>
            <a:spLocks noGrp="1"/>
          </p:cNvSpPr>
          <p:nvPr>
            <p:ph type="ftr" sz="quarter" idx="11"/>
          </p:nvPr>
        </p:nvSpPr>
        <p:spPr/>
        <p:txBody>
          <a:bodyPr/>
          <a:lstStyle/>
          <a:p>
            <a:r>
              <a:rPr lang="en-US" smtClean="0"/>
              <a:t>Juanjo Boté, 2018</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ca-ES" dirty="0" err="1"/>
              <a:t>Criteria</a:t>
            </a:r>
            <a:r>
              <a:rPr lang="ca-ES" dirty="0"/>
              <a:t> of </a:t>
            </a:r>
            <a:r>
              <a:rPr lang="ca-ES" dirty="0" err="1"/>
              <a:t>Causation</a:t>
            </a:r>
            <a:endParaRPr lang="ca-ES" dirty="0"/>
          </a:p>
        </p:txBody>
      </p:sp>
      <p:sp>
        <p:nvSpPr>
          <p:cNvPr id="5" name="4 Rectángulo"/>
          <p:cNvSpPr/>
          <p:nvPr/>
        </p:nvSpPr>
        <p:spPr>
          <a:xfrm>
            <a:off x="2911221" y="1689726"/>
            <a:ext cx="6096000" cy="1339854"/>
          </a:xfrm>
          <a:prstGeom prst="rect">
            <a:avLst/>
          </a:prstGeom>
        </p:spPr>
        <p:txBody>
          <a:bodyPr>
            <a:spAutoFit/>
          </a:bodyPr>
          <a:lstStyle/>
          <a:p>
            <a:pPr algn="ctr">
              <a:lnSpc>
                <a:spcPct val="200000"/>
              </a:lnSpc>
            </a:pPr>
            <a:r>
              <a:rPr lang="en-US" sz="2200" dirty="0"/>
              <a:t>Minimal conditions needed to establish a causal relationship between two items</a:t>
            </a:r>
            <a:endParaRPr lang="ca-ES" sz="2200" dirty="0"/>
          </a:p>
        </p:txBody>
      </p:sp>
      <p:sp>
        <p:nvSpPr>
          <p:cNvPr id="3" name="Rectángulo 2">
            <a:extLst>
              <a:ext uri="{FF2B5EF4-FFF2-40B4-BE49-F238E27FC236}">
                <a16:creationId xmlns:a16="http://schemas.microsoft.com/office/drawing/2014/main" id="{DD953BCE-A743-4D83-871A-16CA8A4545DB}"/>
              </a:ext>
            </a:extLst>
          </p:cNvPr>
          <p:cNvSpPr/>
          <p:nvPr/>
        </p:nvSpPr>
        <p:spPr>
          <a:xfrm>
            <a:off x="1768220" y="3752328"/>
            <a:ext cx="8975979" cy="1107996"/>
          </a:xfrm>
          <a:prstGeom prst="rect">
            <a:avLst/>
          </a:prstGeom>
        </p:spPr>
        <p:txBody>
          <a:bodyPr wrap="square">
            <a:spAutoFit/>
          </a:bodyPr>
          <a:lstStyle/>
          <a:p>
            <a:pPr algn="ctr"/>
            <a:r>
              <a:rPr lang="en-US" sz="2200" dirty="0"/>
              <a:t>“poverty </a:t>
            </a:r>
            <a:r>
              <a:rPr lang="en-US" sz="2200" i="1" dirty="0"/>
              <a:t>causes </a:t>
            </a:r>
            <a:r>
              <a:rPr lang="en-US" sz="2200" dirty="0"/>
              <a:t>crime”</a:t>
            </a:r>
          </a:p>
          <a:p>
            <a:pPr algn="ctr"/>
            <a:endParaRPr lang="en-US" sz="2200" dirty="0"/>
          </a:p>
          <a:p>
            <a:pPr algn="ctr"/>
            <a:r>
              <a:rPr lang="en-US" sz="2200" dirty="0"/>
              <a:t>“Weakening societal morals </a:t>
            </a:r>
            <a:r>
              <a:rPr lang="en-US" sz="2200" i="1" dirty="0"/>
              <a:t>causes </a:t>
            </a:r>
            <a:r>
              <a:rPr lang="en-US" sz="2200" dirty="0"/>
              <a:t>divorce to </a:t>
            </a:r>
            <a:r>
              <a:rPr lang="es-ES" sz="2200" dirty="0" err="1"/>
              <a:t>increase</a:t>
            </a:r>
            <a:r>
              <a:rPr lang="es-ES" sz="2200" dirty="0"/>
              <a:t>”.</a:t>
            </a:r>
          </a:p>
        </p:txBody>
      </p:sp>
      <p:sp>
        <p:nvSpPr>
          <p:cNvPr id="4" name="Rezervirano mjesto podnožja 3"/>
          <p:cNvSpPr>
            <a:spLocks noGrp="1"/>
          </p:cNvSpPr>
          <p:nvPr>
            <p:ph type="ftr" sz="quarter" idx="11"/>
          </p:nvPr>
        </p:nvSpPr>
        <p:spPr/>
        <p:txBody>
          <a:bodyPr/>
          <a:lstStyle/>
          <a:p>
            <a:r>
              <a:rPr lang="en-US" smtClean="0"/>
              <a:t>Juanjo Boté, 2018</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09B47-2FBE-4093-B753-B16B68C1E7E8}"/>
              </a:ext>
            </a:extLst>
          </p:cNvPr>
          <p:cNvSpPr>
            <a:spLocks noGrp="1"/>
          </p:cNvSpPr>
          <p:nvPr>
            <p:ph type="ctrTitle"/>
          </p:nvPr>
        </p:nvSpPr>
        <p:spPr/>
        <p:txBody>
          <a:bodyPr/>
          <a:lstStyle/>
          <a:p>
            <a:r>
              <a:rPr lang="en-US" dirty="0"/>
              <a:t>Basic Concepts Related with Scientific Research</a:t>
            </a:r>
            <a:endParaRPr lang="es-ES" dirty="0"/>
          </a:p>
        </p:txBody>
      </p:sp>
      <p:sp>
        <p:nvSpPr>
          <p:cNvPr id="3" name="Subtítulo 2">
            <a:extLst>
              <a:ext uri="{FF2B5EF4-FFF2-40B4-BE49-F238E27FC236}">
                <a16:creationId xmlns:a16="http://schemas.microsoft.com/office/drawing/2014/main" id="{8C5D4FF1-D8B2-4244-8448-9D6A0B42F86E}"/>
              </a:ext>
            </a:extLst>
          </p:cNvPr>
          <p:cNvSpPr>
            <a:spLocks noGrp="1"/>
          </p:cNvSpPr>
          <p:nvPr>
            <p:ph type="subTitle" idx="1"/>
          </p:nvPr>
        </p:nvSpPr>
        <p:spPr/>
        <p:txBody>
          <a:bodyPr/>
          <a:lstStyle/>
          <a:p>
            <a:endParaRPr lang="es-ES"/>
          </a:p>
        </p:txBody>
      </p:sp>
    </p:spTree>
    <p:extLst>
      <p:ext uri="{BB962C8B-B14F-4D97-AF65-F5344CB8AC3E}">
        <p14:creationId xmlns:p14="http://schemas.microsoft.com/office/powerpoint/2010/main" val="2575090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ca-ES" dirty="0" err="1"/>
              <a:t>Correlation</a:t>
            </a:r>
            <a:endParaRPr lang="ca-ES" dirty="0"/>
          </a:p>
        </p:txBody>
      </p:sp>
      <p:sp>
        <p:nvSpPr>
          <p:cNvPr id="3" name="2 Rectángulo"/>
          <p:cNvSpPr/>
          <p:nvPr/>
        </p:nvSpPr>
        <p:spPr>
          <a:xfrm>
            <a:off x="816864" y="1484299"/>
            <a:ext cx="9802368" cy="769441"/>
          </a:xfrm>
          <a:prstGeom prst="rect">
            <a:avLst/>
          </a:prstGeom>
        </p:spPr>
        <p:txBody>
          <a:bodyPr wrap="square">
            <a:spAutoFit/>
          </a:bodyPr>
          <a:lstStyle/>
          <a:p>
            <a:r>
              <a:rPr lang="en-US" sz="2200" dirty="0"/>
              <a:t>Correlation has a specific technical meaning and there are certain statistical requirements for it.</a:t>
            </a:r>
            <a:endParaRPr lang="ca-ES" sz="2200" dirty="0"/>
          </a:p>
        </p:txBody>
      </p:sp>
      <p:sp>
        <p:nvSpPr>
          <p:cNvPr id="4" name="3 Rectángulo"/>
          <p:cNvSpPr/>
          <p:nvPr/>
        </p:nvSpPr>
        <p:spPr>
          <a:xfrm>
            <a:off x="816864" y="2947718"/>
            <a:ext cx="8729472" cy="430887"/>
          </a:xfrm>
          <a:prstGeom prst="rect">
            <a:avLst/>
          </a:prstGeom>
        </p:spPr>
        <p:txBody>
          <a:bodyPr wrap="square">
            <a:spAutoFit/>
          </a:bodyPr>
          <a:lstStyle/>
          <a:p>
            <a:r>
              <a:rPr lang="en-US" sz="2200" dirty="0"/>
              <a:t>It indicates the strength of association…usually statistically.</a:t>
            </a:r>
          </a:p>
        </p:txBody>
      </p:sp>
      <p:sp>
        <p:nvSpPr>
          <p:cNvPr id="5" name="Rezervirano mjesto podnožja 4"/>
          <p:cNvSpPr>
            <a:spLocks noGrp="1"/>
          </p:cNvSpPr>
          <p:nvPr>
            <p:ph type="ftr" sz="quarter" idx="11"/>
          </p:nvPr>
        </p:nvSpPr>
        <p:spPr/>
        <p:txBody>
          <a:bodyPr/>
          <a:lstStyle/>
          <a:p>
            <a:r>
              <a:rPr lang="en-US" smtClean="0"/>
              <a:t>Juanjo Boté, 2018</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ca-ES" dirty="0" err="1"/>
              <a:t>Types</a:t>
            </a:r>
            <a:r>
              <a:rPr lang="ca-ES" dirty="0"/>
              <a:t> of </a:t>
            </a:r>
            <a:r>
              <a:rPr lang="ca-ES" dirty="0" err="1"/>
              <a:t>explanation</a:t>
            </a:r>
            <a:r>
              <a:rPr lang="ca-ES" dirty="0"/>
              <a:t> - </a:t>
            </a:r>
            <a:r>
              <a:rPr lang="ca-ES" dirty="0" err="1"/>
              <a:t>Nomothetic</a:t>
            </a:r>
            <a:endParaRPr lang="ca-ES" dirty="0"/>
          </a:p>
        </p:txBody>
      </p:sp>
      <p:sp>
        <p:nvSpPr>
          <p:cNvPr id="4" name="3 Rectángulo"/>
          <p:cNvSpPr/>
          <p:nvPr/>
        </p:nvSpPr>
        <p:spPr>
          <a:xfrm>
            <a:off x="646111" y="1473469"/>
            <a:ext cx="9936480" cy="369332"/>
          </a:xfrm>
          <a:prstGeom prst="rect">
            <a:avLst/>
          </a:prstGeom>
        </p:spPr>
        <p:txBody>
          <a:bodyPr wrap="square">
            <a:spAutoFit/>
          </a:bodyPr>
          <a:lstStyle/>
          <a:p>
            <a:r>
              <a:rPr lang="en-US" b="1" dirty="0"/>
              <a:t>Nomothetic: </a:t>
            </a:r>
            <a:r>
              <a:rPr lang="en-US" dirty="0"/>
              <a:t>Relies heavily on causal laws and lawlike statements and interrelations</a:t>
            </a:r>
            <a:endParaRPr lang="ca-ES" dirty="0"/>
          </a:p>
        </p:txBody>
      </p:sp>
      <p:sp>
        <p:nvSpPr>
          <p:cNvPr id="6" name="5 Rectángulo"/>
          <p:cNvSpPr/>
          <p:nvPr/>
        </p:nvSpPr>
        <p:spPr>
          <a:xfrm>
            <a:off x="6096000" y="2406352"/>
            <a:ext cx="4059358" cy="1200329"/>
          </a:xfrm>
          <a:prstGeom prst="rect">
            <a:avLst/>
          </a:prstGeom>
        </p:spPr>
        <p:txBody>
          <a:bodyPr wrap="square">
            <a:spAutoFit/>
          </a:bodyPr>
          <a:lstStyle/>
          <a:p>
            <a:r>
              <a:rPr lang="en-US" dirty="0"/>
              <a:t>To explain a class of situations or events rather than a single one.</a:t>
            </a:r>
          </a:p>
          <a:p>
            <a:endParaRPr lang="en-US" dirty="0"/>
          </a:p>
          <a:p>
            <a:r>
              <a:rPr lang="en-US" dirty="0"/>
              <a:t>General understanding of a case.</a:t>
            </a:r>
            <a:endParaRPr lang="ca-ES" dirty="0"/>
          </a:p>
        </p:txBody>
      </p:sp>
      <p:pic>
        <p:nvPicPr>
          <p:cNvPr id="10" name="4 Imagen">
            <a:extLst>
              <a:ext uri="{FF2B5EF4-FFF2-40B4-BE49-F238E27FC236}">
                <a16:creationId xmlns:a16="http://schemas.microsoft.com/office/drawing/2014/main" id="{AB5243C6-1863-4236-B696-A5B4BCBE1E98}"/>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1289114" y="2406352"/>
            <a:ext cx="4059358" cy="3044519"/>
          </a:xfrm>
          <a:prstGeom prst="rect">
            <a:avLst/>
          </a:prstGeom>
        </p:spPr>
      </p:pic>
      <p:sp>
        <p:nvSpPr>
          <p:cNvPr id="3" name="CuadroTexto 2">
            <a:extLst>
              <a:ext uri="{FF2B5EF4-FFF2-40B4-BE49-F238E27FC236}">
                <a16:creationId xmlns:a16="http://schemas.microsoft.com/office/drawing/2014/main" id="{EC02061D-C435-4002-BD85-C164D82F86E3}"/>
              </a:ext>
            </a:extLst>
          </p:cNvPr>
          <p:cNvSpPr txBox="1"/>
          <p:nvPr/>
        </p:nvSpPr>
        <p:spPr>
          <a:xfrm>
            <a:off x="6102645" y="3985566"/>
            <a:ext cx="4052713" cy="369332"/>
          </a:xfrm>
          <a:prstGeom prst="rect">
            <a:avLst/>
          </a:prstGeom>
          <a:noFill/>
        </p:spPr>
        <p:txBody>
          <a:bodyPr wrap="none" rtlCol="0">
            <a:spAutoFit/>
          </a:bodyPr>
          <a:lstStyle/>
          <a:p>
            <a:r>
              <a:rPr lang="es-ES" dirty="0" err="1"/>
              <a:t>Statistical</a:t>
            </a:r>
            <a:r>
              <a:rPr lang="es-ES" dirty="0"/>
              <a:t> </a:t>
            </a:r>
            <a:r>
              <a:rPr lang="es-ES" dirty="0" err="1"/>
              <a:t>patterns</a:t>
            </a:r>
            <a:r>
              <a:rPr lang="es-ES" dirty="0"/>
              <a:t> </a:t>
            </a:r>
            <a:r>
              <a:rPr lang="es-ES" dirty="0" err="1"/>
              <a:t>describing</a:t>
            </a:r>
            <a:r>
              <a:rPr lang="es-ES" dirty="0"/>
              <a:t> </a:t>
            </a:r>
            <a:r>
              <a:rPr lang="es-ES" dirty="0" err="1"/>
              <a:t>facts</a:t>
            </a:r>
            <a:endParaRPr lang="es-ES" dirty="0"/>
          </a:p>
        </p:txBody>
      </p:sp>
      <p:sp>
        <p:nvSpPr>
          <p:cNvPr id="5" name="Rezervirano mjesto podnožja 4"/>
          <p:cNvSpPr>
            <a:spLocks noGrp="1"/>
          </p:cNvSpPr>
          <p:nvPr>
            <p:ph type="ftr" sz="quarter" idx="11"/>
          </p:nvPr>
        </p:nvSpPr>
        <p:spPr/>
        <p:txBody>
          <a:bodyPr/>
          <a:lstStyle/>
          <a:p>
            <a:r>
              <a:rPr lang="en-US" smtClean="0"/>
              <a:t>Juanjo Boté, 2018</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ca-ES" dirty="0" err="1"/>
              <a:t>Types</a:t>
            </a:r>
            <a:r>
              <a:rPr lang="ca-ES" dirty="0"/>
              <a:t> of </a:t>
            </a:r>
            <a:r>
              <a:rPr lang="ca-ES" dirty="0" err="1"/>
              <a:t>explanation</a:t>
            </a:r>
            <a:r>
              <a:rPr lang="ca-ES" dirty="0"/>
              <a:t> - </a:t>
            </a:r>
            <a:r>
              <a:rPr lang="ca-ES" dirty="0" err="1"/>
              <a:t>Idiographic</a:t>
            </a:r>
            <a:endParaRPr lang="ca-ES" dirty="0"/>
          </a:p>
        </p:txBody>
      </p:sp>
      <p:sp>
        <p:nvSpPr>
          <p:cNvPr id="5" name="4 Rectángulo"/>
          <p:cNvSpPr/>
          <p:nvPr/>
        </p:nvSpPr>
        <p:spPr>
          <a:xfrm>
            <a:off x="646111" y="1466380"/>
            <a:ext cx="7156704" cy="923330"/>
          </a:xfrm>
          <a:prstGeom prst="rect">
            <a:avLst/>
          </a:prstGeom>
        </p:spPr>
        <p:txBody>
          <a:bodyPr wrap="square">
            <a:spAutoFit/>
          </a:bodyPr>
          <a:lstStyle/>
          <a:p>
            <a:r>
              <a:rPr lang="en-US" b="1" dirty="0"/>
              <a:t>Idiographic</a:t>
            </a:r>
            <a:r>
              <a:rPr lang="en-US" dirty="0"/>
              <a:t>:  </a:t>
            </a:r>
          </a:p>
          <a:p>
            <a:endParaRPr lang="en-US" dirty="0"/>
          </a:p>
          <a:p>
            <a:r>
              <a:rPr lang="en-US" dirty="0"/>
              <a:t> It is rich in detailed description and limited in abstraction</a:t>
            </a:r>
            <a:endParaRPr lang="ca-ES" dirty="0"/>
          </a:p>
        </p:txBody>
      </p:sp>
      <p:pic>
        <p:nvPicPr>
          <p:cNvPr id="10" name="Imagen 9">
            <a:extLst>
              <a:ext uri="{FF2B5EF4-FFF2-40B4-BE49-F238E27FC236}">
                <a16:creationId xmlns:a16="http://schemas.microsoft.com/office/drawing/2014/main" id="{0AD4C24B-27B3-4E47-A6BB-766BB2DD3DAB}"/>
              </a:ext>
              <a:ext uri="{C183D7F6-B498-43B3-948B-1728B52AA6E4}">
                <adec:decorative xmlns:adec="http://schemas.microsoft.com/office/drawing/2017/decorative" xmlns="" val="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23553" y="3245267"/>
            <a:ext cx="2718082" cy="1695565"/>
          </a:xfrm>
          <a:prstGeom prst="rect">
            <a:avLst/>
          </a:prstGeom>
        </p:spPr>
      </p:pic>
      <p:pic>
        <p:nvPicPr>
          <p:cNvPr id="16" name="Imagen 15">
            <a:extLst>
              <a:ext uri="{FF2B5EF4-FFF2-40B4-BE49-F238E27FC236}">
                <a16:creationId xmlns:a16="http://schemas.microsoft.com/office/drawing/2014/main" id="{F6D17FE5-6646-4A83-A9F4-2324AC4D4626}"/>
              </a:ext>
              <a:ext uri="{C183D7F6-B498-43B3-948B-1728B52AA6E4}">
                <adec:decorative xmlns:adec="http://schemas.microsoft.com/office/drawing/2017/decorative" xmlns="" val="1"/>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3308132" y="3135318"/>
            <a:ext cx="2633906" cy="1747364"/>
          </a:xfrm>
          <a:prstGeom prst="rect">
            <a:avLst/>
          </a:prstGeom>
        </p:spPr>
      </p:pic>
      <p:pic>
        <p:nvPicPr>
          <p:cNvPr id="19" name="Imagen 18">
            <a:extLst>
              <a:ext uri="{FF2B5EF4-FFF2-40B4-BE49-F238E27FC236}">
                <a16:creationId xmlns:a16="http://schemas.microsoft.com/office/drawing/2014/main" id="{FE423CC3-8A62-457A-B437-49E327FDBB1D}"/>
              </a:ext>
              <a:ext uri="{C183D7F6-B498-43B3-948B-1728B52AA6E4}">
                <adec:decorative xmlns:adec="http://schemas.microsoft.com/office/drawing/2017/decorative" xmlns="" val="1"/>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6096000" y="3144639"/>
            <a:ext cx="2633907" cy="1733024"/>
          </a:xfrm>
          <a:prstGeom prst="rect">
            <a:avLst/>
          </a:prstGeom>
        </p:spPr>
      </p:pic>
      <p:cxnSp>
        <p:nvCxnSpPr>
          <p:cNvPr id="22" name="Conector: curvado 21">
            <a:extLst>
              <a:ext uri="{FF2B5EF4-FFF2-40B4-BE49-F238E27FC236}">
                <a16:creationId xmlns:a16="http://schemas.microsoft.com/office/drawing/2014/main" id="{4138B8A0-C4A0-42D9-9B13-16CE78D8F6BE}"/>
              </a:ext>
              <a:ext uri="{C183D7F6-B498-43B3-948B-1728B52AA6E4}">
                <adec:decorative xmlns:adec="http://schemas.microsoft.com/office/drawing/2017/decorative" xmlns="" val="1"/>
              </a:ext>
            </a:extLst>
          </p:cNvPr>
          <p:cNvCxnSpPr>
            <a:cxnSpLocks/>
            <a:stCxn id="19" idx="2"/>
            <a:endCxn id="16" idx="2"/>
          </p:cNvCxnSpPr>
          <p:nvPr/>
        </p:nvCxnSpPr>
        <p:spPr>
          <a:xfrm rot="5400000">
            <a:off x="6016511" y="3486238"/>
            <a:ext cx="5019" cy="2787869"/>
          </a:xfrm>
          <a:prstGeom prst="curvedConnector3">
            <a:avLst>
              <a:gd name="adj1" fmla="val 11676509"/>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curvado 29">
            <a:extLst>
              <a:ext uri="{FF2B5EF4-FFF2-40B4-BE49-F238E27FC236}">
                <a16:creationId xmlns:a16="http://schemas.microsoft.com/office/drawing/2014/main" id="{88D5C327-4E55-4A3C-8D6E-E6515A40403D}"/>
              </a:ext>
              <a:ext uri="{C183D7F6-B498-43B3-948B-1728B52AA6E4}">
                <adec:decorative xmlns:adec="http://schemas.microsoft.com/office/drawing/2017/decorative" xmlns="" val="1"/>
              </a:ext>
            </a:extLst>
          </p:cNvPr>
          <p:cNvCxnSpPr>
            <a:cxnSpLocks/>
            <a:stCxn id="16" idx="2"/>
            <a:endCxn id="10" idx="2"/>
          </p:cNvCxnSpPr>
          <p:nvPr/>
        </p:nvCxnSpPr>
        <p:spPr>
          <a:xfrm rot="5400000">
            <a:off x="3124765" y="3440512"/>
            <a:ext cx="58150" cy="2942491"/>
          </a:xfrm>
          <a:prstGeom prst="curvedConnector3">
            <a:avLst>
              <a:gd name="adj1" fmla="val 984526"/>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52" name="CuadroTexto 2051">
            <a:extLst>
              <a:ext uri="{FF2B5EF4-FFF2-40B4-BE49-F238E27FC236}">
                <a16:creationId xmlns:a16="http://schemas.microsoft.com/office/drawing/2014/main" id="{AA7661C1-C187-4A77-B23A-1C07EFA35EE6}"/>
              </a:ext>
            </a:extLst>
          </p:cNvPr>
          <p:cNvSpPr txBox="1"/>
          <p:nvPr/>
        </p:nvSpPr>
        <p:spPr>
          <a:xfrm>
            <a:off x="1920856" y="6858000"/>
            <a:ext cx="8350288" cy="230832"/>
          </a:xfrm>
          <a:prstGeom prst="rect">
            <a:avLst/>
          </a:prstGeom>
          <a:noFill/>
        </p:spPr>
        <p:txBody>
          <a:bodyPr wrap="square" rtlCol="0">
            <a:spAutoFit/>
          </a:bodyPr>
          <a:lstStyle/>
          <a:p>
            <a:r>
              <a:rPr lang="es-ES" sz="900">
                <a:hlinkClick r:id="rId8" tooltip="http://flickr.com/photos/eldan/4929258391"/>
              </a:rPr>
              <a:t>Esta foto</a:t>
            </a:r>
            <a:r>
              <a:rPr lang="es-ES" sz="900"/>
              <a:t> de Autor desconocido está bajo licencia </a:t>
            </a:r>
            <a:r>
              <a:rPr lang="es-ES" sz="900">
                <a:hlinkClick r:id="rId9" tooltip="https://creativecommons.org/licenses/by-nc-sa/2.0/"/>
              </a:rPr>
              <a:t>CC BY-NC-SA</a:t>
            </a:r>
            <a:endParaRPr lang="es-ES" sz="900"/>
          </a:p>
        </p:txBody>
      </p:sp>
      <p:pic>
        <p:nvPicPr>
          <p:cNvPr id="2054" name="Imagen 2053">
            <a:extLst>
              <a:ext uri="{FF2B5EF4-FFF2-40B4-BE49-F238E27FC236}">
                <a16:creationId xmlns:a16="http://schemas.microsoft.com/office/drawing/2014/main" id="{D86E78A4-7978-4B1E-BE96-1ED743AFA854}"/>
              </a:ext>
              <a:ext uri="{C183D7F6-B498-43B3-948B-1728B52AA6E4}">
                <adec:decorative xmlns:adec="http://schemas.microsoft.com/office/drawing/2017/decorative" xmlns="" val="1"/>
              </a:ext>
            </a:extLst>
          </p:cNvPr>
          <p:cNvPicPr>
            <a:picLocks noChangeAspect="1"/>
          </p:cNvPicPr>
          <p:nvPr/>
        </p:nvPicPr>
        <p:blipFill>
          <a:blip r:embed="rId10">
            <a:extLst>
              <a:ext uri="{837473B0-CC2E-450A-ABE3-18F120FF3D39}">
                <a1611:picAttrSrcUrl xmlns:a1611="http://schemas.microsoft.com/office/drawing/2016/11/main" xmlns="" r:id="rId11"/>
              </a:ext>
            </a:extLst>
          </a:blip>
          <a:stretch>
            <a:fillRect/>
          </a:stretch>
        </p:blipFill>
        <p:spPr>
          <a:xfrm>
            <a:off x="9138199" y="3081470"/>
            <a:ext cx="2695342" cy="1796193"/>
          </a:xfrm>
          <a:prstGeom prst="rect">
            <a:avLst/>
          </a:prstGeom>
        </p:spPr>
      </p:pic>
      <p:cxnSp>
        <p:nvCxnSpPr>
          <p:cNvPr id="2065" name="Conector: curvado 2064">
            <a:extLst>
              <a:ext uri="{FF2B5EF4-FFF2-40B4-BE49-F238E27FC236}">
                <a16:creationId xmlns:a16="http://schemas.microsoft.com/office/drawing/2014/main" id="{C9305011-9606-4705-871F-608B29835494}"/>
              </a:ext>
              <a:ext uri="{C183D7F6-B498-43B3-948B-1728B52AA6E4}">
                <adec:decorative xmlns:adec="http://schemas.microsoft.com/office/drawing/2017/decorative" xmlns="" val="1"/>
              </a:ext>
            </a:extLst>
          </p:cNvPr>
          <p:cNvCxnSpPr>
            <a:stCxn id="2054" idx="2"/>
            <a:endCxn id="19" idx="2"/>
          </p:cNvCxnSpPr>
          <p:nvPr/>
        </p:nvCxnSpPr>
        <p:spPr>
          <a:xfrm rot="5400000">
            <a:off x="8949412" y="3341205"/>
            <a:ext cx="12700" cy="3072916"/>
          </a:xfrm>
          <a:prstGeom prst="curvedConnector3">
            <a:avLst>
              <a:gd name="adj1" fmla="val 5475000"/>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zervirano mjesto podnožja 2"/>
          <p:cNvSpPr>
            <a:spLocks noGrp="1"/>
          </p:cNvSpPr>
          <p:nvPr>
            <p:ph type="ftr" sz="quarter" idx="11"/>
          </p:nvPr>
        </p:nvSpPr>
        <p:spPr/>
        <p:txBody>
          <a:bodyPr/>
          <a:lstStyle/>
          <a:p>
            <a:r>
              <a:rPr lang="en-US" smtClean="0"/>
              <a:t>Juanjo Boté, 2018</a:t>
            </a: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ADE8F4E-D1C7-4069-8D71-37AC52FDA822}"/>
              </a:ext>
            </a:extLst>
          </p:cNvPr>
          <p:cNvSpPr>
            <a:spLocks noGrp="1"/>
          </p:cNvSpPr>
          <p:nvPr>
            <p:ph type="title"/>
          </p:nvPr>
        </p:nvSpPr>
        <p:spPr/>
        <p:txBody>
          <a:bodyPr/>
          <a:lstStyle/>
          <a:p>
            <a:r>
              <a:rPr lang="es-ES" dirty="0" err="1"/>
              <a:t>Conceptualization</a:t>
            </a:r>
            <a:r>
              <a:rPr lang="es-ES" dirty="0"/>
              <a:t>, </a:t>
            </a:r>
            <a:r>
              <a:rPr lang="es-ES" dirty="0" err="1"/>
              <a:t>Operationalization</a:t>
            </a:r>
            <a:r>
              <a:rPr lang="es-ES" dirty="0"/>
              <a:t> and </a:t>
            </a:r>
            <a:r>
              <a:rPr lang="es-ES" dirty="0" err="1"/>
              <a:t>Measurement</a:t>
            </a:r>
            <a:r>
              <a:rPr lang="es-ES" dirty="0"/>
              <a:t> </a:t>
            </a:r>
          </a:p>
        </p:txBody>
      </p:sp>
      <p:sp>
        <p:nvSpPr>
          <p:cNvPr id="4" name="Marcador de texto 3">
            <a:extLst>
              <a:ext uri="{FF2B5EF4-FFF2-40B4-BE49-F238E27FC236}">
                <a16:creationId xmlns:a16="http://schemas.microsoft.com/office/drawing/2014/main" id="{701C1313-A267-4E2D-B557-9C760D678168}"/>
              </a:ext>
            </a:extLst>
          </p:cNvPr>
          <p:cNvSpPr>
            <a:spLocks noGrp="1"/>
          </p:cNvSpPr>
          <p:nvPr>
            <p:ph type="body" idx="1"/>
          </p:nvPr>
        </p:nvSpPr>
        <p:spPr/>
        <p:txBody>
          <a:bodyPr/>
          <a:lstStyle/>
          <a:p>
            <a:endParaRPr lang="es-ES"/>
          </a:p>
        </p:txBody>
      </p:sp>
      <p:sp>
        <p:nvSpPr>
          <p:cNvPr id="2" name="Rezervirano mjesto podnožja 1"/>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86655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065D46-EBDC-4320-9E2C-70368F76194C}"/>
              </a:ext>
            </a:extLst>
          </p:cNvPr>
          <p:cNvSpPr>
            <a:spLocks noGrp="1"/>
          </p:cNvSpPr>
          <p:nvPr>
            <p:ph type="title"/>
          </p:nvPr>
        </p:nvSpPr>
        <p:spPr/>
        <p:txBody>
          <a:bodyPr/>
          <a:lstStyle/>
          <a:p>
            <a:r>
              <a:rPr lang="es-ES" dirty="0" err="1"/>
              <a:t>Levels</a:t>
            </a:r>
            <a:r>
              <a:rPr lang="es-ES" dirty="0"/>
              <a:t> </a:t>
            </a:r>
            <a:r>
              <a:rPr lang="es-ES" dirty="0" err="1"/>
              <a:t>of</a:t>
            </a:r>
            <a:r>
              <a:rPr lang="es-ES" dirty="0"/>
              <a:t> </a:t>
            </a:r>
            <a:r>
              <a:rPr lang="es-ES" dirty="0" err="1"/>
              <a:t>measurement</a:t>
            </a:r>
            <a:r>
              <a:rPr lang="es-ES" dirty="0"/>
              <a:t> - </a:t>
            </a:r>
            <a:r>
              <a:rPr lang="es-ES" dirty="0" err="1"/>
              <a:t>Scales</a:t>
            </a:r>
            <a:endParaRPr lang="es-ES" dirty="0"/>
          </a:p>
        </p:txBody>
      </p:sp>
      <p:sp>
        <p:nvSpPr>
          <p:cNvPr id="8" name="Rectángulo 7">
            <a:extLst>
              <a:ext uri="{FF2B5EF4-FFF2-40B4-BE49-F238E27FC236}">
                <a16:creationId xmlns:a16="http://schemas.microsoft.com/office/drawing/2014/main" id="{622F5A23-B345-48D3-A398-3BA90A178A66}"/>
              </a:ext>
            </a:extLst>
          </p:cNvPr>
          <p:cNvSpPr/>
          <p:nvPr/>
        </p:nvSpPr>
        <p:spPr>
          <a:xfrm>
            <a:off x="1084079" y="1269682"/>
            <a:ext cx="1422184" cy="461665"/>
          </a:xfrm>
          <a:prstGeom prst="rect">
            <a:avLst/>
          </a:prstGeom>
          <a:ln w="38100">
            <a:solidFill>
              <a:srgbClr val="C00000"/>
            </a:solidFill>
          </a:ln>
        </p:spPr>
        <p:txBody>
          <a:bodyPr wrap="none">
            <a:spAutoFit/>
          </a:bodyPr>
          <a:lstStyle/>
          <a:p>
            <a:r>
              <a:rPr lang="es-ES" sz="2400" dirty="0">
                <a:solidFill>
                  <a:srgbClr val="231F20"/>
                </a:solidFill>
              </a:rPr>
              <a:t>Nominal</a:t>
            </a:r>
            <a:endParaRPr lang="es-ES" sz="2400" dirty="0"/>
          </a:p>
        </p:txBody>
      </p:sp>
      <p:sp>
        <p:nvSpPr>
          <p:cNvPr id="9" name="Rectángulo 8">
            <a:extLst>
              <a:ext uri="{FF2B5EF4-FFF2-40B4-BE49-F238E27FC236}">
                <a16:creationId xmlns:a16="http://schemas.microsoft.com/office/drawing/2014/main" id="{2810F3EA-45AF-40C1-B88C-AB490A5DC6CE}"/>
              </a:ext>
            </a:extLst>
          </p:cNvPr>
          <p:cNvSpPr/>
          <p:nvPr/>
        </p:nvSpPr>
        <p:spPr>
          <a:xfrm>
            <a:off x="7753773" y="1402397"/>
            <a:ext cx="1276311" cy="461665"/>
          </a:xfrm>
          <a:prstGeom prst="rect">
            <a:avLst/>
          </a:prstGeom>
          <a:ln w="38100">
            <a:solidFill>
              <a:srgbClr val="C00000"/>
            </a:solidFill>
          </a:ln>
        </p:spPr>
        <p:txBody>
          <a:bodyPr wrap="none">
            <a:spAutoFit/>
          </a:bodyPr>
          <a:lstStyle/>
          <a:p>
            <a:r>
              <a:rPr lang="es-ES" sz="2400" dirty="0">
                <a:solidFill>
                  <a:srgbClr val="231F20"/>
                </a:solidFill>
              </a:rPr>
              <a:t>Ordinal</a:t>
            </a:r>
            <a:endParaRPr lang="es-ES" sz="2400" dirty="0"/>
          </a:p>
        </p:txBody>
      </p:sp>
      <p:sp>
        <p:nvSpPr>
          <p:cNvPr id="10" name="Rectángulo 9">
            <a:extLst>
              <a:ext uri="{FF2B5EF4-FFF2-40B4-BE49-F238E27FC236}">
                <a16:creationId xmlns:a16="http://schemas.microsoft.com/office/drawing/2014/main" id="{87BC10BE-E208-4503-82DE-8F6587FA8BCB}"/>
              </a:ext>
            </a:extLst>
          </p:cNvPr>
          <p:cNvSpPr/>
          <p:nvPr/>
        </p:nvSpPr>
        <p:spPr>
          <a:xfrm>
            <a:off x="1155412" y="4150318"/>
            <a:ext cx="1279517" cy="461665"/>
          </a:xfrm>
          <a:prstGeom prst="rect">
            <a:avLst/>
          </a:prstGeom>
          <a:ln w="38100">
            <a:solidFill>
              <a:srgbClr val="C00000"/>
            </a:solidFill>
          </a:ln>
        </p:spPr>
        <p:txBody>
          <a:bodyPr wrap="none">
            <a:spAutoFit/>
          </a:bodyPr>
          <a:lstStyle/>
          <a:p>
            <a:r>
              <a:rPr lang="es-ES" sz="2400" dirty="0">
                <a:solidFill>
                  <a:srgbClr val="231F20"/>
                </a:solidFill>
              </a:rPr>
              <a:t>Interval</a:t>
            </a:r>
            <a:endParaRPr lang="es-ES" sz="2400" dirty="0"/>
          </a:p>
        </p:txBody>
      </p:sp>
      <p:sp>
        <p:nvSpPr>
          <p:cNvPr id="11" name="Rectángulo 10">
            <a:extLst>
              <a:ext uri="{FF2B5EF4-FFF2-40B4-BE49-F238E27FC236}">
                <a16:creationId xmlns:a16="http://schemas.microsoft.com/office/drawing/2014/main" id="{9F2CB6F9-7A66-4140-A146-9172ADDA5621}"/>
              </a:ext>
            </a:extLst>
          </p:cNvPr>
          <p:cNvSpPr/>
          <p:nvPr/>
        </p:nvSpPr>
        <p:spPr>
          <a:xfrm>
            <a:off x="7753773" y="4150317"/>
            <a:ext cx="949299" cy="461665"/>
          </a:xfrm>
          <a:prstGeom prst="rect">
            <a:avLst/>
          </a:prstGeom>
          <a:ln w="38100">
            <a:solidFill>
              <a:srgbClr val="C00000"/>
            </a:solidFill>
          </a:ln>
        </p:spPr>
        <p:txBody>
          <a:bodyPr wrap="none">
            <a:spAutoFit/>
          </a:bodyPr>
          <a:lstStyle/>
          <a:p>
            <a:r>
              <a:rPr lang="es-ES" sz="2400" dirty="0">
                <a:solidFill>
                  <a:srgbClr val="231F20"/>
                </a:solidFill>
              </a:rPr>
              <a:t>Ratio</a:t>
            </a:r>
            <a:endParaRPr lang="es-ES" sz="2400" dirty="0"/>
          </a:p>
        </p:txBody>
      </p:sp>
      <p:pic>
        <p:nvPicPr>
          <p:cNvPr id="4" name="Imagen 3">
            <a:extLst>
              <a:ext uri="{FF2B5EF4-FFF2-40B4-BE49-F238E27FC236}">
                <a16:creationId xmlns:a16="http://schemas.microsoft.com/office/drawing/2014/main" id="{9C0C1770-80D6-42BF-AE91-07A31C16C493}"/>
              </a:ext>
              <a:ext uri="{C183D7F6-B498-43B3-948B-1728B52AA6E4}">
                <adec:decorative xmlns:adec="http://schemas.microsoft.com/office/drawing/2017/decorative" xmlns="" val="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084079" y="1731347"/>
            <a:ext cx="2225468" cy="1693493"/>
          </a:xfrm>
          <a:prstGeom prst="rect">
            <a:avLst/>
          </a:prstGeom>
        </p:spPr>
      </p:pic>
      <p:sp>
        <p:nvSpPr>
          <p:cNvPr id="6" name="CuadroTexto 5">
            <a:extLst>
              <a:ext uri="{FF2B5EF4-FFF2-40B4-BE49-F238E27FC236}">
                <a16:creationId xmlns:a16="http://schemas.microsoft.com/office/drawing/2014/main" id="{33F1625C-5C2C-404F-84BA-5BC262A4C5F8}"/>
              </a:ext>
            </a:extLst>
          </p:cNvPr>
          <p:cNvSpPr txBox="1"/>
          <p:nvPr/>
        </p:nvSpPr>
        <p:spPr>
          <a:xfrm>
            <a:off x="876490" y="3466030"/>
            <a:ext cx="2712602" cy="369332"/>
          </a:xfrm>
          <a:prstGeom prst="rect">
            <a:avLst/>
          </a:prstGeom>
          <a:noFill/>
        </p:spPr>
        <p:txBody>
          <a:bodyPr wrap="none" rtlCol="0">
            <a:spAutoFit/>
          </a:bodyPr>
          <a:lstStyle/>
          <a:p>
            <a:r>
              <a:rPr lang="es-ES" dirty="0" err="1"/>
              <a:t>Gender</a:t>
            </a:r>
            <a:r>
              <a:rPr lang="es-ES" dirty="0"/>
              <a:t>: </a:t>
            </a:r>
            <a:r>
              <a:rPr lang="es-ES" dirty="0" err="1"/>
              <a:t>Male</a:t>
            </a:r>
            <a:r>
              <a:rPr lang="es-ES" dirty="0"/>
              <a:t>, </a:t>
            </a:r>
            <a:r>
              <a:rPr lang="es-ES" dirty="0" err="1"/>
              <a:t>Female</a:t>
            </a:r>
            <a:endParaRPr lang="es-ES" dirty="0"/>
          </a:p>
        </p:txBody>
      </p:sp>
      <p:sp>
        <p:nvSpPr>
          <p:cNvPr id="12" name="CuadroTexto 11">
            <a:extLst>
              <a:ext uri="{FF2B5EF4-FFF2-40B4-BE49-F238E27FC236}">
                <a16:creationId xmlns:a16="http://schemas.microsoft.com/office/drawing/2014/main" id="{2312C623-3C50-405D-A32B-36575856B2F9}"/>
              </a:ext>
            </a:extLst>
          </p:cNvPr>
          <p:cNvSpPr txBox="1"/>
          <p:nvPr/>
        </p:nvSpPr>
        <p:spPr>
          <a:xfrm>
            <a:off x="876490" y="4852956"/>
            <a:ext cx="3260829" cy="369332"/>
          </a:xfrm>
          <a:prstGeom prst="rect">
            <a:avLst/>
          </a:prstGeom>
          <a:noFill/>
        </p:spPr>
        <p:txBody>
          <a:bodyPr wrap="none" rtlCol="0">
            <a:spAutoFit/>
          </a:bodyPr>
          <a:lstStyle/>
          <a:p>
            <a:r>
              <a:rPr lang="es-ES" dirty="0"/>
              <a:t>IQ, </a:t>
            </a:r>
            <a:r>
              <a:rPr lang="es-ES" dirty="0" err="1"/>
              <a:t>degrees</a:t>
            </a:r>
            <a:r>
              <a:rPr lang="es-ES" dirty="0"/>
              <a:t> </a:t>
            </a:r>
            <a:r>
              <a:rPr lang="es-ES" dirty="0" err="1"/>
              <a:t>of</a:t>
            </a:r>
            <a:r>
              <a:rPr lang="es-ES" dirty="0"/>
              <a:t> </a:t>
            </a:r>
            <a:r>
              <a:rPr lang="es-ES" dirty="0" err="1"/>
              <a:t>temperature</a:t>
            </a:r>
            <a:endParaRPr lang="es-ES" dirty="0"/>
          </a:p>
        </p:txBody>
      </p:sp>
      <p:sp>
        <p:nvSpPr>
          <p:cNvPr id="13" name="CuadroTexto 12">
            <a:extLst>
              <a:ext uri="{FF2B5EF4-FFF2-40B4-BE49-F238E27FC236}">
                <a16:creationId xmlns:a16="http://schemas.microsoft.com/office/drawing/2014/main" id="{7ADB6848-5443-4C4D-815C-15BC5347E0BE}"/>
              </a:ext>
            </a:extLst>
          </p:cNvPr>
          <p:cNvSpPr txBox="1"/>
          <p:nvPr/>
        </p:nvSpPr>
        <p:spPr>
          <a:xfrm>
            <a:off x="7433999" y="2208761"/>
            <a:ext cx="3150221" cy="369332"/>
          </a:xfrm>
          <a:prstGeom prst="rect">
            <a:avLst/>
          </a:prstGeom>
          <a:noFill/>
        </p:spPr>
        <p:txBody>
          <a:bodyPr wrap="none" rtlCol="0">
            <a:spAutoFit/>
          </a:bodyPr>
          <a:lstStyle/>
          <a:p>
            <a:r>
              <a:rPr lang="es-ES" dirty="0"/>
              <a:t>Social </a:t>
            </a:r>
            <a:r>
              <a:rPr lang="es-ES" dirty="0" err="1"/>
              <a:t>class</a:t>
            </a:r>
            <a:r>
              <a:rPr lang="es-ES" dirty="0"/>
              <a:t>, </a:t>
            </a:r>
            <a:r>
              <a:rPr lang="es-ES" dirty="0" err="1"/>
              <a:t>prejudice</a:t>
            </a:r>
            <a:r>
              <a:rPr lang="es-ES" dirty="0"/>
              <a:t>, </a:t>
            </a:r>
            <a:r>
              <a:rPr lang="es-ES" dirty="0" err="1"/>
              <a:t>etc</a:t>
            </a:r>
            <a:endParaRPr lang="es-ES" dirty="0"/>
          </a:p>
        </p:txBody>
      </p:sp>
      <p:sp>
        <p:nvSpPr>
          <p:cNvPr id="14" name="CuadroTexto 13">
            <a:extLst>
              <a:ext uri="{FF2B5EF4-FFF2-40B4-BE49-F238E27FC236}">
                <a16:creationId xmlns:a16="http://schemas.microsoft.com/office/drawing/2014/main" id="{0A5DBF0D-F743-499A-8EF6-4945D31646AD}"/>
              </a:ext>
            </a:extLst>
          </p:cNvPr>
          <p:cNvSpPr txBox="1"/>
          <p:nvPr/>
        </p:nvSpPr>
        <p:spPr>
          <a:xfrm>
            <a:off x="8126471" y="2802927"/>
            <a:ext cx="1406154" cy="369332"/>
          </a:xfrm>
          <a:prstGeom prst="rect">
            <a:avLst/>
          </a:prstGeom>
          <a:noFill/>
        </p:spPr>
        <p:txBody>
          <a:bodyPr wrap="none" rtlCol="0">
            <a:spAutoFit/>
          </a:bodyPr>
          <a:lstStyle/>
          <a:p>
            <a:r>
              <a:rPr lang="es-ES" dirty="0"/>
              <a:t>&gt;, &gt;=, &lt;, &lt;=</a:t>
            </a:r>
          </a:p>
        </p:txBody>
      </p:sp>
      <p:sp>
        <p:nvSpPr>
          <p:cNvPr id="15" name="CuadroTexto 14">
            <a:extLst>
              <a:ext uri="{FF2B5EF4-FFF2-40B4-BE49-F238E27FC236}">
                <a16:creationId xmlns:a16="http://schemas.microsoft.com/office/drawing/2014/main" id="{6769DC04-37DA-4B91-873C-3E259BF70FD5}"/>
              </a:ext>
            </a:extLst>
          </p:cNvPr>
          <p:cNvSpPr txBox="1"/>
          <p:nvPr/>
        </p:nvSpPr>
        <p:spPr>
          <a:xfrm>
            <a:off x="7276238" y="4852956"/>
            <a:ext cx="4512774" cy="369332"/>
          </a:xfrm>
          <a:prstGeom prst="rect">
            <a:avLst/>
          </a:prstGeom>
          <a:noFill/>
        </p:spPr>
        <p:txBody>
          <a:bodyPr wrap="none" rtlCol="0">
            <a:spAutoFit/>
          </a:bodyPr>
          <a:lstStyle/>
          <a:p>
            <a:r>
              <a:rPr lang="es-ES" dirty="0"/>
              <a:t>Age, </a:t>
            </a:r>
            <a:r>
              <a:rPr lang="es-ES" dirty="0" err="1"/>
              <a:t>income</a:t>
            </a:r>
            <a:r>
              <a:rPr lang="es-ES" dirty="0"/>
              <a:t>, </a:t>
            </a:r>
            <a:r>
              <a:rPr lang="es-ES" dirty="0" err="1"/>
              <a:t>number</a:t>
            </a:r>
            <a:r>
              <a:rPr lang="es-ES" dirty="0"/>
              <a:t> </a:t>
            </a:r>
            <a:r>
              <a:rPr lang="es-ES" dirty="0" err="1"/>
              <a:t>of</a:t>
            </a:r>
            <a:r>
              <a:rPr lang="es-ES" dirty="0"/>
              <a:t> times </a:t>
            </a:r>
            <a:r>
              <a:rPr lang="es-ES" dirty="0" err="1"/>
              <a:t>married</a:t>
            </a:r>
            <a:endParaRPr lang="es-ES" dirty="0"/>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052030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BC1245-654C-4011-9910-473B860BC1C0}"/>
              </a:ext>
            </a:extLst>
          </p:cNvPr>
          <p:cNvSpPr>
            <a:spLocks noGrp="1"/>
          </p:cNvSpPr>
          <p:nvPr>
            <p:ph type="title"/>
          </p:nvPr>
        </p:nvSpPr>
        <p:spPr/>
        <p:txBody>
          <a:bodyPr/>
          <a:lstStyle/>
          <a:p>
            <a:r>
              <a:rPr lang="es-ES" dirty="0" err="1"/>
              <a:t>Validity</a:t>
            </a:r>
            <a:r>
              <a:rPr lang="es-ES" dirty="0"/>
              <a:t> and </a:t>
            </a:r>
            <a:r>
              <a:rPr lang="es-ES" dirty="0" err="1"/>
              <a:t>reliability</a:t>
            </a:r>
            <a:endParaRPr lang="es-ES" dirty="0"/>
          </a:p>
        </p:txBody>
      </p:sp>
      <p:sp>
        <p:nvSpPr>
          <p:cNvPr id="3" name="CuadroTexto 2">
            <a:extLst>
              <a:ext uri="{FF2B5EF4-FFF2-40B4-BE49-F238E27FC236}">
                <a16:creationId xmlns:a16="http://schemas.microsoft.com/office/drawing/2014/main" id="{9A8313FC-5631-4612-9FE2-F41905F75ACE}"/>
              </a:ext>
            </a:extLst>
          </p:cNvPr>
          <p:cNvSpPr txBox="1"/>
          <p:nvPr/>
        </p:nvSpPr>
        <p:spPr>
          <a:xfrm>
            <a:off x="2159666" y="2496312"/>
            <a:ext cx="7872668" cy="1684115"/>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s-ES" sz="2400" dirty="0" err="1"/>
              <a:t>Research</a:t>
            </a:r>
            <a:r>
              <a:rPr lang="es-ES" sz="2400" dirty="0"/>
              <a:t> </a:t>
            </a:r>
            <a:r>
              <a:rPr lang="es-ES" sz="2400" dirty="0" err="1"/>
              <a:t>is</a:t>
            </a:r>
            <a:r>
              <a:rPr lang="es-ES" sz="2400" dirty="0"/>
              <a:t> </a:t>
            </a:r>
            <a:r>
              <a:rPr lang="es-ES" sz="2400" b="1" dirty="0" err="1"/>
              <a:t>valid</a:t>
            </a:r>
            <a:r>
              <a:rPr lang="es-ES" sz="2400" dirty="0"/>
              <a:t> </a:t>
            </a:r>
            <a:r>
              <a:rPr lang="es-ES" sz="2400" dirty="0" err="1"/>
              <a:t>when</a:t>
            </a:r>
            <a:r>
              <a:rPr lang="es-ES" sz="2400" dirty="0"/>
              <a:t> </a:t>
            </a:r>
            <a:r>
              <a:rPr lang="es-ES" sz="2400" dirty="0" err="1"/>
              <a:t>the</a:t>
            </a:r>
            <a:r>
              <a:rPr lang="es-ES" sz="2400" dirty="0"/>
              <a:t> </a:t>
            </a:r>
            <a:r>
              <a:rPr lang="es-ES" sz="2400" dirty="0" err="1"/>
              <a:t>conclusions</a:t>
            </a:r>
            <a:r>
              <a:rPr lang="es-ES" sz="2400" dirty="0"/>
              <a:t> are true</a:t>
            </a:r>
          </a:p>
          <a:p>
            <a:pPr marL="342900" indent="-342900">
              <a:lnSpc>
                <a:spcPct val="150000"/>
              </a:lnSpc>
              <a:buFont typeface="Arial" panose="020B0604020202020204" pitchFamily="34" charset="0"/>
              <a:buChar char="•"/>
            </a:pPr>
            <a:endParaRPr lang="es-ES" sz="2400" dirty="0"/>
          </a:p>
          <a:p>
            <a:pPr marL="342900" indent="-342900">
              <a:lnSpc>
                <a:spcPct val="150000"/>
              </a:lnSpc>
              <a:buFont typeface="Arial" panose="020B0604020202020204" pitchFamily="34" charset="0"/>
              <a:buChar char="•"/>
            </a:pPr>
            <a:r>
              <a:rPr lang="es-ES" sz="2400" dirty="0" err="1"/>
              <a:t>Research</a:t>
            </a:r>
            <a:r>
              <a:rPr lang="es-ES" sz="2400" dirty="0"/>
              <a:t> </a:t>
            </a:r>
            <a:r>
              <a:rPr lang="es-ES" sz="2400" dirty="0" err="1"/>
              <a:t>is</a:t>
            </a:r>
            <a:r>
              <a:rPr lang="es-ES" sz="2400" dirty="0"/>
              <a:t> </a:t>
            </a:r>
            <a:r>
              <a:rPr lang="es-ES" sz="2400" b="1" dirty="0" err="1"/>
              <a:t>reliable</a:t>
            </a:r>
            <a:r>
              <a:rPr lang="es-ES" sz="2400" dirty="0"/>
              <a:t> </a:t>
            </a:r>
            <a:r>
              <a:rPr lang="es-ES" sz="2400" dirty="0" err="1"/>
              <a:t>when</a:t>
            </a:r>
            <a:r>
              <a:rPr lang="es-ES" sz="2400" dirty="0"/>
              <a:t> </a:t>
            </a:r>
            <a:r>
              <a:rPr lang="es-ES" sz="2400" dirty="0" err="1"/>
              <a:t>findings</a:t>
            </a:r>
            <a:r>
              <a:rPr lang="es-ES" sz="2400" dirty="0"/>
              <a:t> are </a:t>
            </a:r>
            <a:r>
              <a:rPr lang="es-ES" sz="2400" dirty="0" err="1"/>
              <a:t>repeteable</a:t>
            </a:r>
            <a:endParaRPr lang="es-ES" sz="2400" dirty="0"/>
          </a:p>
        </p:txBody>
      </p:sp>
      <p:sp>
        <p:nvSpPr>
          <p:cNvPr id="4" name="Rezervirano mjesto podnožja 3"/>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521052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96BED-2E0F-4B35-A490-A5D12ED1D54D}"/>
              </a:ext>
            </a:extLst>
          </p:cNvPr>
          <p:cNvSpPr>
            <a:spLocks noGrp="1"/>
          </p:cNvSpPr>
          <p:nvPr>
            <p:ph type="title"/>
          </p:nvPr>
        </p:nvSpPr>
        <p:spPr/>
        <p:txBody>
          <a:bodyPr/>
          <a:lstStyle/>
          <a:p>
            <a:r>
              <a:rPr lang="es-ES" dirty="0" err="1"/>
              <a:t>Reliability</a:t>
            </a:r>
            <a:endParaRPr lang="es-ES" dirty="0"/>
          </a:p>
        </p:txBody>
      </p:sp>
      <p:sp>
        <p:nvSpPr>
          <p:cNvPr id="3" name="Rectángulo 2">
            <a:extLst>
              <a:ext uri="{FF2B5EF4-FFF2-40B4-BE49-F238E27FC236}">
                <a16:creationId xmlns:a16="http://schemas.microsoft.com/office/drawing/2014/main" id="{1802458D-6195-4A56-91E3-12EF3F3DFAB6}"/>
              </a:ext>
            </a:extLst>
          </p:cNvPr>
          <p:cNvSpPr/>
          <p:nvPr/>
        </p:nvSpPr>
        <p:spPr>
          <a:xfrm>
            <a:off x="1030158" y="2385573"/>
            <a:ext cx="9768906" cy="1043427"/>
          </a:xfrm>
          <a:prstGeom prst="rect">
            <a:avLst/>
          </a:prstGeom>
        </p:spPr>
        <p:txBody>
          <a:bodyPr wrap="square">
            <a:spAutoFit/>
          </a:bodyPr>
          <a:lstStyle/>
          <a:p>
            <a:pPr>
              <a:lnSpc>
                <a:spcPct val="150000"/>
              </a:lnSpc>
            </a:pPr>
            <a:r>
              <a:rPr lang="en-US" sz="2200" dirty="0">
                <a:solidFill>
                  <a:srgbClr val="231F20"/>
                </a:solidFill>
              </a:rPr>
              <a:t>The design of a research study is reliable when its findings are</a:t>
            </a:r>
          </a:p>
          <a:p>
            <a:pPr>
              <a:lnSpc>
                <a:spcPct val="150000"/>
              </a:lnSpc>
            </a:pPr>
            <a:r>
              <a:rPr lang="en-US" sz="2200" dirty="0">
                <a:solidFill>
                  <a:srgbClr val="231F20"/>
                </a:solidFill>
              </a:rPr>
              <a:t>repeatable or replicable and generalizable beyond the one study</a:t>
            </a:r>
            <a:endParaRPr lang="es-ES" sz="2200" b="1" dirty="0"/>
          </a:p>
        </p:txBody>
      </p:sp>
      <p:sp>
        <p:nvSpPr>
          <p:cNvPr id="4" name="CuadroTexto 3">
            <a:extLst>
              <a:ext uri="{FF2B5EF4-FFF2-40B4-BE49-F238E27FC236}">
                <a16:creationId xmlns:a16="http://schemas.microsoft.com/office/drawing/2014/main" id="{43F27436-905A-43E4-A375-25634CDF936B}"/>
              </a:ext>
            </a:extLst>
          </p:cNvPr>
          <p:cNvSpPr txBox="1"/>
          <p:nvPr/>
        </p:nvSpPr>
        <p:spPr>
          <a:xfrm>
            <a:off x="9027306" y="3858775"/>
            <a:ext cx="2582758" cy="276999"/>
          </a:xfrm>
          <a:prstGeom prst="rect">
            <a:avLst/>
          </a:prstGeom>
          <a:noFill/>
        </p:spPr>
        <p:txBody>
          <a:bodyPr wrap="none" rtlCol="0">
            <a:spAutoFit/>
          </a:bodyPr>
          <a:lstStyle/>
          <a:p>
            <a:r>
              <a:rPr lang="es-ES" sz="1200" dirty="0" err="1"/>
              <a:t>Adapted</a:t>
            </a:r>
            <a:r>
              <a:rPr lang="es-ES" sz="1200" dirty="0"/>
              <a:t> </a:t>
            </a:r>
            <a:r>
              <a:rPr lang="es-ES" sz="1200" dirty="0" err="1"/>
              <a:t>from</a:t>
            </a:r>
            <a:r>
              <a:rPr lang="es-ES" sz="1200" dirty="0"/>
              <a:t> </a:t>
            </a:r>
            <a:r>
              <a:rPr lang="es-ES" sz="1200" dirty="0" err="1"/>
              <a:t>Connaway</a:t>
            </a:r>
            <a:r>
              <a:rPr lang="es-ES" sz="1200" dirty="0"/>
              <a:t>, p. 65</a:t>
            </a:r>
          </a:p>
        </p:txBody>
      </p:sp>
      <p:sp>
        <p:nvSpPr>
          <p:cNvPr id="5" name="Rezervirano mjesto podnožja 4"/>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57856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860340-36F4-4857-88B0-0C2DC764D753}"/>
              </a:ext>
            </a:extLst>
          </p:cNvPr>
          <p:cNvSpPr>
            <a:spLocks noGrp="1"/>
          </p:cNvSpPr>
          <p:nvPr>
            <p:ph type="title"/>
          </p:nvPr>
        </p:nvSpPr>
        <p:spPr/>
        <p:txBody>
          <a:bodyPr/>
          <a:lstStyle/>
          <a:p>
            <a:r>
              <a:rPr lang="es-ES" dirty="0" err="1"/>
              <a:t>Reliability</a:t>
            </a:r>
            <a:r>
              <a:rPr lang="es-ES" dirty="0"/>
              <a:t> </a:t>
            </a:r>
            <a:r>
              <a:rPr lang="es-ES" dirty="0" err="1"/>
              <a:t>sample</a:t>
            </a:r>
            <a:endParaRPr lang="es-ES" dirty="0"/>
          </a:p>
        </p:txBody>
      </p:sp>
      <p:sp>
        <p:nvSpPr>
          <p:cNvPr id="11" name="CuadroTexto 10">
            <a:extLst>
              <a:ext uri="{FF2B5EF4-FFF2-40B4-BE49-F238E27FC236}">
                <a16:creationId xmlns:a16="http://schemas.microsoft.com/office/drawing/2014/main" id="{C406E521-095A-45AC-B679-17C6A5A013DC}"/>
              </a:ext>
            </a:extLst>
          </p:cNvPr>
          <p:cNvSpPr txBox="1"/>
          <p:nvPr/>
        </p:nvSpPr>
        <p:spPr>
          <a:xfrm>
            <a:off x="2304402" y="2308413"/>
            <a:ext cx="1517904" cy="461665"/>
          </a:xfrm>
          <a:prstGeom prst="rect">
            <a:avLst/>
          </a:prstGeom>
          <a:noFill/>
        </p:spPr>
        <p:txBody>
          <a:bodyPr wrap="square" rtlCol="0">
            <a:spAutoFit/>
          </a:bodyPr>
          <a:lstStyle/>
          <a:p>
            <a:r>
              <a:rPr lang="es-ES" sz="2400" dirty="0" err="1"/>
              <a:t>Weigth</a:t>
            </a:r>
            <a:r>
              <a:rPr lang="es-ES" sz="2400" dirty="0"/>
              <a:t> ?</a:t>
            </a:r>
          </a:p>
        </p:txBody>
      </p:sp>
      <p:pic>
        <p:nvPicPr>
          <p:cNvPr id="22" name="Imagen 21">
            <a:extLst>
              <a:ext uri="{FF2B5EF4-FFF2-40B4-BE49-F238E27FC236}">
                <a16:creationId xmlns:a16="http://schemas.microsoft.com/office/drawing/2014/main" id="{C46B0302-09B1-4B69-8C29-105089209F54}"/>
              </a:ext>
              <a:ext uri="{C183D7F6-B498-43B3-948B-1728B52AA6E4}">
                <adec:decorative xmlns:adec="http://schemas.microsoft.com/office/drawing/2017/decorative" xmlns="" val="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718810" y="1674940"/>
            <a:ext cx="5897880" cy="3931920"/>
          </a:xfrm>
          <a:prstGeom prst="rect">
            <a:avLst/>
          </a:prstGeom>
        </p:spPr>
      </p:pic>
      <p:sp>
        <p:nvSpPr>
          <p:cNvPr id="24" name="CuadroTexto 23">
            <a:extLst>
              <a:ext uri="{FF2B5EF4-FFF2-40B4-BE49-F238E27FC236}">
                <a16:creationId xmlns:a16="http://schemas.microsoft.com/office/drawing/2014/main" id="{4C0140D7-A5FA-4B50-9AE9-ABE6B438A080}"/>
              </a:ext>
            </a:extLst>
          </p:cNvPr>
          <p:cNvSpPr txBox="1"/>
          <p:nvPr/>
        </p:nvSpPr>
        <p:spPr>
          <a:xfrm>
            <a:off x="646111" y="3896757"/>
            <a:ext cx="1707519" cy="1107996"/>
          </a:xfrm>
          <a:prstGeom prst="rect">
            <a:avLst/>
          </a:prstGeom>
          <a:noFill/>
        </p:spPr>
        <p:txBody>
          <a:bodyPr wrap="none" rtlCol="0">
            <a:spAutoFit/>
          </a:bodyPr>
          <a:lstStyle/>
          <a:p>
            <a:r>
              <a:rPr lang="es-ES" sz="2200" dirty="0"/>
              <a:t>1 – 2000 kg</a:t>
            </a:r>
          </a:p>
          <a:p>
            <a:endParaRPr lang="es-ES" sz="2200" dirty="0"/>
          </a:p>
          <a:p>
            <a:r>
              <a:rPr lang="es-ES" sz="2200" dirty="0"/>
              <a:t>2 -  3000 kg</a:t>
            </a:r>
          </a:p>
        </p:txBody>
      </p:sp>
      <p:sp>
        <p:nvSpPr>
          <p:cNvPr id="25" name="CuadroTexto 24">
            <a:extLst>
              <a:ext uri="{FF2B5EF4-FFF2-40B4-BE49-F238E27FC236}">
                <a16:creationId xmlns:a16="http://schemas.microsoft.com/office/drawing/2014/main" id="{3174D707-FB59-4B3D-BBD3-23232DE51DA6}"/>
              </a:ext>
            </a:extLst>
          </p:cNvPr>
          <p:cNvSpPr txBox="1"/>
          <p:nvPr/>
        </p:nvSpPr>
        <p:spPr>
          <a:xfrm>
            <a:off x="3849624" y="4235311"/>
            <a:ext cx="1473480" cy="369332"/>
          </a:xfrm>
          <a:prstGeom prst="rect">
            <a:avLst/>
          </a:prstGeom>
          <a:noFill/>
        </p:spPr>
        <p:txBody>
          <a:bodyPr wrap="none" rtlCol="0">
            <a:spAutoFit/>
          </a:bodyPr>
          <a:lstStyle/>
          <a:p>
            <a:r>
              <a:rPr lang="es-ES" dirty="0" err="1"/>
              <a:t>Not</a:t>
            </a:r>
            <a:r>
              <a:rPr lang="es-ES" dirty="0"/>
              <a:t> </a:t>
            </a:r>
            <a:r>
              <a:rPr lang="es-ES" dirty="0" err="1"/>
              <a:t>reliable</a:t>
            </a:r>
            <a:endParaRPr lang="es-ES" dirty="0"/>
          </a:p>
        </p:txBody>
      </p:sp>
      <p:cxnSp>
        <p:nvCxnSpPr>
          <p:cNvPr id="27" name="Conector recto de flecha 26">
            <a:extLst>
              <a:ext uri="{FF2B5EF4-FFF2-40B4-BE49-F238E27FC236}">
                <a16:creationId xmlns:a16="http://schemas.microsoft.com/office/drawing/2014/main" id="{537C343E-2E2D-4DB1-8F5D-C0EDFB13602D}"/>
              </a:ext>
              <a:ext uri="{C183D7F6-B498-43B3-948B-1728B52AA6E4}">
                <adec:decorative xmlns:adec="http://schemas.microsoft.com/office/drawing/2017/decorative" xmlns="" val="1"/>
              </a:ext>
            </a:extLst>
          </p:cNvPr>
          <p:cNvCxnSpPr>
            <a:endCxn id="25" idx="1"/>
          </p:cNvCxnSpPr>
          <p:nvPr/>
        </p:nvCxnSpPr>
        <p:spPr>
          <a:xfrm>
            <a:off x="2547594" y="4105656"/>
            <a:ext cx="1302030" cy="3143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EC453851-A054-4EB3-897F-5B9C81BAF286}"/>
              </a:ext>
              <a:ext uri="{C183D7F6-B498-43B3-948B-1728B52AA6E4}">
                <adec:decorative xmlns:adec="http://schemas.microsoft.com/office/drawing/2017/decorative" xmlns="" val="1"/>
              </a:ext>
            </a:extLst>
          </p:cNvPr>
          <p:cNvCxnSpPr>
            <a:endCxn id="25" idx="1"/>
          </p:cNvCxnSpPr>
          <p:nvPr/>
        </p:nvCxnSpPr>
        <p:spPr>
          <a:xfrm flipV="1">
            <a:off x="2547594" y="4419977"/>
            <a:ext cx="1302030" cy="3936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200610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860340-36F4-4857-88B0-0C2DC764D753}"/>
              </a:ext>
            </a:extLst>
          </p:cNvPr>
          <p:cNvSpPr>
            <a:spLocks noGrp="1"/>
          </p:cNvSpPr>
          <p:nvPr>
            <p:ph type="title"/>
          </p:nvPr>
        </p:nvSpPr>
        <p:spPr/>
        <p:txBody>
          <a:bodyPr/>
          <a:lstStyle/>
          <a:p>
            <a:r>
              <a:rPr lang="es-ES" dirty="0" err="1"/>
              <a:t>Reliability</a:t>
            </a:r>
            <a:r>
              <a:rPr lang="es-ES" dirty="0"/>
              <a:t> </a:t>
            </a:r>
            <a:r>
              <a:rPr lang="es-ES" dirty="0" err="1"/>
              <a:t>sample</a:t>
            </a:r>
            <a:endParaRPr lang="es-ES" dirty="0"/>
          </a:p>
        </p:txBody>
      </p:sp>
      <p:pic>
        <p:nvPicPr>
          <p:cNvPr id="19" name="Imagen 18">
            <a:extLst>
              <a:ext uri="{FF2B5EF4-FFF2-40B4-BE49-F238E27FC236}">
                <a16:creationId xmlns:a16="http://schemas.microsoft.com/office/drawing/2014/main" id="{412D73F9-5B46-47D3-8FB9-1BA9D53EDEB1}"/>
              </a:ext>
              <a:ext uri="{C183D7F6-B498-43B3-948B-1728B52AA6E4}">
                <adec:decorative xmlns:adec="http://schemas.microsoft.com/office/drawing/2017/decorative" xmlns="" val="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760170" y="1431331"/>
            <a:ext cx="2308910" cy="1889947"/>
          </a:xfrm>
          <a:prstGeom prst="rect">
            <a:avLst/>
          </a:prstGeom>
        </p:spPr>
      </p:pic>
      <p:pic>
        <p:nvPicPr>
          <p:cNvPr id="22" name="Imagen 21">
            <a:extLst>
              <a:ext uri="{FF2B5EF4-FFF2-40B4-BE49-F238E27FC236}">
                <a16:creationId xmlns:a16="http://schemas.microsoft.com/office/drawing/2014/main" id="{C46B0302-09B1-4B69-8C29-105089209F54}"/>
              </a:ext>
              <a:ext uri="{C183D7F6-B498-43B3-948B-1728B52AA6E4}">
                <adec:decorative xmlns:adec="http://schemas.microsoft.com/office/drawing/2017/decorative" xmlns="" val="1"/>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718810" y="1674940"/>
            <a:ext cx="5897880" cy="3931920"/>
          </a:xfrm>
          <a:prstGeom prst="rect">
            <a:avLst/>
          </a:prstGeom>
        </p:spPr>
      </p:pic>
      <p:sp>
        <p:nvSpPr>
          <p:cNvPr id="9" name="CuadroTexto 8">
            <a:extLst>
              <a:ext uri="{FF2B5EF4-FFF2-40B4-BE49-F238E27FC236}">
                <a16:creationId xmlns:a16="http://schemas.microsoft.com/office/drawing/2014/main" id="{DCB85F46-55C8-4561-8865-29EF32B822D5}"/>
              </a:ext>
            </a:extLst>
          </p:cNvPr>
          <p:cNvSpPr txBox="1"/>
          <p:nvPr/>
        </p:nvSpPr>
        <p:spPr>
          <a:xfrm>
            <a:off x="705744" y="3592727"/>
            <a:ext cx="1707519" cy="1107996"/>
          </a:xfrm>
          <a:prstGeom prst="rect">
            <a:avLst/>
          </a:prstGeom>
          <a:noFill/>
        </p:spPr>
        <p:txBody>
          <a:bodyPr wrap="none" rtlCol="0">
            <a:spAutoFit/>
          </a:bodyPr>
          <a:lstStyle/>
          <a:p>
            <a:r>
              <a:rPr lang="es-ES" sz="2200" dirty="0"/>
              <a:t>1 – 3000 kg</a:t>
            </a:r>
          </a:p>
          <a:p>
            <a:endParaRPr lang="es-ES" sz="2200" dirty="0"/>
          </a:p>
          <a:p>
            <a:r>
              <a:rPr lang="es-ES" sz="2200" dirty="0"/>
              <a:t>2 -  3000 kg</a:t>
            </a:r>
          </a:p>
        </p:txBody>
      </p:sp>
      <p:sp>
        <p:nvSpPr>
          <p:cNvPr id="10" name="CuadroTexto 9">
            <a:extLst>
              <a:ext uri="{FF2B5EF4-FFF2-40B4-BE49-F238E27FC236}">
                <a16:creationId xmlns:a16="http://schemas.microsoft.com/office/drawing/2014/main" id="{FDBD2C3E-5C93-406D-A33D-37A12439D0A6}"/>
              </a:ext>
            </a:extLst>
          </p:cNvPr>
          <p:cNvSpPr txBox="1"/>
          <p:nvPr/>
        </p:nvSpPr>
        <p:spPr>
          <a:xfrm>
            <a:off x="3909257" y="3931281"/>
            <a:ext cx="1473480" cy="369332"/>
          </a:xfrm>
          <a:prstGeom prst="rect">
            <a:avLst/>
          </a:prstGeom>
          <a:noFill/>
        </p:spPr>
        <p:txBody>
          <a:bodyPr wrap="none" rtlCol="0">
            <a:spAutoFit/>
          </a:bodyPr>
          <a:lstStyle/>
          <a:p>
            <a:r>
              <a:rPr lang="es-ES" dirty="0" err="1"/>
              <a:t>Not</a:t>
            </a:r>
            <a:r>
              <a:rPr lang="es-ES" dirty="0"/>
              <a:t> </a:t>
            </a:r>
            <a:r>
              <a:rPr lang="es-ES" dirty="0" err="1"/>
              <a:t>reliable</a:t>
            </a:r>
            <a:endParaRPr lang="es-ES" dirty="0"/>
          </a:p>
        </p:txBody>
      </p:sp>
      <p:cxnSp>
        <p:nvCxnSpPr>
          <p:cNvPr id="12" name="Conector recto de flecha 11">
            <a:extLst>
              <a:ext uri="{FF2B5EF4-FFF2-40B4-BE49-F238E27FC236}">
                <a16:creationId xmlns:a16="http://schemas.microsoft.com/office/drawing/2014/main" id="{144E292A-7887-4893-A45A-3E9EA845E091}"/>
              </a:ext>
              <a:ext uri="{C183D7F6-B498-43B3-948B-1728B52AA6E4}">
                <adec:decorative xmlns:adec="http://schemas.microsoft.com/office/drawing/2017/decorative" xmlns="" val="1"/>
              </a:ext>
            </a:extLst>
          </p:cNvPr>
          <p:cNvCxnSpPr>
            <a:endCxn id="10" idx="1"/>
          </p:cNvCxnSpPr>
          <p:nvPr/>
        </p:nvCxnSpPr>
        <p:spPr>
          <a:xfrm>
            <a:off x="2607227" y="3801626"/>
            <a:ext cx="1302030" cy="3143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246BD1F8-7E80-44B5-94E0-8E1580CE5126}"/>
              </a:ext>
              <a:ext uri="{C183D7F6-B498-43B3-948B-1728B52AA6E4}">
                <adec:decorative xmlns:adec="http://schemas.microsoft.com/office/drawing/2017/decorative" xmlns="" val="1"/>
              </a:ext>
            </a:extLst>
          </p:cNvPr>
          <p:cNvCxnSpPr>
            <a:endCxn id="10" idx="1"/>
          </p:cNvCxnSpPr>
          <p:nvPr/>
        </p:nvCxnSpPr>
        <p:spPr>
          <a:xfrm flipV="1">
            <a:off x="2607227" y="4115947"/>
            <a:ext cx="1302030" cy="3936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E9853F98-1B3B-4D9D-BEF1-75AD23611232}"/>
              </a:ext>
            </a:extLst>
          </p:cNvPr>
          <p:cNvSpPr txBox="1"/>
          <p:nvPr/>
        </p:nvSpPr>
        <p:spPr>
          <a:xfrm>
            <a:off x="705744" y="5367087"/>
            <a:ext cx="3498073" cy="369332"/>
          </a:xfrm>
          <a:prstGeom prst="rect">
            <a:avLst/>
          </a:prstGeom>
          <a:noFill/>
        </p:spPr>
        <p:txBody>
          <a:bodyPr wrap="none" rtlCol="0">
            <a:spAutoFit/>
          </a:bodyPr>
          <a:lstStyle/>
          <a:p>
            <a:r>
              <a:rPr lang="es-ES" dirty="0" err="1"/>
              <a:t>Questions</a:t>
            </a:r>
            <a:r>
              <a:rPr lang="es-ES" dirty="0"/>
              <a:t> </a:t>
            </a:r>
            <a:r>
              <a:rPr lang="es-ES" dirty="0" err="1"/>
              <a:t>to</a:t>
            </a:r>
            <a:r>
              <a:rPr lang="es-ES" dirty="0"/>
              <a:t> be </a:t>
            </a:r>
            <a:r>
              <a:rPr lang="es-ES" dirty="0" err="1"/>
              <a:t>considered</a:t>
            </a:r>
            <a:r>
              <a:rPr lang="es-ES" dirty="0"/>
              <a:t>…</a:t>
            </a:r>
          </a:p>
        </p:txBody>
      </p:sp>
      <p:sp>
        <p:nvSpPr>
          <p:cNvPr id="4" name="Rezervirano mjesto podnožja 3"/>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736249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065D46-EBDC-4320-9E2C-70368F76194C}"/>
              </a:ext>
            </a:extLst>
          </p:cNvPr>
          <p:cNvSpPr>
            <a:spLocks noGrp="1"/>
          </p:cNvSpPr>
          <p:nvPr>
            <p:ph type="title"/>
          </p:nvPr>
        </p:nvSpPr>
        <p:spPr/>
        <p:txBody>
          <a:bodyPr/>
          <a:lstStyle/>
          <a:p>
            <a:r>
              <a:rPr lang="es-ES" dirty="0" err="1"/>
              <a:t>Validity</a:t>
            </a:r>
            <a:r>
              <a:rPr lang="es-ES" dirty="0"/>
              <a:t> in </a:t>
            </a:r>
            <a:r>
              <a:rPr lang="es-ES" dirty="0" err="1"/>
              <a:t>measurement</a:t>
            </a:r>
            <a:endParaRPr lang="es-ES" dirty="0"/>
          </a:p>
        </p:txBody>
      </p:sp>
      <p:sp>
        <p:nvSpPr>
          <p:cNvPr id="3" name="Rectángulo 2">
            <a:extLst>
              <a:ext uri="{FF2B5EF4-FFF2-40B4-BE49-F238E27FC236}">
                <a16:creationId xmlns:a16="http://schemas.microsoft.com/office/drawing/2014/main" id="{3AFB2FEA-42C7-4D05-BE0A-2F4282C92670}"/>
              </a:ext>
            </a:extLst>
          </p:cNvPr>
          <p:cNvSpPr/>
          <p:nvPr/>
        </p:nvSpPr>
        <p:spPr>
          <a:xfrm>
            <a:off x="3666744" y="1545997"/>
            <a:ext cx="6803135" cy="923330"/>
          </a:xfrm>
          <a:prstGeom prst="rect">
            <a:avLst/>
          </a:prstGeom>
        </p:spPr>
        <p:txBody>
          <a:bodyPr wrap="square">
            <a:spAutoFit/>
          </a:bodyPr>
          <a:lstStyle/>
          <a:p>
            <a:r>
              <a:rPr lang="es-ES" b="1" dirty="0">
                <a:solidFill>
                  <a:srgbClr val="FF0000"/>
                </a:solidFill>
              </a:rPr>
              <a:t>Content </a:t>
            </a:r>
            <a:r>
              <a:rPr lang="es-ES" b="1" dirty="0" err="1">
                <a:solidFill>
                  <a:srgbClr val="FF0000"/>
                </a:solidFill>
              </a:rPr>
              <a:t>validity</a:t>
            </a:r>
            <a:r>
              <a:rPr lang="es-ES" b="1" dirty="0">
                <a:solidFill>
                  <a:srgbClr val="FF0000"/>
                </a:solidFill>
              </a:rPr>
              <a:t> </a:t>
            </a:r>
            <a:r>
              <a:rPr lang="es-ES" dirty="0" err="1">
                <a:solidFill>
                  <a:srgbClr val="231F20"/>
                </a:solidFill>
              </a:rPr>
              <a:t>represents</a:t>
            </a:r>
            <a:r>
              <a:rPr lang="es-ES" dirty="0">
                <a:solidFill>
                  <a:srgbClr val="231F20"/>
                </a:solidFill>
              </a:rPr>
              <a:t> </a:t>
            </a:r>
            <a:r>
              <a:rPr lang="es-ES" dirty="0" err="1">
                <a:solidFill>
                  <a:srgbClr val="231F20"/>
                </a:solidFill>
              </a:rPr>
              <a:t>the</a:t>
            </a:r>
            <a:r>
              <a:rPr lang="es-ES" dirty="0">
                <a:solidFill>
                  <a:srgbClr val="231F20"/>
                </a:solidFill>
              </a:rPr>
              <a:t> </a:t>
            </a:r>
            <a:r>
              <a:rPr lang="en-US" dirty="0">
                <a:solidFill>
                  <a:srgbClr val="231F20"/>
                </a:solidFill>
              </a:rPr>
              <a:t>degree to which an instrument measures a specific content area. </a:t>
            </a:r>
          </a:p>
          <a:p>
            <a:endParaRPr lang="en-US" dirty="0">
              <a:solidFill>
                <a:srgbClr val="231F20"/>
              </a:solidFill>
            </a:endParaRPr>
          </a:p>
        </p:txBody>
      </p:sp>
      <p:sp>
        <p:nvSpPr>
          <p:cNvPr id="4" name="Rectángulo 3">
            <a:extLst>
              <a:ext uri="{FF2B5EF4-FFF2-40B4-BE49-F238E27FC236}">
                <a16:creationId xmlns:a16="http://schemas.microsoft.com/office/drawing/2014/main" id="{27D36910-F55B-44E9-A878-A23A8E31B987}"/>
              </a:ext>
            </a:extLst>
          </p:cNvPr>
          <p:cNvSpPr/>
          <p:nvPr/>
        </p:nvSpPr>
        <p:spPr>
          <a:xfrm>
            <a:off x="646111" y="3429000"/>
            <a:ext cx="2758440" cy="369332"/>
          </a:xfrm>
          <a:prstGeom prst="rect">
            <a:avLst/>
          </a:prstGeom>
        </p:spPr>
        <p:txBody>
          <a:bodyPr wrap="square">
            <a:spAutoFit/>
          </a:bodyPr>
          <a:lstStyle/>
          <a:p>
            <a:r>
              <a:rPr lang="en-US" b="1" dirty="0">
                <a:solidFill>
                  <a:srgbClr val="FF0000"/>
                </a:solidFill>
              </a:rPr>
              <a:t>Logical validity </a:t>
            </a:r>
          </a:p>
        </p:txBody>
      </p:sp>
      <p:sp>
        <p:nvSpPr>
          <p:cNvPr id="5" name="Rectángulo 4">
            <a:extLst>
              <a:ext uri="{FF2B5EF4-FFF2-40B4-BE49-F238E27FC236}">
                <a16:creationId xmlns:a16="http://schemas.microsoft.com/office/drawing/2014/main" id="{CB011E64-908A-43CB-83A6-36FA09C0DD1A}"/>
              </a:ext>
            </a:extLst>
          </p:cNvPr>
          <p:cNvSpPr/>
          <p:nvPr/>
        </p:nvSpPr>
        <p:spPr>
          <a:xfrm>
            <a:off x="3906773" y="3798332"/>
            <a:ext cx="6563106" cy="2308324"/>
          </a:xfrm>
          <a:prstGeom prst="rect">
            <a:avLst/>
          </a:prstGeom>
        </p:spPr>
        <p:txBody>
          <a:bodyPr wrap="square">
            <a:spAutoFit/>
          </a:bodyPr>
          <a:lstStyle/>
          <a:p>
            <a:r>
              <a:rPr lang="en-US" b="1" dirty="0">
                <a:solidFill>
                  <a:srgbClr val="FF0000"/>
                </a:solidFill>
              </a:rPr>
              <a:t>Item validity </a:t>
            </a:r>
            <a:r>
              <a:rPr lang="en-US" dirty="0">
                <a:solidFill>
                  <a:srgbClr val="231F20"/>
                </a:solidFill>
              </a:rPr>
              <a:t>reflects whether the items of the instrument or test actually represent measurement in the intended content area.</a:t>
            </a:r>
          </a:p>
          <a:p>
            <a:endParaRPr lang="en-US" dirty="0">
              <a:solidFill>
                <a:srgbClr val="231F20"/>
              </a:solidFill>
            </a:endParaRPr>
          </a:p>
          <a:p>
            <a:pPr lvl="1"/>
            <a:r>
              <a:rPr lang="en-US" dirty="0">
                <a:solidFill>
                  <a:srgbClr val="231F20"/>
                </a:solidFill>
              </a:rPr>
              <a:t>“ Does a question about the Library of Congress classification scheme in fact </a:t>
            </a:r>
            <a:r>
              <a:rPr lang="en-US" b="1" dirty="0">
                <a:solidFill>
                  <a:srgbClr val="231F20"/>
                </a:solidFill>
              </a:rPr>
              <a:t>measure a student’s </a:t>
            </a:r>
            <a:r>
              <a:rPr lang="en-US" dirty="0">
                <a:solidFill>
                  <a:srgbClr val="231F20"/>
                </a:solidFill>
              </a:rPr>
              <a:t>understanding of how materials are arranged in a library’s collection?”</a:t>
            </a:r>
            <a:endParaRPr lang="es-ES" dirty="0"/>
          </a:p>
        </p:txBody>
      </p:sp>
      <p:cxnSp>
        <p:nvCxnSpPr>
          <p:cNvPr id="8" name="Conector recto de flecha 7">
            <a:extLst>
              <a:ext uri="{FF2B5EF4-FFF2-40B4-BE49-F238E27FC236}">
                <a16:creationId xmlns:a16="http://schemas.microsoft.com/office/drawing/2014/main" id="{F0BF1607-0BC3-4071-B1B5-BA184D1CCFF6}"/>
              </a:ext>
              <a:ext uri="{C183D7F6-B498-43B3-948B-1728B52AA6E4}">
                <adec:decorative xmlns:adec="http://schemas.microsoft.com/office/drawing/2017/decorative" xmlns="" val="1"/>
              </a:ext>
            </a:extLst>
          </p:cNvPr>
          <p:cNvCxnSpPr>
            <a:cxnSpLocks/>
            <a:stCxn id="4" idx="3"/>
            <a:endCxn id="3" idx="1"/>
          </p:cNvCxnSpPr>
          <p:nvPr/>
        </p:nvCxnSpPr>
        <p:spPr>
          <a:xfrm flipV="1">
            <a:off x="3404551" y="2007662"/>
            <a:ext cx="262193" cy="1606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F341E744-9B82-4812-92AF-498E7F8E0EDB}"/>
              </a:ext>
              <a:ext uri="{C183D7F6-B498-43B3-948B-1728B52AA6E4}">
                <adec:decorative xmlns:adec="http://schemas.microsoft.com/office/drawing/2017/decorative" xmlns="" val="1"/>
              </a:ext>
            </a:extLst>
          </p:cNvPr>
          <p:cNvCxnSpPr>
            <a:cxnSpLocks/>
            <a:stCxn id="4" idx="3"/>
            <a:endCxn id="5" idx="1"/>
          </p:cNvCxnSpPr>
          <p:nvPr/>
        </p:nvCxnSpPr>
        <p:spPr>
          <a:xfrm>
            <a:off x="3404551" y="3613666"/>
            <a:ext cx="502222" cy="1338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649F00D5-4802-4D33-A980-A67E80870B61}"/>
              </a:ext>
            </a:extLst>
          </p:cNvPr>
          <p:cNvSpPr txBox="1"/>
          <p:nvPr/>
        </p:nvSpPr>
        <p:spPr>
          <a:xfrm>
            <a:off x="4636008" y="2596896"/>
            <a:ext cx="3676006" cy="369332"/>
          </a:xfrm>
          <a:prstGeom prst="rect">
            <a:avLst/>
          </a:prstGeom>
          <a:noFill/>
        </p:spPr>
        <p:txBody>
          <a:bodyPr wrap="none" rtlCol="0">
            <a:spAutoFit/>
          </a:bodyPr>
          <a:lstStyle/>
          <a:p>
            <a:r>
              <a:rPr lang="es-ES" dirty="0" err="1"/>
              <a:t>Mathematical</a:t>
            </a:r>
            <a:r>
              <a:rPr lang="es-ES" dirty="0"/>
              <a:t> test: </a:t>
            </a:r>
            <a:r>
              <a:rPr lang="es-ES" dirty="0" err="1"/>
              <a:t>addtition</a:t>
            </a:r>
            <a:r>
              <a:rPr lang="es-ES" dirty="0"/>
              <a:t> …</a:t>
            </a:r>
          </a:p>
        </p:txBody>
      </p:sp>
      <p:sp>
        <p:nvSpPr>
          <p:cNvPr id="7" name="Rezervirano mjesto podnožja 6"/>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38002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6CCD89E-FD2C-45BC-8BB3-939C9473E3B6}"/>
              </a:ext>
            </a:extLst>
          </p:cNvPr>
          <p:cNvSpPr>
            <a:spLocks noGrp="1"/>
          </p:cNvSpPr>
          <p:nvPr>
            <p:ph type="title"/>
          </p:nvPr>
        </p:nvSpPr>
        <p:spPr>
          <a:xfrm>
            <a:off x="646111" y="452718"/>
            <a:ext cx="10710737" cy="1400530"/>
          </a:xfrm>
        </p:spPr>
        <p:txBody>
          <a:bodyPr/>
          <a:lstStyle/>
          <a:p>
            <a:r>
              <a:rPr lang="en-US" spc="-300" dirty="0"/>
              <a:t>Concepts Related with Scientific Research</a:t>
            </a:r>
            <a:endParaRPr lang="es-ES" spc="-300" dirty="0"/>
          </a:p>
        </p:txBody>
      </p:sp>
      <p:grpSp>
        <p:nvGrpSpPr>
          <p:cNvPr id="5" name="Grupo 4" descr="Concepts:&#10;Scientific method, science, research, method, theory, inquiry">
            <a:extLst>
              <a:ext uri="{FF2B5EF4-FFF2-40B4-BE49-F238E27FC236}">
                <a16:creationId xmlns:a16="http://schemas.microsoft.com/office/drawing/2014/main" id="{A2C546DC-F997-4079-BB01-BE97D8EB147B}"/>
              </a:ext>
            </a:extLst>
          </p:cNvPr>
          <p:cNvGrpSpPr/>
          <p:nvPr/>
        </p:nvGrpSpPr>
        <p:grpSpPr>
          <a:xfrm>
            <a:off x="2359956" y="1449868"/>
            <a:ext cx="7069827" cy="4626802"/>
            <a:chOff x="2359956" y="1449868"/>
            <a:chExt cx="7069827" cy="4626802"/>
          </a:xfrm>
        </p:grpSpPr>
        <p:sp>
          <p:nvSpPr>
            <p:cNvPr id="2" name="Elipse 1">
              <a:extLst>
                <a:ext uri="{FF2B5EF4-FFF2-40B4-BE49-F238E27FC236}">
                  <a16:creationId xmlns:a16="http://schemas.microsoft.com/office/drawing/2014/main" id="{24B4CDBB-3DB4-459C-8219-45F62F967A35}"/>
                </a:ext>
              </a:extLst>
            </p:cNvPr>
            <p:cNvSpPr/>
            <p:nvPr/>
          </p:nvSpPr>
          <p:spPr>
            <a:xfrm>
              <a:off x="4443983" y="2657369"/>
              <a:ext cx="2362105" cy="219659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dirty="0" err="1">
                  <a:solidFill>
                    <a:schemeClr val="bg1"/>
                  </a:solidFill>
                </a:rPr>
                <a:t>Concepts</a:t>
              </a:r>
              <a:endParaRPr lang="es-ES" sz="2200" b="1" dirty="0">
                <a:solidFill>
                  <a:schemeClr val="bg1"/>
                </a:solidFill>
              </a:endParaRPr>
            </a:p>
          </p:txBody>
        </p:sp>
        <p:sp>
          <p:nvSpPr>
            <p:cNvPr id="3" name="CuadroTexto 2">
              <a:extLst>
                <a:ext uri="{FF2B5EF4-FFF2-40B4-BE49-F238E27FC236}">
                  <a16:creationId xmlns:a16="http://schemas.microsoft.com/office/drawing/2014/main" id="{3645321A-0B42-4DE9-9ACD-8D5BB7B1460A}"/>
                </a:ext>
              </a:extLst>
            </p:cNvPr>
            <p:cNvSpPr txBox="1"/>
            <p:nvPr/>
          </p:nvSpPr>
          <p:spPr>
            <a:xfrm>
              <a:off x="7810973" y="2560187"/>
              <a:ext cx="1284326" cy="430887"/>
            </a:xfrm>
            <a:prstGeom prst="rect">
              <a:avLst/>
            </a:prstGeom>
            <a:noFill/>
          </p:spPr>
          <p:txBody>
            <a:bodyPr wrap="none" rtlCol="0">
              <a:spAutoFit/>
            </a:bodyPr>
            <a:lstStyle/>
            <a:p>
              <a:r>
                <a:rPr lang="es-ES" sz="2200" dirty="0" err="1"/>
                <a:t>Science</a:t>
              </a:r>
              <a:endParaRPr lang="es-ES" sz="2200" dirty="0"/>
            </a:p>
          </p:txBody>
        </p:sp>
        <p:sp>
          <p:nvSpPr>
            <p:cNvPr id="6" name="CuadroTexto 5">
              <a:extLst>
                <a:ext uri="{FF2B5EF4-FFF2-40B4-BE49-F238E27FC236}">
                  <a16:creationId xmlns:a16="http://schemas.microsoft.com/office/drawing/2014/main" id="{DC07CD83-4DEE-4BEE-9BCC-9D78EFC1245B}"/>
                </a:ext>
              </a:extLst>
            </p:cNvPr>
            <p:cNvSpPr txBox="1"/>
            <p:nvPr/>
          </p:nvSpPr>
          <p:spPr>
            <a:xfrm>
              <a:off x="7967523" y="4789309"/>
              <a:ext cx="1462260" cy="430887"/>
            </a:xfrm>
            <a:prstGeom prst="rect">
              <a:avLst/>
            </a:prstGeom>
            <a:noFill/>
          </p:spPr>
          <p:txBody>
            <a:bodyPr wrap="none" rtlCol="0">
              <a:spAutoFit/>
            </a:bodyPr>
            <a:lstStyle/>
            <a:p>
              <a:r>
                <a:rPr lang="es-ES" sz="2200" dirty="0" err="1"/>
                <a:t>Research</a:t>
              </a:r>
              <a:endParaRPr lang="es-ES" sz="2200" dirty="0"/>
            </a:p>
          </p:txBody>
        </p:sp>
        <p:sp>
          <p:nvSpPr>
            <p:cNvPr id="7" name="CuadroTexto 6">
              <a:extLst>
                <a:ext uri="{FF2B5EF4-FFF2-40B4-BE49-F238E27FC236}">
                  <a16:creationId xmlns:a16="http://schemas.microsoft.com/office/drawing/2014/main" id="{BF05F17B-52CF-4A75-BDD7-DF1A108533BD}"/>
                </a:ext>
              </a:extLst>
            </p:cNvPr>
            <p:cNvSpPr txBox="1"/>
            <p:nvPr/>
          </p:nvSpPr>
          <p:spPr>
            <a:xfrm>
              <a:off x="4988483" y="5645783"/>
              <a:ext cx="1273105" cy="430887"/>
            </a:xfrm>
            <a:prstGeom prst="rect">
              <a:avLst/>
            </a:prstGeom>
            <a:noFill/>
          </p:spPr>
          <p:txBody>
            <a:bodyPr wrap="none" rtlCol="0">
              <a:spAutoFit/>
            </a:bodyPr>
            <a:lstStyle/>
            <a:p>
              <a:r>
                <a:rPr lang="es-ES" sz="2200" dirty="0" err="1"/>
                <a:t>Method</a:t>
              </a:r>
              <a:endParaRPr lang="es-ES" sz="2200" dirty="0"/>
            </a:p>
          </p:txBody>
        </p:sp>
        <p:sp>
          <p:nvSpPr>
            <p:cNvPr id="8" name="CuadroTexto 7">
              <a:extLst>
                <a:ext uri="{FF2B5EF4-FFF2-40B4-BE49-F238E27FC236}">
                  <a16:creationId xmlns:a16="http://schemas.microsoft.com/office/drawing/2014/main" id="{66F56575-8F63-4732-A734-E44CA535C9E1}"/>
                </a:ext>
              </a:extLst>
            </p:cNvPr>
            <p:cNvSpPr txBox="1"/>
            <p:nvPr/>
          </p:nvSpPr>
          <p:spPr>
            <a:xfrm>
              <a:off x="2359956" y="5022293"/>
              <a:ext cx="1079142" cy="430887"/>
            </a:xfrm>
            <a:prstGeom prst="rect">
              <a:avLst/>
            </a:prstGeom>
            <a:noFill/>
          </p:spPr>
          <p:txBody>
            <a:bodyPr wrap="none" rtlCol="0">
              <a:spAutoFit/>
            </a:bodyPr>
            <a:lstStyle/>
            <a:p>
              <a:r>
                <a:rPr lang="es-ES" sz="2200" dirty="0" err="1"/>
                <a:t>Theory</a:t>
              </a:r>
              <a:endParaRPr lang="es-ES" sz="2200" dirty="0"/>
            </a:p>
          </p:txBody>
        </p:sp>
        <p:sp>
          <p:nvSpPr>
            <p:cNvPr id="9" name="CuadroTexto 8">
              <a:extLst>
                <a:ext uri="{FF2B5EF4-FFF2-40B4-BE49-F238E27FC236}">
                  <a16:creationId xmlns:a16="http://schemas.microsoft.com/office/drawing/2014/main" id="{E57FD8E8-2B28-4D09-A9E0-B4CF83E191C3}"/>
                </a:ext>
              </a:extLst>
            </p:cNvPr>
            <p:cNvSpPr txBox="1"/>
            <p:nvPr/>
          </p:nvSpPr>
          <p:spPr>
            <a:xfrm>
              <a:off x="2359956" y="2441925"/>
              <a:ext cx="1075936" cy="430887"/>
            </a:xfrm>
            <a:prstGeom prst="rect">
              <a:avLst/>
            </a:prstGeom>
            <a:noFill/>
          </p:spPr>
          <p:txBody>
            <a:bodyPr wrap="none" rtlCol="0">
              <a:spAutoFit/>
            </a:bodyPr>
            <a:lstStyle/>
            <a:p>
              <a:r>
                <a:rPr lang="es-ES" sz="2200" dirty="0" err="1"/>
                <a:t>Inquiry</a:t>
              </a:r>
              <a:endParaRPr lang="es-ES" sz="2200" dirty="0"/>
            </a:p>
          </p:txBody>
        </p:sp>
        <p:sp>
          <p:nvSpPr>
            <p:cNvPr id="10" name="CuadroTexto 9">
              <a:extLst>
                <a:ext uri="{FF2B5EF4-FFF2-40B4-BE49-F238E27FC236}">
                  <a16:creationId xmlns:a16="http://schemas.microsoft.com/office/drawing/2014/main" id="{E60BCA36-0C6C-4AE8-87F9-5195D45992A4}"/>
                </a:ext>
              </a:extLst>
            </p:cNvPr>
            <p:cNvSpPr txBox="1"/>
            <p:nvPr/>
          </p:nvSpPr>
          <p:spPr>
            <a:xfrm>
              <a:off x="4300794" y="1449868"/>
              <a:ext cx="2648482" cy="430887"/>
            </a:xfrm>
            <a:prstGeom prst="rect">
              <a:avLst/>
            </a:prstGeom>
            <a:noFill/>
          </p:spPr>
          <p:txBody>
            <a:bodyPr wrap="none" rtlCol="0">
              <a:spAutoFit/>
            </a:bodyPr>
            <a:lstStyle/>
            <a:p>
              <a:r>
                <a:rPr lang="es-ES" sz="2200" dirty="0" err="1"/>
                <a:t>Scientific</a:t>
              </a:r>
              <a:r>
                <a:rPr lang="es-ES" sz="2200" dirty="0"/>
                <a:t>  </a:t>
              </a:r>
              <a:r>
                <a:rPr lang="es-ES" sz="2200" dirty="0" err="1"/>
                <a:t>method</a:t>
              </a:r>
              <a:endParaRPr lang="es-ES" sz="2200" dirty="0"/>
            </a:p>
          </p:txBody>
        </p:sp>
        <p:cxnSp>
          <p:nvCxnSpPr>
            <p:cNvPr id="12" name="Conector recto 11">
              <a:extLst>
                <a:ext uri="{FF2B5EF4-FFF2-40B4-BE49-F238E27FC236}">
                  <a16:creationId xmlns:a16="http://schemas.microsoft.com/office/drawing/2014/main" id="{5E6AB30A-90D2-4DFA-B9F5-C2B3483CE50D}"/>
                </a:ext>
              </a:extLst>
            </p:cNvPr>
            <p:cNvCxnSpPr>
              <a:cxnSpLocks/>
              <a:stCxn id="9" idx="3"/>
              <a:endCxn id="2" idx="1"/>
            </p:cNvCxnSpPr>
            <p:nvPr/>
          </p:nvCxnSpPr>
          <p:spPr>
            <a:xfrm>
              <a:off x="3435892" y="2657369"/>
              <a:ext cx="1354013" cy="321684"/>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E9D64014-FE83-4A08-A52C-F0BA696DBF76}"/>
                </a:ext>
              </a:extLst>
            </p:cNvPr>
            <p:cNvCxnSpPr>
              <a:cxnSpLocks/>
              <a:stCxn id="8" idx="3"/>
              <a:endCxn id="2" idx="3"/>
            </p:cNvCxnSpPr>
            <p:nvPr/>
          </p:nvCxnSpPr>
          <p:spPr>
            <a:xfrm flipV="1">
              <a:off x="3439098" y="4532280"/>
              <a:ext cx="1350807" cy="705457"/>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36DA874B-78A2-4A44-B399-9CE506160258}"/>
                </a:ext>
              </a:extLst>
            </p:cNvPr>
            <p:cNvCxnSpPr>
              <a:cxnSpLocks/>
              <a:stCxn id="10" idx="2"/>
              <a:endCxn id="2" idx="0"/>
            </p:cNvCxnSpPr>
            <p:nvPr/>
          </p:nvCxnSpPr>
          <p:spPr>
            <a:xfrm>
              <a:off x="5625035" y="1880755"/>
              <a:ext cx="1" cy="776614"/>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AFF04D90-9FA3-49A3-B0FD-D8BF2595BF86}"/>
                </a:ext>
              </a:extLst>
            </p:cNvPr>
            <p:cNvCxnSpPr>
              <a:cxnSpLocks/>
              <a:stCxn id="6" idx="1"/>
              <a:endCxn id="2" idx="5"/>
            </p:cNvCxnSpPr>
            <p:nvPr/>
          </p:nvCxnSpPr>
          <p:spPr>
            <a:xfrm flipH="1" flipV="1">
              <a:off x="6460166" y="4532280"/>
              <a:ext cx="1507357" cy="472473"/>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D09EF804-4FB8-4ACD-9EF1-43ACF73853B9}"/>
                </a:ext>
              </a:extLst>
            </p:cNvPr>
            <p:cNvCxnSpPr>
              <a:cxnSpLocks/>
              <a:stCxn id="7" idx="0"/>
              <a:endCxn id="2" idx="4"/>
            </p:cNvCxnSpPr>
            <p:nvPr/>
          </p:nvCxnSpPr>
          <p:spPr>
            <a:xfrm flipV="1">
              <a:off x="5625036" y="4853964"/>
              <a:ext cx="0" cy="791819"/>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D9521B70-8A0D-40BC-90FC-58F338598983}"/>
                </a:ext>
              </a:extLst>
            </p:cNvPr>
            <p:cNvCxnSpPr>
              <a:cxnSpLocks/>
              <a:stCxn id="3" idx="1"/>
              <a:endCxn id="2" idx="7"/>
            </p:cNvCxnSpPr>
            <p:nvPr/>
          </p:nvCxnSpPr>
          <p:spPr>
            <a:xfrm flipH="1">
              <a:off x="6460166" y="2775631"/>
              <a:ext cx="1350807" cy="203422"/>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 name="Rezervirano mjesto podnožja 10"/>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1725834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arget with bullets away from the target, reliable but not valid">
            <a:extLst>
              <a:ext uri="{FF2B5EF4-FFF2-40B4-BE49-F238E27FC236}">
                <a16:creationId xmlns:a16="http://schemas.microsoft.com/office/drawing/2014/main" id="{120F19A3-1E53-45CB-886E-A50154EDB264}"/>
              </a:ext>
            </a:extLst>
          </p:cNvPr>
          <p:cNvPicPr>
            <a:picLocks noChangeAspect="1"/>
          </p:cNvPicPr>
          <p:nvPr/>
        </p:nvPicPr>
        <p:blipFill>
          <a:blip r:embed="rId2"/>
          <a:stretch>
            <a:fillRect/>
          </a:stretch>
        </p:blipFill>
        <p:spPr>
          <a:xfrm>
            <a:off x="280838" y="1476376"/>
            <a:ext cx="3499780" cy="3499780"/>
          </a:xfrm>
          <a:prstGeom prst="rect">
            <a:avLst/>
          </a:prstGeom>
        </p:spPr>
      </p:pic>
      <p:pic>
        <p:nvPicPr>
          <p:cNvPr id="7" name="Imagen 6" descr="target all centered. Reliable and valid">
            <a:extLst>
              <a:ext uri="{FF2B5EF4-FFF2-40B4-BE49-F238E27FC236}">
                <a16:creationId xmlns:a16="http://schemas.microsoft.com/office/drawing/2014/main" id="{B37F0652-5D20-4AF7-97C2-0A1B897244A9}"/>
              </a:ext>
            </a:extLst>
          </p:cNvPr>
          <p:cNvPicPr>
            <a:picLocks noChangeAspect="1"/>
          </p:cNvPicPr>
          <p:nvPr/>
        </p:nvPicPr>
        <p:blipFill>
          <a:blip r:embed="rId3"/>
          <a:stretch>
            <a:fillRect/>
          </a:stretch>
        </p:blipFill>
        <p:spPr>
          <a:xfrm>
            <a:off x="8249455" y="1452019"/>
            <a:ext cx="3499781" cy="3499781"/>
          </a:xfrm>
          <a:prstGeom prst="rect">
            <a:avLst/>
          </a:prstGeom>
        </p:spPr>
      </p:pic>
      <p:pic>
        <p:nvPicPr>
          <p:cNvPr id="9" name="Imagen 8" descr="target with bullets not centered, valid but not reliable">
            <a:extLst>
              <a:ext uri="{FF2B5EF4-FFF2-40B4-BE49-F238E27FC236}">
                <a16:creationId xmlns:a16="http://schemas.microsoft.com/office/drawing/2014/main" id="{229F41F8-40FD-4DAA-9912-48E7DAD5CFB3}"/>
              </a:ext>
            </a:extLst>
          </p:cNvPr>
          <p:cNvPicPr>
            <a:picLocks noChangeAspect="1"/>
          </p:cNvPicPr>
          <p:nvPr/>
        </p:nvPicPr>
        <p:blipFill>
          <a:blip r:embed="rId4"/>
          <a:stretch>
            <a:fillRect/>
          </a:stretch>
        </p:blipFill>
        <p:spPr>
          <a:xfrm>
            <a:off x="4252951" y="1452021"/>
            <a:ext cx="3499780" cy="3499780"/>
          </a:xfrm>
          <a:prstGeom prst="rect">
            <a:avLst/>
          </a:prstGeom>
        </p:spPr>
      </p:pic>
      <p:sp>
        <p:nvSpPr>
          <p:cNvPr id="10" name="CuadroTexto 9">
            <a:extLst>
              <a:ext uri="{FF2B5EF4-FFF2-40B4-BE49-F238E27FC236}">
                <a16:creationId xmlns:a16="http://schemas.microsoft.com/office/drawing/2014/main" id="{FA869FCE-684B-457C-A739-04E327BBB206}"/>
              </a:ext>
            </a:extLst>
          </p:cNvPr>
          <p:cNvSpPr txBox="1"/>
          <p:nvPr/>
        </p:nvSpPr>
        <p:spPr>
          <a:xfrm>
            <a:off x="838200" y="5095875"/>
            <a:ext cx="2178802" cy="369332"/>
          </a:xfrm>
          <a:prstGeom prst="rect">
            <a:avLst/>
          </a:prstGeom>
          <a:noFill/>
        </p:spPr>
        <p:txBody>
          <a:bodyPr wrap="none" rtlCol="0">
            <a:spAutoFit/>
          </a:bodyPr>
          <a:lstStyle/>
          <a:p>
            <a:r>
              <a:rPr lang="es-ES" dirty="0" err="1"/>
              <a:t>Reliable</a:t>
            </a:r>
            <a:r>
              <a:rPr lang="es-ES" dirty="0"/>
              <a:t>, </a:t>
            </a:r>
            <a:r>
              <a:rPr lang="es-ES" dirty="0" err="1"/>
              <a:t>not</a:t>
            </a:r>
            <a:r>
              <a:rPr lang="es-ES" dirty="0"/>
              <a:t> </a:t>
            </a:r>
            <a:r>
              <a:rPr lang="es-ES" dirty="0" err="1"/>
              <a:t>valid</a:t>
            </a:r>
            <a:endParaRPr lang="es-ES" dirty="0"/>
          </a:p>
        </p:txBody>
      </p:sp>
      <p:sp>
        <p:nvSpPr>
          <p:cNvPr id="11" name="CuadroTexto 10">
            <a:extLst>
              <a:ext uri="{FF2B5EF4-FFF2-40B4-BE49-F238E27FC236}">
                <a16:creationId xmlns:a16="http://schemas.microsoft.com/office/drawing/2014/main" id="{BE51CD72-B42F-49E5-8BD0-965F988ED35A}"/>
              </a:ext>
            </a:extLst>
          </p:cNvPr>
          <p:cNvSpPr txBox="1"/>
          <p:nvPr/>
        </p:nvSpPr>
        <p:spPr>
          <a:xfrm>
            <a:off x="5025033" y="5095875"/>
            <a:ext cx="2141933" cy="369332"/>
          </a:xfrm>
          <a:prstGeom prst="rect">
            <a:avLst/>
          </a:prstGeom>
          <a:noFill/>
        </p:spPr>
        <p:txBody>
          <a:bodyPr wrap="none" rtlCol="0">
            <a:spAutoFit/>
          </a:bodyPr>
          <a:lstStyle/>
          <a:p>
            <a:r>
              <a:rPr lang="es-ES" dirty="0" err="1"/>
              <a:t>Valid</a:t>
            </a:r>
            <a:r>
              <a:rPr lang="es-ES" dirty="0"/>
              <a:t>, </a:t>
            </a:r>
            <a:r>
              <a:rPr lang="es-ES" dirty="0" err="1"/>
              <a:t>not</a:t>
            </a:r>
            <a:r>
              <a:rPr lang="es-ES" dirty="0"/>
              <a:t> </a:t>
            </a:r>
            <a:r>
              <a:rPr lang="es-ES" dirty="0" err="1"/>
              <a:t>reliable</a:t>
            </a:r>
            <a:endParaRPr lang="es-ES" dirty="0"/>
          </a:p>
        </p:txBody>
      </p:sp>
      <p:sp>
        <p:nvSpPr>
          <p:cNvPr id="12" name="CuadroTexto 11">
            <a:extLst>
              <a:ext uri="{FF2B5EF4-FFF2-40B4-BE49-F238E27FC236}">
                <a16:creationId xmlns:a16="http://schemas.microsoft.com/office/drawing/2014/main" id="{7D532E31-1EB1-4162-8630-4C7BA6A71540}"/>
              </a:ext>
            </a:extLst>
          </p:cNvPr>
          <p:cNvSpPr txBox="1"/>
          <p:nvPr/>
        </p:nvSpPr>
        <p:spPr>
          <a:xfrm>
            <a:off x="9263897" y="5095875"/>
            <a:ext cx="1778051" cy="369332"/>
          </a:xfrm>
          <a:prstGeom prst="rect">
            <a:avLst/>
          </a:prstGeom>
          <a:noFill/>
        </p:spPr>
        <p:txBody>
          <a:bodyPr wrap="none" rtlCol="0">
            <a:spAutoFit/>
          </a:bodyPr>
          <a:lstStyle/>
          <a:p>
            <a:r>
              <a:rPr lang="es-ES" dirty="0" err="1"/>
              <a:t>Reliable</a:t>
            </a:r>
            <a:r>
              <a:rPr lang="es-ES" dirty="0"/>
              <a:t>, </a:t>
            </a:r>
            <a:r>
              <a:rPr lang="es-ES" dirty="0" err="1"/>
              <a:t>Valid</a:t>
            </a:r>
            <a:endParaRPr lang="es-ES" dirty="0"/>
          </a:p>
        </p:txBody>
      </p:sp>
      <p:sp>
        <p:nvSpPr>
          <p:cNvPr id="8" name="Título 1">
            <a:extLst>
              <a:ext uri="{FF2B5EF4-FFF2-40B4-BE49-F238E27FC236}">
                <a16:creationId xmlns:a16="http://schemas.microsoft.com/office/drawing/2014/main" id="{FBEFEB29-41AE-4D70-9EF0-FEEC1F7334EC}"/>
              </a:ext>
            </a:extLst>
          </p:cNvPr>
          <p:cNvSpPr>
            <a:spLocks noGrp="1"/>
          </p:cNvSpPr>
          <p:nvPr>
            <p:ph type="title"/>
          </p:nvPr>
        </p:nvSpPr>
        <p:spPr>
          <a:xfrm>
            <a:off x="646111" y="452718"/>
            <a:ext cx="9404723" cy="716206"/>
          </a:xfrm>
        </p:spPr>
        <p:txBody>
          <a:bodyPr/>
          <a:lstStyle/>
          <a:p>
            <a:r>
              <a:rPr lang="es-ES" dirty="0" err="1"/>
              <a:t>Validity</a:t>
            </a:r>
            <a:r>
              <a:rPr lang="es-ES" dirty="0"/>
              <a:t> and </a:t>
            </a:r>
            <a:r>
              <a:rPr lang="es-ES" dirty="0" err="1"/>
              <a:t>reliability</a:t>
            </a:r>
            <a:endParaRPr lang="es-ES" dirty="0"/>
          </a:p>
        </p:txBody>
      </p:sp>
      <p:sp>
        <p:nvSpPr>
          <p:cNvPr id="2" name="Rezervirano mjesto podnožja 1"/>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37722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Instructor</a:t>
            </a:r>
            <a:r>
              <a:rPr lang="hr-HR" dirty="0" smtClean="0">
                <a:solidFill>
                  <a:srgbClr val="FF0000"/>
                </a:solidFill>
              </a:rPr>
              <a:t>’s</a:t>
            </a:r>
            <a:r>
              <a:rPr lang="en-US" dirty="0" smtClean="0">
                <a:solidFill>
                  <a:srgbClr val="FF0000"/>
                </a:solidFill>
              </a:rPr>
              <a:t> </a:t>
            </a:r>
            <a:r>
              <a:rPr lang="hr-HR" dirty="0">
                <a:solidFill>
                  <a:srgbClr val="FF0000"/>
                </a:solidFill>
              </a:rPr>
              <a:t>c</a:t>
            </a:r>
            <a:r>
              <a:rPr lang="en-US" dirty="0" err="1" smtClean="0">
                <a:solidFill>
                  <a:srgbClr val="FF0000"/>
                </a:solidFill>
              </a:rPr>
              <a:t>ontact</a:t>
            </a:r>
            <a:r>
              <a:rPr lang="hr-HR" dirty="0" smtClean="0">
                <a:solidFill>
                  <a:srgbClr val="FF0000"/>
                </a:solidFill>
              </a:rPr>
              <a:t> </a:t>
            </a:r>
            <a:r>
              <a:rPr lang="ca-ES" altLang="en-US" sz="4400" dirty="0" smtClean="0">
                <a:solidFill>
                  <a:srgbClr val="FF0000"/>
                </a:solidFill>
              </a:rPr>
              <a:t>informa</a:t>
            </a:r>
            <a:r>
              <a:rPr lang="hr-HR" altLang="en-US" sz="4400" smtClean="0">
                <a:solidFill>
                  <a:srgbClr val="FF0000"/>
                </a:solidFill>
              </a:rPr>
              <a:t>tion</a:t>
            </a:r>
            <a:endParaRPr lang="en-US" dirty="0">
              <a:solidFill>
                <a:srgbClr val="FF0000"/>
              </a:solidFill>
            </a:endParaRPr>
          </a:p>
        </p:txBody>
      </p:sp>
      <p:graphicFrame>
        <p:nvGraphicFramePr>
          <p:cNvPr id="4" name="Content Placeholder 3" descr="Instructor Contact Information"/>
          <p:cNvGraphicFramePr>
            <a:graphicFrameLocks noGrp="1"/>
          </p:cNvGraphicFramePr>
          <p:nvPr>
            <p:ph idx="1"/>
            <p:extLst/>
          </p:nvPr>
        </p:nvGraphicFramePr>
        <p:xfrm>
          <a:off x="1103313" y="1998046"/>
          <a:ext cx="89471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999857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77E75-13C1-4276-9311-F9B15BF78FD1}"/>
              </a:ext>
            </a:extLst>
          </p:cNvPr>
          <p:cNvSpPr>
            <a:spLocks noGrp="1"/>
          </p:cNvSpPr>
          <p:nvPr>
            <p:ph type="title"/>
          </p:nvPr>
        </p:nvSpPr>
        <p:spPr/>
        <p:txBody>
          <a:bodyPr/>
          <a:lstStyle/>
          <a:p>
            <a:r>
              <a:rPr lang="es-ES" dirty="0" err="1"/>
              <a:t>Science</a:t>
            </a:r>
            <a:endParaRPr lang="es-ES" dirty="0"/>
          </a:p>
        </p:txBody>
      </p:sp>
      <p:sp>
        <p:nvSpPr>
          <p:cNvPr id="3" name="Rectángulo 2">
            <a:extLst>
              <a:ext uri="{FF2B5EF4-FFF2-40B4-BE49-F238E27FC236}">
                <a16:creationId xmlns:a16="http://schemas.microsoft.com/office/drawing/2014/main" id="{AB19A47F-834D-4B70-A68F-4DB1B3C6AE82}"/>
              </a:ext>
            </a:extLst>
          </p:cNvPr>
          <p:cNvSpPr/>
          <p:nvPr/>
        </p:nvSpPr>
        <p:spPr>
          <a:xfrm>
            <a:off x="1222237" y="1853248"/>
            <a:ext cx="5716589" cy="1551450"/>
          </a:xfrm>
          <a:prstGeom prst="rect">
            <a:avLst/>
          </a:prstGeom>
        </p:spPr>
        <p:txBody>
          <a:bodyPr wrap="square">
            <a:spAutoFit/>
          </a:bodyPr>
          <a:lstStyle/>
          <a:p>
            <a:pPr marL="342900" indent="-342900">
              <a:lnSpc>
                <a:spcPct val="150000"/>
              </a:lnSpc>
              <a:buFont typeface="Arial" panose="020B0604020202020204" pitchFamily="34" charset="0"/>
              <a:buChar char="•"/>
            </a:pPr>
            <a:r>
              <a:rPr lang="en-US" sz="2200" dirty="0"/>
              <a:t>Building and organizing knowledge </a:t>
            </a:r>
          </a:p>
          <a:p>
            <a:pPr marL="342900" indent="-342900">
              <a:lnSpc>
                <a:spcPct val="150000"/>
              </a:lnSpc>
              <a:buFont typeface="Arial" panose="020B0604020202020204" pitchFamily="34" charset="0"/>
              <a:buChar char="•"/>
            </a:pPr>
            <a:r>
              <a:rPr lang="en-US" sz="2200" dirty="0"/>
              <a:t>Testable explanations</a:t>
            </a:r>
          </a:p>
          <a:p>
            <a:pPr marL="342900" indent="-342900">
              <a:lnSpc>
                <a:spcPct val="150000"/>
              </a:lnSpc>
              <a:buFont typeface="Arial" panose="020B0604020202020204" pitchFamily="34" charset="0"/>
              <a:buChar char="•"/>
            </a:pPr>
            <a:r>
              <a:rPr lang="en-US" sz="2200" dirty="0"/>
              <a:t>Predictions about the </a:t>
            </a:r>
            <a:r>
              <a:rPr lang="es-ES" sz="2200" dirty="0" err="1"/>
              <a:t>univers</a:t>
            </a:r>
            <a:endParaRPr lang="es-ES" sz="2200" dirty="0"/>
          </a:p>
        </p:txBody>
      </p:sp>
      <p:pic>
        <p:nvPicPr>
          <p:cNvPr id="1030" name="Picture 6" descr="Lanzamiento De Cohete, Cohete, Despegue, Nasa">
            <a:extLst>
              <a:ext uri="{FF2B5EF4-FFF2-40B4-BE49-F238E27FC236}">
                <a16:creationId xmlns:a16="http://schemas.microsoft.com/office/drawing/2014/main" id="{56A68FFE-F296-439E-BFC3-65670CD43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285" y="1284547"/>
            <a:ext cx="3112008" cy="488158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4F8DAA55-424F-4308-8F42-D29A8A65B403}"/>
              </a:ext>
              <a:ext uri="{C183D7F6-B498-43B3-948B-1728B52AA6E4}">
                <adec:decorative xmlns:adec="http://schemas.microsoft.com/office/drawing/2017/decorative" xmlns="" val="1"/>
              </a:ext>
            </a:extLst>
          </p:cNvPr>
          <p:cNvPicPr>
            <a:picLocks noChangeAspect="1"/>
          </p:cNvPicPr>
          <p:nvPr/>
        </p:nvPicPr>
        <p:blipFill rotWithShape="1">
          <a:blip r:embed="rId3"/>
          <a:srcRect l="27983" t="19387" b="24129"/>
          <a:stretch/>
        </p:blipFill>
        <p:spPr>
          <a:xfrm>
            <a:off x="531223" y="4354286"/>
            <a:ext cx="3313060" cy="1724297"/>
          </a:xfrm>
          <a:prstGeom prst="rect">
            <a:avLst/>
          </a:prstGeom>
        </p:spPr>
      </p:pic>
      <p:sp>
        <p:nvSpPr>
          <p:cNvPr id="4" name="Rezervirano mjesto podnožja 3"/>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2872550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77E75-13C1-4276-9311-F9B15BF78FD1}"/>
              </a:ext>
            </a:extLst>
          </p:cNvPr>
          <p:cNvSpPr>
            <a:spLocks noGrp="1"/>
          </p:cNvSpPr>
          <p:nvPr>
            <p:ph type="title"/>
          </p:nvPr>
        </p:nvSpPr>
        <p:spPr/>
        <p:txBody>
          <a:bodyPr/>
          <a:lstStyle/>
          <a:p>
            <a:r>
              <a:rPr lang="es-ES" dirty="0" err="1"/>
              <a:t>Science</a:t>
            </a:r>
            <a:endParaRPr lang="es-ES" dirty="0"/>
          </a:p>
        </p:txBody>
      </p:sp>
      <p:pic>
        <p:nvPicPr>
          <p:cNvPr id="1030" name="Picture 6" descr="Lanzamiento De Cohete, Cohete, Despegue, Nasa">
            <a:extLst>
              <a:ext uri="{FF2B5EF4-FFF2-40B4-BE49-F238E27FC236}">
                <a16:creationId xmlns:a16="http://schemas.microsoft.com/office/drawing/2014/main" id="{56A68FFE-F296-439E-BFC3-65670CD43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285" y="1284547"/>
            <a:ext cx="3112008" cy="488158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60C8027-E2B4-40A0-A979-6C77B3215417}"/>
              </a:ext>
            </a:extLst>
          </p:cNvPr>
          <p:cNvSpPr txBox="1"/>
          <p:nvPr/>
        </p:nvSpPr>
        <p:spPr>
          <a:xfrm>
            <a:off x="646111" y="1284547"/>
            <a:ext cx="2167581" cy="400110"/>
          </a:xfrm>
          <a:prstGeom prst="rect">
            <a:avLst/>
          </a:prstGeom>
          <a:noFill/>
        </p:spPr>
        <p:txBody>
          <a:bodyPr wrap="none" rtlCol="0">
            <a:spAutoFit/>
          </a:bodyPr>
          <a:lstStyle/>
          <a:p>
            <a:r>
              <a:rPr lang="es-ES" sz="2000" b="1" dirty="0"/>
              <a:t>Natural </a:t>
            </a:r>
            <a:r>
              <a:rPr lang="es-ES" sz="2000" b="1" dirty="0" err="1"/>
              <a:t>Science</a:t>
            </a:r>
            <a:endParaRPr lang="es-ES" sz="2000" b="1" dirty="0"/>
          </a:p>
        </p:txBody>
      </p:sp>
      <p:sp>
        <p:nvSpPr>
          <p:cNvPr id="6" name="CuadroTexto 5">
            <a:extLst>
              <a:ext uri="{FF2B5EF4-FFF2-40B4-BE49-F238E27FC236}">
                <a16:creationId xmlns:a16="http://schemas.microsoft.com/office/drawing/2014/main" id="{04B95BCA-F379-4326-8675-0702E28670FF}"/>
              </a:ext>
            </a:extLst>
          </p:cNvPr>
          <p:cNvSpPr txBox="1"/>
          <p:nvPr/>
        </p:nvSpPr>
        <p:spPr>
          <a:xfrm>
            <a:off x="646111" y="2996262"/>
            <a:ext cx="2095445" cy="400110"/>
          </a:xfrm>
          <a:prstGeom prst="rect">
            <a:avLst/>
          </a:prstGeom>
          <a:noFill/>
        </p:spPr>
        <p:txBody>
          <a:bodyPr wrap="none" rtlCol="0">
            <a:spAutoFit/>
          </a:bodyPr>
          <a:lstStyle/>
          <a:p>
            <a:r>
              <a:rPr lang="es-ES" sz="2000" b="1" dirty="0"/>
              <a:t>Formal </a:t>
            </a:r>
            <a:r>
              <a:rPr lang="es-ES" sz="2000" b="1" dirty="0" err="1"/>
              <a:t>Science</a:t>
            </a:r>
            <a:endParaRPr lang="es-ES" sz="2000" b="1" dirty="0"/>
          </a:p>
        </p:txBody>
      </p:sp>
      <p:sp>
        <p:nvSpPr>
          <p:cNvPr id="5" name="CuadroTexto 4">
            <a:extLst>
              <a:ext uri="{FF2B5EF4-FFF2-40B4-BE49-F238E27FC236}">
                <a16:creationId xmlns:a16="http://schemas.microsoft.com/office/drawing/2014/main" id="{A5297DB7-E85A-4533-834B-80B9AFAE79DE}"/>
              </a:ext>
            </a:extLst>
          </p:cNvPr>
          <p:cNvSpPr txBox="1"/>
          <p:nvPr/>
        </p:nvSpPr>
        <p:spPr>
          <a:xfrm>
            <a:off x="1172211" y="3557122"/>
            <a:ext cx="4879862" cy="400110"/>
          </a:xfrm>
          <a:prstGeom prst="rect">
            <a:avLst/>
          </a:prstGeom>
          <a:noFill/>
        </p:spPr>
        <p:txBody>
          <a:bodyPr wrap="none" rtlCol="0">
            <a:spAutoFit/>
          </a:bodyPr>
          <a:lstStyle/>
          <a:p>
            <a:r>
              <a:rPr lang="es-ES" sz="2000" dirty="0" err="1"/>
              <a:t>Maths</a:t>
            </a:r>
            <a:r>
              <a:rPr lang="es-ES" sz="2000" dirty="0"/>
              <a:t>, </a:t>
            </a:r>
            <a:r>
              <a:rPr lang="es-ES" sz="2000" dirty="0" err="1"/>
              <a:t>Computers</a:t>
            </a:r>
            <a:r>
              <a:rPr lang="es-ES" sz="2000" dirty="0"/>
              <a:t>, </a:t>
            </a:r>
            <a:r>
              <a:rPr lang="es-ES" sz="2000" dirty="0" err="1"/>
              <a:t>Information</a:t>
            </a:r>
            <a:r>
              <a:rPr lang="es-ES" sz="2000" dirty="0"/>
              <a:t> </a:t>
            </a:r>
            <a:r>
              <a:rPr lang="es-ES" sz="2000" dirty="0" err="1"/>
              <a:t>theory</a:t>
            </a:r>
            <a:endParaRPr lang="es-ES" sz="2000" dirty="0"/>
          </a:p>
        </p:txBody>
      </p:sp>
      <p:sp>
        <p:nvSpPr>
          <p:cNvPr id="8" name="CuadroTexto 7">
            <a:extLst>
              <a:ext uri="{FF2B5EF4-FFF2-40B4-BE49-F238E27FC236}">
                <a16:creationId xmlns:a16="http://schemas.microsoft.com/office/drawing/2014/main" id="{A379E0F6-076E-4C32-83DD-C7326D886309}"/>
              </a:ext>
            </a:extLst>
          </p:cNvPr>
          <p:cNvSpPr txBox="1"/>
          <p:nvPr/>
        </p:nvSpPr>
        <p:spPr>
          <a:xfrm>
            <a:off x="1082815" y="1775328"/>
            <a:ext cx="2595582" cy="707886"/>
          </a:xfrm>
          <a:prstGeom prst="rect">
            <a:avLst/>
          </a:prstGeom>
          <a:noFill/>
        </p:spPr>
        <p:txBody>
          <a:bodyPr wrap="none" rtlCol="0">
            <a:spAutoFit/>
          </a:bodyPr>
          <a:lstStyle/>
          <a:p>
            <a:pPr marL="342900" indent="-342900">
              <a:buFont typeface="Arial" panose="020B0604020202020204" pitchFamily="34" charset="0"/>
              <a:buChar char="•"/>
            </a:pPr>
            <a:r>
              <a:rPr lang="es-ES" sz="2000" dirty="0" err="1"/>
              <a:t>Life</a:t>
            </a:r>
            <a:r>
              <a:rPr lang="es-ES" sz="2000" dirty="0"/>
              <a:t> </a:t>
            </a:r>
            <a:r>
              <a:rPr lang="es-ES" sz="2000" dirty="0" err="1"/>
              <a:t>Science</a:t>
            </a:r>
            <a:endParaRPr lang="es-ES" sz="2000" dirty="0"/>
          </a:p>
          <a:p>
            <a:pPr marL="342900" indent="-342900">
              <a:buFont typeface="Arial" panose="020B0604020202020204" pitchFamily="34" charset="0"/>
              <a:buChar char="•"/>
            </a:pPr>
            <a:r>
              <a:rPr lang="es-ES" sz="2000" dirty="0" err="1"/>
              <a:t>Physical</a:t>
            </a:r>
            <a:r>
              <a:rPr lang="es-ES" sz="2000" dirty="0"/>
              <a:t> </a:t>
            </a:r>
            <a:r>
              <a:rPr lang="es-ES" sz="2000" dirty="0" err="1"/>
              <a:t>Science</a:t>
            </a:r>
            <a:endParaRPr lang="es-ES" sz="2000" dirty="0"/>
          </a:p>
        </p:txBody>
      </p:sp>
      <p:sp>
        <p:nvSpPr>
          <p:cNvPr id="9" name="CuadroTexto 8">
            <a:extLst>
              <a:ext uri="{FF2B5EF4-FFF2-40B4-BE49-F238E27FC236}">
                <a16:creationId xmlns:a16="http://schemas.microsoft.com/office/drawing/2014/main" id="{20240B71-A78C-4EDE-991A-A8CFC7143F7B}"/>
              </a:ext>
            </a:extLst>
          </p:cNvPr>
          <p:cNvSpPr txBox="1"/>
          <p:nvPr/>
        </p:nvSpPr>
        <p:spPr>
          <a:xfrm>
            <a:off x="2176332" y="2500659"/>
            <a:ext cx="4722768" cy="400110"/>
          </a:xfrm>
          <a:prstGeom prst="rect">
            <a:avLst/>
          </a:prstGeom>
          <a:noFill/>
        </p:spPr>
        <p:txBody>
          <a:bodyPr wrap="none" rtlCol="0">
            <a:spAutoFit/>
          </a:bodyPr>
          <a:lstStyle/>
          <a:p>
            <a:r>
              <a:rPr lang="es-ES" sz="2000" dirty="0" err="1"/>
              <a:t>Chemistry</a:t>
            </a:r>
            <a:r>
              <a:rPr lang="es-ES" sz="2000" dirty="0"/>
              <a:t>, </a:t>
            </a:r>
            <a:r>
              <a:rPr lang="es-ES" sz="2000" dirty="0" err="1"/>
              <a:t>Astronomy</a:t>
            </a:r>
            <a:r>
              <a:rPr lang="es-ES" sz="2000" dirty="0"/>
              <a:t>, </a:t>
            </a:r>
            <a:r>
              <a:rPr lang="es-ES" sz="2000" dirty="0" err="1"/>
              <a:t>Earth</a:t>
            </a:r>
            <a:r>
              <a:rPr lang="es-ES" sz="2000" dirty="0"/>
              <a:t> </a:t>
            </a:r>
            <a:r>
              <a:rPr lang="es-ES" sz="2000" dirty="0" err="1"/>
              <a:t>Science</a:t>
            </a:r>
            <a:endParaRPr lang="es-ES" sz="2000" dirty="0"/>
          </a:p>
        </p:txBody>
      </p:sp>
      <p:cxnSp>
        <p:nvCxnSpPr>
          <p:cNvPr id="10" name="Conector recto de flecha 9">
            <a:extLst>
              <a:ext uri="{FF2B5EF4-FFF2-40B4-BE49-F238E27FC236}">
                <a16:creationId xmlns:a16="http://schemas.microsoft.com/office/drawing/2014/main" id="{2D287283-6C9F-463F-9714-5CD5F03D0AE3}"/>
              </a:ext>
              <a:ext uri="{C183D7F6-B498-43B3-948B-1728B52AA6E4}">
                <adec:decorative xmlns:adec="http://schemas.microsoft.com/office/drawing/2017/decorative" xmlns="" val="1"/>
              </a:ext>
            </a:extLst>
          </p:cNvPr>
          <p:cNvCxnSpPr>
            <a:cxnSpLocks/>
            <a:stCxn id="4" idx="3"/>
            <a:endCxn id="11" idx="1"/>
          </p:cNvCxnSpPr>
          <p:nvPr/>
        </p:nvCxnSpPr>
        <p:spPr>
          <a:xfrm>
            <a:off x="2813692" y="1484602"/>
            <a:ext cx="189571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413FAB53-3A74-4081-A3D9-EA84F2AE6057}"/>
              </a:ext>
            </a:extLst>
          </p:cNvPr>
          <p:cNvSpPr txBox="1"/>
          <p:nvPr/>
        </p:nvSpPr>
        <p:spPr>
          <a:xfrm>
            <a:off x="4709406" y="1284547"/>
            <a:ext cx="2727029" cy="400110"/>
          </a:xfrm>
          <a:prstGeom prst="rect">
            <a:avLst/>
          </a:prstGeom>
          <a:noFill/>
        </p:spPr>
        <p:txBody>
          <a:bodyPr wrap="none" rtlCol="0">
            <a:spAutoFit/>
          </a:bodyPr>
          <a:lstStyle/>
          <a:p>
            <a:r>
              <a:rPr lang="es-ES" sz="2000" dirty="0"/>
              <a:t>Natural </a:t>
            </a:r>
            <a:r>
              <a:rPr lang="es-ES" sz="2000" dirty="0" err="1"/>
              <a:t>phenomena</a:t>
            </a:r>
            <a:endParaRPr lang="es-ES" sz="2000" dirty="0"/>
          </a:p>
        </p:txBody>
      </p:sp>
      <p:sp>
        <p:nvSpPr>
          <p:cNvPr id="13" name="CuadroTexto 12">
            <a:extLst>
              <a:ext uri="{FF2B5EF4-FFF2-40B4-BE49-F238E27FC236}">
                <a16:creationId xmlns:a16="http://schemas.microsoft.com/office/drawing/2014/main" id="{27C19ACF-549D-4998-8386-93261BBD56D4}"/>
              </a:ext>
            </a:extLst>
          </p:cNvPr>
          <p:cNvSpPr txBox="1"/>
          <p:nvPr/>
        </p:nvSpPr>
        <p:spPr>
          <a:xfrm>
            <a:off x="4709406" y="3103153"/>
            <a:ext cx="2021707" cy="400110"/>
          </a:xfrm>
          <a:prstGeom prst="rect">
            <a:avLst/>
          </a:prstGeom>
          <a:noFill/>
        </p:spPr>
        <p:txBody>
          <a:bodyPr wrap="none" rtlCol="0">
            <a:spAutoFit/>
          </a:bodyPr>
          <a:lstStyle/>
          <a:p>
            <a:r>
              <a:rPr lang="es-ES" sz="2000" dirty="0"/>
              <a:t>Formal </a:t>
            </a:r>
            <a:r>
              <a:rPr lang="es-ES" sz="2000" dirty="0" err="1"/>
              <a:t>systems</a:t>
            </a:r>
            <a:endParaRPr lang="es-ES" sz="2000" dirty="0"/>
          </a:p>
        </p:txBody>
      </p:sp>
      <p:cxnSp>
        <p:nvCxnSpPr>
          <p:cNvPr id="14" name="Conector recto de flecha 13">
            <a:extLst>
              <a:ext uri="{FF2B5EF4-FFF2-40B4-BE49-F238E27FC236}">
                <a16:creationId xmlns:a16="http://schemas.microsoft.com/office/drawing/2014/main" id="{0FCCE909-49B3-4730-9B35-09230AACABF9}"/>
              </a:ext>
              <a:ext uri="{C183D7F6-B498-43B3-948B-1728B52AA6E4}">
                <adec:decorative xmlns:adec="http://schemas.microsoft.com/office/drawing/2017/decorative" xmlns="" val="1"/>
              </a:ext>
            </a:extLst>
          </p:cNvPr>
          <p:cNvCxnSpPr>
            <a:cxnSpLocks/>
          </p:cNvCxnSpPr>
          <p:nvPr/>
        </p:nvCxnSpPr>
        <p:spPr>
          <a:xfrm>
            <a:off x="2813692" y="3287819"/>
            <a:ext cx="1701656"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416C8AF-DA5E-43C8-8505-42F1567C68CE}"/>
              </a:ext>
            </a:extLst>
          </p:cNvPr>
          <p:cNvSpPr txBox="1"/>
          <p:nvPr/>
        </p:nvSpPr>
        <p:spPr>
          <a:xfrm>
            <a:off x="646111" y="4117982"/>
            <a:ext cx="1999265" cy="400110"/>
          </a:xfrm>
          <a:prstGeom prst="rect">
            <a:avLst/>
          </a:prstGeom>
          <a:noFill/>
        </p:spPr>
        <p:txBody>
          <a:bodyPr wrap="none" rtlCol="0">
            <a:spAutoFit/>
          </a:bodyPr>
          <a:lstStyle/>
          <a:p>
            <a:r>
              <a:rPr lang="es-ES" sz="2000" b="1" dirty="0"/>
              <a:t>Social </a:t>
            </a:r>
            <a:r>
              <a:rPr lang="es-ES" sz="2000" b="1" dirty="0" err="1"/>
              <a:t>Science</a:t>
            </a:r>
            <a:endParaRPr lang="es-ES" sz="2000" b="1" dirty="0"/>
          </a:p>
        </p:txBody>
      </p:sp>
      <p:sp>
        <p:nvSpPr>
          <p:cNvPr id="12" name="Rectángulo 11">
            <a:extLst>
              <a:ext uri="{FF2B5EF4-FFF2-40B4-BE49-F238E27FC236}">
                <a16:creationId xmlns:a16="http://schemas.microsoft.com/office/drawing/2014/main" id="{4B7491B4-B3D3-45A8-8482-966D541453D7}"/>
              </a:ext>
            </a:extLst>
          </p:cNvPr>
          <p:cNvSpPr/>
          <p:nvPr/>
        </p:nvSpPr>
        <p:spPr>
          <a:xfrm>
            <a:off x="1172211" y="4649499"/>
            <a:ext cx="6096000" cy="707886"/>
          </a:xfrm>
          <a:prstGeom prst="rect">
            <a:avLst/>
          </a:prstGeom>
        </p:spPr>
        <p:txBody>
          <a:bodyPr>
            <a:spAutoFit/>
          </a:bodyPr>
          <a:lstStyle/>
          <a:p>
            <a:r>
              <a:rPr lang="en-US" sz="2000" dirty="0"/>
              <a:t>Concerned with society and the relationships among individuals within a society</a:t>
            </a:r>
            <a:endParaRPr lang="es-ES" sz="2000" dirty="0"/>
          </a:p>
        </p:txBody>
      </p:sp>
      <p:sp>
        <p:nvSpPr>
          <p:cNvPr id="17" name="Rectángulo 16">
            <a:extLst>
              <a:ext uri="{FF2B5EF4-FFF2-40B4-BE49-F238E27FC236}">
                <a16:creationId xmlns:a16="http://schemas.microsoft.com/office/drawing/2014/main" id="{85A48394-16C3-4ACD-A7FC-443F562E909B}"/>
              </a:ext>
            </a:extLst>
          </p:cNvPr>
          <p:cNvSpPr/>
          <p:nvPr/>
        </p:nvSpPr>
        <p:spPr>
          <a:xfrm>
            <a:off x="1166182" y="5505907"/>
            <a:ext cx="5945858" cy="400110"/>
          </a:xfrm>
          <a:prstGeom prst="rect">
            <a:avLst/>
          </a:prstGeom>
        </p:spPr>
        <p:txBody>
          <a:bodyPr wrap="none">
            <a:spAutoFit/>
          </a:bodyPr>
          <a:lstStyle/>
          <a:p>
            <a:r>
              <a:rPr lang="es-ES" sz="2000" dirty="0" err="1"/>
              <a:t>Archaeology</a:t>
            </a:r>
            <a:r>
              <a:rPr lang="es-ES" sz="2000" dirty="0"/>
              <a:t>, </a:t>
            </a:r>
            <a:r>
              <a:rPr lang="es-ES" sz="2000" dirty="0" err="1"/>
              <a:t>Economics</a:t>
            </a:r>
            <a:r>
              <a:rPr lang="es-ES" sz="2000" dirty="0"/>
              <a:t>, </a:t>
            </a:r>
            <a:r>
              <a:rPr lang="es-ES" sz="2000" dirty="0" err="1"/>
              <a:t>Information</a:t>
            </a:r>
            <a:r>
              <a:rPr lang="es-ES" sz="2000" dirty="0"/>
              <a:t> </a:t>
            </a:r>
            <a:r>
              <a:rPr lang="es-ES" sz="2000" dirty="0" err="1"/>
              <a:t>Science</a:t>
            </a:r>
            <a:endParaRPr lang="es-ES" sz="2000" dirty="0"/>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134628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070AF2-1E0C-4FAF-81D5-5C61D49827F9}"/>
              </a:ext>
            </a:extLst>
          </p:cNvPr>
          <p:cNvSpPr>
            <a:spLocks noGrp="1"/>
          </p:cNvSpPr>
          <p:nvPr>
            <p:ph type="title"/>
          </p:nvPr>
        </p:nvSpPr>
        <p:spPr/>
        <p:txBody>
          <a:bodyPr/>
          <a:lstStyle/>
          <a:p>
            <a:r>
              <a:rPr lang="es-ES" dirty="0"/>
              <a:t>Cause-and-</a:t>
            </a:r>
            <a:r>
              <a:rPr lang="es-ES" dirty="0" err="1"/>
              <a:t>effect</a:t>
            </a:r>
            <a:r>
              <a:rPr lang="es-ES" dirty="0"/>
              <a:t> </a:t>
            </a:r>
            <a:r>
              <a:rPr lang="es-ES" dirty="0" err="1"/>
              <a:t>relationship</a:t>
            </a:r>
            <a:endParaRPr lang="es-ES" dirty="0"/>
          </a:p>
        </p:txBody>
      </p:sp>
      <p:cxnSp>
        <p:nvCxnSpPr>
          <p:cNvPr id="6" name="Conector recto de flecha 5">
            <a:extLst>
              <a:ext uri="{FF2B5EF4-FFF2-40B4-BE49-F238E27FC236}">
                <a16:creationId xmlns:a16="http://schemas.microsoft.com/office/drawing/2014/main" id="{C920E08D-DF10-4E01-8763-07F0C6FA5EE5}"/>
              </a:ext>
              <a:ext uri="{C183D7F6-B498-43B3-948B-1728B52AA6E4}">
                <adec:decorative xmlns:adec="http://schemas.microsoft.com/office/drawing/2017/decorative" xmlns="" val="1"/>
              </a:ext>
            </a:extLst>
          </p:cNvPr>
          <p:cNvCxnSpPr/>
          <p:nvPr/>
        </p:nvCxnSpPr>
        <p:spPr>
          <a:xfrm>
            <a:off x="1095375" y="2081848"/>
            <a:ext cx="3314700"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F36F66BD-67B7-49B7-B4AF-6C202D6DFB00}"/>
              </a:ext>
              <a:ext uri="{C183D7F6-B498-43B3-948B-1728B52AA6E4}">
                <adec:decorative xmlns:adec="http://schemas.microsoft.com/office/drawing/2017/decorative" xmlns="" val="1"/>
              </a:ext>
            </a:extLst>
          </p:cNvPr>
          <p:cNvCxnSpPr/>
          <p:nvPr/>
        </p:nvCxnSpPr>
        <p:spPr>
          <a:xfrm>
            <a:off x="1099550" y="4209833"/>
            <a:ext cx="3314700"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B48909A5-77EB-4F07-BB8D-0FEB55BA3F0B}"/>
              </a:ext>
              <a:ext uri="{C183D7F6-B498-43B3-948B-1728B52AA6E4}">
                <adec:decorative xmlns:adec="http://schemas.microsoft.com/office/drawing/2017/decorative" xmlns="" val="1"/>
              </a:ext>
            </a:extLst>
          </p:cNvPr>
          <p:cNvCxnSpPr/>
          <p:nvPr/>
        </p:nvCxnSpPr>
        <p:spPr>
          <a:xfrm>
            <a:off x="6834168" y="2081848"/>
            <a:ext cx="3314700"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14965547-23F9-464E-88FF-A959C39D7F32}"/>
              </a:ext>
              <a:ext uri="{C183D7F6-B498-43B3-948B-1728B52AA6E4}">
                <adec:decorative xmlns:adec="http://schemas.microsoft.com/office/drawing/2017/decorative" xmlns="" val="1"/>
              </a:ext>
            </a:extLst>
          </p:cNvPr>
          <p:cNvCxnSpPr/>
          <p:nvPr/>
        </p:nvCxnSpPr>
        <p:spPr>
          <a:xfrm>
            <a:off x="6881225" y="4305083"/>
            <a:ext cx="3314700"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C08D5E93-6776-4D9D-A6DC-B4B6BC8C47D3}"/>
              </a:ext>
            </a:extLst>
          </p:cNvPr>
          <p:cNvSpPr txBox="1"/>
          <p:nvPr/>
        </p:nvSpPr>
        <p:spPr>
          <a:xfrm>
            <a:off x="408169" y="2251315"/>
            <a:ext cx="1404552" cy="369332"/>
          </a:xfrm>
          <a:prstGeom prst="rect">
            <a:avLst/>
          </a:prstGeom>
          <a:noFill/>
        </p:spPr>
        <p:txBody>
          <a:bodyPr wrap="none" rtlCol="0">
            <a:spAutoFit/>
          </a:bodyPr>
          <a:lstStyle/>
          <a:p>
            <a:r>
              <a:rPr lang="es-ES" dirty="0" err="1"/>
              <a:t>Not</a:t>
            </a:r>
            <a:r>
              <a:rPr lang="es-ES" dirty="0"/>
              <a:t> </a:t>
            </a:r>
            <a:r>
              <a:rPr lang="es-ES" dirty="0" err="1"/>
              <a:t>helpful</a:t>
            </a:r>
            <a:endParaRPr lang="es-ES" dirty="0"/>
          </a:p>
        </p:txBody>
      </p:sp>
      <p:sp>
        <p:nvSpPr>
          <p:cNvPr id="11" name="CuadroTexto 10">
            <a:extLst>
              <a:ext uri="{FF2B5EF4-FFF2-40B4-BE49-F238E27FC236}">
                <a16:creationId xmlns:a16="http://schemas.microsoft.com/office/drawing/2014/main" id="{DBB77588-2EE4-4B10-B53E-5FEADC53415D}"/>
              </a:ext>
            </a:extLst>
          </p:cNvPr>
          <p:cNvSpPr txBox="1"/>
          <p:nvPr/>
        </p:nvSpPr>
        <p:spPr>
          <a:xfrm>
            <a:off x="3932219" y="2367597"/>
            <a:ext cx="955711" cy="369332"/>
          </a:xfrm>
          <a:prstGeom prst="rect">
            <a:avLst/>
          </a:prstGeom>
          <a:noFill/>
        </p:spPr>
        <p:txBody>
          <a:bodyPr wrap="none" rtlCol="0">
            <a:spAutoFit/>
          </a:bodyPr>
          <a:lstStyle/>
          <a:p>
            <a:r>
              <a:rPr lang="es-ES" dirty="0" err="1"/>
              <a:t>Helpful</a:t>
            </a:r>
            <a:endParaRPr lang="es-ES" dirty="0"/>
          </a:p>
        </p:txBody>
      </p:sp>
      <p:sp>
        <p:nvSpPr>
          <p:cNvPr id="12" name="CuadroTexto 11">
            <a:extLst>
              <a:ext uri="{FF2B5EF4-FFF2-40B4-BE49-F238E27FC236}">
                <a16:creationId xmlns:a16="http://schemas.microsoft.com/office/drawing/2014/main" id="{EC907542-B4F3-4EA3-A553-66105E834C05}"/>
              </a:ext>
            </a:extLst>
          </p:cNvPr>
          <p:cNvSpPr txBox="1"/>
          <p:nvPr/>
        </p:nvSpPr>
        <p:spPr>
          <a:xfrm>
            <a:off x="412344" y="4658418"/>
            <a:ext cx="1803699" cy="369332"/>
          </a:xfrm>
          <a:prstGeom prst="rect">
            <a:avLst/>
          </a:prstGeom>
          <a:noFill/>
        </p:spPr>
        <p:txBody>
          <a:bodyPr wrap="none" rtlCol="0">
            <a:spAutoFit/>
          </a:bodyPr>
          <a:lstStyle/>
          <a:p>
            <a:r>
              <a:rPr lang="es-ES" dirty="0" err="1"/>
              <a:t>Not</a:t>
            </a:r>
            <a:r>
              <a:rPr lang="es-ES" dirty="0"/>
              <a:t> </a:t>
            </a:r>
            <a:r>
              <a:rPr lang="es-ES" dirty="0" err="1"/>
              <a:t>Interesting</a:t>
            </a:r>
            <a:endParaRPr lang="es-ES" dirty="0"/>
          </a:p>
        </p:txBody>
      </p:sp>
      <p:sp>
        <p:nvSpPr>
          <p:cNvPr id="13" name="CuadroTexto 12">
            <a:extLst>
              <a:ext uri="{FF2B5EF4-FFF2-40B4-BE49-F238E27FC236}">
                <a16:creationId xmlns:a16="http://schemas.microsoft.com/office/drawing/2014/main" id="{082838E4-10B9-4533-BEE0-85E202A7A43A}"/>
              </a:ext>
            </a:extLst>
          </p:cNvPr>
          <p:cNvSpPr txBox="1"/>
          <p:nvPr/>
        </p:nvSpPr>
        <p:spPr>
          <a:xfrm>
            <a:off x="3772264" y="4680247"/>
            <a:ext cx="1338828" cy="369332"/>
          </a:xfrm>
          <a:prstGeom prst="rect">
            <a:avLst/>
          </a:prstGeom>
          <a:noFill/>
        </p:spPr>
        <p:txBody>
          <a:bodyPr wrap="none" rtlCol="0">
            <a:spAutoFit/>
          </a:bodyPr>
          <a:lstStyle/>
          <a:p>
            <a:r>
              <a:rPr lang="es-ES" dirty="0" err="1"/>
              <a:t>Interesting</a:t>
            </a:r>
            <a:endParaRPr lang="es-ES" dirty="0"/>
          </a:p>
        </p:txBody>
      </p:sp>
      <p:sp>
        <p:nvSpPr>
          <p:cNvPr id="14" name="Nube 13">
            <a:extLst>
              <a:ext uri="{FF2B5EF4-FFF2-40B4-BE49-F238E27FC236}">
                <a16:creationId xmlns:a16="http://schemas.microsoft.com/office/drawing/2014/main" id="{0BAF287E-E208-41ED-BA16-09AEEE31E3D0}"/>
              </a:ext>
            </a:extLst>
          </p:cNvPr>
          <p:cNvSpPr/>
          <p:nvPr/>
        </p:nvSpPr>
        <p:spPr>
          <a:xfrm>
            <a:off x="2838450" y="1680924"/>
            <a:ext cx="1404552" cy="914400"/>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Laura</a:t>
            </a:r>
          </a:p>
        </p:txBody>
      </p:sp>
      <p:sp>
        <p:nvSpPr>
          <p:cNvPr id="15" name="Nube 14">
            <a:extLst>
              <a:ext uri="{FF2B5EF4-FFF2-40B4-BE49-F238E27FC236}">
                <a16:creationId xmlns:a16="http://schemas.microsoft.com/office/drawing/2014/main" id="{4D84DA32-33AD-4F28-A66A-9B9FD566F1D3}"/>
              </a:ext>
            </a:extLst>
          </p:cNvPr>
          <p:cNvSpPr/>
          <p:nvPr/>
        </p:nvSpPr>
        <p:spPr>
          <a:xfrm>
            <a:off x="7906116" y="1653224"/>
            <a:ext cx="1404552" cy="914400"/>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Peter</a:t>
            </a:r>
          </a:p>
        </p:txBody>
      </p:sp>
      <p:sp>
        <p:nvSpPr>
          <p:cNvPr id="16" name="CuadroTexto 15">
            <a:extLst>
              <a:ext uri="{FF2B5EF4-FFF2-40B4-BE49-F238E27FC236}">
                <a16:creationId xmlns:a16="http://schemas.microsoft.com/office/drawing/2014/main" id="{C17EFC8D-AE7D-4F0C-89D1-195BF0CF6EA3}"/>
              </a:ext>
            </a:extLst>
          </p:cNvPr>
          <p:cNvSpPr txBox="1"/>
          <p:nvPr/>
        </p:nvSpPr>
        <p:spPr>
          <a:xfrm>
            <a:off x="9904760" y="2222103"/>
            <a:ext cx="955711" cy="369332"/>
          </a:xfrm>
          <a:prstGeom prst="rect">
            <a:avLst/>
          </a:prstGeom>
          <a:noFill/>
        </p:spPr>
        <p:txBody>
          <a:bodyPr wrap="none" rtlCol="0">
            <a:spAutoFit/>
          </a:bodyPr>
          <a:lstStyle/>
          <a:p>
            <a:r>
              <a:rPr lang="es-ES" dirty="0" err="1"/>
              <a:t>Helpful</a:t>
            </a:r>
            <a:endParaRPr lang="es-ES" dirty="0"/>
          </a:p>
        </p:txBody>
      </p:sp>
      <p:sp>
        <p:nvSpPr>
          <p:cNvPr id="17" name="CuadroTexto 16">
            <a:extLst>
              <a:ext uri="{FF2B5EF4-FFF2-40B4-BE49-F238E27FC236}">
                <a16:creationId xmlns:a16="http://schemas.microsoft.com/office/drawing/2014/main" id="{8E700657-E9F0-4243-B7C6-3B726F5D80C4}"/>
              </a:ext>
            </a:extLst>
          </p:cNvPr>
          <p:cNvSpPr txBox="1"/>
          <p:nvPr/>
        </p:nvSpPr>
        <p:spPr>
          <a:xfrm>
            <a:off x="6150721" y="2292469"/>
            <a:ext cx="1404552" cy="369332"/>
          </a:xfrm>
          <a:prstGeom prst="rect">
            <a:avLst/>
          </a:prstGeom>
          <a:noFill/>
        </p:spPr>
        <p:txBody>
          <a:bodyPr wrap="none" rtlCol="0">
            <a:spAutoFit/>
          </a:bodyPr>
          <a:lstStyle/>
          <a:p>
            <a:r>
              <a:rPr lang="es-ES" dirty="0" err="1"/>
              <a:t>Not</a:t>
            </a:r>
            <a:r>
              <a:rPr lang="es-ES" dirty="0"/>
              <a:t> </a:t>
            </a:r>
            <a:r>
              <a:rPr lang="es-ES" dirty="0" err="1"/>
              <a:t>helpful</a:t>
            </a:r>
            <a:endParaRPr lang="es-ES" dirty="0"/>
          </a:p>
        </p:txBody>
      </p:sp>
      <p:sp>
        <p:nvSpPr>
          <p:cNvPr id="18" name="CuadroTexto 17">
            <a:extLst>
              <a:ext uri="{FF2B5EF4-FFF2-40B4-BE49-F238E27FC236}">
                <a16:creationId xmlns:a16="http://schemas.microsoft.com/office/drawing/2014/main" id="{C7F3567C-9730-49BC-BD1D-7916C6887AC4}"/>
              </a:ext>
            </a:extLst>
          </p:cNvPr>
          <p:cNvSpPr txBox="1"/>
          <p:nvPr/>
        </p:nvSpPr>
        <p:spPr>
          <a:xfrm>
            <a:off x="6023040" y="4680247"/>
            <a:ext cx="1803699" cy="369332"/>
          </a:xfrm>
          <a:prstGeom prst="rect">
            <a:avLst/>
          </a:prstGeom>
          <a:noFill/>
        </p:spPr>
        <p:txBody>
          <a:bodyPr wrap="none" rtlCol="0">
            <a:spAutoFit/>
          </a:bodyPr>
          <a:lstStyle/>
          <a:p>
            <a:r>
              <a:rPr lang="es-ES" dirty="0" err="1"/>
              <a:t>Not</a:t>
            </a:r>
            <a:r>
              <a:rPr lang="es-ES" dirty="0"/>
              <a:t> </a:t>
            </a:r>
            <a:r>
              <a:rPr lang="es-ES" dirty="0" err="1"/>
              <a:t>Interesting</a:t>
            </a:r>
            <a:endParaRPr lang="es-ES" dirty="0"/>
          </a:p>
        </p:txBody>
      </p:sp>
      <p:sp>
        <p:nvSpPr>
          <p:cNvPr id="19" name="CuadroTexto 18">
            <a:extLst>
              <a:ext uri="{FF2B5EF4-FFF2-40B4-BE49-F238E27FC236}">
                <a16:creationId xmlns:a16="http://schemas.microsoft.com/office/drawing/2014/main" id="{30710559-6EFF-4BE2-BDC8-86F31BF4EB41}"/>
              </a:ext>
            </a:extLst>
          </p:cNvPr>
          <p:cNvSpPr txBox="1"/>
          <p:nvPr/>
        </p:nvSpPr>
        <p:spPr>
          <a:xfrm>
            <a:off x="9819939" y="4680247"/>
            <a:ext cx="1338828" cy="369332"/>
          </a:xfrm>
          <a:prstGeom prst="rect">
            <a:avLst/>
          </a:prstGeom>
          <a:noFill/>
        </p:spPr>
        <p:txBody>
          <a:bodyPr wrap="none" rtlCol="0">
            <a:spAutoFit/>
          </a:bodyPr>
          <a:lstStyle/>
          <a:p>
            <a:r>
              <a:rPr lang="es-ES" dirty="0" err="1"/>
              <a:t>Interesting</a:t>
            </a:r>
            <a:endParaRPr lang="es-ES" dirty="0"/>
          </a:p>
        </p:txBody>
      </p:sp>
      <p:sp>
        <p:nvSpPr>
          <p:cNvPr id="20" name="Nube 19">
            <a:extLst>
              <a:ext uri="{FF2B5EF4-FFF2-40B4-BE49-F238E27FC236}">
                <a16:creationId xmlns:a16="http://schemas.microsoft.com/office/drawing/2014/main" id="{689BFBD4-0892-44F3-824E-77C3F2C008E7}"/>
              </a:ext>
            </a:extLst>
          </p:cNvPr>
          <p:cNvSpPr/>
          <p:nvPr/>
        </p:nvSpPr>
        <p:spPr>
          <a:xfrm>
            <a:off x="8655449" y="3824390"/>
            <a:ext cx="1404552" cy="914400"/>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Peter</a:t>
            </a:r>
          </a:p>
        </p:txBody>
      </p:sp>
      <p:sp>
        <p:nvSpPr>
          <p:cNvPr id="21" name="Nube 20">
            <a:extLst>
              <a:ext uri="{FF2B5EF4-FFF2-40B4-BE49-F238E27FC236}">
                <a16:creationId xmlns:a16="http://schemas.microsoft.com/office/drawing/2014/main" id="{7E4916C9-432F-4506-AF4C-ED740C355D64}"/>
              </a:ext>
            </a:extLst>
          </p:cNvPr>
          <p:cNvSpPr/>
          <p:nvPr/>
        </p:nvSpPr>
        <p:spPr>
          <a:xfrm>
            <a:off x="1278855" y="3675655"/>
            <a:ext cx="1404552" cy="914400"/>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Laura</a:t>
            </a:r>
          </a:p>
        </p:txBody>
      </p:sp>
      <p:sp>
        <p:nvSpPr>
          <p:cNvPr id="22" name="CuadroTexto 21">
            <a:extLst>
              <a:ext uri="{FF2B5EF4-FFF2-40B4-BE49-F238E27FC236}">
                <a16:creationId xmlns:a16="http://schemas.microsoft.com/office/drawing/2014/main" id="{34001DEC-8723-459C-8C78-D2525A5FE0FA}"/>
              </a:ext>
            </a:extLst>
          </p:cNvPr>
          <p:cNvSpPr txBox="1"/>
          <p:nvPr/>
        </p:nvSpPr>
        <p:spPr>
          <a:xfrm>
            <a:off x="408169" y="1504950"/>
            <a:ext cx="1031051" cy="369332"/>
          </a:xfrm>
          <a:prstGeom prst="rect">
            <a:avLst/>
          </a:prstGeom>
          <a:noFill/>
        </p:spPr>
        <p:txBody>
          <a:bodyPr wrap="none" rtlCol="0">
            <a:spAutoFit/>
          </a:bodyPr>
          <a:lstStyle/>
          <a:p>
            <a:r>
              <a:rPr lang="es-ES" b="1" dirty="0" err="1"/>
              <a:t>Lecture</a:t>
            </a:r>
            <a:endParaRPr lang="es-ES" b="1" dirty="0"/>
          </a:p>
        </p:txBody>
      </p:sp>
      <p:sp>
        <p:nvSpPr>
          <p:cNvPr id="23" name="CuadroTexto 22">
            <a:extLst>
              <a:ext uri="{FF2B5EF4-FFF2-40B4-BE49-F238E27FC236}">
                <a16:creationId xmlns:a16="http://schemas.microsoft.com/office/drawing/2014/main" id="{B075E74D-F60D-4836-8012-4164984C7A41}"/>
              </a:ext>
            </a:extLst>
          </p:cNvPr>
          <p:cNvSpPr txBox="1"/>
          <p:nvPr/>
        </p:nvSpPr>
        <p:spPr>
          <a:xfrm>
            <a:off x="408169" y="3227071"/>
            <a:ext cx="1226618" cy="369332"/>
          </a:xfrm>
          <a:prstGeom prst="rect">
            <a:avLst/>
          </a:prstGeom>
          <a:noFill/>
        </p:spPr>
        <p:txBody>
          <a:bodyPr wrap="none" rtlCol="0">
            <a:spAutoFit/>
          </a:bodyPr>
          <a:lstStyle/>
          <a:p>
            <a:r>
              <a:rPr lang="es-ES" b="1" dirty="0" err="1"/>
              <a:t>Research</a:t>
            </a:r>
            <a:endParaRPr lang="es-ES" b="1" dirty="0"/>
          </a:p>
        </p:txBody>
      </p:sp>
      <p:sp>
        <p:nvSpPr>
          <p:cNvPr id="3" name="Rezervirano mjesto podnožja 2"/>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927811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070AF2-1E0C-4FAF-81D5-5C61D49827F9}"/>
              </a:ext>
            </a:extLst>
          </p:cNvPr>
          <p:cNvSpPr>
            <a:spLocks noGrp="1"/>
          </p:cNvSpPr>
          <p:nvPr>
            <p:ph type="title"/>
          </p:nvPr>
        </p:nvSpPr>
        <p:spPr/>
        <p:txBody>
          <a:bodyPr/>
          <a:lstStyle/>
          <a:p>
            <a:r>
              <a:rPr lang="es-ES" dirty="0"/>
              <a:t>Cause-and-</a:t>
            </a:r>
            <a:r>
              <a:rPr lang="es-ES" dirty="0" err="1"/>
              <a:t>effect</a:t>
            </a:r>
            <a:r>
              <a:rPr lang="es-ES" dirty="0"/>
              <a:t> </a:t>
            </a:r>
            <a:r>
              <a:rPr lang="es-ES" dirty="0" err="1"/>
              <a:t>relationship</a:t>
            </a:r>
            <a:endParaRPr lang="es-ES" dirty="0"/>
          </a:p>
        </p:txBody>
      </p:sp>
      <p:sp>
        <p:nvSpPr>
          <p:cNvPr id="3" name="CuadroTexto 2">
            <a:extLst>
              <a:ext uri="{FF2B5EF4-FFF2-40B4-BE49-F238E27FC236}">
                <a16:creationId xmlns:a16="http://schemas.microsoft.com/office/drawing/2014/main" id="{E5AABCC6-D2C6-47D7-9E40-5AF16D8C350F}"/>
              </a:ext>
            </a:extLst>
          </p:cNvPr>
          <p:cNvSpPr txBox="1"/>
          <p:nvPr/>
        </p:nvSpPr>
        <p:spPr>
          <a:xfrm>
            <a:off x="2569088" y="2055883"/>
            <a:ext cx="5875326" cy="1785104"/>
          </a:xfrm>
          <a:prstGeom prst="rect">
            <a:avLst/>
          </a:prstGeom>
          <a:noFill/>
        </p:spPr>
        <p:txBody>
          <a:bodyPr wrap="none" rtlCol="0">
            <a:spAutoFit/>
          </a:bodyPr>
          <a:lstStyle/>
          <a:p>
            <a:pPr marL="342900" indent="-342900">
              <a:buFont typeface="Arial" panose="020B0604020202020204" pitchFamily="34" charset="0"/>
              <a:buChar char="•"/>
            </a:pPr>
            <a:r>
              <a:rPr lang="es-ES" sz="2200" dirty="0"/>
              <a:t>Variables are </a:t>
            </a:r>
            <a:r>
              <a:rPr lang="es-ES" sz="2200" dirty="0" err="1"/>
              <a:t>correlated</a:t>
            </a:r>
            <a:endParaRPr lang="es-ES" sz="2200" dirty="0"/>
          </a:p>
          <a:p>
            <a:pPr marL="342900" indent="-342900">
              <a:buFont typeface="Arial" panose="020B0604020202020204" pitchFamily="34" charset="0"/>
              <a:buChar char="•"/>
            </a:pPr>
            <a:endParaRPr lang="es-ES" sz="2200" dirty="0"/>
          </a:p>
          <a:p>
            <a:pPr marL="342900" indent="-342900">
              <a:buFont typeface="Arial" panose="020B0604020202020204" pitchFamily="34" charset="0"/>
              <a:buChar char="•"/>
            </a:pPr>
            <a:r>
              <a:rPr lang="es-ES" sz="2200" dirty="0"/>
              <a:t>Cause comes </a:t>
            </a:r>
            <a:r>
              <a:rPr lang="es-ES" sz="2200" dirty="0" err="1"/>
              <a:t>before</a:t>
            </a:r>
            <a:r>
              <a:rPr lang="es-ES" sz="2200" dirty="0"/>
              <a:t> </a:t>
            </a:r>
            <a:r>
              <a:rPr lang="es-ES" sz="2200" dirty="0" err="1"/>
              <a:t>the</a:t>
            </a:r>
            <a:r>
              <a:rPr lang="es-ES" sz="2200" dirty="0"/>
              <a:t> </a:t>
            </a:r>
            <a:r>
              <a:rPr lang="es-ES" sz="2200" dirty="0" err="1"/>
              <a:t>effect</a:t>
            </a:r>
            <a:endParaRPr lang="es-ES" sz="2200" dirty="0"/>
          </a:p>
          <a:p>
            <a:pPr marL="342900" indent="-342900">
              <a:buFont typeface="Arial" panose="020B0604020202020204" pitchFamily="34" charset="0"/>
              <a:buChar char="•"/>
            </a:pPr>
            <a:endParaRPr lang="es-ES" sz="2200" dirty="0"/>
          </a:p>
          <a:p>
            <a:pPr marL="342900" indent="-342900">
              <a:buFont typeface="Arial" panose="020B0604020202020204" pitchFamily="34" charset="0"/>
              <a:buChar char="•"/>
            </a:pPr>
            <a:r>
              <a:rPr lang="es-ES" sz="2200" dirty="0"/>
              <a:t>No </a:t>
            </a:r>
            <a:r>
              <a:rPr lang="es-ES" sz="2200" dirty="0" err="1"/>
              <a:t>other</a:t>
            </a:r>
            <a:r>
              <a:rPr lang="es-ES" sz="2200" dirty="0"/>
              <a:t> variables </a:t>
            </a:r>
            <a:r>
              <a:rPr lang="es-ES" sz="2200" dirty="0" err="1"/>
              <a:t>to</a:t>
            </a:r>
            <a:r>
              <a:rPr lang="es-ES" sz="2200" dirty="0"/>
              <a:t> </a:t>
            </a:r>
            <a:r>
              <a:rPr lang="es-ES" sz="2200" dirty="0" err="1"/>
              <a:t>explain</a:t>
            </a:r>
            <a:r>
              <a:rPr lang="es-ES" sz="2200" dirty="0"/>
              <a:t> </a:t>
            </a:r>
            <a:r>
              <a:rPr lang="es-ES" sz="2200" dirty="0" err="1"/>
              <a:t>the</a:t>
            </a:r>
            <a:r>
              <a:rPr lang="es-ES" sz="2200" dirty="0"/>
              <a:t> </a:t>
            </a:r>
            <a:r>
              <a:rPr lang="es-ES" sz="2200" dirty="0" err="1"/>
              <a:t>effect</a:t>
            </a:r>
            <a:endParaRPr lang="es-ES" sz="2200" dirty="0"/>
          </a:p>
        </p:txBody>
      </p:sp>
      <p:sp>
        <p:nvSpPr>
          <p:cNvPr id="4" name="CuadroTexto 3">
            <a:extLst>
              <a:ext uri="{FF2B5EF4-FFF2-40B4-BE49-F238E27FC236}">
                <a16:creationId xmlns:a16="http://schemas.microsoft.com/office/drawing/2014/main" id="{97CE0E42-F2BD-4739-9F3A-F28A9E148691}"/>
              </a:ext>
            </a:extLst>
          </p:cNvPr>
          <p:cNvSpPr txBox="1"/>
          <p:nvPr/>
        </p:nvSpPr>
        <p:spPr>
          <a:xfrm>
            <a:off x="3057525" y="4448175"/>
            <a:ext cx="564578" cy="707886"/>
          </a:xfrm>
          <a:prstGeom prst="rect">
            <a:avLst/>
          </a:prstGeom>
          <a:noFill/>
        </p:spPr>
        <p:txBody>
          <a:bodyPr wrap="none" rtlCol="0">
            <a:spAutoFit/>
          </a:bodyPr>
          <a:lstStyle/>
          <a:p>
            <a:r>
              <a:rPr lang="es-ES" sz="4000" b="1" dirty="0"/>
              <a:t>A</a:t>
            </a:r>
          </a:p>
        </p:txBody>
      </p:sp>
      <p:sp>
        <p:nvSpPr>
          <p:cNvPr id="24" name="CuadroTexto 23">
            <a:extLst>
              <a:ext uri="{FF2B5EF4-FFF2-40B4-BE49-F238E27FC236}">
                <a16:creationId xmlns:a16="http://schemas.microsoft.com/office/drawing/2014/main" id="{F055B2AB-DDF7-49B9-B5BD-84552DAB46EB}"/>
              </a:ext>
            </a:extLst>
          </p:cNvPr>
          <p:cNvSpPr txBox="1"/>
          <p:nvPr/>
        </p:nvSpPr>
        <p:spPr>
          <a:xfrm>
            <a:off x="7391400" y="4448174"/>
            <a:ext cx="482824" cy="707886"/>
          </a:xfrm>
          <a:prstGeom prst="rect">
            <a:avLst/>
          </a:prstGeom>
          <a:noFill/>
        </p:spPr>
        <p:txBody>
          <a:bodyPr wrap="none" rtlCol="0">
            <a:spAutoFit/>
          </a:bodyPr>
          <a:lstStyle/>
          <a:p>
            <a:r>
              <a:rPr lang="es-ES" sz="4000" b="1" dirty="0"/>
              <a:t>B</a:t>
            </a:r>
          </a:p>
        </p:txBody>
      </p:sp>
      <p:cxnSp>
        <p:nvCxnSpPr>
          <p:cNvPr id="25" name="Conector recto de flecha 24">
            <a:extLst>
              <a:ext uri="{FF2B5EF4-FFF2-40B4-BE49-F238E27FC236}">
                <a16:creationId xmlns:a16="http://schemas.microsoft.com/office/drawing/2014/main" id="{463B2098-BE1B-40D5-BBCA-6A06886EEE4D}"/>
              </a:ext>
              <a:ext uri="{C183D7F6-B498-43B3-948B-1728B52AA6E4}">
                <adec:decorative xmlns:adec="http://schemas.microsoft.com/office/drawing/2017/decorative" xmlns="" val="1"/>
              </a:ext>
            </a:extLst>
          </p:cNvPr>
          <p:cNvCxnSpPr>
            <a:stCxn id="4" idx="3"/>
          </p:cNvCxnSpPr>
          <p:nvPr/>
        </p:nvCxnSpPr>
        <p:spPr>
          <a:xfrm flipV="1">
            <a:off x="3622103" y="4802117"/>
            <a:ext cx="3769297" cy="1"/>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zervirano mjesto podnožja 4"/>
          <p:cNvSpPr>
            <a:spLocks noGrp="1"/>
          </p:cNvSpPr>
          <p:nvPr>
            <p:ph type="ftr" sz="quarter" idx="11"/>
          </p:nvPr>
        </p:nvSpPr>
        <p:spPr/>
        <p:txBody>
          <a:bodyPr/>
          <a:lstStyle/>
          <a:p>
            <a:r>
              <a:rPr lang="en-US" smtClean="0"/>
              <a:t>Juanjo Boté, 2018</a:t>
            </a:r>
            <a:endParaRPr lang="en-US"/>
          </a:p>
        </p:txBody>
      </p:sp>
    </p:spTree>
    <p:extLst>
      <p:ext uri="{BB962C8B-B14F-4D97-AF65-F5344CB8AC3E}">
        <p14:creationId xmlns:p14="http://schemas.microsoft.com/office/powerpoint/2010/main" val="4379126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Personalizado 1">
      <a:dk1>
        <a:sysClr val="windowText" lastClr="000000"/>
      </a:dk1>
      <a:lt1>
        <a:sysClr val="window" lastClr="FFFFFF"/>
      </a:lt1>
      <a:dk2>
        <a:srgbClr val="CB0F0F"/>
      </a:dk2>
      <a:lt2>
        <a:srgbClr val="EBEBEB"/>
      </a:lt2>
      <a:accent1>
        <a:srgbClr val="CB0F0F"/>
      </a:accent1>
      <a:accent2>
        <a:srgbClr val="FA731A"/>
      </a:accent2>
      <a:accent3>
        <a:srgbClr val="AB9281"/>
      </a:accent3>
      <a:accent4>
        <a:srgbClr val="A18CD0"/>
      </a:accent4>
      <a:accent5>
        <a:srgbClr val="8EBBD2"/>
      </a:accent5>
      <a:accent6>
        <a:srgbClr val="ACC995"/>
      </a:accent6>
      <a:hlink>
        <a:srgbClr val="2D78CC"/>
      </a:hlink>
      <a:folHlink>
        <a:srgbClr val="2D78CC"/>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847778</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2012-07-18T23:36:00+00:00</AssetStart>
    <FriendlyTitle xmlns="4873beb7-5857-4685-be1f-d57550cc96cc" xsi:nil="true"/>
    <MarketSpecific xmlns="4873beb7-5857-4685-be1f-d57550cc96cc">false</MarketSpecific>
    <TPNamespace xmlns="4873beb7-5857-4685-be1f-d57550cc96cc" xsi:nil="true"/>
    <PublishStatusLookup xmlns="4873beb7-5857-4685-be1f-d57550cc96cc">
      <Value>1597963</Value>
    </PublishStatusLookup>
    <APAuthor xmlns="4873beb7-5857-4685-be1f-d57550cc96cc">
      <UserInfo>
        <DisplayName>REDMOND\v-alekha</DisplayName>
        <AccountId>2912</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TP103039515</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CEC0E97-8C84-410A-8286-2F18FF8966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AE737A-72D2-4F07-84A4-D46333E273A5}">
  <ds:schemaRefs>
    <ds:schemaRef ds:uri="4873beb7-5857-4685-be1f-d57550cc96cc"/>
    <ds:schemaRef ds:uri="http://purl.org/dc/dcmitype/"/>
    <ds:schemaRef ds:uri="http://purl.org/dc/term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AE901BC-D190-49E6-8B33-2F32A0F2BF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tf03039516</Template>
  <TotalTime>0</TotalTime>
  <Words>1638</Words>
  <Application>Microsoft Office PowerPoint</Application>
  <PresentationFormat>Široki zaslon</PresentationFormat>
  <Paragraphs>365</Paragraphs>
  <Slides>51</Slides>
  <Notes>1</Notes>
  <HiddenSlides>0</HiddenSlides>
  <MMClips>0</MMClips>
  <ScaleCrop>false</ScaleCrop>
  <HeadingPairs>
    <vt:vector size="6" baseType="variant">
      <vt:variant>
        <vt:lpstr>Korišteni fontovi</vt:lpstr>
      </vt:variant>
      <vt:variant>
        <vt:i4>8</vt:i4>
      </vt:variant>
      <vt:variant>
        <vt:lpstr>Tema</vt:lpstr>
      </vt:variant>
      <vt:variant>
        <vt:i4>1</vt:i4>
      </vt:variant>
      <vt:variant>
        <vt:lpstr>Naslovi slajdova</vt:lpstr>
      </vt:variant>
      <vt:variant>
        <vt:i4>51</vt:i4>
      </vt:variant>
    </vt:vector>
  </HeadingPairs>
  <TitlesOfParts>
    <vt:vector size="60" baseType="lpstr">
      <vt:lpstr>Century Gothic</vt:lpstr>
      <vt:lpstr>Calibri</vt:lpstr>
      <vt:lpstr>Raleway</vt:lpstr>
      <vt:lpstr>Wingdings</vt:lpstr>
      <vt:lpstr>Arial</vt:lpstr>
      <vt:lpstr>Wingdings 3</vt:lpstr>
      <vt:lpstr>Fjalla One</vt:lpstr>
      <vt:lpstr>MS Mincho</vt:lpstr>
      <vt:lpstr>Ion</vt:lpstr>
      <vt:lpstr>Introduction to the Scientific Method</vt:lpstr>
      <vt:lpstr>Introduction</vt:lpstr>
      <vt:lpstr>Scientific Method </vt:lpstr>
      <vt:lpstr>Basic Concepts Related with Scientific Research</vt:lpstr>
      <vt:lpstr>Concepts Related with Scientific Research</vt:lpstr>
      <vt:lpstr>Science</vt:lpstr>
      <vt:lpstr>Science</vt:lpstr>
      <vt:lpstr>Cause-and-effect relationship</vt:lpstr>
      <vt:lpstr>Cause-and-effect relationship</vt:lpstr>
      <vt:lpstr>Induction vs. deduction</vt:lpstr>
      <vt:lpstr>Research</vt:lpstr>
      <vt:lpstr>Types of research</vt:lpstr>
      <vt:lpstr>Types of research - Exploratory</vt:lpstr>
      <vt:lpstr>Types of research - Descriptive</vt:lpstr>
      <vt:lpstr>Types of research - Explanatory</vt:lpstr>
      <vt:lpstr>Types of research – Quant. vs Qual.</vt:lpstr>
      <vt:lpstr>Types of research – Quant. vs Qual.</vt:lpstr>
      <vt:lpstr>Method</vt:lpstr>
      <vt:lpstr>Theory</vt:lpstr>
      <vt:lpstr>Inquiry</vt:lpstr>
      <vt:lpstr>Scientific Method</vt:lpstr>
      <vt:lpstr>Scientific Method</vt:lpstr>
      <vt:lpstr>Description of the Research Question and Hypothesis Building </vt:lpstr>
      <vt:lpstr>Research design</vt:lpstr>
      <vt:lpstr>Research design</vt:lpstr>
      <vt:lpstr>Research question</vt:lpstr>
      <vt:lpstr>Types of research questions</vt:lpstr>
      <vt:lpstr>Variables</vt:lpstr>
      <vt:lpstr>Variables</vt:lpstr>
      <vt:lpstr>Variables - examples</vt:lpstr>
      <vt:lpstr>Hypothesis</vt:lpstr>
      <vt:lpstr>Conditions for a hypothesis</vt:lpstr>
      <vt:lpstr>Hyphotesis</vt:lpstr>
      <vt:lpstr>Sample of hypothesis</vt:lpstr>
      <vt:lpstr>Correlation vs. Causation</vt:lpstr>
      <vt:lpstr>Casuality</vt:lpstr>
      <vt:lpstr>Causality requirements</vt:lpstr>
      <vt:lpstr>Causation</vt:lpstr>
      <vt:lpstr>Criteria of Causation</vt:lpstr>
      <vt:lpstr>Correlation</vt:lpstr>
      <vt:lpstr>Types of explanation - Nomothetic</vt:lpstr>
      <vt:lpstr>Types of explanation - Idiographic</vt:lpstr>
      <vt:lpstr>Conceptualization, Operationalization and Measurement </vt:lpstr>
      <vt:lpstr>Levels of measurement - Scales</vt:lpstr>
      <vt:lpstr>Validity and reliability</vt:lpstr>
      <vt:lpstr>Reliability</vt:lpstr>
      <vt:lpstr>Reliability sample</vt:lpstr>
      <vt:lpstr>Reliability sample</vt:lpstr>
      <vt:lpstr>Validity in measurement</vt:lpstr>
      <vt:lpstr>Validity and reliability</vt:lpstr>
      <vt:lpstr>Instructor’s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2017-08-11T19:24:45Z</dcterms:created>
  <dcterms:modified xsi:type="dcterms:W3CDTF">2018-11-11T16:13:07Z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