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80" r:id="rId4"/>
  </p:sldMasterIdLst>
  <p:notesMasterIdLst>
    <p:notesMasterId r:id="rId64"/>
  </p:notesMasterIdLst>
  <p:handoutMasterIdLst>
    <p:handoutMasterId r:id="rId65"/>
  </p:handoutMasterIdLst>
  <p:sldIdLst>
    <p:sldId id="256" r:id="rId5"/>
    <p:sldId id="349" r:id="rId6"/>
    <p:sldId id="310" r:id="rId7"/>
    <p:sldId id="277" r:id="rId8"/>
    <p:sldId id="336" r:id="rId9"/>
    <p:sldId id="331" r:id="rId10"/>
    <p:sldId id="321" r:id="rId11"/>
    <p:sldId id="332" r:id="rId12"/>
    <p:sldId id="333" r:id="rId13"/>
    <p:sldId id="322" r:id="rId14"/>
    <p:sldId id="353" r:id="rId15"/>
    <p:sldId id="354" r:id="rId16"/>
    <p:sldId id="278" r:id="rId17"/>
    <p:sldId id="311" r:id="rId18"/>
    <p:sldId id="312" r:id="rId19"/>
    <p:sldId id="313" r:id="rId20"/>
    <p:sldId id="314" r:id="rId21"/>
    <p:sldId id="342" r:id="rId22"/>
    <p:sldId id="355" r:id="rId23"/>
    <p:sldId id="315" r:id="rId24"/>
    <p:sldId id="316" r:id="rId25"/>
    <p:sldId id="317" r:id="rId26"/>
    <p:sldId id="318" r:id="rId27"/>
    <p:sldId id="320" r:id="rId28"/>
    <p:sldId id="281" r:id="rId29"/>
    <p:sldId id="279" r:id="rId30"/>
    <p:sldId id="340" r:id="rId31"/>
    <p:sldId id="350" r:id="rId32"/>
    <p:sldId id="351" r:id="rId33"/>
    <p:sldId id="341" r:id="rId34"/>
    <p:sldId id="319" r:id="rId35"/>
    <p:sldId id="324" r:id="rId36"/>
    <p:sldId id="325" r:id="rId37"/>
    <p:sldId id="280" r:id="rId38"/>
    <p:sldId id="343" r:id="rId39"/>
    <p:sldId id="344" r:id="rId40"/>
    <p:sldId id="345" r:id="rId41"/>
    <p:sldId id="337" r:id="rId42"/>
    <p:sldId id="356" r:id="rId43"/>
    <p:sldId id="326" r:id="rId44"/>
    <p:sldId id="327" r:id="rId45"/>
    <p:sldId id="328" r:id="rId46"/>
    <p:sldId id="329" r:id="rId47"/>
    <p:sldId id="330" r:id="rId48"/>
    <p:sldId id="338" r:id="rId49"/>
    <p:sldId id="352" r:id="rId50"/>
    <p:sldId id="282" r:id="rId51"/>
    <p:sldId id="283" r:id="rId52"/>
    <p:sldId id="284" r:id="rId53"/>
    <p:sldId id="285" r:id="rId54"/>
    <p:sldId id="286" r:id="rId55"/>
    <p:sldId id="339" r:id="rId56"/>
    <p:sldId id="287" r:id="rId57"/>
    <p:sldId id="346" r:id="rId58"/>
    <p:sldId id="347" r:id="rId59"/>
    <p:sldId id="348" r:id="rId60"/>
    <p:sldId id="334" r:id="rId61"/>
    <p:sldId id="309" r:id="rId62"/>
    <p:sldId id="276" r:id="rId63"/>
  </p:sldIdLst>
  <p:sldSz cx="12192000" cy="6858000"/>
  <p:notesSz cx="7023100" cy="9309100"/>
  <p:embeddedFontLst>
    <p:embeddedFont>
      <p:font typeface="Century Gothic" panose="020B0502020202020204" pitchFamily="3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
      <p:font typeface="MS Gothic" panose="020B0609070205080204" pitchFamily="49" charset="-128"/>
      <p:regular r:id="rId74"/>
    </p:embeddedFont>
    <p:embeddedFont>
      <p:font typeface="Wingdings 3" panose="05040102010807070707" pitchFamily="18" charset="2"/>
      <p:regular r:id="rId75"/>
    </p:embeddedFont>
    <p:embeddedFont>
      <p:font typeface="Raleway" panose="020B0604020202020204" charset="-18"/>
      <p:regular r:id="rId76"/>
      <p:bold r:id="rId77"/>
      <p:italic r:id="rId78"/>
      <p:boldItalic r:id="rId79"/>
    </p:embeddedFont>
    <p:embeddedFont>
      <p:font typeface="Tahoma" panose="020B0604030504040204" pitchFamily="34" charset="0"/>
      <p:regular r:id="rId80"/>
      <p:bold r:id="rId81"/>
    </p:embeddedFont>
    <p:embeddedFont>
      <p:font typeface="Fjalla One" panose="020B0604020202020204" charset="0"/>
      <p:regular r:id="rId82"/>
    </p:embeddedFont>
    <p:embeddedFont>
      <p:font typeface="Verdana" panose="020B0604030504040204" pitchFamily="34" charset="0"/>
      <p:regular r:id="rId83"/>
      <p:bold r:id="rId84"/>
      <p:italic r:id="rId85"/>
      <p:boldItalic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F0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4660"/>
  </p:normalViewPr>
  <p:slideViewPr>
    <p:cSldViewPr snapToGrid="0" showGuides="1">
      <p:cViewPr varScale="1">
        <p:scale>
          <a:sx n="65" d="100"/>
          <a:sy n="65" d="100"/>
        </p:scale>
        <p:origin x="860" y="76"/>
      </p:cViewPr>
      <p:guideLst>
        <p:guide orient="horz" pos="2160"/>
        <p:guide pos="3840"/>
      </p:guideLst>
    </p:cSldViewPr>
  </p:slideViewPr>
  <p:notesTextViewPr>
    <p:cViewPr>
      <p:scale>
        <a:sx n="1" d="1"/>
        <a:sy n="1" d="1"/>
      </p:scale>
      <p:origin x="0" y="0"/>
    </p:cViewPr>
  </p:notesTextViewPr>
  <p:sorterViewPr>
    <p:cViewPr>
      <p:scale>
        <a:sx n="100" d="100"/>
        <a:sy n="100" d="100"/>
      </p:scale>
      <p:origin x="0" y="-21484"/>
    </p:cViewPr>
  </p:sorter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3.fntdata"/><Relationship Id="rId84" Type="http://schemas.openxmlformats.org/officeDocument/2006/relationships/font" Target="fonts/font19.fntdata"/><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viewProps" Target="view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font" Target="fonts/font21.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1.fntdata"/><Relationship Id="rId7" Type="http://schemas.openxmlformats.org/officeDocument/2006/relationships/slide" Target="slides/slide3.xml"/><Relationship Id="rId71"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fntdata"/><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font" Target="fonts/font17.fntdata"/><Relationship Id="rId19" Type="http://schemas.openxmlformats.org/officeDocument/2006/relationships/slide" Target="slides/slide15.xml"/></Relationships>
</file>

<file path=ppt/diagrams/_rels/data2.xml.rels><?xml version="1.0" encoding="UTF-8" standalone="yes"?>
<Relationships xmlns="http://schemas.openxmlformats.org/package/2006/relationships"><Relationship Id="rId3" Type="http://schemas.openxmlformats.org/officeDocument/2006/relationships/hyperlink" Target="mailto:mandl@uni-hildesheim.de" TargetMode="External"/><Relationship Id="rId2" Type="http://schemas.openxmlformats.org/officeDocument/2006/relationships/hyperlink" Target="mailto:sfaletar@ffos.hr" TargetMode="External"/><Relationship Id="rId1" Type="http://schemas.openxmlformats.org/officeDocument/2006/relationships/hyperlink" Target="mailto:taparacjelusic@ffos.hr"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mandl@uni-hildesheim.de" TargetMode="External"/><Relationship Id="rId2" Type="http://schemas.openxmlformats.org/officeDocument/2006/relationships/hyperlink" Target="mailto:sfaletar@ffos.hr" TargetMode="External"/><Relationship Id="rId1" Type="http://schemas.openxmlformats.org/officeDocument/2006/relationships/hyperlink" Target="mailto:taparacjelusic@ffos.hr"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8E507-9E1C-44EC-B3BE-034BA7D9D52D}" type="doc">
      <dgm:prSet loTypeId="urn:microsoft.com/office/officeart/2005/8/layout/hProcess9" loCatId="process" qsTypeId="urn:microsoft.com/office/officeart/2005/8/quickstyle/simple1" qsCatId="simple" csTypeId="urn:microsoft.com/office/officeart/2005/8/colors/accent2_2" csCatId="accent2"/>
      <dgm:spPr/>
      <dgm:t>
        <a:bodyPr/>
        <a:lstStyle/>
        <a:p>
          <a:endParaRPr lang="de-DE"/>
        </a:p>
      </dgm:t>
    </dgm:pt>
    <dgm:pt modelId="{DF7FC2D3-9EBC-4060-973A-AFC25A983E3F}">
      <dgm:prSet/>
      <dgm:spPr/>
      <dgm:t>
        <a:bodyPr/>
        <a:lstStyle/>
        <a:p>
          <a:pPr rtl="0"/>
          <a:r>
            <a:rPr lang="de-DE" smtClean="0"/>
            <a:t>Deals with pragmatic aspects of informations systems </a:t>
          </a:r>
          <a:endParaRPr lang="de-DE"/>
        </a:p>
      </dgm:t>
    </dgm:pt>
    <dgm:pt modelId="{B64150C9-7638-47FB-9406-6039592B0382}" type="parTrans" cxnId="{A041EFB1-F93E-445B-AD59-AE327486FBC5}">
      <dgm:prSet/>
      <dgm:spPr/>
      <dgm:t>
        <a:bodyPr/>
        <a:lstStyle/>
        <a:p>
          <a:endParaRPr lang="de-DE"/>
        </a:p>
      </dgm:t>
    </dgm:pt>
    <dgm:pt modelId="{F3EFBD28-F549-45C8-A165-519350FECEEF}" type="sibTrans" cxnId="{A041EFB1-F93E-445B-AD59-AE327486FBC5}">
      <dgm:prSet/>
      <dgm:spPr/>
      <dgm:t>
        <a:bodyPr/>
        <a:lstStyle/>
        <a:p>
          <a:endParaRPr lang="de-DE"/>
        </a:p>
      </dgm:t>
    </dgm:pt>
    <dgm:pt modelId="{4321C66F-F77B-4C4D-85F0-1A3D392CD899}">
      <dgm:prSet/>
      <dgm:spPr/>
      <dgm:t>
        <a:bodyPr/>
        <a:lstStyle/>
        <a:p>
          <a:pPr rtl="0"/>
          <a:r>
            <a:rPr lang="de-DE" smtClean="0"/>
            <a:t>Aspects which relate to the use of information systems by users</a:t>
          </a:r>
          <a:endParaRPr lang="de-DE"/>
        </a:p>
      </dgm:t>
    </dgm:pt>
    <dgm:pt modelId="{8D49C3FA-0339-40AB-9D68-3EBDE522744F}" type="parTrans" cxnId="{253549AB-02EA-406B-9540-3CCEE61981AA}">
      <dgm:prSet/>
      <dgm:spPr/>
      <dgm:t>
        <a:bodyPr/>
        <a:lstStyle/>
        <a:p>
          <a:endParaRPr lang="de-DE"/>
        </a:p>
      </dgm:t>
    </dgm:pt>
    <dgm:pt modelId="{DF7D28C5-EE95-49BF-AE42-E1F8272A7CCB}" type="sibTrans" cxnId="{253549AB-02EA-406B-9540-3CCEE61981AA}">
      <dgm:prSet/>
      <dgm:spPr/>
      <dgm:t>
        <a:bodyPr/>
        <a:lstStyle/>
        <a:p>
          <a:endParaRPr lang="de-DE"/>
        </a:p>
      </dgm:t>
    </dgm:pt>
    <dgm:pt modelId="{5D0BD4D5-B78F-4121-A62E-CE3D58AA0AAC}">
      <dgm:prSet/>
      <dgm:spPr/>
      <dgm:t>
        <a:bodyPr/>
        <a:lstStyle/>
        <a:p>
          <a:pPr rtl="0"/>
          <a:r>
            <a:rPr lang="de-DE" smtClean="0"/>
            <a:t>The user and his interaction with information is in the focus</a:t>
          </a:r>
          <a:endParaRPr lang="de-DE"/>
        </a:p>
      </dgm:t>
    </dgm:pt>
    <dgm:pt modelId="{1C5ED805-CC9F-4B8C-ABE5-C5ADDC4F3BC2}" type="parTrans" cxnId="{9F47A019-E998-4EAD-8DFA-EB05C0BB2D06}">
      <dgm:prSet/>
      <dgm:spPr/>
      <dgm:t>
        <a:bodyPr/>
        <a:lstStyle/>
        <a:p>
          <a:endParaRPr lang="de-DE"/>
        </a:p>
      </dgm:t>
    </dgm:pt>
    <dgm:pt modelId="{A7C7F413-086D-46BF-891E-FC1CB3BAA976}" type="sibTrans" cxnId="{9F47A019-E998-4EAD-8DFA-EB05C0BB2D06}">
      <dgm:prSet/>
      <dgm:spPr/>
      <dgm:t>
        <a:bodyPr/>
        <a:lstStyle/>
        <a:p>
          <a:endParaRPr lang="de-DE"/>
        </a:p>
      </dgm:t>
    </dgm:pt>
    <dgm:pt modelId="{1ABC27CD-6F34-418C-B4EA-2155D68688D7}" type="pres">
      <dgm:prSet presAssocID="{4BB8E507-9E1C-44EC-B3BE-034BA7D9D52D}" presName="CompostProcess" presStyleCnt="0">
        <dgm:presLayoutVars>
          <dgm:dir/>
          <dgm:resizeHandles val="exact"/>
        </dgm:presLayoutVars>
      </dgm:prSet>
      <dgm:spPr/>
      <dgm:t>
        <a:bodyPr/>
        <a:lstStyle/>
        <a:p>
          <a:endParaRPr lang="de-DE"/>
        </a:p>
      </dgm:t>
    </dgm:pt>
    <dgm:pt modelId="{60C3065F-F981-4D35-AF9F-83F34D012533}" type="pres">
      <dgm:prSet presAssocID="{4BB8E507-9E1C-44EC-B3BE-034BA7D9D52D}" presName="arrow" presStyleLbl="bgShp" presStyleIdx="0" presStyleCnt="1" custLinFactNeighborY="-1566"/>
      <dgm:spPr/>
    </dgm:pt>
    <dgm:pt modelId="{C7DFA5BC-FACB-4F74-AF5B-60B460078A46}" type="pres">
      <dgm:prSet presAssocID="{4BB8E507-9E1C-44EC-B3BE-034BA7D9D52D}" presName="linearProcess" presStyleCnt="0"/>
      <dgm:spPr/>
    </dgm:pt>
    <dgm:pt modelId="{78BF8D2F-3A0E-4C0A-BAAC-354964D1F5A9}" type="pres">
      <dgm:prSet presAssocID="{DF7FC2D3-9EBC-4060-973A-AFC25A983E3F}" presName="textNode" presStyleLbl="node1" presStyleIdx="0" presStyleCnt="3">
        <dgm:presLayoutVars>
          <dgm:bulletEnabled val="1"/>
        </dgm:presLayoutVars>
      </dgm:prSet>
      <dgm:spPr/>
      <dgm:t>
        <a:bodyPr/>
        <a:lstStyle/>
        <a:p>
          <a:endParaRPr lang="de-DE"/>
        </a:p>
      </dgm:t>
    </dgm:pt>
    <dgm:pt modelId="{7118AA2A-3C48-49EF-9D58-1C49FD0692ED}" type="pres">
      <dgm:prSet presAssocID="{F3EFBD28-F549-45C8-A165-519350FECEEF}" presName="sibTrans" presStyleCnt="0"/>
      <dgm:spPr/>
    </dgm:pt>
    <dgm:pt modelId="{D199E85F-0CD6-4C2E-88F5-65CBBE48DFE3}" type="pres">
      <dgm:prSet presAssocID="{4321C66F-F77B-4C4D-85F0-1A3D392CD899}" presName="textNode" presStyleLbl="node1" presStyleIdx="1" presStyleCnt="3">
        <dgm:presLayoutVars>
          <dgm:bulletEnabled val="1"/>
        </dgm:presLayoutVars>
      </dgm:prSet>
      <dgm:spPr/>
      <dgm:t>
        <a:bodyPr/>
        <a:lstStyle/>
        <a:p>
          <a:endParaRPr lang="de-DE"/>
        </a:p>
      </dgm:t>
    </dgm:pt>
    <dgm:pt modelId="{74E3C44A-8994-422B-B30B-523FA85C3999}" type="pres">
      <dgm:prSet presAssocID="{DF7D28C5-EE95-49BF-AE42-E1F8272A7CCB}" presName="sibTrans" presStyleCnt="0"/>
      <dgm:spPr/>
    </dgm:pt>
    <dgm:pt modelId="{E86F6749-C140-4341-A12B-FA4C69FE63E9}" type="pres">
      <dgm:prSet presAssocID="{5D0BD4D5-B78F-4121-A62E-CE3D58AA0AAC}" presName="textNode" presStyleLbl="node1" presStyleIdx="2" presStyleCnt="3">
        <dgm:presLayoutVars>
          <dgm:bulletEnabled val="1"/>
        </dgm:presLayoutVars>
      </dgm:prSet>
      <dgm:spPr/>
      <dgm:t>
        <a:bodyPr/>
        <a:lstStyle/>
        <a:p>
          <a:endParaRPr lang="de-DE"/>
        </a:p>
      </dgm:t>
    </dgm:pt>
  </dgm:ptLst>
  <dgm:cxnLst>
    <dgm:cxn modelId="{9F47A019-E998-4EAD-8DFA-EB05C0BB2D06}" srcId="{4BB8E507-9E1C-44EC-B3BE-034BA7D9D52D}" destId="{5D0BD4D5-B78F-4121-A62E-CE3D58AA0AAC}" srcOrd="2" destOrd="0" parTransId="{1C5ED805-CC9F-4B8C-ABE5-C5ADDC4F3BC2}" sibTransId="{A7C7F413-086D-46BF-891E-FC1CB3BAA976}"/>
    <dgm:cxn modelId="{A041EFB1-F93E-445B-AD59-AE327486FBC5}" srcId="{4BB8E507-9E1C-44EC-B3BE-034BA7D9D52D}" destId="{DF7FC2D3-9EBC-4060-973A-AFC25A983E3F}" srcOrd="0" destOrd="0" parTransId="{B64150C9-7638-47FB-9406-6039592B0382}" sibTransId="{F3EFBD28-F549-45C8-A165-519350FECEEF}"/>
    <dgm:cxn modelId="{3F4D888F-9837-44BB-ADAA-F729DC9FA6DC}" type="presOf" srcId="{4321C66F-F77B-4C4D-85F0-1A3D392CD899}" destId="{D199E85F-0CD6-4C2E-88F5-65CBBE48DFE3}" srcOrd="0" destOrd="0" presId="urn:microsoft.com/office/officeart/2005/8/layout/hProcess9"/>
    <dgm:cxn modelId="{EADBEE24-B6C9-4071-9BE5-08B750905619}" type="presOf" srcId="{4BB8E507-9E1C-44EC-B3BE-034BA7D9D52D}" destId="{1ABC27CD-6F34-418C-B4EA-2155D68688D7}" srcOrd="0" destOrd="0" presId="urn:microsoft.com/office/officeart/2005/8/layout/hProcess9"/>
    <dgm:cxn modelId="{253549AB-02EA-406B-9540-3CCEE61981AA}" srcId="{4BB8E507-9E1C-44EC-B3BE-034BA7D9D52D}" destId="{4321C66F-F77B-4C4D-85F0-1A3D392CD899}" srcOrd="1" destOrd="0" parTransId="{8D49C3FA-0339-40AB-9D68-3EBDE522744F}" sibTransId="{DF7D28C5-EE95-49BF-AE42-E1F8272A7CCB}"/>
    <dgm:cxn modelId="{A40EB480-F57F-4E62-B8A6-24B1EF8FEC68}" type="presOf" srcId="{DF7FC2D3-9EBC-4060-973A-AFC25A983E3F}" destId="{78BF8D2F-3A0E-4C0A-BAAC-354964D1F5A9}" srcOrd="0" destOrd="0" presId="urn:microsoft.com/office/officeart/2005/8/layout/hProcess9"/>
    <dgm:cxn modelId="{A8B519EE-A694-45A8-BA9A-428D88E241B8}" type="presOf" srcId="{5D0BD4D5-B78F-4121-A62E-CE3D58AA0AAC}" destId="{E86F6749-C140-4341-A12B-FA4C69FE63E9}" srcOrd="0" destOrd="0" presId="urn:microsoft.com/office/officeart/2005/8/layout/hProcess9"/>
    <dgm:cxn modelId="{FA7EF180-F90A-41E0-990B-1521A9427780}" type="presParOf" srcId="{1ABC27CD-6F34-418C-B4EA-2155D68688D7}" destId="{60C3065F-F981-4D35-AF9F-83F34D012533}" srcOrd="0" destOrd="0" presId="urn:microsoft.com/office/officeart/2005/8/layout/hProcess9"/>
    <dgm:cxn modelId="{1591FDBE-F91C-47D8-B0C8-EF3F89737E79}" type="presParOf" srcId="{1ABC27CD-6F34-418C-B4EA-2155D68688D7}" destId="{C7DFA5BC-FACB-4F74-AF5B-60B460078A46}" srcOrd="1" destOrd="0" presId="urn:microsoft.com/office/officeart/2005/8/layout/hProcess9"/>
    <dgm:cxn modelId="{602B8BCF-E52E-4333-9C10-5C9550D9B3AB}" type="presParOf" srcId="{C7DFA5BC-FACB-4F74-AF5B-60B460078A46}" destId="{78BF8D2F-3A0E-4C0A-BAAC-354964D1F5A9}" srcOrd="0" destOrd="0" presId="urn:microsoft.com/office/officeart/2005/8/layout/hProcess9"/>
    <dgm:cxn modelId="{32CD4DE1-570F-4A38-9AD0-79A0DB7EBCF8}" type="presParOf" srcId="{C7DFA5BC-FACB-4F74-AF5B-60B460078A46}" destId="{7118AA2A-3C48-49EF-9D58-1C49FD0692ED}" srcOrd="1" destOrd="0" presId="urn:microsoft.com/office/officeart/2005/8/layout/hProcess9"/>
    <dgm:cxn modelId="{5A62170F-E043-43B3-B108-4507F04C23E4}" type="presParOf" srcId="{C7DFA5BC-FACB-4F74-AF5B-60B460078A46}" destId="{D199E85F-0CD6-4C2E-88F5-65CBBE48DFE3}" srcOrd="2" destOrd="0" presId="urn:microsoft.com/office/officeart/2005/8/layout/hProcess9"/>
    <dgm:cxn modelId="{DC8CE0D2-1D1A-45B7-8612-95C3B8EE41EE}" type="presParOf" srcId="{C7DFA5BC-FACB-4F74-AF5B-60B460078A46}" destId="{74E3C44A-8994-422B-B30B-523FA85C3999}" srcOrd="3" destOrd="0" presId="urn:microsoft.com/office/officeart/2005/8/layout/hProcess9"/>
    <dgm:cxn modelId="{6C054A37-B14F-4E31-BB8E-78A6A3FF1608}" type="presParOf" srcId="{C7DFA5BC-FACB-4F74-AF5B-60B460078A46}" destId="{E86F6749-C140-4341-A12B-FA4C69FE63E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7E9D6-2A90-4BCA-9917-059667D4BD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1E1409-B4D1-4074-90A1-337E7AFD5784}">
      <dgm:prSet phldrT="[Text]"/>
      <dgm:spPr/>
      <dgm:t>
        <a:bodyPr/>
        <a:lstStyle/>
        <a:p>
          <a:r>
            <a:rPr lang="hr-HR" dirty="0" smtClean="0">
              <a:hlinkClick xmlns:r="http://schemas.openxmlformats.org/officeDocument/2006/relationships" r:id="rId1"/>
            </a:rPr>
            <a:t>taparacjelusic@ffos.hr</a:t>
          </a:r>
          <a:endParaRPr lang="hr-HR" dirty="0" smtClean="0"/>
        </a:p>
        <a:p>
          <a:r>
            <a:rPr lang="hr-HR" dirty="0" smtClean="0">
              <a:hlinkClick xmlns:r="http://schemas.openxmlformats.org/officeDocument/2006/relationships" r:id="rId2"/>
            </a:rPr>
            <a:t>sfaletar@ffos.hr</a:t>
          </a:r>
          <a:r>
            <a:rPr lang="hr-HR" dirty="0" smtClean="0"/>
            <a:t> </a:t>
          </a:r>
        </a:p>
        <a:p>
          <a:r>
            <a:rPr lang="hr-HR" smtClean="0">
              <a:hlinkClick xmlns:r="http://schemas.openxmlformats.org/officeDocument/2006/relationships" r:id="rId3"/>
            </a:rPr>
            <a:t>mandl@uni-hildesheim.de</a:t>
          </a:r>
          <a:r>
            <a:rPr lang="hr-HR" smtClean="0"/>
            <a:t> </a:t>
          </a:r>
          <a:endParaRPr lang="en-US" dirty="0"/>
        </a:p>
      </dgm:t>
    </dgm:pt>
    <dgm:pt modelId="{3A22935D-9DC8-463F-B9FD-A51FA2726A84}" type="parTrans" cxnId="{7D8B7E75-4507-4B72-AA00-67CAF20DBBA1}">
      <dgm:prSet/>
      <dgm:spPr/>
      <dgm:t>
        <a:bodyPr/>
        <a:lstStyle/>
        <a:p>
          <a:endParaRPr lang="en-US"/>
        </a:p>
      </dgm:t>
    </dgm:pt>
    <dgm:pt modelId="{BD917192-454C-479E-9824-7CFC05C66C75}" type="sibTrans" cxnId="{7D8B7E75-4507-4B72-AA00-67CAF20DBBA1}">
      <dgm:prSet/>
      <dgm:spPr/>
      <dgm:t>
        <a:bodyPr/>
        <a:lstStyle/>
        <a:p>
          <a:endParaRPr lang="en-US"/>
        </a:p>
      </dgm:t>
    </dgm:pt>
    <dgm:pt modelId="{D822D75A-238A-426D-A9D3-A664472FE3B0}" type="pres">
      <dgm:prSet presAssocID="{6787E9D6-2A90-4BCA-9917-059667D4BDBC}" presName="diagram" presStyleCnt="0">
        <dgm:presLayoutVars>
          <dgm:dir/>
          <dgm:resizeHandles val="exact"/>
        </dgm:presLayoutVars>
      </dgm:prSet>
      <dgm:spPr/>
      <dgm:t>
        <a:bodyPr/>
        <a:lstStyle/>
        <a:p>
          <a:endParaRPr lang="en-US"/>
        </a:p>
      </dgm:t>
    </dgm:pt>
    <dgm:pt modelId="{12395514-DBA0-4CED-89BE-7504CBC7A432}" type="pres">
      <dgm:prSet presAssocID="{7D1E1409-B4D1-4074-90A1-337E7AFD5784}" presName="node" presStyleLbl="node1" presStyleIdx="0" presStyleCnt="1">
        <dgm:presLayoutVars>
          <dgm:bulletEnabled val="1"/>
        </dgm:presLayoutVars>
      </dgm:prSet>
      <dgm:spPr/>
      <dgm:t>
        <a:bodyPr/>
        <a:lstStyle/>
        <a:p>
          <a:endParaRPr lang="en-US"/>
        </a:p>
      </dgm:t>
    </dgm:pt>
  </dgm:ptLst>
  <dgm:cxnLst>
    <dgm:cxn modelId="{29EC5D75-B37E-4BA8-9052-2E0CEBAD8A2A}" type="presOf" srcId="{6787E9D6-2A90-4BCA-9917-059667D4BDBC}" destId="{D822D75A-238A-426D-A9D3-A664472FE3B0}" srcOrd="0" destOrd="0" presId="urn:microsoft.com/office/officeart/2005/8/layout/default"/>
    <dgm:cxn modelId="{7D8B7E75-4507-4B72-AA00-67CAF20DBBA1}" srcId="{6787E9D6-2A90-4BCA-9917-059667D4BDBC}" destId="{7D1E1409-B4D1-4074-90A1-337E7AFD5784}" srcOrd="0" destOrd="0" parTransId="{3A22935D-9DC8-463F-B9FD-A51FA2726A84}" sibTransId="{BD917192-454C-479E-9824-7CFC05C66C75}"/>
    <dgm:cxn modelId="{FFC89062-5E62-495C-8D02-15A93A33AD9B}" type="presOf" srcId="{7D1E1409-B4D1-4074-90A1-337E7AFD5784}" destId="{12395514-DBA0-4CED-89BE-7504CBC7A432}" srcOrd="0" destOrd="0" presId="urn:microsoft.com/office/officeart/2005/8/layout/default"/>
    <dgm:cxn modelId="{E08EED04-F774-4F97-861B-B6DA61ED375B}" type="presParOf" srcId="{D822D75A-238A-426D-A9D3-A664472FE3B0}" destId="{12395514-DBA0-4CED-89BE-7504CBC7A43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3065F-F981-4D35-AF9F-83F34D012533}">
      <dsp:nvSpPr>
        <dsp:cNvPr id="0" name=""/>
        <dsp:cNvSpPr/>
      </dsp:nvSpPr>
      <dsp:spPr>
        <a:xfrm>
          <a:off x="582572" y="0"/>
          <a:ext cx="6602492" cy="41100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F8D2F-3A0E-4C0A-BAAC-354964D1F5A9}">
      <dsp:nvSpPr>
        <dsp:cNvPr id="0" name=""/>
        <dsp:cNvSpPr/>
      </dsp:nvSpPr>
      <dsp:spPr>
        <a:xfrm>
          <a:off x="263219" y="1233011"/>
          <a:ext cx="2330291" cy="164401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de-DE" sz="1900" kern="1200" smtClean="0"/>
            <a:t>Deals with pragmatic aspects of informations systems </a:t>
          </a:r>
          <a:endParaRPr lang="de-DE" sz="1900" kern="1200"/>
        </a:p>
      </dsp:txBody>
      <dsp:txXfrm>
        <a:off x="343473" y="1313265"/>
        <a:ext cx="2169783" cy="1483507"/>
      </dsp:txXfrm>
    </dsp:sp>
    <dsp:sp modelId="{D199E85F-0CD6-4C2E-88F5-65CBBE48DFE3}">
      <dsp:nvSpPr>
        <dsp:cNvPr id="0" name=""/>
        <dsp:cNvSpPr/>
      </dsp:nvSpPr>
      <dsp:spPr>
        <a:xfrm>
          <a:off x="2718673" y="1233011"/>
          <a:ext cx="2330291" cy="164401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de-DE" sz="1900" kern="1200" smtClean="0"/>
            <a:t>Aspects which relate to the use of information systems by users</a:t>
          </a:r>
          <a:endParaRPr lang="de-DE" sz="1900" kern="1200"/>
        </a:p>
      </dsp:txBody>
      <dsp:txXfrm>
        <a:off x="2798927" y="1313265"/>
        <a:ext cx="2169783" cy="1483507"/>
      </dsp:txXfrm>
    </dsp:sp>
    <dsp:sp modelId="{E86F6749-C140-4341-A12B-FA4C69FE63E9}">
      <dsp:nvSpPr>
        <dsp:cNvPr id="0" name=""/>
        <dsp:cNvSpPr/>
      </dsp:nvSpPr>
      <dsp:spPr>
        <a:xfrm>
          <a:off x="5174126" y="1233011"/>
          <a:ext cx="2330291" cy="164401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de-DE" sz="1900" kern="1200" smtClean="0"/>
            <a:t>The user and his interaction with information is in the focus</a:t>
          </a:r>
          <a:endParaRPr lang="de-DE" sz="1900" kern="1200"/>
        </a:p>
      </dsp:txBody>
      <dsp:txXfrm>
        <a:off x="5254380" y="1313265"/>
        <a:ext cx="2169783" cy="1483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95514-DBA0-4CED-89BE-7504CBC7A432}">
      <dsp:nvSpPr>
        <dsp:cNvPr id="0" name=""/>
        <dsp:cNvSpPr/>
      </dsp:nvSpPr>
      <dsp:spPr>
        <a:xfrm>
          <a:off x="978594" y="892"/>
          <a:ext cx="6989960" cy="41939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hr-HR" sz="4800" kern="1200" dirty="0" smtClean="0">
              <a:hlinkClick xmlns:r="http://schemas.openxmlformats.org/officeDocument/2006/relationships" r:id="rId1"/>
            </a:rPr>
            <a:t>taparacjelusic@ffos.hr</a:t>
          </a:r>
          <a:endParaRPr lang="hr-HR" sz="4800" kern="1200" dirty="0" smtClean="0"/>
        </a:p>
        <a:p>
          <a:pPr lvl="0" algn="ctr" defTabSz="2133600">
            <a:lnSpc>
              <a:spcPct val="90000"/>
            </a:lnSpc>
            <a:spcBef>
              <a:spcPct val="0"/>
            </a:spcBef>
            <a:spcAft>
              <a:spcPct val="35000"/>
            </a:spcAft>
          </a:pPr>
          <a:r>
            <a:rPr lang="hr-HR" sz="4800" kern="1200" dirty="0" smtClean="0">
              <a:hlinkClick xmlns:r="http://schemas.openxmlformats.org/officeDocument/2006/relationships" r:id="rId2"/>
            </a:rPr>
            <a:t>sfaletar@ffos.hr</a:t>
          </a:r>
          <a:r>
            <a:rPr lang="hr-HR" sz="4800" kern="1200" dirty="0" smtClean="0"/>
            <a:t> </a:t>
          </a:r>
        </a:p>
        <a:p>
          <a:pPr lvl="0" algn="ctr" defTabSz="2133600">
            <a:lnSpc>
              <a:spcPct val="90000"/>
            </a:lnSpc>
            <a:spcBef>
              <a:spcPct val="0"/>
            </a:spcBef>
            <a:spcAft>
              <a:spcPct val="35000"/>
            </a:spcAft>
          </a:pPr>
          <a:r>
            <a:rPr lang="hr-HR" sz="4800" kern="1200" smtClean="0">
              <a:hlinkClick xmlns:r="http://schemas.openxmlformats.org/officeDocument/2006/relationships" r:id="rId3"/>
            </a:rPr>
            <a:t>mandl@uni-hildesheim.de</a:t>
          </a:r>
          <a:r>
            <a:rPr lang="hr-HR" sz="4800" kern="1200" smtClean="0"/>
            <a:t> </a:t>
          </a:r>
          <a:endParaRPr lang="en-US" sz="4800" kern="1200" dirty="0"/>
        </a:p>
      </dsp:txBody>
      <dsp:txXfrm>
        <a:off x="978594" y="892"/>
        <a:ext cx="6989960" cy="41939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11/17/2018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11/17/2018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04345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332D9BFA-29A0-4903-B970-0F5E68A5B589}" type="datetime1">
              <a:rPr lang="en-US" smtClean="0"/>
              <a:t>11/17/2018</a:t>
            </a:fld>
            <a:endParaRPr lang="en-US"/>
          </a:p>
        </p:txBody>
      </p:sp>
      <p:sp>
        <p:nvSpPr>
          <p:cNvPr id="5" name="Footer Placeholder 4"/>
          <p:cNvSpPr>
            <a:spLocks noGrp="1"/>
          </p:cNvSpPr>
          <p:nvPr>
            <p:ph type="ftr" sz="quarter" idx="11"/>
          </p:nvPr>
        </p:nvSpPr>
        <p:spPr/>
        <p:txBody>
          <a:bodyPr/>
          <a:lstStyle/>
          <a:p>
            <a:r>
              <a:rPr lang="en-GB" smtClean="0"/>
              <a:t>Aparac-Jelusic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23F905DC-18EE-42F8-B459-581AC5B67627}" type="datetime1">
              <a:rPr lang="en-US" smtClean="0"/>
              <a:t>11/17/2018</a:t>
            </a:fld>
            <a:endParaRPr lang="en-US"/>
          </a:p>
        </p:txBody>
      </p:sp>
      <p:sp>
        <p:nvSpPr>
          <p:cNvPr id="6" name="Footer Placeholder 5"/>
          <p:cNvSpPr>
            <a:spLocks noGrp="1"/>
          </p:cNvSpPr>
          <p:nvPr>
            <p:ph type="ftr" sz="quarter" idx="11"/>
          </p:nvPr>
        </p:nvSpPr>
        <p:spPr/>
        <p:txBody>
          <a:bodyPr/>
          <a:lstStyle/>
          <a:p>
            <a:r>
              <a:rPr lang="en-GB" smtClean="0"/>
              <a:t>Aparac-Jelusic and Mandl,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63C061AF-7E84-4508-A76B-539A32891AA2}" type="datetime1">
              <a:rPr lang="en-US" smtClean="0"/>
              <a:t>11/17/2018</a:t>
            </a:fld>
            <a:endParaRPr lang="en-US"/>
          </a:p>
        </p:txBody>
      </p:sp>
      <p:sp>
        <p:nvSpPr>
          <p:cNvPr id="5" name="Footer Placeholder 4"/>
          <p:cNvSpPr>
            <a:spLocks noGrp="1"/>
          </p:cNvSpPr>
          <p:nvPr>
            <p:ph type="ftr" sz="quarter" idx="11"/>
          </p:nvPr>
        </p:nvSpPr>
        <p:spPr/>
        <p:txBody>
          <a:bodyPr/>
          <a:lstStyle/>
          <a:p>
            <a:r>
              <a:rPr lang="en-GB" smtClean="0"/>
              <a:t>Aparac-Jelusic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F2857F2E-DFC2-480D-9C74-ED9FEE98920A}" type="datetime1">
              <a:rPr lang="en-US" smtClean="0"/>
              <a:t>11/17/2018</a:t>
            </a:fld>
            <a:endParaRPr lang="en-US"/>
          </a:p>
        </p:txBody>
      </p:sp>
      <p:sp>
        <p:nvSpPr>
          <p:cNvPr id="5" name="Footer Placeholder 4"/>
          <p:cNvSpPr>
            <a:spLocks noGrp="1"/>
          </p:cNvSpPr>
          <p:nvPr>
            <p:ph type="ftr" sz="quarter" idx="11"/>
          </p:nvPr>
        </p:nvSpPr>
        <p:spPr/>
        <p:txBody>
          <a:bodyPr/>
          <a:lstStyle/>
          <a:p>
            <a:r>
              <a:rPr lang="en-GB" smtClean="0"/>
              <a:t>Aparac-Jelusic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6AA3DD9-991F-4B54-B0A9-0334ECE507A0}" type="datetime1">
              <a:rPr lang="en-US" smtClean="0"/>
              <a:t>11/17/2018</a:t>
            </a:fld>
            <a:endParaRPr lang="en-US"/>
          </a:p>
        </p:txBody>
      </p:sp>
      <p:sp>
        <p:nvSpPr>
          <p:cNvPr id="5" name="Footer Placeholder 4"/>
          <p:cNvSpPr>
            <a:spLocks noGrp="1"/>
          </p:cNvSpPr>
          <p:nvPr>
            <p:ph type="ftr" sz="quarter" idx="11"/>
          </p:nvPr>
        </p:nvSpPr>
        <p:spPr/>
        <p:txBody>
          <a:bodyPr/>
          <a:lstStyle/>
          <a:p>
            <a:r>
              <a:rPr lang="en-GB" smtClean="0"/>
              <a:t>Aparac-Jelusic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FD4F0ED1-AB09-4C46-B636-D180812FD472}" type="datetime1">
              <a:rPr lang="en-US" smtClean="0"/>
              <a:t>11/17/2018</a:t>
            </a:fld>
            <a:endParaRPr lang="en-US"/>
          </a:p>
        </p:txBody>
      </p:sp>
      <p:sp>
        <p:nvSpPr>
          <p:cNvPr id="5" name="Footer Placeholder 4"/>
          <p:cNvSpPr>
            <a:spLocks noGrp="1"/>
          </p:cNvSpPr>
          <p:nvPr>
            <p:ph type="ftr" sz="quarter" idx="11"/>
          </p:nvPr>
        </p:nvSpPr>
        <p:spPr/>
        <p:txBody>
          <a:bodyPr/>
          <a:lstStyle/>
          <a:p>
            <a:r>
              <a:rPr lang="en-GB" smtClean="0"/>
              <a:t>Aparac-Jelusic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9458FCC7-EBD2-4299-B191-9ECF154C613E}" type="datetime1">
              <a:rPr lang="en-US" smtClean="0"/>
              <a:t>11/17/2018</a:t>
            </a:fld>
            <a:endParaRPr lang="en-US"/>
          </a:p>
        </p:txBody>
      </p:sp>
      <p:sp>
        <p:nvSpPr>
          <p:cNvPr id="5" name="Footer Placeholder 4"/>
          <p:cNvSpPr>
            <a:spLocks noGrp="1"/>
          </p:cNvSpPr>
          <p:nvPr>
            <p:ph type="ftr" sz="quarter" idx="11"/>
          </p:nvPr>
        </p:nvSpPr>
        <p:spPr/>
        <p:txBody>
          <a:bodyPr/>
          <a:lstStyle/>
          <a:p>
            <a:r>
              <a:rPr lang="en-GB" smtClean="0"/>
              <a:t>Aparac-Jelusic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3"/>
          <p:cNvSpPr>
            <a:spLocks noGrp="1"/>
          </p:cNvSpPr>
          <p:nvPr>
            <p:ph type="dt" sz="half" idx="10"/>
          </p:nvPr>
        </p:nvSpPr>
        <p:spPr/>
        <p:txBody>
          <a:bodyPr/>
          <a:lstStyle/>
          <a:p>
            <a:fld id="{FC9DEF97-0C07-4ED4-826C-DC1242C7C79A}" type="datetime1">
              <a:rPr lang="en-US" smtClean="0"/>
              <a:t>11/17/2018</a:t>
            </a:fld>
            <a:endParaRPr lang="en-US"/>
          </a:p>
        </p:txBody>
      </p:sp>
      <p:sp>
        <p:nvSpPr>
          <p:cNvPr id="4" name="Footer Placeholder 4"/>
          <p:cNvSpPr>
            <a:spLocks noGrp="1"/>
          </p:cNvSpPr>
          <p:nvPr>
            <p:ph type="ftr" sz="quarter" idx="11"/>
          </p:nvPr>
        </p:nvSpPr>
        <p:spPr/>
        <p:txBody>
          <a:bodyPr/>
          <a:lstStyle/>
          <a:p>
            <a:r>
              <a:rPr lang="en-GB" smtClean="0"/>
              <a:t>Aparac-Jelusic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13DE6D-1568-4E80-88AD-583E8DC38641}" type="datetime1">
              <a:rPr lang="en-US" smtClean="0"/>
              <a:t>11/17/2018</a:t>
            </a:fld>
            <a:endParaRPr lang="en-US"/>
          </a:p>
        </p:txBody>
      </p:sp>
      <p:sp>
        <p:nvSpPr>
          <p:cNvPr id="4" name="Footer Placeholder 4"/>
          <p:cNvSpPr>
            <a:spLocks noGrp="1"/>
          </p:cNvSpPr>
          <p:nvPr>
            <p:ph type="ftr" sz="quarter" idx="11"/>
          </p:nvPr>
        </p:nvSpPr>
        <p:spPr/>
        <p:txBody>
          <a:bodyPr/>
          <a:lstStyle/>
          <a:p>
            <a:r>
              <a:rPr lang="en-GB" smtClean="0"/>
              <a:t>Aparac-Jelusic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b"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3448669-281A-43AC-BC73-CE7CF4F343A0}" type="datetime1">
              <a:rPr lang="en-US" smtClean="0"/>
              <a:t>11/17/2018</a:t>
            </a:fld>
            <a:endParaRPr lang="en-US"/>
          </a:p>
        </p:txBody>
      </p:sp>
      <p:sp>
        <p:nvSpPr>
          <p:cNvPr id="5" name="Footer Placeholder 4"/>
          <p:cNvSpPr>
            <a:spLocks noGrp="1"/>
          </p:cNvSpPr>
          <p:nvPr>
            <p:ph type="ftr" sz="quarter" idx="11"/>
          </p:nvPr>
        </p:nvSpPr>
        <p:spPr/>
        <p:txBody>
          <a:bodyPr/>
          <a:lstStyle/>
          <a:p>
            <a:r>
              <a:rPr lang="en-GB" smtClean="0"/>
              <a:t>Aparac-Jelusic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64F457F-740A-478B-9E57-CF134D1C5131}" type="datetime1">
              <a:rPr lang="en-US" smtClean="0"/>
              <a:t>11/17/2018</a:t>
            </a:fld>
            <a:endParaRPr lang="en-US"/>
          </a:p>
        </p:txBody>
      </p:sp>
      <p:sp>
        <p:nvSpPr>
          <p:cNvPr id="5" name="Footer Placeholder 4"/>
          <p:cNvSpPr>
            <a:spLocks noGrp="1"/>
          </p:cNvSpPr>
          <p:nvPr>
            <p:ph type="ftr" sz="quarter" idx="11"/>
          </p:nvPr>
        </p:nvSpPr>
        <p:spPr/>
        <p:txBody>
          <a:bodyPr/>
          <a:lstStyle/>
          <a:p>
            <a:r>
              <a:rPr lang="en-GB" smtClean="0"/>
              <a:t>Aparac-Jelusic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B60922A-AABE-4EE4-9574-58599E8A87BC}" type="datetime1">
              <a:rPr lang="en-US" smtClean="0"/>
              <a:t>11/17/2018</a:t>
            </a:fld>
            <a:endParaRPr lang="en-US"/>
          </a:p>
        </p:txBody>
      </p:sp>
      <p:sp>
        <p:nvSpPr>
          <p:cNvPr id="5" name="Footer Placeholder 4"/>
          <p:cNvSpPr>
            <a:spLocks noGrp="1"/>
          </p:cNvSpPr>
          <p:nvPr>
            <p:ph type="ftr" sz="quarter" idx="11"/>
          </p:nvPr>
        </p:nvSpPr>
        <p:spPr/>
        <p:txBody>
          <a:bodyPr/>
          <a:lstStyle/>
          <a:p>
            <a:r>
              <a:rPr lang="en-GB" smtClean="0"/>
              <a:t>Aparac-Jelusic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0D3E7C8-DFF3-47EC-82F0-72FA0FABD21E}" type="datetime1">
              <a:rPr lang="en-US" smtClean="0"/>
              <a:t>11/17/2018</a:t>
            </a:fld>
            <a:endParaRPr lang="en-US"/>
          </a:p>
        </p:txBody>
      </p:sp>
      <p:sp>
        <p:nvSpPr>
          <p:cNvPr id="5" name="Footer Placeholder 4"/>
          <p:cNvSpPr>
            <a:spLocks noGrp="1"/>
          </p:cNvSpPr>
          <p:nvPr>
            <p:ph type="ftr" sz="quarter" idx="11"/>
          </p:nvPr>
        </p:nvSpPr>
        <p:spPr/>
        <p:txBody>
          <a:bodyPr/>
          <a:lstStyle/>
          <a:p>
            <a:r>
              <a:rPr lang="en-GB" smtClean="0"/>
              <a:t>Aparac-Jelusic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5A454A23-E4FB-45F5-93F5-72F9D5BC3FCB}" type="datetime1">
              <a:rPr lang="en-US" smtClean="0"/>
              <a:t>11/17/2018</a:t>
            </a:fld>
            <a:endParaRPr lang="en-US"/>
          </a:p>
        </p:txBody>
      </p:sp>
      <p:sp>
        <p:nvSpPr>
          <p:cNvPr id="6" name="Footer Placeholder 5"/>
          <p:cNvSpPr>
            <a:spLocks noGrp="1"/>
          </p:cNvSpPr>
          <p:nvPr>
            <p:ph type="ftr" sz="quarter" idx="11"/>
          </p:nvPr>
        </p:nvSpPr>
        <p:spPr/>
        <p:txBody>
          <a:bodyPr/>
          <a:lstStyle/>
          <a:p>
            <a:r>
              <a:rPr lang="en-GB" smtClean="0"/>
              <a:t>Aparac-Jelusic and Mandl,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94DAD44-4DA8-4C16-9878-EBFDD66DAE62}" type="datetime1">
              <a:rPr lang="en-US" smtClean="0"/>
              <a:t>11/17/2018</a:t>
            </a:fld>
            <a:endParaRPr lang="en-US"/>
          </a:p>
        </p:txBody>
      </p:sp>
      <p:sp>
        <p:nvSpPr>
          <p:cNvPr id="8" name="Footer Placeholder 7"/>
          <p:cNvSpPr>
            <a:spLocks noGrp="1"/>
          </p:cNvSpPr>
          <p:nvPr>
            <p:ph type="ftr" sz="quarter" idx="11"/>
          </p:nvPr>
        </p:nvSpPr>
        <p:spPr/>
        <p:txBody>
          <a:bodyPr/>
          <a:lstStyle/>
          <a:p>
            <a:r>
              <a:rPr lang="en-GB" smtClean="0"/>
              <a:t>Aparac-Jelusic and Mandl, 2018</a:t>
            </a:r>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7" name="Date Placeholder 2"/>
          <p:cNvSpPr>
            <a:spLocks noGrp="1"/>
          </p:cNvSpPr>
          <p:nvPr>
            <p:ph type="dt" sz="half" idx="10"/>
          </p:nvPr>
        </p:nvSpPr>
        <p:spPr/>
        <p:txBody>
          <a:bodyPr/>
          <a:lstStyle/>
          <a:p>
            <a:fld id="{0E9402ED-9FAB-4312-836A-B525373B686E}" type="datetime1">
              <a:rPr lang="en-US" smtClean="0"/>
              <a:t>11/17/2018</a:t>
            </a:fld>
            <a:endParaRPr lang="en-US"/>
          </a:p>
        </p:txBody>
      </p:sp>
      <p:sp>
        <p:nvSpPr>
          <p:cNvPr id="5" name="Footer Placeholder 3"/>
          <p:cNvSpPr>
            <a:spLocks noGrp="1"/>
          </p:cNvSpPr>
          <p:nvPr>
            <p:ph type="ftr" sz="quarter" idx="11"/>
          </p:nvPr>
        </p:nvSpPr>
        <p:spPr/>
        <p:txBody>
          <a:bodyPr/>
          <a:lstStyle/>
          <a:p>
            <a:r>
              <a:rPr lang="en-GB" smtClean="0"/>
              <a:t>Aparac-Jelusic and Mandl, 2018</a:t>
            </a:r>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D2DD930-D5A8-4EC0-9D1C-0CF306FF3099}" type="datetime1">
              <a:rPr lang="en-US" smtClean="0"/>
              <a:t>11/17/2018</a:t>
            </a:fld>
            <a:endParaRPr lang="en-US"/>
          </a:p>
        </p:txBody>
      </p:sp>
      <p:sp>
        <p:nvSpPr>
          <p:cNvPr id="5" name="Footer Placeholder 2"/>
          <p:cNvSpPr>
            <a:spLocks noGrp="1"/>
          </p:cNvSpPr>
          <p:nvPr>
            <p:ph type="ftr" sz="quarter" idx="11"/>
          </p:nvPr>
        </p:nvSpPr>
        <p:spPr/>
        <p:txBody>
          <a:bodyPr/>
          <a:lstStyle/>
          <a:p>
            <a:r>
              <a:rPr lang="en-GB" smtClean="0"/>
              <a:t>Aparac-Jelusic and Mandl, 2018</a:t>
            </a:r>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A06075B5-A16A-4F7A-B3B4-8C6F53831822}" type="datetime1">
              <a:rPr lang="en-US" smtClean="0"/>
              <a:t>11/17/2018</a:t>
            </a:fld>
            <a:endParaRPr lang="en-US"/>
          </a:p>
        </p:txBody>
      </p:sp>
      <p:sp>
        <p:nvSpPr>
          <p:cNvPr id="5" name="Footer Placeholder 5"/>
          <p:cNvSpPr>
            <a:spLocks noGrp="1"/>
          </p:cNvSpPr>
          <p:nvPr>
            <p:ph type="ftr" sz="quarter" idx="11"/>
          </p:nvPr>
        </p:nvSpPr>
        <p:spPr/>
        <p:txBody>
          <a:bodyPr/>
          <a:lstStyle/>
          <a:p>
            <a:r>
              <a:rPr lang="en-GB" smtClean="0"/>
              <a:t>Aparac-Jelusic and Mandl, 2018</a:t>
            </a:r>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2EAA3A9C-8596-4698-AD0D-B6D7588D7453}" type="datetime1">
              <a:rPr lang="en-US" smtClean="0"/>
              <a:t>11/17/2018</a:t>
            </a:fld>
            <a:endParaRPr lang="en-US"/>
          </a:p>
        </p:txBody>
      </p:sp>
      <p:sp>
        <p:nvSpPr>
          <p:cNvPr id="6" name="Footer Placeholder 5"/>
          <p:cNvSpPr>
            <a:spLocks noGrp="1"/>
          </p:cNvSpPr>
          <p:nvPr>
            <p:ph type="ftr" sz="quarter" idx="11"/>
          </p:nvPr>
        </p:nvSpPr>
        <p:spPr/>
        <p:txBody>
          <a:bodyPr/>
          <a:lstStyle/>
          <a:p>
            <a:r>
              <a:rPr lang="en-GB" smtClean="0"/>
              <a:t>Aparac-Jelusic and Mandl,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816400" y="6201344"/>
            <a:ext cx="2075547" cy="575338"/>
          </a:xfrm>
          <a:prstGeom prst="rect">
            <a:avLst/>
          </a:prstGeom>
        </p:spPr>
      </p:pic>
      <p:pic>
        <p:nvPicPr>
          <p:cNvPr id="8" name="Picture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363640" y="6096001"/>
            <a:ext cx="1583069" cy="762000"/>
          </a:xfrm>
          <a:prstGeom prst="rect">
            <a:avLst/>
          </a:prstGeom>
        </p:spPr>
      </p:pic>
      <p:pic>
        <p:nvPicPr>
          <p:cNvPr id="7" name="Picture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24096" y="6218956"/>
            <a:ext cx="2237218" cy="639043"/>
          </a:xfrm>
          <a:prstGeom prst="rect">
            <a:avLst/>
          </a:prstGeom>
        </p:spPr>
      </p:pic>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A9E0D2F-F45D-4A70-8A6B-8F402713B14B}" type="datetime1">
              <a:rPr lang="en-US" smtClean="0"/>
              <a:t>11/17/2018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GB" smtClean="0"/>
              <a:t>Aparac-Jelusic and Mandl, 2018</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infose.ffos.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daily.jstor.org/internet-before-internet-paul-otlet/"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jIFiubSPC2Q" TargetMode="External"/><Relationship Id="rId2" Type="http://schemas.openxmlformats.org/officeDocument/2006/relationships/slideLayout" Target="../slideLayouts/slideLayout4.xml"/><Relationship Id="rId1" Type="http://schemas.openxmlformats.org/officeDocument/2006/relationships/video" Target="https://www.youtube.com/embed/jIFiubSPC2Q"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scils.rutgers.edu/~tefko/Advances_Librar_2006.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262139E-4C4F-4754-BA74-C4D3B3792406}"/>
              </a:ext>
            </a:extLst>
          </p:cNvPr>
          <p:cNvSpPr txBox="1"/>
          <p:nvPr/>
        </p:nvSpPr>
        <p:spPr>
          <a:xfrm>
            <a:off x="140672" y="126610"/>
            <a:ext cx="3092513" cy="1200329"/>
          </a:xfrm>
          <a:prstGeom prst="rect">
            <a:avLst/>
          </a:prstGeom>
          <a:noFill/>
        </p:spPr>
        <p:txBody>
          <a:bodyPr wrap="none" rtlCol="0">
            <a:spAutoFit/>
          </a:bodyPr>
          <a:lstStyle/>
          <a:p>
            <a:r>
              <a:rPr lang="en-US" sz="5400" b="1" dirty="0">
                <a:solidFill>
                  <a:srgbClr val="CB0F0F"/>
                </a:solidFill>
                <a:latin typeface="Raleway" panose="020B0503030101060003" pitchFamily="34" charset="0"/>
              </a:rPr>
              <a:t>EINFOSE</a:t>
            </a:r>
            <a:endParaRPr lang="es-ES" sz="5400" b="1" dirty="0">
              <a:solidFill>
                <a:srgbClr val="CB0F0F"/>
              </a:solidFill>
              <a:latin typeface="Raleway" panose="020B0503030101060003" pitchFamily="34" charset="0"/>
            </a:endParaRPr>
          </a:p>
          <a:p>
            <a:r>
              <a:rPr lang="en-US" u="sng" dirty="0">
                <a:latin typeface="Fjalla One" panose="02000506040000020004" pitchFamily="2" charset="0"/>
                <a:hlinkClick r:id="rId2" tooltip="Einfose web site"/>
              </a:rPr>
              <a:t>http://einfose.ffos.hr/</a:t>
            </a:r>
            <a:endParaRPr lang="es-ES" dirty="0">
              <a:latin typeface="Fjalla One" panose="02000506040000020004" pitchFamily="2" charset="0"/>
            </a:endParaRPr>
          </a:p>
        </p:txBody>
      </p:sp>
      <p:sp>
        <p:nvSpPr>
          <p:cNvPr id="2" name="Title 1"/>
          <p:cNvSpPr>
            <a:spLocks noGrp="1"/>
          </p:cNvSpPr>
          <p:nvPr>
            <p:ph type="ctrTitle"/>
          </p:nvPr>
        </p:nvSpPr>
        <p:spPr/>
        <p:txBody>
          <a:bodyPr/>
          <a:lstStyle/>
          <a:p>
            <a:r>
              <a:rPr lang="hr-HR" dirty="0" err="1" smtClean="0"/>
              <a:t>Advances</a:t>
            </a:r>
            <a:r>
              <a:rPr lang="hr-HR" dirty="0" smtClean="0"/>
              <a:t> </a:t>
            </a:r>
            <a:r>
              <a:rPr lang="hr-HR" dirty="0" err="1" smtClean="0"/>
              <a:t>in</a:t>
            </a:r>
            <a:r>
              <a:rPr lang="hr-HR" dirty="0" smtClean="0"/>
              <a:t> </a:t>
            </a:r>
            <a:r>
              <a:rPr lang="hr-HR" dirty="0" err="1"/>
              <a:t>I</a:t>
            </a:r>
            <a:r>
              <a:rPr lang="hr-HR" dirty="0" err="1" smtClean="0"/>
              <a:t>nformation</a:t>
            </a:r>
            <a:r>
              <a:rPr lang="hr-HR" dirty="0" smtClean="0"/>
              <a:t> Science(s)</a:t>
            </a:r>
            <a:endParaRPr lang="en-US" dirty="0"/>
          </a:p>
        </p:txBody>
      </p:sp>
      <p:sp>
        <p:nvSpPr>
          <p:cNvPr id="3" name="Subtitle 2"/>
          <p:cNvSpPr>
            <a:spLocks noGrp="1"/>
          </p:cNvSpPr>
          <p:nvPr>
            <p:ph type="subTitle" idx="1"/>
          </p:nvPr>
        </p:nvSpPr>
        <p:spPr/>
        <p:txBody>
          <a:bodyPr/>
          <a:lstStyle/>
          <a:p>
            <a:r>
              <a:rPr lang="hr-HR" dirty="0" smtClean="0"/>
              <a:t>Tatjana </a:t>
            </a:r>
            <a:r>
              <a:rPr lang="hr-HR" dirty="0" err="1" smtClean="0"/>
              <a:t>Aparac-Jelusic</a:t>
            </a:r>
            <a:r>
              <a:rPr lang="hr-HR" dirty="0" smtClean="0"/>
              <a:t> </a:t>
            </a:r>
            <a:r>
              <a:rPr lang="hr-HR" dirty="0" err="1" smtClean="0"/>
              <a:t>and</a:t>
            </a:r>
            <a:r>
              <a:rPr lang="hr-HR" dirty="0" smtClean="0"/>
              <a:t> Thomas </a:t>
            </a:r>
            <a:r>
              <a:rPr lang="hr-HR" dirty="0" err="1" smtClean="0"/>
              <a:t>Mandl</a:t>
            </a:r>
            <a:r>
              <a:rPr lang="en-US" dirty="0" smtClean="0"/>
              <a:t>| </a:t>
            </a:r>
            <a:r>
              <a:rPr lang="hr-HR" dirty="0" smtClean="0"/>
              <a:t>AAIS – </a:t>
            </a:r>
            <a:r>
              <a:rPr lang="hr-HR" dirty="0" err="1" smtClean="0"/>
              <a:t>part</a:t>
            </a:r>
            <a:r>
              <a:rPr lang="hr-HR" dirty="0" smtClean="0"/>
              <a:t> 1</a:t>
            </a:r>
            <a:endParaRPr lang="en-US" dirty="0"/>
          </a:p>
        </p:txBody>
      </p:sp>
    </p:spTree>
    <p:extLst>
      <p:ext uri="{BB962C8B-B14F-4D97-AF65-F5344CB8AC3E}">
        <p14:creationId xmlns:p14="http://schemas.microsoft.com/office/powerpoint/2010/main" val="4005440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What</a:t>
            </a:r>
            <a:r>
              <a:rPr lang="hr-HR" dirty="0" smtClean="0"/>
              <a:t> </a:t>
            </a:r>
            <a:r>
              <a:rPr lang="hr-HR" dirty="0" err="1" smtClean="0"/>
              <a:t>was</a:t>
            </a:r>
            <a:r>
              <a:rPr lang="hr-HR" dirty="0" smtClean="0"/>
              <a:t> </a:t>
            </a:r>
            <a:r>
              <a:rPr lang="hr-HR" dirty="0" err="1" smtClean="0"/>
              <a:t>happening</a:t>
            </a:r>
            <a:r>
              <a:rPr lang="hr-HR" dirty="0" smtClean="0"/>
              <a:t>?</a:t>
            </a:r>
            <a:endParaRPr lang="en-GB" dirty="0"/>
          </a:p>
        </p:txBody>
      </p:sp>
      <p:sp>
        <p:nvSpPr>
          <p:cNvPr id="3" name="Rezervirano mjesto sadržaja 2"/>
          <p:cNvSpPr>
            <a:spLocks noGrp="1"/>
          </p:cNvSpPr>
          <p:nvPr>
            <p:ph idx="1"/>
          </p:nvPr>
        </p:nvSpPr>
        <p:spPr>
          <a:xfrm>
            <a:off x="1103312" y="1853248"/>
            <a:ext cx="8946541" cy="4395151"/>
          </a:xfrm>
        </p:spPr>
        <p:txBody>
          <a:bodyPr>
            <a:normAutofit lnSpcReduction="10000"/>
          </a:bodyPr>
          <a:lstStyle/>
          <a:p>
            <a:pPr>
              <a:lnSpc>
                <a:spcPct val="80000"/>
              </a:lnSpc>
            </a:pPr>
            <a:r>
              <a:rPr lang="hr-HR" altLang="sr-Latn-RS" sz="2400" dirty="0" err="1"/>
              <a:t>E</a:t>
            </a:r>
            <a:r>
              <a:rPr lang="hr-HR" altLang="sr-Latn-RS" sz="2400" dirty="0" err="1" smtClean="0"/>
              <a:t>mergence</a:t>
            </a:r>
            <a:r>
              <a:rPr lang="hr-HR" altLang="sr-Latn-RS" sz="2400" dirty="0" smtClean="0"/>
              <a:t> </a:t>
            </a:r>
            <a:r>
              <a:rPr lang="hr-HR" altLang="sr-Latn-RS" sz="2400" dirty="0" err="1" smtClean="0"/>
              <a:t>of</a:t>
            </a:r>
            <a:r>
              <a:rPr lang="hr-HR" altLang="sr-Latn-RS" sz="2400" dirty="0" smtClean="0"/>
              <a:t> </a:t>
            </a:r>
            <a:r>
              <a:rPr lang="hr-HR" altLang="sr-Latn-RS" sz="2400" dirty="0" err="1" smtClean="0"/>
              <a:t>documentation</a:t>
            </a:r>
            <a:endParaRPr lang="hr-HR" altLang="sr-Latn-RS" sz="2400" dirty="0"/>
          </a:p>
          <a:p>
            <a:pPr>
              <a:lnSpc>
                <a:spcPct val="80000"/>
              </a:lnSpc>
            </a:pPr>
            <a:r>
              <a:rPr lang="hr-HR" altLang="sr-Latn-RS" sz="2400" dirty="0" smtClean="0"/>
              <a:t>New </a:t>
            </a:r>
            <a:r>
              <a:rPr lang="hr-HR" altLang="sr-Latn-RS" sz="2400" dirty="0" err="1" smtClean="0"/>
              <a:t>techniques</a:t>
            </a:r>
            <a:r>
              <a:rPr lang="hr-HR" altLang="sr-Latn-RS" sz="2400" dirty="0" smtClean="0"/>
              <a:t> </a:t>
            </a:r>
            <a:r>
              <a:rPr lang="hr-HR" altLang="sr-Latn-RS" sz="2400" dirty="0" err="1" smtClean="0"/>
              <a:t>and</a:t>
            </a:r>
            <a:r>
              <a:rPr lang="hr-HR" altLang="sr-Latn-RS" sz="2400" dirty="0" smtClean="0"/>
              <a:t> </a:t>
            </a:r>
            <a:r>
              <a:rPr lang="hr-HR" altLang="sr-Latn-RS" sz="2400" dirty="0" err="1" smtClean="0"/>
              <a:t>methods</a:t>
            </a:r>
            <a:r>
              <a:rPr lang="hr-HR" altLang="sr-Latn-RS" sz="2400" dirty="0" smtClean="0"/>
              <a:t> </a:t>
            </a:r>
            <a:r>
              <a:rPr lang="hr-HR" altLang="sr-Latn-RS" sz="2400" dirty="0" err="1" smtClean="0"/>
              <a:t>in</a:t>
            </a:r>
            <a:r>
              <a:rPr lang="hr-HR" altLang="sr-Latn-RS" sz="2400" dirty="0" smtClean="0"/>
              <a:t> </a:t>
            </a:r>
            <a:r>
              <a:rPr lang="hr-HR" altLang="sr-Latn-RS" sz="2400" dirty="0" err="1" smtClean="0"/>
              <a:t>handling</a:t>
            </a:r>
            <a:r>
              <a:rPr lang="hr-HR" altLang="sr-Latn-RS" sz="2400" dirty="0" smtClean="0"/>
              <a:t> </a:t>
            </a:r>
            <a:r>
              <a:rPr lang="hr-HR" altLang="sr-Latn-RS" sz="2400" dirty="0" err="1" smtClean="0"/>
              <a:t>documents</a:t>
            </a:r>
            <a:r>
              <a:rPr lang="hr-HR" altLang="sr-Latn-RS" sz="2400" dirty="0" smtClean="0"/>
              <a:t> </a:t>
            </a:r>
            <a:r>
              <a:rPr lang="hr-HR" altLang="sr-Latn-RS" sz="2400" dirty="0" err="1" smtClean="0"/>
              <a:t>of</a:t>
            </a:r>
            <a:r>
              <a:rPr lang="hr-HR" altLang="sr-Latn-RS" sz="2400" dirty="0" smtClean="0"/>
              <a:t> </a:t>
            </a:r>
            <a:r>
              <a:rPr lang="hr-HR" altLang="sr-Latn-RS" sz="2400" dirty="0" err="1" smtClean="0"/>
              <a:t>all</a:t>
            </a:r>
            <a:r>
              <a:rPr lang="hr-HR" altLang="sr-Latn-RS" sz="2400" dirty="0" smtClean="0"/>
              <a:t> </a:t>
            </a:r>
            <a:r>
              <a:rPr lang="hr-HR" altLang="sr-Latn-RS" sz="2400" dirty="0" err="1" smtClean="0"/>
              <a:t>kinds</a:t>
            </a:r>
            <a:endParaRPr lang="hr-HR" altLang="sr-Latn-RS" sz="2400" dirty="0"/>
          </a:p>
          <a:p>
            <a:pPr>
              <a:lnSpc>
                <a:spcPct val="80000"/>
              </a:lnSpc>
            </a:pPr>
            <a:r>
              <a:rPr lang="hr-HR" altLang="sr-Latn-RS" sz="2400" dirty="0" err="1" smtClean="0"/>
              <a:t>Ideas</a:t>
            </a:r>
            <a:r>
              <a:rPr lang="hr-HR" altLang="sr-Latn-RS" sz="2400" dirty="0" smtClean="0"/>
              <a:t> </a:t>
            </a:r>
            <a:r>
              <a:rPr lang="hr-HR" altLang="sr-Latn-RS" sz="2400" dirty="0" err="1" smtClean="0"/>
              <a:t>about</a:t>
            </a:r>
            <a:r>
              <a:rPr lang="hr-HR" altLang="sr-Latn-RS" sz="2400" dirty="0" smtClean="0"/>
              <a:t> </a:t>
            </a:r>
            <a:r>
              <a:rPr lang="hr-HR" altLang="sr-Latn-RS" sz="2400" dirty="0" err="1" smtClean="0"/>
              <a:t>artificial</a:t>
            </a:r>
            <a:r>
              <a:rPr lang="hr-HR" altLang="sr-Latn-RS" sz="2400" dirty="0" smtClean="0"/>
              <a:t> </a:t>
            </a:r>
            <a:r>
              <a:rPr lang="hr-HR" altLang="sr-Latn-RS" sz="2400" dirty="0" err="1" smtClean="0"/>
              <a:t>intelligence</a:t>
            </a:r>
            <a:r>
              <a:rPr lang="hr-HR" altLang="sr-Latn-RS" sz="2400" dirty="0" smtClean="0"/>
              <a:t> </a:t>
            </a:r>
            <a:endParaRPr lang="hr-HR" altLang="sr-Latn-RS" sz="2400" dirty="0"/>
          </a:p>
          <a:p>
            <a:pPr>
              <a:lnSpc>
                <a:spcPct val="80000"/>
              </a:lnSpc>
            </a:pPr>
            <a:r>
              <a:rPr lang="hr-HR" altLang="sr-Latn-RS" sz="2400" dirty="0"/>
              <a:t>V. Bush </a:t>
            </a:r>
            <a:r>
              <a:rPr lang="hr-HR" altLang="sr-Latn-RS" sz="2400" dirty="0" err="1" smtClean="0"/>
              <a:t>and</a:t>
            </a:r>
            <a:r>
              <a:rPr lang="hr-HR" altLang="sr-Latn-RS" sz="2400" dirty="0" smtClean="0"/>
              <a:t> </a:t>
            </a:r>
            <a:r>
              <a:rPr lang="hr-HR" altLang="sr-Latn-RS" sz="2400" dirty="0" err="1"/>
              <a:t>Memex</a:t>
            </a:r>
            <a:endParaRPr lang="hr-HR" altLang="sr-Latn-RS" sz="2400" dirty="0"/>
          </a:p>
          <a:p>
            <a:pPr>
              <a:lnSpc>
                <a:spcPct val="80000"/>
              </a:lnSpc>
            </a:pPr>
            <a:r>
              <a:rPr lang="hr-HR" altLang="sr-Latn-RS" sz="2400" dirty="0" err="1" smtClean="0"/>
              <a:t>Shera’s</a:t>
            </a:r>
            <a:r>
              <a:rPr lang="hr-HR" altLang="sr-Latn-RS" sz="2400" dirty="0" smtClean="0"/>
              <a:t> </a:t>
            </a:r>
            <a:r>
              <a:rPr lang="hr-HR" altLang="sr-Latn-RS" sz="2400" dirty="0" err="1" smtClean="0"/>
              <a:t>striving</a:t>
            </a:r>
            <a:r>
              <a:rPr lang="hr-HR" altLang="sr-Latn-RS" sz="2400" dirty="0" smtClean="0"/>
              <a:t> </a:t>
            </a:r>
            <a:r>
              <a:rPr lang="hr-HR" altLang="sr-Latn-RS" sz="2400" dirty="0" err="1" smtClean="0"/>
              <a:t>around</a:t>
            </a:r>
            <a:r>
              <a:rPr lang="hr-HR" altLang="sr-Latn-RS" sz="2400" dirty="0" smtClean="0"/>
              <a:t>:</a:t>
            </a:r>
            <a:endParaRPr lang="hr-HR" altLang="sr-Latn-RS" sz="2400" dirty="0"/>
          </a:p>
          <a:p>
            <a:pPr lvl="1">
              <a:lnSpc>
                <a:spcPct val="80000"/>
              </a:lnSpc>
            </a:pPr>
            <a:r>
              <a:rPr lang="hr-HR" altLang="sr-Latn-RS" sz="2000" dirty="0" smtClean="0"/>
              <a:t>How to </a:t>
            </a:r>
            <a:r>
              <a:rPr lang="hr-HR" altLang="sr-Latn-RS" sz="2000" dirty="0" err="1" smtClean="0"/>
              <a:t>find</a:t>
            </a:r>
            <a:r>
              <a:rPr lang="hr-HR" altLang="sr-Latn-RS" sz="2000" dirty="0" smtClean="0"/>
              <a:t> a </a:t>
            </a:r>
            <a:r>
              <a:rPr lang="hr-HR" altLang="sr-Latn-RS" sz="2000" dirty="0" err="1" smtClean="0"/>
              <a:t>valid</a:t>
            </a:r>
            <a:r>
              <a:rPr lang="hr-HR" altLang="sr-Latn-RS" sz="2000" dirty="0" smtClean="0"/>
              <a:t> </a:t>
            </a:r>
            <a:r>
              <a:rPr lang="hr-HR" altLang="sr-Latn-RS" sz="2000" dirty="0" err="1" smtClean="0"/>
              <a:t>foundation</a:t>
            </a:r>
            <a:r>
              <a:rPr lang="hr-HR" altLang="sr-Latn-RS" sz="2000" dirty="0" smtClean="0"/>
              <a:t> </a:t>
            </a:r>
            <a:endParaRPr lang="hr-HR" altLang="sr-Latn-RS" sz="2000" dirty="0"/>
          </a:p>
          <a:p>
            <a:pPr lvl="1">
              <a:lnSpc>
                <a:spcPct val="80000"/>
              </a:lnSpc>
            </a:pPr>
            <a:r>
              <a:rPr lang="hr-HR" altLang="sr-Latn-RS" sz="2000" dirty="0" smtClean="0"/>
              <a:t>How to </a:t>
            </a:r>
            <a:r>
              <a:rPr lang="hr-HR" altLang="sr-Latn-RS" sz="2000" dirty="0" err="1" smtClean="0"/>
              <a:t>bring</a:t>
            </a:r>
            <a:r>
              <a:rPr lang="hr-HR" altLang="sr-Latn-RS" sz="2000" dirty="0" smtClean="0"/>
              <a:t> </a:t>
            </a:r>
            <a:r>
              <a:rPr lang="hr-HR" altLang="sr-Latn-RS" sz="2000" dirty="0" err="1" smtClean="0"/>
              <a:t>closer</a:t>
            </a:r>
            <a:r>
              <a:rPr lang="hr-HR" altLang="sr-Latn-RS" sz="2000" dirty="0" smtClean="0"/>
              <a:t> </a:t>
            </a:r>
            <a:r>
              <a:rPr lang="hr-HR" altLang="sr-Latn-RS" sz="2000" dirty="0" err="1"/>
              <a:t>D</a:t>
            </a:r>
            <a:r>
              <a:rPr lang="hr-HR" altLang="sr-Latn-RS" sz="2000" dirty="0" err="1" smtClean="0"/>
              <a:t>ocumentation</a:t>
            </a:r>
            <a:r>
              <a:rPr lang="hr-HR" altLang="sr-Latn-RS" sz="2000" dirty="0" smtClean="0"/>
              <a:t>, </a:t>
            </a:r>
            <a:r>
              <a:rPr lang="hr-HR" altLang="sr-Latn-RS" sz="2000" dirty="0" err="1" smtClean="0"/>
              <a:t>Information</a:t>
            </a:r>
            <a:r>
              <a:rPr lang="hr-HR" altLang="sr-Latn-RS" sz="2000" dirty="0" smtClean="0"/>
              <a:t> Science </a:t>
            </a:r>
            <a:r>
              <a:rPr lang="hr-HR" altLang="sr-Latn-RS" sz="2000" dirty="0" err="1" smtClean="0"/>
              <a:t>and</a:t>
            </a:r>
            <a:r>
              <a:rPr lang="hr-HR" altLang="sr-Latn-RS" sz="2000" dirty="0" smtClean="0"/>
              <a:t> </a:t>
            </a:r>
            <a:r>
              <a:rPr lang="hr-HR" altLang="sr-Latn-RS" sz="2000" dirty="0" err="1" smtClean="0"/>
              <a:t>Librarianship</a:t>
            </a:r>
            <a:r>
              <a:rPr lang="hr-HR" altLang="sr-Latn-RS" sz="2000" dirty="0" smtClean="0"/>
              <a:t> </a:t>
            </a:r>
          </a:p>
          <a:p>
            <a:pPr lvl="2">
              <a:lnSpc>
                <a:spcPct val="80000"/>
              </a:lnSpc>
            </a:pPr>
            <a:r>
              <a:rPr lang="hr-HR" altLang="sr-Latn-RS" sz="1800" dirty="0" err="1" smtClean="0"/>
              <a:t>Shera</a:t>
            </a:r>
            <a:r>
              <a:rPr lang="hr-HR" altLang="sr-Latn-RS" sz="1800" dirty="0"/>
              <a:t>, </a:t>
            </a:r>
            <a:r>
              <a:rPr lang="en-GB" altLang="sr-Latn-RS" sz="1800" dirty="0">
                <a:cs typeface="Times New Roman" panose="02020603050405020304" pitchFamily="18" charset="0"/>
              </a:rPr>
              <a:t>J. W</a:t>
            </a:r>
            <a:r>
              <a:rPr lang="en-GB" altLang="sr-Latn-RS" sz="1800" dirty="0" smtClean="0">
                <a:cs typeface="Times New Roman" panose="02020603050405020304" pitchFamily="18" charset="0"/>
              </a:rPr>
              <a:t>.</a:t>
            </a:r>
            <a:r>
              <a:rPr lang="hr-HR" altLang="sr-Latn-RS" sz="1800" dirty="0" smtClean="0">
                <a:cs typeface="Times New Roman" panose="02020603050405020304" pitchFamily="18" charset="0"/>
              </a:rPr>
              <a:t>,</a:t>
            </a:r>
            <a:r>
              <a:rPr lang="en-GB" altLang="sr-Latn-RS" sz="1800" dirty="0" smtClean="0">
                <a:cs typeface="Times New Roman" panose="02020603050405020304" pitchFamily="18" charset="0"/>
              </a:rPr>
              <a:t> </a:t>
            </a:r>
            <a:r>
              <a:rPr lang="en-GB" altLang="sr-Latn-RS" sz="1800" dirty="0">
                <a:cs typeface="Times New Roman" panose="02020603050405020304" pitchFamily="18" charset="0"/>
              </a:rPr>
              <a:t>Perry </a:t>
            </a:r>
            <a:r>
              <a:rPr lang="hr-HR" altLang="sr-Latn-RS" sz="1800" dirty="0" err="1" smtClean="0">
                <a:cs typeface="Times New Roman" panose="02020603050405020304" pitchFamily="18" charset="0"/>
              </a:rPr>
              <a:t>and</a:t>
            </a:r>
            <a:r>
              <a:rPr lang="en-GB" altLang="sr-Latn-RS" sz="1800" dirty="0" smtClean="0">
                <a:cs typeface="Times New Roman" panose="02020603050405020304" pitchFamily="18" charset="0"/>
              </a:rPr>
              <a:t> </a:t>
            </a:r>
            <a:r>
              <a:rPr lang="en-GB" altLang="sr-Latn-RS" sz="1800" dirty="0">
                <a:cs typeface="Times New Roman" panose="02020603050405020304" pitchFamily="18" charset="0"/>
              </a:rPr>
              <a:t>A. Kent </a:t>
            </a:r>
            <a:r>
              <a:rPr lang="hr-HR" altLang="sr-Latn-RS" sz="1800" dirty="0" smtClean="0">
                <a:cs typeface="Times New Roman" panose="02020603050405020304" pitchFamily="18" charset="0"/>
              </a:rPr>
              <a:t>at </a:t>
            </a:r>
            <a:r>
              <a:rPr lang="hr-HR" altLang="sr-Latn-RS" sz="1800" dirty="0" err="1" smtClean="0">
                <a:cs typeface="Times New Roman" panose="02020603050405020304" pitchFamily="18" charset="0"/>
              </a:rPr>
              <a:t>The</a:t>
            </a:r>
            <a:r>
              <a:rPr lang="hr-HR" altLang="sr-Latn-RS" sz="1800" dirty="0" smtClean="0">
                <a:cs typeface="Times New Roman" panose="02020603050405020304" pitchFamily="18" charset="0"/>
              </a:rPr>
              <a:t> </a:t>
            </a:r>
            <a:r>
              <a:rPr lang="en-GB" altLang="sr-Latn-RS" sz="1800" dirty="0" smtClean="0">
                <a:cs typeface="Times New Roman" panose="02020603050405020304" pitchFamily="18" charset="0"/>
              </a:rPr>
              <a:t>School </a:t>
            </a:r>
            <a:r>
              <a:rPr lang="en-GB" altLang="sr-Latn-RS" sz="1800" dirty="0">
                <a:cs typeface="Times New Roman" panose="02020603050405020304" pitchFamily="18" charset="0"/>
              </a:rPr>
              <a:t>of Library Science at Western Reserve University, Cleveland, 1955. </a:t>
            </a:r>
            <a:r>
              <a:rPr lang="hr-HR" altLang="sr-Latn-RS" sz="1800" dirty="0">
                <a:cs typeface="Times New Roman" panose="02020603050405020304" pitchFamily="18" charset="0"/>
              </a:rPr>
              <a:t>– </a:t>
            </a:r>
            <a:r>
              <a:rPr lang="en-GB" altLang="sr-Latn-RS" sz="1800" i="1" dirty="0" smtClean="0">
                <a:cs typeface="Times New Roman" panose="02020603050405020304" pitchFamily="18" charset="0"/>
              </a:rPr>
              <a:t>Do</a:t>
            </a:r>
            <a:r>
              <a:rPr lang="hr-HR" altLang="sr-Latn-RS" sz="1800" i="1" dirty="0" err="1" smtClean="0">
                <a:cs typeface="Times New Roman" panose="02020603050405020304" pitchFamily="18" charset="0"/>
              </a:rPr>
              <a:t>cumentation</a:t>
            </a:r>
            <a:r>
              <a:rPr lang="hr-HR" altLang="sr-Latn-RS" sz="1800" i="1" dirty="0" smtClean="0">
                <a:cs typeface="Times New Roman" panose="02020603050405020304" pitchFamily="18" charset="0"/>
              </a:rPr>
              <a:t> centre </a:t>
            </a:r>
          </a:p>
          <a:p>
            <a:pPr lvl="2">
              <a:lnSpc>
                <a:spcPct val="80000"/>
              </a:lnSpc>
            </a:pPr>
            <a:r>
              <a:rPr lang="hr-HR" altLang="sr-Latn-RS" b="1" dirty="0" err="1" smtClean="0">
                <a:cs typeface="Times New Roman" panose="02020603050405020304" pitchFamily="18" charset="0"/>
              </a:rPr>
              <a:t>thesis</a:t>
            </a:r>
            <a:r>
              <a:rPr lang="hr-HR" altLang="sr-Latn-RS" b="1" dirty="0" smtClean="0">
                <a:cs typeface="Times New Roman" panose="02020603050405020304" pitchFamily="18" charset="0"/>
              </a:rPr>
              <a:t>: </a:t>
            </a:r>
            <a:r>
              <a:rPr lang="hr-HR" altLang="sr-Latn-RS" dirty="0" smtClean="0">
                <a:cs typeface="Times New Roman" panose="02020603050405020304" pitchFamily="18" charset="0"/>
              </a:rPr>
              <a:t>New IS </a:t>
            </a:r>
            <a:r>
              <a:rPr lang="hr-HR" altLang="sr-Latn-RS" dirty="0" err="1" smtClean="0">
                <a:cs typeface="Times New Roman" panose="02020603050405020304" pitchFamily="18" charset="0"/>
              </a:rPr>
              <a:t>could</a:t>
            </a:r>
            <a:r>
              <a:rPr lang="hr-HR" altLang="sr-Latn-RS" dirty="0" smtClean="0">
                <a:cs typeface="Times New Roman" panose="02020603050405020304" pitchFamily="18" charset="0"/>
              </a:rPr>
              <a:t> </a:t>
            </a:r>
            <a:r>
              <a:rPr lang="en-GB" altLang="sr-Latn-RS" dirty="0" smtClean="0">
                <a:cs typeface="Times New Roman" panose="02020603050405020304" pitchFamily="18" charset="0"/>
              </a:rPr>
              <a:t> </a:t>
            </a:r>
            <a:r>
              <a:rPr lang="hr-HR" altLang="sr-Latn-RS" dirty="0" err="1" smtClean="0">
                <a:cs typeface="Times New Roman" panose="02020603050405020304" pitchFamily="18" charset="0"/>
              </a:rPr>
              <a:t>strenghten</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theoretical</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and</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methodological</a:t>
            </a:r>
            <a:r>
              <a:rPr lang="hr-HR" altLang="sr-Latn-RS" dirty="0" smtClean="0">
                <a:cs typeface="Times New Roman" panose="02020603050405020304" pitchFamily="18" charset="0"/>
              </a:rPr>
              <a:t> base </a:t>
            </a:r>
            <a:r>
              <a:rPr lang="hr-HR" altLang="sr-Latn-RS" dirty="0" err="1" smtClean="0">
                <a:cs typeface="Times New Roman" panose="02020603050405020304" pitchFamily="18" charset="0"/>
              </a:rPr>
              <a:t>of</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Librarianship</a:t>
            </a:r>
            <a:endParaRPr lang="en-GB" altLang="sr-Latn-RS" dirty="0">
              <a:latin typeface="CRO_Garamond" charset="0"/>
              <a:cs typeface="Times New Roman" panose="02020603050405020304" pitchFamily="18" charset="0"/>
            </a:endParaRPr>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5825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Paul </a:t>
            </a:r>
            <a:r>
              <a:rPr lang="hr-HR" dirty="0" err="1" smtClean="0"/>
              <a:t>Otlet</a:t>
            </a:r>
            <a:r>
              <a:rPr lang="hr-HR" dirty="0" smtClean="0"/>
              <a:t> </a:t>
            </a:r>
            <a:endParaRPr lang="en-GB" dirty="0"/>
          </a:p>
        </p:txBody>
      </p:sp>
      <p:sp>
        <p:nvSpPr>
          <p:cNvPr id="3" name="Rezervirano mjesto sadržaja 2"/>
          <p:cNvSpPr>
            <a:spLocks noGrp="1"/>
          </p:cNvSpPr>
          <p:nvPr>
            <p:ph sz="half" idx="1"/>
          </p:nvPr>
        </p:nvSpPr>
        <p:spPr/>
        <p:txBody>
          <a:bodyPr>
            <a:normAutofit fontScale="92500" lnSpcReduction="10000"/>
          </a:bodyPr>
          <a:lstStyle/>
          <a:p>
            <a:r>
              <a:rPr lang="en-GB" dirty="0" err="1"/>
              <a:t>Otlet</a:t>
            </a:r>
            <a:r>
              <a:rPr lang="en-GB" dirty="0"/>
              <a:t> and La Fontaine </a:t>
            </a:r>
            <a:r>
              <a:rPr lang="en-GB" dirty="0" smtClean="0"/>
              <a:t>scheme </a:t>
            </a:r>
            <a:r>
              <a:rPr lang="hr-HR" dirty="0" smtClean="0"/>
              <a:t>(</a:t>
            </a:r>
            <a:r>
              <a:rPr lang="hr-HR" dirty="0" err="1" smtClean="0"/>
              <a:t>published</a:t>
            </a:r>
            <a:r>
              <a:rPr lang="hr-HR" dirty="0" smtClean="0"/>
              <a:t> </a:t>
            </a:r>
            <a:r>
              <a:rPr lang="hr-HR" dirty="0" err="1" smtClean="0"/>
              <a:t>in</a:t>
            </a:r>
            <a:r>
              <a:rPr lang="hr-HR" dirty="0" smtClean="0"/>
              <a:t> </a:t>
            </a:r>
            <a:r>
              <a:rPr lang="en-GB" dirty="0" smtClean="0"/>
              <a:t>1904</a:t>
            </a:r>
            <a:r>
              <a:rPr lang="hr-HR" dirty="0" smtClean="0"/>
              <a:t>) - </a:t>
            </a:r>
            <a:r>
              <a:rPr lang="en-GB" dirty="0" smtClean="0"/>
              <a:t>Universal </a:t>
            </a:r>
            <a:r>
              <a:rPr lang="en-GB" dirty="0"/>
              <a:t>Decimal Classification </a:t>
            </a:r>
            <a:endParaRPr lang="hr-HR" dirty="0" smtClean="0"/>
          </a:p>
          <a:p>
            <a:r>
              <a:rPr lang="hr-HR" dirty="0" err="1" smtClean="0"/>
              <a:t>Vision</a:t>
            </a:r>
            <a:r>
              <a:rPr lang="hr-HR" dirty="0" smtClean="0"/>
              <a:t>: a</a:t>
            </a:r>
            <a:r>
              <a:rPr lang="en-GB" dirty="0" smtClean="0"/>
              <a:t> </a:t>
            </a:r>
            <a:r>
              <a:rPr lang="en-GB" dirty="0" err="1"/>
              <a:t>center</a:t>
            </a:r>
            <a:r>
              <a:rPr lang="en-GB" dirty="0"/>
              <a:t> that held all the world’s information in organized and accessible </a:t>
            </a:r>
            <a:r>
              <a:rPr lang="en-GB" dirty="0" smtClean="0"/>
              <a:t>form</a:t>
            </a:r>
            <a:endParaRPr lang="hr-HR" dirty="0" smtClean="0"/>
          </a:p>
          <a:p>
            <a:pPr lvl="1"/>
            <a:r>
              <a:rPr lang="en-GB" dirty="0" smtClean="0"/>
              <a:t>In </a:t>
            </a:r>
            <a:r>
              <a:rPr lang="en-GB" dirty="0"/>
              <a:t>1910, </a:t>
            </a:r>
            <a:r>
              <a:rPr lang="en-GB" dirty="0" err="1"/>
              <a:t>Otlet</a:t>
            </a:r>
            <a:r>
              <a:rPr lang="en-GB" dirty="0"/>
              <a:t> and La Fontaine </a:t>
            </a:r>
            <a:r>
              <a:rPr lang="en-GB" dirty="0" smtClean="0"/>
              <a:t>proposed</a:t>
            </a:r>
            <a:r>
              <a:rPr lang="en-GB" dirty="0"/>
              <a:t> </a:t>
            </a:r>
            <a:r>
              <a:rPr lang="en-GB" dirty="0" smtClean="0"/>
              <a:t>a </a:t>
            </a:r>
            <a:r>
              <a:rPr lang="en-GB" dirty="0"/>
              <a:t>“city of knowledge,” which they called the </a:t>
            </a:r>
            <a:r>
              <a:rPr lang="en-GB" b="1" dirty="0" err="1" smtClean="0"/>
              <a:t>Mundaneum</a:t>
            </a:r>
            <a:endParaRPr lang="hr-HR" b="1" i="1" dirty="0"/>
          </a:p>
          <a:p>
            <a:pPr lvl="1"/>
            <a:r>
              <a:rPr lang="en-GB" dirty="0"/>
              <a:t>the </a:t>
            </a:r>
            <a:r>
              <a:rPr lang="en-GB" dirty="0" err="1"/>
              <a:t>Mundaneum</a:t>
            </a:r>
            <a:r>
              <a:rPr lang="en-GB" dirty="0"/>
              <a:t> stored bibliographic data </a:t>
            </a:r>
            <a:r>
              <a:rPr lang="hr-HR" dirty="0" smtClean="0"/>
              <a:t>(</a:t>
            </a:r>
            <a:r>
              <a:rPr lang="en-GB" dirty="0" smtClean="0"/>
              <a:t>for books</a:t>
            </a:r>
            <a:r>
              <a:rPr lang="hr-HR" dirty="0" smtClean="0"/>
              <a:t>,</a:t>
            </a:r>
            <a:r>
              <a:rPr lang="en-GB" dirty="0" smtClean="0"/>
              <a:t> </a:t>
            </a:r>
            <a:r>
              <a:rPr lang="en-GB" dirty="0"/>
              <a:t>magazine articles, </a:t>
            </a:r>
            <a:r>
              <a:rPr lang="en-GB" dirty="0" smtClean="0"/>
              <a:t>images</a:t>
            </a:r>
            <a:r>
              <a:rPr lang="hr-HR" dirty="0" smtClean="0"/>
              <a:t>, </a:t>
            </a:r>
            <a:r>
              <a:rPr lang="hr-HR" dirty="0" err="1" smtClean="0"/>
              <a:t>etc</a:t>
            </a:r>
            <a:r>
              <a:rPr lang="hr-HR" dirty="0" smtClean="0"/>
              <a:t>.)</a:t>
            </a:r>
            <a:r>
              <a:rPr lang="en-GB" dirty="0" smtClean="0"/>
              <a:t> </a:t>
            </a:r>
            <a:r>
              <a:rPr lang="en-GB" dirty="0"/>
              <a:t>and </a:t>
            </a:r>
            <a:r>
              <a:rPr lang="en-GB" dirty="0" smtClean="0"/>
              <a:t>over</a:t>
            </a:r>
            <a:r>
              <a:rPr lang="en-GB" dirty="0"/>
              <a:t> </a:t>
            </a:r>
            <a:r>
              <a:rPr lang="en-GB" b="1" dirty="0"/>
              <a:t>15 million cards</a:t>
            </a:r>
            <a:r>
              <a:rPr lang="en-GB" dirty="0"/>
              <a:t> crammed into </a:t>
            </a:r>
            <a:r>
              <a:rPr lang="en-GB" dirty="0" err="1"/>
              <a:t>catalog</a:t>
            </a:r>
            <a:r>
              <a:rPr lang="en-GB" dirty="0"/>
              <a:t> </a:t>
            </a:r>
            <a:r>
              <a:rPr lang="en-GB" dirty="0" smtClean="0"/>
              <a:t>drawers</a:t>
            </a:r>
            <a:endParaRPr lang="hr-HR" dirty="0"/>
          </a:p>
          <a:p>
            <a:pPr lvl="3"/>
            <a:r>
              <a:rPr lang="en-GB" b="1" dirty="0" smtClean="0">
                <a:hlinkClick r:id="rId2"/>
              </a:rPr>
              <a:t>https</a:t>
            </a:r>
            <a:r>
              <a:rPr lang="en-GB" b="1" dirty="0">
                <a:hlinkClick r:id="rId2"/>
              </a:rPr>
              <a:t>://daily.jstor.org/internet-before-internet-paul-otlet</a:t>
            </a:r>
            <a:r>
              <a:rPr lang="en-GB" b="1" dirty="0" smtClean="0">
                <a:hlinkClick r:id="rId2"/>
              </a:rPr>
              <a:t>/</a:t>
            </a:r>
            <a:r>
              <a:rPr lang="hr-HR" b="1" dirty="0" smtClean="0">
                <a:hlinkClick r:id="rId2"/>
              </a:rPr>
              <a:t> </a:t>
            </a:r>
            <a:endParaRPr lang="hr-HR" b="1" dirty="0" smtClean="0"/>
          </a:p>
          <a:p>
            <a:pPr lvl="6"/>
            <a:endParaRPr lang="en-GB" b="1" dirty="0"/>
          </a:p>
        </p:txBody>
      </p:sp>
      <p:sp>
        <p:nvSpPr>
          <p:cNvPr id="5" name="Rezervirano mjesto sadržaja 4"/>
          <p:cNvSpPr>
            <a:spLocks noGrp="1"/>
          </p:cNvSpPr>
          <p:nvPr>
            <p:ph sz="half" idx="2"/>
          </p:nvPr>
        </p:nvSpPr>
        <p:spPr>
          <a:xfrm>
            <a:off x="5654493" y="1612490"/>
            <a:ext cx="4396341" cy="4643847"/>
          </a:xfrm>
        </p:spPr>
        <p:txBody>
          <a:bodyPr>
            <a:normAutofit fontScale="92500" lnSpcReduction="10000"/>
          </a:bodyPr>
          <a:lstStyle/>
          <a:p>
            <a:r>
              <a:rPr lang="en-GB" sz="1300" dirty="0" err="1"/>
              <a:t>Otlet</a:t>
            </a:r>
            <a:r>
              <a:rPr lang="en-GB" sz="1300" dirty="0"/>
              <a:t> proposed a global network of “electric telescopes”</a:t>
            </a:r>
            <a:r>
              <a:rPr lang="hr-HR" sz="1300" dirty="0"/>
              <a:t>, </a:t>
            </a:r>
            <a:r>
              <a:rPr lang="hr-HR" sz="1300" dirty="0" err="1"/>
              <a:t>with</a:t>
            </a:r>
            <a:r>
              <a:rPr lang="hr-HR" sz="1300" dirty="0"/>
              <a:t> </a:t>
            </a:r>
            <a:r>
              <a:rPr lang="en-GB" sz="1300" dirty="0"/>
              <a:t>early </a:t>
            </a:r>
            <a:r>
              <a:rPr lang="en-GB" sz="1300" dirty="0" smtClean="0"/>
              <a:t>workstations </a:t>
            </a:r>
            <a:r>
              <a:rPr lang="en-GB" sz="1300" dirty="0"/>
              <a:t>linked to the </a:t>
            </a:r>
            <a:r>
              <a:rPr lang="en-GB" sz="1300" dirty="0" err="1"/>
              <a:t>Mundaneum</a:t>
            </a:r>
            <a:r>
              <a:rPr lang="en-GB" sz="1300" dirty="0"/>
              <a:t> by telephone and the new technology of </a:t>
            </a:r>
            <a:r>
              <a:rPr lang="en-GB" sz="1300" dirty="0" smtClean="0"/>
              <a:t>television</a:t>
            </a:r>
            <a:endParaRPr lang="hr-HR" sz="1300" dirty="0"/>
          </a:p>
          <a:p>
            <a:pPr lvl="1"/>
            <a:r>
              <a:rPr lang="en-GB" sz="1300" dirty="0"/>
              <a:t>A user would phone in a query, and the answer in a book or other source would appear displayed on a personal screen, which could be split to show multiple </a:t>
            </a:r>
            <a:r>
              <a:rPr lang="en-GB" sz="1300" dirty="0" smtClean="0"/>
              <a:t>results</a:t>
            </a:r>
            <a:endParaRPr lang="hr-HR" sz="1300" dirty="0"/>
          </a:p>
          <a:p>
            <a:pPr lvl="1"/>
            <a:r>
              <a:rPr lang="en-GB" sz="1300" dirty="0"/>
              <a:t>The network would support audio output, too, and in a final, startlingly predictive touch, </a:t>
            </a:r>
            <a:r>
              <a:rPr lang="en-GB" sz="1300" dirty="0" err="1"/>
              <a:t>Otlet’s</a:t>
            </a:r>
            <a:r>
              <a:rPr lang="en-GB" sz="1300" dirty="0"/>
              <a:t> system would also enable data sharing and social interactions among its users</a:t>
            </a:r>
            <a:r>
              <a:rPr lang="hr-HR" sz="1300" dirty="0"/>
              <a:t>    </a:t>
            </a:r>
          </a:p>
        </p:txBody>
      </p:sp>
      <p:pic>
        <p:nvPicPr>
          <p:cNvPr id="2050" name="Picture 2" descr="illustra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544" y="4082178"/>
            <a:ext cx="2857500" cy="1790701"/>
          </a:xfrm>
          <a:prstGeom prst="rect">
            <a:avLst/>
          </a:prstGeom>
          <a:noFill/>
          <a:extLst>
            <a:ext uri="{909E8E84-426E-40DD-AFC4-6F175D3DCCD1}">
              <a14:hiddenFill xmlns:a14="http://schemas.microsoft.com/office/drawing/2010/main">
                <a:solidFill>
                  <a:srgbClr val="FFFFFF"/>
                </a:solidFill>
              </a14:hiddenFill>
            </a:ext>
          </a:extLst>
        </p:spPr>
      </p:pic>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61569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 calcmode="lin" valueType="num">
                                      <p:cBhvr additive="base">
                                        <p:cTn id="4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Mundaneum</a:t>
            </a:r>
            <a:endParaRPr lang="en-GB" dirty="0"/>
          </a:p>
        </p:txBody>
      </p:sp>
      <p:sp>
        <p:nvSpPr>
          <p:cNvPr id="4" name="Rezervirano mjesto sadržaja 3"/>
          <p:cNvSpPr>
            <a:spLocks noGrp="1"/>
          </p:cNvSpPr>
          <p:nvPr>
            <p:ph sz="half" idx="2"/>
          </p:nvPr>
        </p:nvSpPr>
        <p:spPr/>
        <p:txBody>
          <a:bodyPr/>
          <a:lstStyle/>
          <a:p>
            <a:r>
              <a:rPr lang="en-GB" dirty="0">
                <a:hlinkClick r:id="rId3"/>
              </a:rPr>
              <a:t>https://www.youtube.com/watch?v=jIFiubSPC2Q</a:t>
            </a:r>
            <a:r>
              <a:rPr lang="hr-HR" dirty="0"/>
              <a:t> </a:t>
            </a:r>
            <a:endParaRPr lang="en-GB" dirty="0"/>
          </a:p>
          <a:p>
            <a:r>
              <a:rPr lang="hr-HR" dirty="0" err="1" smtClean="0"/>
              <a:t>Boyd</a:t>
            </a:r>
            <a:r>
              <a:rPr lang="hr-HR" dirty="0" smtClean="0"/>
              <a:t> </a:t>
            </a:r>
            <a:r>
              <a:rPr lang="hr-HR" dirty="0" err="1" smtClean="0"/>
              <a:t>Rayward</a:t>
            </a:r>
            <a:endParaRPr lang="hr-HR" dirty="0" smtClean="0"/>
          </a:p>
          <a:p>
            <a:pPr marL="0" indent="0">
              <a:buNone/>
            </a:pPr>
            <a:endParaRPr lang="en-GB" dirty="0"/>
          </a:p>
        </p:txBody>
      </p:sp>
      <p:pic>
        <p:nvPicPr>
          <p:cNvPr id="1026" name="Picture 2" descr="Image result for paul otlet mundaneum"/>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46111" y="2271252"/>
            <a:ext cx="4545321" cy="3746090"/>
          </a:xfrm>
          <a:prstGeom prst="rect">
            <a:avLst/>
          </a:prstGeom>
          <a:noFill/>
          <a:extLst>
            <a:ext uri="{909E8E84-426E-40DD-AFC4-6F175D3DCCD1}">
              <a14:hiddenFill xmlns:a14="http://schemas.microsoft.com/office/drawing/2010/main">
                <a:solidFill>
                  <a:srgbClr val="FFFFFF"/>
                </a:solidFill>
              </a14:hiddenFill>
            </a:ext>
          </a:extLst>
        </p:spPr>
      </p:pic>
      <p:pic>
        <p:nvPicPr>
          <p:cNvPr id="6" name="jIFiubSPC2Q"/>
          <p:cNvPicPr>
            <a:picLocks noRot="1" noChangeAspect="1"/>
          </p:cNvPicPr>
          <p:nvPr>
            <a:videoFile r:link="rId1"/>
          </p:nvPr>
        </p:nvPicPr>
        <p:blipFill>
          <a:blip r:embed="rId5"/>
          <a:stretch>
            <a:fillRect/>
          </a:stretch>
        </p:blipFill>
        <p:spPr>
          <a:xfrm>
            <a:off x="5856714" y="3313471"/>
            <a:ext cx="3991897" cy="2566219"/>
          </a:xfrm>
          <a:prstGeom prst="rect">
            <a:avLst/>
          </a:prstGeom>
        </p:spPr>
      </p:pic>
      <p:sp>
        <p:nvSpPr>
          <p:cNvPr id="3" name="Rezervirano mjesto podnožja 2"/>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31995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Technology as </a:t>
            </a:r>
            <a:r>
              <a:rPr lang="hr-HR" i="1" dirty="0" err="1" smtClean="0"/>
              <a:t>deux</a:t>
            </a:r>
            <a:r>
              <a:rPr lang="hr-HR" i="1" dirty="0" smtClean="0"/>
              <a:t> </a:t>
            </a:r>
            <a:r>
              <a:rPr lang="hr-HR" i="1" dirty="0" err="1" smtClean="0"/>
              <a:t>et</a:t>
            </a:r>
            <a:r>
              <a:rPr lang="hr-HR" i="1" dirty="0" smtClean="0"/>
              <a:t> </a:t>
            </a:r>
            <a:r>
              <a:rPr lang="hr-HR" i="1" dirty="0" err="1" smtClean="0"/>
              <a:t>machinae</a:t>
            </a:r>
            <a:endParaRPr lang="en-GB" i="1" dirty="0"/>
          </a:p>
        </p:txBody>
      </p:sp>
      <p:sp>
        <p:nvSpPr>
          <p:cNvPr id="3" name="Rezervirano mjesto sadržaja 2"/>
          <p:cNvSpPr>
            <a:spLocks noGrp="1"/>
          </p:cNvSpPr>
          <p:nvPr>
            <p:ph sz="half" idx="1"/>
          </p:nvPr>
        </p:nvSpPr>
        <p:spPr/>
        <p:txBody>
          <a:bodyPr>
            <a:normAutofit fontScale="85000" lnSpcReduction="20000"/>
          </a:bodyPr>
          <a:lstStyle/>
          <a:p>
            <a:pPr>
              <a:lnSpc>
                <a:spcPct val="90000"/>
              </a:lnSpc>
            </a:pPr>
            <a:r>
              <a:rPr lang="hr-HR" altLang="en-US" dirty="0" err="1" smtClean="0"/>
              <a:t>Could</a:t>
            </a:r>
            <a:r>
              <a:rPr lang="hr-HR" altLang="en-US" dirty="0" smtClean="0"/>
              <a:t> </a:t>
            </a:r>
            <a:r>
              <a:rPr lang="hr-HR" altLang="en-US" dirty="0" err="1" smtClean="0"/>
              <a:t>we</a:t>
            </a:r>
            <a:r>
              <a:rPr lang="hr-HR" altLang="en-US" dirty="0" smtClean="0"/>
              <a:t> </a:t>
            </a:r>
            <a:r>
              <a:rPr lang="en-US" altLang="en-US" dirty="0" smtClean="0"/>
              <a:t>apply </a:t>
            </a:r>
            <a:r>
              <a:rPr lang="en-US" altLang="en-US" dirty="0"/>
              <a:t>technology to </a:t>
            </a:r>
            <a:r>
              <a:rPr lang="en-US" altLang="en-US" dirty="0" err="1" smtClean="0"/>
              <a:t>solv</a:t>
            </a:r>
            <a:r>
              <a:rPr lang="hr-HR" altLang="en-US" dirty="0" smtClean="0"/>
              <a:t>e</a:t>
            </a:r>
            <a:r>
              <a:rPr lang="en-US" altLang="en-US" dirty="0" smtClean="0"/>
              <a:t> </a:t>
            </a:r>
            <a:r>
              <a:rPr lang="en-US" altLang="en-US" dirty="0"/>
              <a:t>problems of effective use of </a:t>
            </a:r>
            <a:r>
              <a:rPr lang="en-US" altLang="en-US" dirty="0" smtClean="0"/>
              <a:t>information</a:t>
            </a:r>
            <a:r>
              <a:rPr lang="hr-HR" altLang="en-US" dirty="0" smtClean="0"/>
              <a:t>?</a:t>
            </a:r>
            <a:endParaRPr lang="hr-HR" altLang="en-US" b="1" dirty="0" smtClean="0"/>
          </a:p>
          <a:p>
            <a:pPr>
              <a:lnSpc>
                <a:spcPct val="90000"/>
              </a:lnSpc>
            </a:pPr>
            <a:r>
              <a:rPr lang="hr-HR" altLang="en-US" dirty="0" err="1" smtClean="0"/>
              <a:t>Could</a:t>
            </a:r>
            <a:r>
              <a:rPr lang="hr-HR" altLang="en-US" dirty="0" smtClean="0"/>
              <a:t> </a:t>
            </a:r>
            <a:r>
              <a:rPr lang="hr-HR" altLang="en-US" sz="2800" b="1" dirty="0" err="1" smtClean="0"/>
              <a:t>technology</a:t>
            </a:r>
            <a:r>
              <a:rPr lang="hr-HR" altLang="en-US" dirty="0" smtClean="0"/>
              <a:t> </a:t>
            </a:r>
            <a:r>
              <a:rPr lang="hr-HR" altLang="en-US" dirty="0" err="1" smtClean="0"/>
              <a:t>be</a:t>
            </a:r>
            <a:r>
              <a:rPr lang="hr-HR" altLang="en-US" dirty="0" smtClean="0"/>
              <a:t> </a:t>
            </a:r>
            <a:r>
              <a:rPr lang="hr-HR" altLang="en-US" dirty="0" err="1" smtClean="0"/>
              <a:t>separated</a:t>
            </a:r>
            <a:r>
              <a:rPr lang="hr-HR" altLang="en-US" dirty="0" smtClean="0"/>
              <a:t> </a:t>
            </a:r>
            <a:r>
              <a:rPr lang="en-US" altLang="en-US" dirty="0" smtClean="0"/>
              <a:t>from </a:t>
            </a:r>
            <a:r>
              <a:rPr lang="en-US" altLang="en-US" dirty="0"/>
              <a:t>a</a:t>
            </a:r>
            <a:r>
              <a:rPr lang="en-US" altLang="en-US" b="1" dirty="0"/>
              <a:t> </a:t>
            </a:r>
            <a:endParaRPr lang="hr-HR" altLang="en-US" b="1" dirty="0" smtClean="0"/>
          </a:p>
          <a:p>
            <a:pPr lvl="1">
              <a:lnSpc>
                <a:spcPct val="90000"/>
              </a:lnSpc>
            </a:pPr>
            <a:r>
              <a:rPr lang="en-US" altLang="en-US" sz="3200" b="1" dirty="0" smtClean="0"/>
              <a:t>HUMAN </a:t>
            </a:r>
            <a:r>
              <a:rPr lang="en-US" altLang="en-US" sz="3200" b="1" dirty="0"/>
              <a:t>&amp; </a:t>
            </a:r>
            <a:r>
              <a:rPr lang="en-US" altLang="en-US" sz="3200" b="1" dirty="0" smtClean="0"/>
              <a:t>SOCIAL</a:t>
            </a:r>
            <a:r>
              <a:rPr lang="hr-HR" altLang="en-US" sz="3200" b="1" dirty="0" smtClean="0"/>
              <a:t> </a:t>
            </a:r>
            <a:r>
              <a:rPr lang="en-US" altLang="en-US" sz="3200" dirty="0" smtClean="0"/>
              <a:t>perspective</a:t>
            </a:r>
            <a:r>
              <a:rPr lang="hr-HR" altLang="en-US" sz="3200" dirty="0" smtClean="0"/>
              <a:t>?</a:t>
            </a:r>
            <a:endParaRPr lang="en-US" altLang="en-US" sz="3200" dirty="0"/>
          </a:p>
          <a:p>
            <a:pPr>
              <a:lnSpc>
                <a:spcPct val="90000"/>
              </a:lnSpc>
            </a:pPr>
            <a:r>
              <a:rPr lang="hr-HR" altLang="en-US" dirty="0" err="1" smtClean="0"/>
              <a:t>Shera</a:t>
            </a:r>
            <a:r>
              <a:rPr lang="hr-HR" altLang="en-US" dirty="0" smtClean="0"/>
              <a:t>, J. H.</a:t>
            </a:r>
          </a:p>
          <a:p>
            <a:r>
              <a:rPr lang="hr-HR" altLang="sr-Latn-RS" dirty="0" err="1" smtClean="0"/>
              <a:t>Epistemological</a:t>
            </a:r>
            <a:r>
              <a:rPr lang="hr-HR" altLang="sr-Latn-RS" dirty="0" smtClean="0"/>
              <a:t> </a:t>
            </a:r>
            <a:r>
              <a:rPr lang="hr-HR" altLang="sr-Latn-RS" dirty="0" err="1" smtClean="0"/>
              <a:t>dimension</a:t>
            </a:r>
            <a:r>
              <a:rPr lang="hr-HR" altLang="sr-Latn-RS" dirty="0" smtClean="0"/>
              <a:t> </a:t>
            </a:r>
            <a:r>
              <a:rPr lang="hr-HR" altLang="sr-Latn-RS" dirty="0" err="1" smtClean="0"/>
              <a:t>of</a:t>
            </a:r>
            <a:r>
              <a:rPr lang="hr-HR" altLang="sr-Latn-RS" dirty="0" smtClean="0"/>
              <a:t> </a:t>
            </a:r>
            <a:r>
              <a:rPr lang="hr-HR" altLang="sr-Latn-RS" dirty="0" err="1" smtClean="0"/>
              <a:t>Librarianship</a:t>
            </a:r>
            <a:r>
              <a:rPr lang="hr-HR" altLang="sr-Latn-RS" b="1" dirty="0" smtClean="0"/>
              <a:t> </a:t>
            </a:r>
            <a:r>
              <a:rPr lang="hr-HR" altLang="sr-Latn-RS" dirty="0" smtClean="0"/>
              <a:t>– </a:t>
            </a:r>
            <a:r>
              <a:rPr lang="hr-HR" altLang="sr-Latn-RS" dirty="0" err="1" smtClean="0"/>
              <a:t>is</a:t>
            </a:r>
            <a:r>
              <a:rPr lang="hr-HR" altLang="sr-Latn-RS" dirty="0" smtClean="0"/>
              <a:t> </a:t>
            </a:r>
            <a:r>
              <a:rPr lang="hr-HR" altLang="sr-Latn-RS" dirty="0" err="1" smtClean="0"/>
              <a:t>expressed</a:t>
            </a:r>
            <a:r>
              <a:rPr lang="hr-HR" altLang="sr-Latn-RS" dirty="0" smtClean="0"/>
              <a:t> </a:t>
            </a:r>
            <a:r>
              <a:rPr lang="hr-HR" altLang="sr-Latn-RS" dirty="0" err="1" smtClean="0"/>
              <a:t>in</a:t>
            </a:r>
            <a:r>
              <a:rPr lang="hr-HR" altLang="sr-Latn-RS" dirty="0" smtClean="0"/>
              <a:t> nature </a:t>
            </a:r>
            <a:r>
              <a:rPr lang="hr-HR" altLang="sr-Latn-RS" dirty="0" err="1" smtClean="0"/>
              <a:t>of</a:t>
            </a:r>
            <a:r>
              <a:rPr lang="hr-HR" altLang="sr-Latn-RS" dirty="0" smtClean="0"/>
              <a:t> </a:t>
            </a:r>
            <a:r>
              <a:rPr lang="hr-HR" altLang="sr-Latn-RS" dirty="0" err="1" smtClean="0"/>
              <a:t>knowledge</a:t>
            </a:r>
            <a:r>
              <a:rPr lang="hr-HR" altLang="sr-Latn-RS" dirty="0" smtClean="0"/>
              <a:t> </a:t>
            </a:r>
            <a:r>
              <a:rPr lang="hr-HR" altLang="sr-Latn-RS" dirty="0" err="1" smtClean="0"/>
              <a:t>and</a:t>
            </a:r>
            <a:r>
              <a:rPr lang="hr-HR" altLang="sr-Latn-RS" dirty="0" smtClean="0"/>
              <a:t> </a:t>
            </a:r>
            <a:r>
              <a:rPr lang="hr-HR" altLang="sr-Latn-RS" dirty="0" err="1" smtClean="0"/>
              <a:t>in</a:t>
            </a:r>
            <a:r>
              <a:rPr lang="hr-HR" altLang="sr-Latn-RS" dirty="0" smtClean="0"/>
              <a:t> </a:t>
            </a:r>
            <a:r>
              <a:rPr lang="hr-HR" altLang="sr-Latn-RS" dirty="0" err="1" smtClean="0"/>
              <a:t>ways</a:t>
            </a:r>
            <a:r>
              <a:rPr lang="hr-HR" altLang="sr-Latn-RS" dirty="0" smtClean="0"/>
              <a:t> </a:t>
            </a:r>
            <a:r>
              <a:rPr lang="hr-HR" altLang="sr-Latn-RS" dirty="0" err="1" smtClean="0"/>
              <a:t>of</a:t>
            </a:r>
            <a:r>
              <a:rPr lang="hr-HR" altLang="sr-Latn-RS" dirty="0" smtClean="0"/>
              <a:t> </a:t>
            </a:r>
            <a:r>
              <a:rPr lang="hr-HR" altLang="sr-Latn-RS" dirty="0" err="1" smtClean="0"/>
              <a:t>communicating</a:t>
            </a:r>
            <a:r>
              <a:rPr lang="hr-HR" altLang="sr-Latn-RS" dirty="0" smtClean="0"/>
              <a:t> </a:t>
            </a:r>
            <a:r>
              <a:rPr lang="hr-HR" altLang="sr-Latn-RS" dirty="0" err="1" smtClean="0"/>
              <a:t>written</a:t>
            </a:r>
            <a:r>
              <a:rPr lang="hr-HR" altLang="sr-Latn-RS" dirty="0" smtClean="0"/>
              <a:t> </a:t>
            </a:r>
            <a:r>
              <a:rPr lang="hr-HR" altLang="sr-Latn-RS" dirty="0" err="1" smtClean="0"/>
              <a:t>heritage</a:t>
            </a:r>
            <a:endParaRPr lang="hr-HR" altLang="sr-Latn-RS" dirty="0"/>
          </a:p>
          <a:p>
            <a:pPr lvl="1"/>
            <a:r>
              <a:rPr lang="hr-HR" altLang="sr-Latn-RS" dirty="0" err="1" smtClean="0"/>
              <a:t>Library</a:t>
            </a:r>
            <a:r>
              <a:rPr lang="hr-HR" altLang="sr-Latn-RS" dirty="0" smtClean="0"/>
              <a:t> as a </a:t>
            </a:r>
            <a:r>
              <a:rPr lang="hr-HR" altLang="sr-Latn-RS" dirty="0" err="1" smtClean="0"/>
              <a:t>specific</a:t>
            </a:r>
            <a:r>
              <a:rPr lang="hr-HR" altLang="sr-Latn-RS" dirty="0" smtClean="0"/>
              <a:t> </a:t>
            </a:r>
            <a:r>
              <a:rPr lang="hr-HR" altLang="sr-Latn-RS" dirty="0" err="1" smtClean="0"/>
              <a:t>communication</a:t>
            </a:r>
            <a:r>
              <a:rPr lang="hr-HR" altLang="sr-Latn-RS" dirty="0" smtClean="0"/>
              <a:t> system</a:t>
            </a:r>
            <a:endParaRPr lang="hr-HR" altLang="sr-Latn-RS" dirty="0"/>
          </a:p>
          <a:p>
            <a:pPr lvl="1"/>
            <a:r>
              <a:rPr lang="hr-HR" altLang="sr-Latn-RS" dirty="0" err="1" smtClean="0"/>
              <a:t>Interaction</a:t>
            </a:r>
            <a:r>
              <a:rPr lang="hr-HR" altLang="sr-Latn-RS" dirty="0" smtClean="0"/>
              <a:t> </a:t>
            </a:r>
            <a:r>
              <a:rPr lang="hr-HR" altLang="sr-Latn-RS" dirty="0" err="1" smtClean="0"/>
              <a:t>of</a:t>
            </a:r>
            <a:r>
              <a:rPr lang="hr-HR" altLang="sr-Latn-RS" dirty="0" smtClean="0"/>
              <a:t> </a:t>
            </a:r>
            <a:r>
              <a:rPr lang="hr-HR" altLang="sr-Latn-RS" dirty="0" err="1" smtClean="0"/>
              <a:t>knowledge</a:t>
            </a:r>
            <a:r>
              <a:rPr lang="hr-HR" altLang="sr-Latn-RS" dirty="0" smtClean="0"/>
              <a:t> </a:t>
            </a:r>
            <a:r>
              <a:rPr lang="hr-HR" altLang="sr-Latn-RS" dirty="0" err="1" smtClean="0"/>
              <a:t>and</a:t>
            </a:r>
            <a:r>
              <a:rPr lang="hr-HR" altLang="sr-Latn-RS" dirty="0" smtClean="0"/>
              <a:t> </a:t>
            </a:r>
            <a:r>
              <a:rPr lang="hr-HR" altLang="sr-Latn-RS" dirty="0" err="1" smtClean="0"/>
              <a:t>social</a:t>
            </a:r>
            <a:r>
              <a:rPr lang="hr-HR" altLang="sr-Latn-RS" dirty="0" smtClean="0"/>
              <a:t> </a:t>
            </a:r>
            <a:r>
              <a:rPr lang="hr-HR" altLang="sr-Latn-RS" dirty="0" err="1" smtClean="0"/>
              <a:t>activities</a:t>
            </a:r>
            <a:endParaRPr lang="hr-HR" altLang="sr-Latn-RS" dirty="0"/>
          </a:p>
          <a:p>
            <a:r>
              <a:rPr lang="hr-HR" altLang="en-US" dirty="0" err="1" smtClean="0"/>
              <a:t>Tefko</a:t>
            </a:r>
            <a:r>
              <a:rPr lang="hr-HR" altLang="en-US" dirty="0" smtClean="0"/>
              <a:t> </a:t>
            </a:r>
            <a:r>
              <a:rPr lang="hr-HR" altLang="en-US" dirty="0" err="1"/>
              <a:t>Saracevic</a:t>
            </a:r>
            <a:r>
              <a:rPr lang="hr-HR" altLang="en-US" dirty="0"/>
              <a:t> </a:t>
            </a:r>
            <a:r>
              <a:rPr lang="hr-HR" altLang="en-US" dirty="0" err="1"/>
              <a:t>suggested</a:t>
            </a:r>
            <a:r>
              <a:rPr lang="hr-HR" altLang="en-US" dirty="0"/>
              <a:t> </a:t>
            </a:r>
          </a:p>
          <a:p>
            <a:pPr lvl="1">
              <a:lnSpc>
                <a:spcPct val="90000"/>
              </a:lnSpc>
            </a:pPr>
            <a:endParaRPr lang="hr-HR" altLang="en-US" dirty="0" smtClean="0"/>
          </a:p>
          <a:p>
            <a:pPr marL="0" indent="0">
              <a:lnSpc>
                <a:spcPct val="90000"/>
              </a:lnSpc>
              <a:buNone/>
            </a:pPr>
            <a:endParaRPr lang="en-US" altLang="en-US" b="1" dirty="0"/>
          </a:p>
        </p:txBody>
      </p:sp>
      <p:sp>
        <p:nvSpPr>
          <p:cNvPr id="8" name="Rezervirano mjesto sadržaja 7"/>
          <p:cNvSpPr>
            <a:spLocks noGrp="1"/>
          </p:cNvSpPr>
          <p:nvPr>
            <p:ph sz="half" idx="2"/>
          </p:nvPr>
        </p:nvSpPr>
        <p:spPr/>
        <p:txBody>
          <a:bodyPr>
            <a:normAutofit fontScale="85000" lnSpcReduction="20000"/>
          </a:bodyPr>
          <a:lstStyle/>
          <a:p>
            <a:endParaRPr lang="en-GB" dirty="0"/>
          </a:p>
        </p:txBody>
      </p:sp>
      <p:grpSp>
        <p:nvGrpSpPr>
          <p:cNvPr id="4" name="Group 4"/>
          <p:cNvGrpSpPr>
            <a:grpSpLocks/>
          </p:cNvGrpSpPr>
          <p:nvPr/>
        </p:nvGrpSpPr>
        <p:grpSpPr bwMode="auto">
          <a:xfrm>
            <a:off x="5499651" y="2671543"/>
            <a:ext cx="4513008" cy="2999710"/>
            <a:chOff x="2832" y="960"/>
            <a:chExt cx="2641" cy="2667"/>
          </a:xfrm>
        </p:grpSpPr>
        <p:sp>
          <p:nvSpPr>
            <p:cNvPr id="5" name="AutoShape 5"/>
            <p:cNvSpPr>
              <a:spLocks noEditPoints="1" noChangeArrowheads="1"/>
            </p:cNvSpPr>
            <p:nvPr/>
          </p:nvSpPr>
          <p:spPr bwMode="auto">
            <a:xfrm>
              <a:off x="2832" y="1737"/>
              <a:ext cx="1429" cy="1253"/>
            </a:xfrm>
            <a:custGeom>
              <a:avLst/>
              <a:gdLst>
                <a:gd name="T0" fmla="*/ 47 w 21600"/>
                <a:gd name="T1" fmla="*/ 0 h 21600"/>
                <a:gd name="T2" fmla="*/ 95 w 21600"/>
                <a:gd name="T3" fmla="*/ 36 h 21600"/>
                <a:gd name="T4" fmla="*/ 47 w 21600"/>
                <a:gd name="T5" fmla="*/ 73 h 21600"/>
                <a:gd name="T6" fmla="*/ 0 w 21600"/>
                <a:gd name="T7" fmla="*/ 36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D3EBED"/>
            </a:solidFill>
            <a:ln w="9525">
              <a:miter lim="800000"/>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D3EBED"/>
              </a:extrusionClr>
              <a:contourClr>
                <a:srgbClr val="D3EBED"/>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 </a:t>
              </a:r>
            </a:p>
            <a:p>
              <a:pPr eaLnBrk="1" hangingPunct="1"/>
              <a:endParaRPr lang="en-US" altLang="en-US" b="1"/>
            </a:p>
            <a:p>
              <a:pPr eaLnBrk="1" hangingPunct="1"/>
              <a:endParaRPr lang="en-US" altLang="en-US" b="1"/>
            </a:p>
            <a:p>
              <a:pPr eaLnBrk="1" hangingPunct="1"/>
              <a:r>
                <a:rPr lang="en-US" altLang="en-US" b="1"/>
                <a:t>Information</a:t>
              </a:r>
            </a:p>
          </p:txBody>
        </p:sp>
        <p:sp>
          <p:nvSpPr>
            <p:cNvPr id="6" name="AutoShape 6"/>
            <p:cNvSpPr>
              <a:spLocks noEditPoints="1" noChangeArrowheads="1"/>
            </p:cNvSpPr>
            <p:nvPr/>
          </p:nvSpPr>
          <p:spPr bwMode="auto">
            <a:xfrm>
              <a:off x="3735" y="2235"/>
              <a:ext cx="1588" cy="1392"/>
            </a:xfrm>
            <a:custGeom>
              <a:avLst/>
              <a:gdLst>
                <a:gd name="T0" fmla="*/ 58 w 21600"/>
                <a:gd name="T1" fmla="*/ 0 h 21600"/>
                <a:gd name="T2" fmla="*/ 117 w 21600"/>
                <a:gd name="T3" fmla="*/ 45 h 21600"/>
                <a:gd name="T4" fmla="*/ 58 w 21600"/>
                <a:gd name="T5" fmla="*/ 90 h 21600"/>
                <a:gd name="T6" fmla="*/ 0 w 21600"/>
                <a:gd name="T7" fmla="*/ 45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D3EBED"/>
            </a:solidFill>
            <a:ln w="9525">
              <a:miter lim="800000"/>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D3EBED"/>
              </a:extrusionClr>
              <a:contourClr>
                <a:srgbClr val="D3EBED"/>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b="1" dirty="0"/>
            </a:p>
            <a:p>
              <a:pPr eaLnBrk="1" hangingPunct="1"/>
              <a:endParaRPr lang="en-US" altLang="en-US" b="1" dirty="0"/>
            </a:p>
            <a:p>
              <a:pPr eaLnBrk="1" hangingPunct="1"/>
              <a:endParaRPr lang="en-US" altLang="en-US" b="1" dirty="0"/>
            </a:p>
            <a:p>
              <a:pPr eaLnBrk="1" hangingPunct="1"/>
              <a:endParaRPr lang="en-US" altLang="en-US" b="1" dirty="0"/>
            </a:p>
            <a:p>
              <a:pPr eaLnBrk="1" hangingPunct="1"/>
              <a:r>
                <a:rPr lang="en-US" altLang="en-US" b="1" dirty="0"/>
                <a:t>Technology</a:t>
              </a:r>
            </a:p>
          </p:txBody>
        </p:sp>
        <p:sp>
          <p:nvSpPr>
            <p:cNvPr id="7" name="AutoShape 7"/>
            <p:cNvSpPr>
              <a:spLocks noEditPoints="1" noChangeArrowheads="1"/>
            </p:cNvSpPr>
            <p:nvPr/>
          </p:nvSpPr>
          <p:spPr bwMode="auto">
            <a:xfrm>
              <a:off x="3885" y="960"/>
              <a:ext cx="1588" cy="1392"/>
            </a:xfrm>
            <a:custGeom>
              <a:avLst/>
              <a:gdLst>
                <a:gd name="T0" fmla="*/ 58 w 21600"/>
                <a:gd name="T1" fmla="*/ 0 h 21600"/>
                <a:gd name="T2" fmla="*/ 117 w 21600"/>
                <a:gd name="T3" fmla="*/ 45 h 21600"/>
                <a:gd name="T4" fmla="*/ 58 w 21600"/>
                <a:gd name="T5" fmla="*/ 90 h 21600"/>
                <a:gd name="T6" fmla="*/ 0 w 21600"/>
                <a:gd name="T7" fmla="*/ 45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D3EBED"/>
            </a:solidFill>
            <a:ln w="9525">
              <a:miter lim="800000"/>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D3EBED"/>
              </a:extrusionClr>
              <a:contourClr>
                <a:srgbClr val="D3EBED"/>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Verdana" panose="020B0604030504040204" pitchFamily="34" charset="0"/>
                </a:rPr>
                <a:t>People</a:t>
              </a:r>
            </a:p>
          </p:txBody>
        </p:sp>
      </p:grpSp>
      <p:sp>
        <p:nvSpPr>
          <p:cNvPr id="9" name="Strelica udesno 8"/>
          <p:cNvSpPr/>
          <p:nvPr/>
        </p:nvSpPr>
        <p:spPr>
          <a:xfrm>
            <a:off x="4480732" y="57717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zervirano mjesto podnožja 9"/>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405910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4400" dirty="0" smtClean="0"/>
              <a:t>TECHNOLOGY</a:t>
            </a:r>
            <a:endParaRPr lang="en-GB" sz="4400" dirty="0"/>
          </a:p>
        </p:txBody>
      </p:sp>
      <p:sp>
        <p:nvSpPr>
          <p:cNvPr id="3" name="Rezervirano mjesto sadržaja 2"/>
          <p:cNvSpPr>
            <a:spLocks noGrp="1"/>
          </p:cNvSpPr>
          <p:nvPr>
            <p:ph sz="half" idx="1"/>
          </p:nvPr>
        </p:nvSpPr>
        <p:spPr/>
        <p:txBody>
          <a:bodyPr>
            <a:normAutofit lnSpcReduction="10000"/>
          </a:bodyPr>
          <a:lstStyle/>
          <a:p>
            <a:r>
              <a:rPr lang="en-US" altLang="en-US" dirty="0"/>
              <a:t>Identified </a:t>
            </a:r>
            <a:r>
              <a:rPr lang="hr-HR" altLang="en-US" dirty="0" err="1" smtClean="0"/>
              <a:t>often</a:t>
            </a:r>
            <a:r>
              <a:rPr lang="hr-HR" altLang="en-US" dirty="0" smtClean="0"/>
              <a:t> </a:t>
            </a:r>
            <a:r>
              <a:rPr lang="en-US" altLang="en-US" dirty="0" smtClean="0"/>
              <a:t>with </a:t>
            </a:r>
            <a:r>
              <a:rPr lang="en-US" altLang="en-US" b="1" dirty="0"/>
              <a:t>information retrieval (IR)</a:t>
            </a:r>
          </a:p>
          <a:p>
            <a:pPr lvl="1"/>
            <a:r>
              <a:rPr lang="en-US" altLang="en-US" dirty="0"/>
              <a:t>by far biggest effort and investment</a:t>
            </a:r>
          </a:p>
          <a:p>
            <a:pPr lvl="1"/>
            <a:r>
              <a:rPr lang="en-US" altLang="en-US" dirty="0"/>
              <a:t>international &amp; global  </a:t>
            </a:r>
          </a:p>
          <a:p>
            <a:r>
              <a:rPr lang="en-US" altLang="en-US" dirty="0"/>
              <a:t>How to provide users with relevant information </a:t>
            </a:r>
            <a:r>
              <a:rPr lang="en-US" altLang="en-US" b="1" dirty="0" smtClean="0"/>
              <a:t>effectively?</a:t>
            </a:r>
            <a:endParaRPr lang="hr-HR" altLang="en-US" dirty="0" smtClean="0"/>
          </a:p>
          <a:p>
            <a:pPr lvl="1"/>
            <a:r>
              <a:rPr lang="en-US" altLang="en-US" dirty="0" smtClean="0"/>
              <a:t>How </a:t>
            </a:r>
            <a:r>
              <a:rPr lang="en-US" altLang="en-US" dirty="0"/>
              <a:t>to organize information </a:t>
            </a:r>
            <a:r>
              <a:rPr lang="en-US" altLang="en-US" i="1" dirty="0" smtClean="0"/>
              <a:t>intellectually?</a:t>
            </a:r>
            <a:endParaRPr lang="hr-HR" altLang="en-US" i="1" dirty="0" smtClean="0"/>
          </a:p>
          <a:p>
            <a:pPr lvl="1"/>
            <a:r>
              <a:rPr lang="en-US" altLang="en-US" dirty="0" smtClean="0"/>
              <a:t>How </a:t>
            </a:r>
            <a:r>
              <a:rPr lang="en-US" altLang="en-US" dirty="0"/>
              <a:t>to specify the search &amp; interaction </a:t>
            </a:r>
            <a:r>
              <a:rPr lang="en-US" altLang="en-US" i="1" dirty="0" smtClean="0"/>
              <a:t>intellectually?</a:t>
            </a:r>
            <a:endParaRPr lang="hr-HR" altLang="en-US" i="1" dirty="0" smtClean="0"/>
          </a:p>
          <a:p>
            <a:pPr lvl="1"/>
            <a:r>
              <a:rPr lang="en-US" altLang="en-US" dirty="0" smtClean="0"/>
              <a:t>What </a:t>
            </a:r>
            <a:r>
              <a:rPr lang="en-US" altLang="en-US" dirty="0"/>
              <a:t>techniques &amp; systems </a:t>
            </a:r>
            <a:br>
              <a:rPr lang="en-US" altLang="en-US" dirty="0"/>
            </a:br>
            <a:r>
              <a:rPr lang="en-US" altLang="en-US" dirty="0"/>
              <a:t>to use </a:t>
            </a:r>
            <a:r>
              <a:rPr lang="en-US" altLang="en-US" i="1" dirty="0"/>
              <a:t>effectively?</a:t>
            </a:r>
          </a:p>
          <a:p>
            <a:pPr marL="0" indent="0">
              <a:buNone/>
            </a:pPr>
            <a:endParaRPr lang="en-GB" dirty="0"/>
          </a:p>
        </p:txBody>
      </p:sp>
      <p:sp>
        <p:nvSpPr>
          <p:cNvPr id="5" name="Rezervirano mjesto sadržaja 4"/>
          <p:cNvSpPr>
            <a:spLocks noGrp="1"/>
          </p:cNvSpPr>
          <p:nvPr>
            <p:ph sz="half" idx="2"/>
          </p:nvPr>
        </p:nvSpPr>
        <p:spPr/>
        <p:txBody>
          <a:bodyPr>
            <a:normAutofit lnSpcReduction="10000"/>
          </a:bodyPr>
          <a:lstStyle/>
          <a:p>
            <a:pPr>
              <a:lnSpc>
                <a:spcPct val="90000"/>
              </a:lnSpc>
              <a:buNone/>
            </a:pPr>
            <a:r>
              <a:rPr lang="hr-HR" altLang="en-US" dirty="0" smtClean="0">
                <a:solidFill>
                  <a:srgbClr val="FF0000"/>
                </a:solidFill>
              </a:rPr>
              <a:t>„</a:t>
            </a:r>
            <a:r>
              <a:rPr lang="en-US" altLang="en-US" dirty="0" smtClean="0">
                <a:solidFill>
                  <a:srgbClr val="FF0000"/>
                </a:solidFill>
              </a:rPr>
              <a:t>IR</a:t>
            </a:r>
            <a:r>
              <a:rPr lang="en-US" altLang="en-US" dirty="0">
                <a:solidFill>
                  <a:srgbClr val="FF0000"/>
                </a:solidFill>
              </a:rPr>
              <a:t>: ... intellectual aspects of description of information, ... search,  ... &amp; systems, machines...”</a:t>
            </a:r>
          </a:p>
          <a:p>
            <a:pPr algn="r">
              <a:lnSpc>
                <a:spcPct val="90000"/>
              </a:lnSpc>
              <a:buNone/>
            </a:pPr>
            <a:r>
              <a:rPr lang="en-US" altLang="en-US" sz="1400" i="1" dirty="0"/>
              <a:t>Calvin </a:t>
            </a:r>
            <a:r>
              <a:rPr lang="en-US" altLang="en-US" sz="1400" i="1" dirty="0" err="1"/>
              <a:t>Mooers</a:t>
            </a:r>
            <a:r>
              <a:rPr lang="en-US" altLang="en-US" sz="1400" i="1" dirty="0"/>
              <a:t>, 1951</a:t>
            </a:r>
            <a:endParaRPr lang="en-US" altLang="en-US" sz="1400" dirty="0"/>
          </a:p>
          <a:p>
            <a:endParaRPr lang="en-GB" dirty="0"/>
          </a:p>
        </p:txBody>
      </p:sp>
      <p:pic>
        <p:nvPicPr>
          <p:cNvPr id="4" name="Picture 4" descr="moo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288" y="3427413"/>
            <a:ext cx="2678112"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zervirano mjesto podnožja 5"/>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55852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additive="base">
                                        <p:cTn id="3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TECHNOLOGY – </a:t>
            </a:r>
            <a:r>
              <a:rPr lang="hr-HR" dirty="0" err="1" smtClean="0"/>
              <a:t>cont</a:t>
            </a:r>
            <a:r>
              <a:rPr lang="hr-HR" dirty="0" smtClean="0"/>
              <a:t>…</a:t>
            </a:r>
            <a:endParaRPr lang="en-GB" dirty="0"/>
          </a:p>
        </p:txBody>
      </p:sp>
      <p:sp>
        <p:nvSpPr>
          <p:cNvPr id="3" name="Rezervirano mjesto sadržaja 2"/>
          <p:cNvSpPr>
            <a:spLocks noGrp="1"/>
          </p:cNvSpPr>
          <p:nvPr>
            <p:ph sz="half" idx="1"/>
          </p:nvPr>
        </p:nvSpPr>
        <p:spPr/>
        <p:txBody>
          <a:bodyPr>
            <a:normAutofit fontScale="92500" lnSpcReduction="10000"/>
          </a:bodyPr>
          <a:lstStyle/>
          <a:p>
            <a:r>
              <a:rPr lang="en-US" altLang="en-US" sz="2400" dirty="0"/>
              <a:t>mostly done within computer science </a:t>
            </a:r>
          </a:p>
          <a:p>
            <a:pPr lvl="1"/>
            <a:r>
              <a:rPr lang="en-US" altLang="en-US" sz="2000" dirty="0" err="1" smtClean="0"/>
              <a:t>e.g</a:t>
            </a:r>
            <a:r>
              <a:rPr lang="hr-HR" altLang="en-US" sz="2000" dirty="0" smtClean="0"/>
              <a:t>. </a:t>
            </a:r>
            <a:r>
              <a:rPr lang="hr-HR" altLang="en-US" sz="2000" dirty="0" err="1" smtClean="0"/>
              <a:t>Special</a:t>
            </a:r>
            <a:r>
              <a:rPr lang="hr-HR" altLang="en-US" sz="2000" dirty="0" smtClean="0"/>
              <a:t> </a:t>
            </a:r>
            <a:r>
              <a:rPr lang="hr-HR" altLang="en-US" sz="2000" dirty="0" err="1" smtClean="0"/>
              <a:t>Interest</a:t>
            </a:r>
            <a:r>
              <a:rPr lang="hr-HR" altLang="en-US" sz="2000" dirty="0" smtClean="0"/>
              <a:t> Group on IR – </a:t>
            </a:r>
            <a:r>
              <a:rPr lang="hr-HR" altLang="en-US" sz="2000" dirty="0" err="1" smtClean="0"/>
              <a:t>Association</a:t>
            </a:r>
            <a:r>
              <a:rPr lang="hr-HR" altLang="en-US" sz="2000" dirty="0" smtClean="0"/>
              <a:t> for </a:t>
            </a:r>
            <a:r>
              <a:rPr lang="hr-HR" altLang="en-US" sz="2000" dirty="0" err="1" smtClean="0"/>
              <a:t>Computing</a:t>
            </a:r>
            <a:r>
              <a:rPr lang="hr-HR" altLang="en-US" sz="2000" dirty="0" smtClean="0"/>
              <a:t> </a:t>
            </a:r>
            <a:r>
              <a:rPr lang="hr-HR" altLang="en-US" sz="2000" dirty="0" err="1" smtClean="0"/>
              <a:t>Machinery</a:t>
            </a:r>
            <a:r>
              <a:rPr lang="hr-HR" altLang="en-US" sz="2000" dirty="0" smtClean="0"/>
              <a:t> </a:t>
            </a:r>
            <a:r>
              <a:rPr lang="en-US" altLang="en-US" sz="2000" dirty="0" smtClean="0"/>
              <a:t>(SIGIR,</a:t>
            </a:r>
            <a:r>
              <a:rPr lang="hr-HR" altLang="en-US" sz="2000" dirty="0" smtClean="0"/>
              <a:t> </a:t>
            </a:r>
            <a:r>
              <a:rPr lang="en-US" altLang="en-US" sz="2000" dirty="0" smtClean="0"/>
              <a:t>ACM</a:t>
            </a:r>
            <a:r>
              <a:rPr lang="en-US" altLang="en-US" sz="2000" dirty="0"/>
              <a:t>)</a:t>
            </a:r>
          </a:p>
          <a:p>
            <a:pPr lvl="1"/>
            <a:r>
              <a:rPr lang="en-US" altLang="en-US" dirty="0"/>
              <a:t>major IR research communities emerged in China, Korea, Singapore</a:t>
            </a:r>
          </a:p>
          <a:p>
            <a:r>
              <a:rPr lang="hr-HR" altLang="en-US" dirty="0" smtClean="0"/>
              <a:t>„</a:t>
            </a:r>
            <a:r>
              <a:rPr lang="en-US" altLang="en-US" sz="2000" dirty="0" smtClean="0"/>
              <a:t>everybody </a:t>
            </a:r>
            <a:r>
              <a:rPr lang="en-US" altLang="en-US" sz="2000" dirty="0"/>
              <a:t>does information retrieval”</a:t>
            </a:r>
          </a:p>
          <a:p>
            <a:pPr lvl="1"/>
            <a:r>
              <a:rPr lang="en-US" altLang="en-US" dirty="0"/>
              <a:t>search engines, data mining, natural language processing, artificial intelligence, computer graphics … </a:t>
            </a:r>
          </a:p>
          <a:p>
            <a:endParaRPr lang="en-GB" dirty="0"/>
          </a:p>
        </p:txBody>
      </p:sp>
      <p:sp>
        <p:nvSpPr>
          <p:cNvPr id="4" name="Rezervirano mjesto sadržaja 3"/>
          <p:cNvSpPr>
            <a:spLocks noGrp="1"/>
          </p:cNvSpPr>
          <p:nvPr>
            <p:ph sz="half" idx="2"/>
          </p:nvPr>
        </p:nvSpPr>
        <p:spPr/>
        <p:txBody>
          <a:bodyPr>
            <a:normAutofit fontScale="92500" lnSpcReduction="10000"/>
          </a:bodyPr>
          <a:lstStyle/>
          <a:p>
            <a:r>
              <a:rPr lang="hr-HR" altLang="en-US" dirty="0" smtClean="0"/>
              <a:t> </a:t>
            </a:r>
            <a:r>
              <a:rPr lang="hr-HR" altLang="en-US" dirty="0" err="1"/>
              <a:t>Gerald</a:t>
            </a:r>
            <a:r>
              <a:rPr lang="hr-HR" altLang="en-US" dirty="0"/>
              <a:t> </a:t>
            </a:r>
            <a:r>
              <a:rPr lang="hr-HR" altLang="en-US" dirty="0" err="1" smtClean="0"/>
              <a:t>Salton</a:t>
            </a:r>
            <a:r>
              <a:rPr lang="hr-HR" altLang="en-US" dirty="0" smtClean="0"/>
              <a:t> (</a:t>
            </a:r>
            <a:r>
              <a:rPr lang="en-US" altLang="en-US" dirty="0" smtClean="0"/>
              <a:t>1927-1995</a:t>
            </a:r>
            <a:r>
              <a:rPr lang="hr-HR" altLang="en-US" dirty="0" smtClean="0"/>
              <a:t>)</a:t>
            </a:r>
          </a:p>
          <a:p>
            <a:endParaRPr lang="hr-HR" dirty="0"/>
          </a:p>
          <a:p>
            <a:endParaRPr lang="en-GB" dirty="0"/>
          </a:p>
        </p:txBody>
      </p:sp>
      <p:pic>
        <p:nvPicPr>
          <p:cNvPr id="5" name="Picture 5" descr="Sal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561" y="2687637"/>
            <a:ext cx="2916238"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zervirano mjesto podnožja 5"/>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70404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INFORMATION</a:t>
            </a:r>
            <a:endParaRPr lang="en-GB" dirty="0"/>
          </a:p>
        </p:txBody>
      </p:sp>
      <p:sp>
        <p:nvSpPr>
          <p:cNvPr id="3" name="Rezervirano mjesto sadržaja 2"/>
          <p:cNvSpPr>
            <a:spLocks noGrp="1"/>
          </p:cNvSpPr>
          <p:nvPr>
            <p:ph idx="1"/>
          </p:nvPr>
        </p:nvSpPr>
        <p:spPr/>
        <p:txBody>
          <a:bodyPr>
            <a:normAutofit/>
          </a:bodyPr>
          <a:lstStyle/>
          <a:p>
            <a:r>
              <a:rPr lang="en-US" altLang="en-US" dirty="0"/>
              <a:t>Several areas of </a:t>
            </a:r>
            <a:r>
              <a:rPr lang="en-US" altLang="en-US" dirty="0" smtClean="0"/>
              <a:t>investigation</a:t>
            </a:r>
            <a:endParaRPr lang="en-US" altLang="en-US" dirty="0"/>
          </a:p>
          <a:p>
            <a:pPr lvl="1"/>
            <a:r>
              <a:rPr lang="en-US" altLang="en-US" dirty="0"/>
              <a:t>as basic phenomenon – not much progress</a:t>
            </a:r>
          </a:p>
          <a:p>
            <a:pPr lvl="2"/>
            <a:r>
              <a:rPr lang="en-US" altLang="en-US" dirty="0"/>
              <a:t>measures as Shannon's not </a:t>
            </a:r>
            <a:r>
              <a:rPr lang="hr-HR" altLang="en-US" dirty="0" err="1" smtClean="0"/>
              <a:t>so</a:t>
            </a:r>
            <a:r>
              <a:rPr lang="hr-HR" altLang="en-US" dirty="0" smtClean="0"/>
              <a:t> </a:t>
            </a:r>
            <a:r>
              <a:rPr lang="en-US" altLang="en-US" dirty="0" smtClean="0"/>
              <a:t>successful</a:t>
            </a:r>
            <a:r>
              <a:rPr lang="hr-HR" altLang="en-US" dirty="0" smtClean="0"/>
              <a:t> </a:t>
            </a:r>
            <a:r>
              <a:rPr lang="hr-HR" altLang="en-US" dirty="0" err="1" smtClean="0"/>
              <a:t>in</a:t>
            </a:r>
            <a:r>
              <a:rPr lang="hr-HR" altLang="en-US" dirty="0" smtClean="0"/>
              <a:t> IS</a:t>
            </a:r>
            <a:endParaRPr lang="en-US" altLang="en-US" dirty="0"/>
          </a:p>
          <a:p>
            <a:pPr lvl="2"/>
            <a:r>
              <a:rPr lang="en-US" altLang="en-US" dirty="0"/>
              <a:t>concentrated on manifestations and effects</a:t>
            </a:r>
          </a:p>
          <a:p>
            <a:pPr lvl="2"/>
            <a:r>
              <a:rPr lang="en-US" altLang="en-US" dirty="0"/>
              <a:t>no recent progress in this basic research</a:t>
            </a:r>
          </a:p>
          <a:p>
            <a:pPr lvl="1"/>
            <a:r>
              <a:rPr lang="en-US" altLang="en-US" dirty="0"/>
              <a:t>information representation</a:t>
            </a:r>
          </a:p>
          <a:p>
            <a:pPr lvl="2"/>
            <a:r>
              <a:rPr lang="en-US" altLang="en-US" dirty="0"/>
              <a:t>large area connected with </a:t>
            </a:r>
            <a:r>
              <a:rPr lang="en-US" altLang="en-US" dirty="0" smtClean="0"/>
              <a:t>IR</a:t>
            </a:r>
            <a:endParaRPr lang="hr-HR" altLang="en-US" dirty="0" smtClean="0"/>
          </a:p>
          <a:p>
            <a:pPr lvl="2"/>
            <a:r>
              <a:rPr lang="en-US" altLang="en-US" dirty="0" smtClean="0"/>
              <a:t>Librarianship</a:t>
            </a:r>
            <a:r>
              <a:rPr lang="hr-HR" altLang="en-US" dirty="0" smtClean="0"/>
              <a:t> </a:t>
            </a:r>
            <a:r>
              <a:rPr lang="hr-HR" altLang="en-US" dirty="0" err="1" smtClean="0"/>
              <a:t>approach</a:t>
            </a:r>
            <a:endParaRPr lang="en-US" altLang="en-US" dirty="0"/>
          </a:p>
          <a:p>
            <a:pPr lvl="2"/>
            <a:r>
              <a:rPr lang="en-US" altLang="en-US" dirty="0"/>
              <a:t>metadata</a:t>
            </a:r>
          </a:p>
          <a:p>
            <a:pPr lvl="1"/>
            <a:r>
              <a:rPr lang="en-US" altLang="en-US" dirty="0" err="1"/>
              <a:t>bibliometrics</a:t>
            </a:r>
            <a:endParaRPr lang="en-US" altLang="en-US" dirty="0"/>
          </a:p>
          <a:p>
            <a:pPr lvl="2"/>
            <a:r>
              <a:rPr lang="en-US" altLang="en-US" dirty="0"/>
              <a:t>structures of literature </a:t>
            </a:r>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09435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INFORMATION – </a:t>
            </a:r>
            <a:r>
              <a:rPr lang="hr-HR" dirty="0" err="1" smtClean="0"/>
              <a:t>cont</a:t>
            </a:r>
            <a:r>
              <a:rPr lang="hr-HR" dirty="0" smtClean="0"/>
              <a:t>…</a:t>
            </a:r>
            <a:endParaRPr lang="en-GB" dirty="0"/>
          </a:p>
        </p:txBody>
      </p:sp>
      <p:sp>
        <p:nvSpPr>
          <p:cNvPr id="3" name="Rezervirano mjesto sadržaja 2"/>
          <p:cNvSpPr>
            <a:spLocks noGrp="1"/>
          </p:cNvSpPr>
          <p:nvPr>
            <p:ph idx="1"/>
          </p:nvPr>
        </p:nvSpPr>
        <p:spPr/>
        <p:txBody>
          <a:bodyPr>
            <a:normAutofit lnSpcReduction="10000"/>
          </a:bodyPr>
          <a:lstStyle/>
          <a:p>
            <a:r>
              <a:rPr lang="hr-HR" altLang="en-US" dirty="0" err="1" smtClean="0"/>
              <a:t>Everyone</a:t>
            </a:r>
            <a:r>
              <a:rPr lang="hr-HR" altLang="en-US" dirty="0" smtClean="0"/>
              <a:t> i</a:t>
            </a:r>
            <a:r>
              <a:rPr lang="en-US" altLang="en-US" dirty="0" err="1" smtClean="0"/>
              <a:t>ntuitively</a:t>
            </a:r>
            <a:r>
              <a:rPr lang="en-US" altLang="en-US" dirty="0" smtClean="0"/>
              <a:t> </a:t>
            </a:r>
            <a:r>
              <a:rPr lang="en-US" altLang="en-US" dirty="0" err="1" smtClean="0"/>
              <a:t>underst</a:t>
            </a:r>
            <a:r>
              <a:rPr lang="hr-HR" altLang="en-US" dirty="0" err="1" smtClean="0"/>
              <a:t>ands</a:t>
            </a:r>
            <a:endParaRPr lang="hr-HR" altLang="en-US" dirty="0"/>
          </a:p>
          <a:p>
            <a:r>
              <a:rPr lang="hr-HR" altLang="en-US" dirty="0" smtClean="0"/>
              <a:t>F</a:t>
            </a:r>
            <a:r>
              <a:rPr lang="en-US" altLang="en-US" dirty="0" err="1" smtClean="0"/>
              <a:t>ormally</a:t>
            </a:r>
            <a:r>
              <a:rPr lang="en-US" altLang="en-US" dirty="0" smtClean="0"/>
              <a:t> </a:t>
            </a:r>
            <a:r>
              <a:rPr lang="en-US" altLang="en-US" dirty="0"/>
              <a:t>not well stated</a:t>
            </a:r>
          </a:p>
          <a:p>
            <a:pPr lvl="1"/>
            <a:r>
              <a:rPr lang="en-US" altLang="en-US" sz="2000" dirty="0"/>
              <a:t>Several viewpoints, models emerged</a:t>
            </a:r>
          </a:p>
          <a:p>
            <a:pPr lvl="2"/>
            <a:r>
              <a:rPr lang="en-US" altLang="en-US" sz="2000" dirty="0">
                <a:solidFill>
                  <a:srgbClr val="FF0000"/>
                </a:solidFill>
              </a:rPr>
              <a:t>Shannon</a:t>
            </a:r>
            <a:r>
              <a:rPr lang="en-US" altLang="en-US" sz="2000" dirty="0">
                <a:solidFill>
                  <a:srgbClr val="FF9900"/>
                </a:solidFill>
              </a:rPr>
              <a:t>:</a:t>
            </a:r>
            <a:r>
              <a:rPr lang="en-US" altLang="en-US" sz="2000" dirty="0"/>
              <a:t> source-channel-destination</a:t>
            </a:r>
          </a:p>
          <a:p>
            <a:pPr lvl="3"/>
            <a:r>
              <a:rPr lang="en-US" altLang="en-US" sz="2000" dirty="0"/>
              <a:t>signals not content – not really applicable, despite many tries</a:t>
            </a:r>
          </a:p>
          <a:p>
            <a:pPr lvl="2"/>
            <a:r>
              <a:rPr lang="en-US" altLang="en-US" sz="2000" dirty="0">
                <a:solidFill>
                  <a:srgbClr val="FF0000"/>
                </a:solidFill>
              </a:rPr>
              <a:t>Cognitive:</a:t>
            </a:r>
            <a:r>
              <a:rPr lang="en-US" altLang="en-US" sz="2000" dirty="0"/>
              <a:t> changes in cognitive structures</a:t>
            </a:r>
          </a:p>
          <a:p>
            <a:pPr lvl="3"/>
            <a:r>
              <a:rPr lang="en-US" altLang="en-US" sz="2000" dirty="0"/>
              <a:t>content processing &amp; effects</a:t>
            </a:r>
          </a:p>
          <a:p>
            <a:pPr lvl="2"/>
            <a:r>
              <a:rPr lang="en-US" altLang="en-US" sz="2000" dirty="0">
                <a:solidFill>
                  <a:srgbClr val="FF0000"/>
                </a:solidFill>
              </a:rPr>
              <a:t>Social:</a:t>
            </a:r>
            <a:r>
              <a:rPr lang="en-US" altLang="en-US" sz="2000" dirty="0"/>
              <a:t> context, situation </a:t>
            </a:r>
          </a:p>
          <a:p>
            <a:pPr lvl="3"/>
            <a:r>
              <a:rPr lang="en-US" altLang="en-US" sz="2000" dirty="0"/>
              <a:t>information seeking, tasks</a:t>
            </a:r>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2586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4294967295"/>
          </p:nvPr>
        </p:nvSpPr>
        <p:spPr/>
        <p:txBody>
          <a:bodyPr/>
          <a:lstStyle/>
          <a:p>
            <a:r>
              <a:rPr lang="en-GB" altLang="de-DE" smtClean="0"/>
              <a:t>Aparac-Jelusic and Mandl, 2018</a:t>
            </a:r>
            <a:endParaRPr lang="en-US" altLang="de-DE"/>
          </a:p>
        </p:txBody>
      </p:sp>
      <p:sp>
        <p:nvSpPr>
          <p:cNvPr id="245762" name="Rectangle 2"/>
          <p:cNvSpPr>
            <a:spLocks noGrp="1" noChangeArrowheads="1"/>
          </p:cNvSpPr>
          <p:nvPr>
            <p:ph type="title"/>
          </p:nvPr>
        </p:nvSpPr>
        <p:spPr>
          <a:xfrm>
            <a:off x="1524000" y="274638"/>
            <a:ext cx="9144000" cy="1143000"/>
          </a:xfrm>
        </p:spPr>
        <p:txBody>
          <a:bodyPr/>
          <a:lstStyle/>
          <a:p>
            <a:r>
              <a:rPr lang="en-US" altLang="de-DE" dirty="0"/>
              <a:t>Information manifestations </a:t>
            </a:r>
            <a:r>
              <a:rPr lang="en-US" altLang="de-DE" sz="2000" dirty="0"/>
              <a:t>(Buckland)</a:t>
            </a:r>
          </a:p>
        </p:txBody>
      </p:sp>
      <p:sp>
        <p:nvSpPr>
          <p:cNvPr id="245763" name="Rectangle 3"/>
          <p:cNvSpPr>
            <a:spLocks noGrp="1" noChangeArrowheads="1"/>
          </p:cNvSpPr>
          <p:nvPr>
            <p:ph type="body" idx="1"/>
          </p:nvPr>
        </p:nvSpPr>
        <p:spPr>
          <a:xfrm>
            <a:off x="1981200" y="1567334"/>
            <a:ext cx="8229600" cy="4525963"/>
          </a:xfrm>
        </p:spPr>
        <p:txBody>
          <a:bodyPr>
            <a:normAutofit lnSpcReduction="10000"/>
          </a:bodyPr>
          <a:lstStyle/>
          <a:p>
            <a:r>
              <a:rPr lang="en-US" altLang="de-DE" sz="2400" dirty="0"/>
              <a:t>Information as a </a:t>
            </a:r>
            <a:r>
              <a:rPr lang="en-US" altLang="de-DE" sz="2400" b="1" dirty="0"/>
              <a:t>thing</a:t>
            </a:r>
          </a:p>
          <a:p>
            <a:pPr lvl="1"/>
            <a:r>
              <a:rPr lang="en-US" altLang="de-DE" sz="2000" dirty="0"/>
              <a:t>data, documents with quality of imparting information </a:t>
            </a:r>
            <a:r>
              <a:rPr lang="en-US" altLang="de-DE" sz="2000" dirty="0" smtClean="0"/>
              <a:t>– tangible</a:t>
            </a:r>
            <a:endParaRPr lang="en-US" altLang="de-DE" sz="2000" dirty="0"/>
          </a:p>
          <a:p>
            <a:pPr lvl="2"/>
            <a:r>
              <a:rPr lang="en-US" altLang="de-DE" dirty="0"/>
              <a:t>refers to potential information conveyed from objects</a:t>
            </a:r>
          </a:p>
          <a:p>
            <a:r>
              <a:rPr lang="en-US" altLang="de-DE" sz="2400" dirty="0" smtClean="0"/>
              <a:t>Information </a:t>
            </a:r>
            <a:r>
              <a:rPr lang="en-US" altLang="de-DE" sz="2400" dirty="0"/>
              <a:t>as a </a:t>
            </a:r>
            <a:r>
              <a:rPr lang="en-US" altLang="de-DE" sz="2400" b="1" dirty="0"/>
              <a:t>process</a:t>
            </a:r>
          </a:p>
          <a:p>
            <a:pPr lvl="1"/>
            <a:r>
              <a:rPr lang="en-US" altLang="de-DE" sz="2000" dirty="0"/>
              <a:t>what someone knows is changed when informed; “the action of informing” (similar as Brookes)</a:t>
            </a:r>
          </a:p>
          <a:p>
            <a:pPr lvl="2"/>
            <a:r>
              <a:rPr lang="en-US" altLang="de-DE" dirty="0"/>
              <a:t>refers to cognitive changes + process of doing it</a:t>
            </a:r>
          </a:p>
          <a:p>
            <a:r>
              <a:rPr lang="en-US" altLang="de-DE" sz="2400" dirty="0"/>
              <a:t>Information as </a:t>
            </a:r>
            <a:r>
              <a:rPr lang="en-US" altLang="de-DE" sz="2400" b="1" dirty="0"/>
              <a:t>knowledge</a:t>
            </a:r>
          </a:p>
          <a:p>
            <a:pPr lvl="1"/>
            <a:r>
              <a:rPr lang="en-US" altLang="de-DE" sz="2000" dirty="0"/>
              <a:t>knowledge communicated about </a:t>
            </a:r>
            <a:r>
              <a:rPr lang="en-US" altLang="de-DE" sz="2000" dirty="0" smtClean="0"/>
              <a:t>X</a:t>
            </a:r>
          </a:p>
          <a:p>
            <a:pPr lvl="2"/>
            <a:r>
              <a:rPr lang="en-US" altLang="de-DE" dirty="0" smtClean="0"/>
              <a:t>refers </a:t>
            </a:r>
            <a:r>
              <a:rPr lang="en-US" altLang="de-DE" dirty="0"/>
              <a:t>to that which is being communicated </a:t>
            </a:r>
            <a:r>
              <a:rPr lang="en-US" altLang="de-DE" dirty="0" smtClean="0"/>
              <a:t>– intangible</a:t>
            </a:r>
            <a:endParaRPr lang="en-US" altLang="de-DE" dirty="0"/>
          </a:p>
          <a:p>
            <a:pPr lvl="1"/>
            <a:endParaRPr lang="en-US" altLang="de-DE" sz="2000" dirty="0"/>
          </a:p>
        </p:txBody>
      </p:sp>
    </p:spTree>
    <p:extLst>
      <p:ext uri="{BB962C8B-B14F-4D97-AF65-F5344CB8AC3E}">
        <p14:creationId xmlns:p14="http://schemas.microsoft.com/office/powerpoint/2010/main" val="22821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additive="base">
                                        <p:cTn id="7" dur="5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63">
                                            <p:txEl>
                                              <p:pRg st="1" end="1"/>
                                            </p:txEl>
                                          </p:spTgt>
                                        </p:tgtEl>
                                        <p:attrNameLst>
                                          <p:attrName>style.visibility</p:attrName>
                                        </p:attrNameLst>
                                      </p:cBhvr>
                                      <p:to>
                                        <p:strVal val="visible"/>
                                      </p:to>
                                    </p:set>
                                    <p:anim calcmode="lin" valueType="num">
                                      <p:cBhvr additive="base">
                                        <p:cTn id="11" dur="500" fill="hold"/>
                                        <p:tgtEl>
                                          <p:spTgt spid="2457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5763">
                                            <p:txEl>
                                              <p:pRg st="2" end="2"/>
                                            </p:txEl>
                                          </p:spTgt>
                                        </p:tgtEl>
                                        <p:attrNameLst>
                                          <p:attrName>style.visibility</p:attrName>
                                        </p:attrNameLst>
                                      </p:cBhvr>
                                      <p:to>
                                        <p:strVal val="visible"/>
                                      </p:to>
                                    </p:set>
                                    <p:anim calcmode="lin" valueType="num">
                                      <p:cBhvr additive="base">
                                        <p:cTn id="15" dur="500" fill="hold"/>
                                        <p:tgtEl>
                                          <p:spTgt spid="2457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5763">
                                            <p:txEl>
                                              <p:pRg st="3" end="3"/>
                                            </p:txEl>
                                          </p:spTgt>
                                        </p:tgtEl>
                                        <p:attrNameLst>
                                          <p:attrName>style.visibility</p:attrName>
                                        </p:attrNameLst>
                                      </p:cBhvr>
                                      <p:to>
                                        <p:strVal val="visible"/>
                                      </p:to>
                                    </p:set>
                                    <p:anim calcmode="lin" valueType="num">
                                      <p:cBhvr additive="base">
                                        <p:cTn id="21" dur="500" fill="hold"/>
                                        <p:tgtEl>
                                          <p:spTgt spid="2457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76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5763">
                                            <p:txEl>
                                              <p:pRg st="4" end="4"/>
                                            </p:txEl>
                                          </p:spTgt>
                                        </p:tgtEl>
                                        <p:attrNameLst>
                                          <p:attrName>style.visibility</p:attrName>
                                        </p:attrNameLst>
                                      </p:cBhvr>
                                      <p:to>
                                        <p:strVal val="visible"/>
                                      </p:to>
                                    </p:set>
                                    <p:anim calcmode="lin" valueType="num">
                                      <p:cBhvr additive="base">
                                        <p:cTn id="25" dur="500" fill="hold"/>
                                        <p:tgtEl>
                                          <p:spTgt spid="2457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6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763">
                                            <p:txEl>
                                              <p:pRg st="5" end="5"/>
                                            </p:txEl>
                                          </p:spTgt>
                                        </p:tgtEl>
                                        <p:attrNameLst>
                                          <p:attrName>style.visibility</p:attrName>
                                        </p:attrNameLst>
                                      </p:cBhvr>
                                      <p:to>
                                        <p:strVal val="visible"/>
                                      </p:to>
                                    </p:set>
                                    <p:anim calcmode="lin" valueType="num">
                                      <p:cBhvr additive="base">
                                        <p:cTn id="29" dur="500" fill="hold"/>
                                        <p:tgtEl>
                                          <p:spTgt spid="24576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57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45763">
                                            <p:txEl>
                                              <p:pRg st="6" end="6"/>
                                            </p:txEl>
                                          </p:spTgt>
                                        </p:tgtEl>
                                        <p:attrNameLst>
                                          <p:attrName>style.visibility</p:attrName>
                                        </p:attrNameLst>
                                      </p:cBhvr>
                                      <p:to>
                                        <p:strVal val="visible"/>
                                      </p:to>
                                    </p:set>
                                    <p:anim calcmode="lin" valueType="num">
                                      <p:cBhvr additive="base">
                                        <p:cTn id="35" dur="500" fill="hold"/>
                                        <p:tgtEl>
                                          <p:spTgt spid="24576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576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45763">
                                            <p:txEl>
                                              <p:pRg st="7" end="7"/>
                                            </p:txEl>
                                          </p:spTgt>
                                        </p:tgtEl>
                                        <p:attrNameLst>
                                          <p:attrName>style.visibility</p:attrName>
                                        </p:attrNameLst>
                                      </p:cBhvr>
                                      <p:to>
                                        <p:strVal val="visible"/>
                                      </p:to>
                                    </p:set>
                                    <p:anim calcmode="lin" valueType="num">
                                      <p:cBhvr additive="base">
                                        <p:cTn id="39" dur="500" fill="hold"/>
                                        <p:tgtEl>
                                          <p:spTgt spid="24576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576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5763">
                                            <p:txEl>
                                              <p:pRg st="8" end="8"/>
                                            </p:txEl>
                                          </p:spTgt>
                                        </p:tgtEl>
                                        <p:attrNameLst>
                                          <p:attrName>style.visibility</p:attrName>
                                        </p:attrNameLst>
                                      </p:cBhvr>
                                      <p:to>
                                        <p:strVal val="visible"/>
                                      </p:to>
                                    </p:set>
                                    <p:anim calcmode="lin" valueType="num">
                                      <p:cBhvr additive="base">
                                        <p:cTn id="43" dur="500" fill="hold"/>
                                        <p:tgtEl>
                                          <p:spTgt spid="24576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Varied</a:t>
            </a:r>
            <a:r>
              <a:rPr lang="hr-HR" dirty="0" smtClean="0"/>
              <a:t> </a:t>
            </a:r>
            <a:r>
              <a:rPr lang="hr-HR" dirty="0" err="1" smtClean="0"/>
              <a:t>conceptions</a:t>
            </a:r>
            <a:r>
              <a:rPr lang="hr-HR" dirty="0" smtClean="0"/>
              <a:t> </a:t>
            </a:r>
            <a:r>
              <a:rPr lang="hr-HR" dirty="0" err="1" smtClean="0"/>
              <a:t>of</a:t>
            </a:r>
            <a:r>
              <a:rPr lang="hr-HR" dirty="0" smtClean="0"/>
              <a:t> </a:t>
            </a:r>
            <a:r>
              <a:rPr lang="hr-HR" dirty="0" err="1" smtClean="0"/>
              <a:t>information</a:t>
            </a:r>
            <a:endParaRPr lang="en-GB" dirty="0"/>
          </a:p>
        </p:txBody>
      </p:sp>
      <p:sp>
        <p:nvSpPr>
          <p:cNvPr id="3" name="Rezervirano mjesto sadržaja 2"/>
          <p:cNvSpPr>
            <a:spLocks noGrp="1"/>
          </p:cNvSpPr>
          <p:nvPr>
            <p:ph idx="1"/>
          </p:nvPr>
        </p:nvSpPr>
        <p:spPr/>
        <p:txBody>
          <a:bodyPr/>
          <a:lstStyle/>
          <a:p>
            <a:r>
              <a:rPr lang="hr-HR" dirty="0" err="1" smtClean="0"/>
              <a:t>Information</a:t>
            </a:r>
            <a:r>
              <a:rPr lang="hr-HR" dirty="0" smtClean="0"/>
              <a:t> </a:t>
            </a:r>
            <a:r>
              <a:rPr lang="hr-HR" dirty="0" err="1" smtClean="0"/>
              <a:t>is</a:t>
            </a:r>
            <a:endParaRPr lang="hr-HR" dirty="0" smtClean="0"/>
          </a:p>
          <a:p>
            <a:pPr lvl="1"/>
            <a:r>
              <a:rPr lang="hr-HR" dirty="0" err="1"/>
              <a:t>c</a:t>
            </a:r>
            <a:r>
              <a:rPr lang="hr-HR" dirty="0" err="1" smtClean="0"/>
              <a:t>ommunicated</a:t>
            </a:r>
            <a:r>
              <a:rPr lang="hr-HR" dirty="0" smtClean="0"/>
              <a:t> </a:t>
            </a:r>
            <a:r>
              <a:rPr lang="hr-HR" dirty="0" err="1" smtClean="0"/>
              <a:t>signs</a:t>
            </a:r>
            <a:r>
              <a:rPr lang="hr-HR" dirty="0" smtClean="0"/>
              <a:t> (</a:t>
            </a:r>
            <a:r>
              <a:rPr lang="hr-HR" dirty="0" err="1" smtClean="0"/>
              <a:t>Claude</a:t>
            </a:r>
            <a:r>
              <a:rPr lang="hr-HR" dirty="0" smtClean="0"/>
              <a:t> </a:t>
            </a:r>
            <a:r>
              <a:rPr lang="hr-HR" dirty="0" err="1" smtClean="0"/>
              <a:t>Shannon</a:t>
            </a:r>
            <a:r>
              <a:rPr lang="hr-HR" dirty="0" smtClean="0"/>
              <a:t>)</a:t>
            </a:r>
          </a:p>
          <a:p>
            <a:pPr lvl="1"/>
            <a:r>
              <a:rPr lang="hr-HR" dirty="0"/>
              <a:t>a</a:t>
            </a:r>
            <a:r>
              <a:rPr lang="hr-HR" dirty="0" smtClean="0"/>
              <a:t> </a:t>
            </a:r>
            <a:r>
              <a:rPr lang="hr-HR" dirty="0" err="1" smtClean="0"/>
              <a:t>change</a:t>
            </a:r>
            <a:r>
              <a:rPr lang="hr-HR" dirty="0" smtClean="0"/>
              <a:t> </a:t>
            </a:r>
            <a:r>
              <a:rPr lang="hr-HR" dirty="0" err="1" smtClean="0"/>
              <a:t>of</a:t>
            </a:r>
            <a:r>
              <a:rPr lang="hr-HR" dirty="0" smtClean="0"/>
              <a:t> </a:t>
            </a:r>
            <a:r>
              <a:rPr lang="hr-HR" dirty="0" err="1" smtClean="0"/>
              <a:t>structure</a:t>
            </a:r>
            <a:r>
              <a:rPr lang="hr-HR" dirty="0" smtClean="0"/>
              <a:t> (Nick </a:t>
            </a:r>
            <a:r>
              <a:rPr lang="hr-HR" dirty="0" err="1" smtClean="0"/>
              <a:t>Belkin</a:t>
            </a:r>
            <a:r>
              <a:rPr lang="hr-HR" dirty="0" smtClean="0"/>
              <a:t> </a:t>
            </a:r>
            <a:r>
              <a:rPr lang="hr-HR" dirty="0" err="1" smtClean="0"/>
              <a:t>and</a:t>
            </a:r>
            <a:r>
              <a:rPr lang="hr-HR" dirty="0" smtClean="0"/>
              <a:t> Steve </a:t>
            </a:r>
            <a:r>
              <a:rPr lang="hr-HR" dirty="0" err="1" smtClean="0"/>
              <a:t>Robertson</a:t>
            </a:r>
            <a:r>
              <a:rPr lang="hr-HR" dirty="0" smtClean="0"/>
              <a:t>)</a:t>
            </a:r>
          </a:p>
          <a:p>
            <a:pPr lvl="1"/>
            <a:r>
              <a:rPr lang="hr-HR" dirty="0" err="1"/>
              <a:t>f</a:t>
            </a:r>
            <a:r>
              <a:rPr lang="hr-HR" dirty="0" err="1" smtClean="0"/>
              <a:t>ragmented</a:t>
            </a:r>
            <a:r>
              <a:rPr lang="hr-HR" dirty="0" smtClean="0"/>
              <a:t> </a:t>
            </a:r>
            <a:r>
              <a:rPr lang="hr-HR" dirty="0" err="1" smtClean="0"/>
              <a:t>knowledge</a:t>
            </a:r>
            <a:r>
              <a:rPr lang="hr-HR" dirty="0" smtClean="0"/>
              <a:t> (</a:t>
            </a:r>
            <a:r>
              <a:rPr lang="hr-HR" dirty="0" err="1" smtClean="0"/>
              <a:t>Bertie</a:t>
            </a:r>
            <a:r>
              <a:rPr lang="hr-HR" dirty="0" smtClean="0"/>
              <a:t> </a:t>
            </a:r>
            <a:r>
              <a:rPr lang="hr-HR" dirty="0" err="1" smtClean="0"/>
              <a:t>Brookes</a:t>
            </a:r>
            <a:r>
              <a:rPr lang="hr-HR" dirty="0" smtClean="0"/>
              <a:t>)</a:t>
            </a:r>
          </a:p>
          <a:p>
            <a:pPr lvl="1"/>
            <a:r>
              <a:rPr lang="hr-HR" dirty="0" err="1" smtClean="0"/>
              <a:t>meaningful</a:t>
            </a:r>
            <a:r>
              <a:rPr lang="hr-HR" dirty="0" smtClean="0"/>
              <a:t> data (</a:t>
            </a:r>
            <a:r>
              <a:rPr lang="hr-HR" dirty="0" err="1" smtClean="0"/>
              <a:t>Luciano</a:t>
            </a:r>
            <a:r>
              <a:rPr lang="hr-HR" dirty="0" smtClean="0"/>
              <a:t> Floridi)</a:t>
            </a:r>
          </a:p>
          <a:p>
            <a:pPr lvl="1"/>
            <a:r>
              <a:rPr lang="hr-HR" dirty="0" err="1"/>
              <a:t>p</a:t>
            </a:r>
            <a:r>
              <a:rPr lang="hr-HR" dirty="0" err="1" smtClean="0"/>
              <a:t>atterns</a:t>
            </a:r>
            <a:r>
              <a:rPr lang="hr-HR" dirty="0" smtClean="0"/>
              <a:t> </a:t>
            </a:r>
            <a:r>
              <a:rPr lang="hr-HR" dirty="0" err="1" smtClean="0"/>
              <a:t>of</a:t>
            </a:r>
            <a:r>
              <a:rPr lang="hr-HR" dirty="0" smtClean="0"/>
              <a:t> </a:t>
            </a:r>
            <a:r>
              <a:rPr lang="hr-HR" dirty="0" err="1" smtClean="0"/>
              <a:t>self-organized</a:t>
            </a:r>
            <a:r>
              <a:rPr lang="hr-HR" dirty="0" smtClean="0"/>
              <a:t> </a:t>
            </a:r>
            <a:r>
              <a:rPr lang="hr-HR" dirty="0" err="1" smtClean="0"/>
              <a:t>complexity</a:t>
            </a:r>
            <a:r>
              <a:rPr lang="hr-HR" dirty="0" smtClean="0"/>
              <a:t>, </a:t>
            </a:r>
            <a:r>
              <a:rPr lang="hr-HR" dirty="0" err="1" smtClean="0"/>
              <a:t>providing</a:t>
            </a:r>
            <a:r>
              <a:rPr lang="hr-HR" dirty="0" smtClean="0"/>
              <a:t> </a:t>
            </a:r>
            <a:r>
              <a:rPr lang="hr-HR" dirty="0" err="1" smtClean="0"/>
              <a:t>meaning-in-context</a:t>
            </a:r>
            <a:r>
              <a:rPr lang="hr-HR" dirty="0" smtClean="0"/>
              <a:t> </a:t>
            </a:r>
            <a:r>
              <a:rPr lang="hr-HR" dirty="0" err="1" smtClean="0"/>
              <a:t>and</a:t>
            </a:r>
            <a:r>
              <a:rPr lang="hr-HR" dirty="0" smtClean="0"/>
              <a:t> </a:t>
            </a:r>
            <a:r>
              <a:rPr lang="hr-HR" dirty="0" err="1" smtClean="0"/>
              <a:t>promoting</a:t>
            </a:r>
            <a:r>
              <a:rPr lang="hr-HR" dirty="0" smtClean="0"/>
              <a:t> </a:t>
            </a:r>
            <a:r>
              <a:rPr lang="hr-HR" dirty="0" err="1" smtClean="0"/>
              <a:t>understanding</a:t>
            </a:r>
            <a:r>
              <a:rPr lang="hr-HR" dirty="0" smtClean="0"/>
              <a:t> (David </a:t>
            </a:r>
            <a:r>
              <a:rPr lang="hr-HR" dirty="0" err="1" smtClean="0"/>
              <a:t>Bowden</a:t>
            </a:r>
            <a:r>
              <a:rPr lang="hr-HR" dirty="0" smtClean="0"/>
              <a:t>)</a:t>
            </a:r>
          </a:p>
          <a:p>
            <a:pPr lvl="3"/>
            <a:r>
              <a:rPr lang="hr-HR" dirty="0" err="1" smtClean="0"/>
              <a:t>From</a:t>
            </a:r>
            <a:r>
              <a:rPr lang="hr-HR" dirty="0" smtClean="0"/>
              <a:t> </a:t>
            </a:r>
            <a:r>
              <a:rPr lang="hr-HR" dirty="0" err="1" smtClean="0"/>
              <a:t>Bowden</a:t>
            </a:r>
            <a:r>
              <a:rPr lang="hr-HR" dirty="0" smtClean="0"/>
              <a:t> </a:t>
            </a:r>
            <a:r>
              <a:rPr lang="hr-HR" dirty="0" err="1" smtClean="0"/>
              <a:t>and</a:t>
            </a:r>
            <a:r>
              <a:rPr lang="hr-HR" dirty="0" smtClean="0"/>
              <a:t> Robinson, 2013</a:t>
            </a:r>
          </a:p>
          <a:p>
            <a:pPr lvl="1"/>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62206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smtClean="0"/>
              <a:t>Content</a:t>
            </a:r>
            <a:r>
              <a:rPr lang="hr-HR" dirty="0" smtClean="0"/>
              <a:t> </a:t>
            </a:r>
            <a:r>
              <a:rPr lang="hr-HR" dirty="0" err="1" smtClean="0"/>
              <a:t>and</a:t>
            </a:r>
            <a:r>
              <a:rPr lang="hr-HR" dirty="0" smtClean="0"/>
              <a:t> </a:t>
            </a:r>
            <a:r>
              <a:rPr lang="hr-HR" dirty="0" err="1" smtClean="0"/>
              <a:t>Introduction</a:t>
            </a:r>
            <a:endParaRPr lang="en-GB" dirty="0"/>
          </a:p>
        </p:txBody>
      </p:sp>
      <p:sp>
        <p:nvSpPr>
          <p:cNvPr id="5" name="Rezervirano mjesto teksta 4"/>
          <p:cNvSpPr>
            <a:spLocks noGrp="1"/>
          </p:cNvSpPr>
          <p:nvPr>
            <p:ph type="body" idx="1"/>
          </p:nvPr>
        </p:nvSpPr>
        <p:spPr/>
        <p:txBody>
          <a:bodyPr/>
          <a:lstStyle/>
          <a:p>
            <a:endParaRPr lang="en-GB"/>
          </a:p>
        </p:txBody>
      </p:sp>
      <p:sp>
        <p:nvSpPr>
          <p:cNvPr id="2" name="Rezervirano mjesto podnožja 1"/>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627847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INFORMATION – </a:t>
            </a:r>
            <a:r>
              <a:rPr lang="hr-HR" dirty="0" err="1" smtClean="0"/>
              <a:t>cont</a:t>
            </a:r>
            <a:r>
              <a:rPr lang="hr-HR" dirty="0" smtClean="0"/>
              <a:t>…</a:t>
            </a:r>
            <a:endParaRPr lang="en-GB" dirty="0"/>
          </a:p>
        </p:txBody>
      </p:sp>
      <p:sp>
        <p:nvSpPr>
          <p:cNvPr id="3" name="Rezervirano mjesto sadržaja 2"/>
          <p:cNvSpPr>
            <a:spLocks noGrp="1"/>
          </p:cNvSpPr>
          <p:nvPr>
            <p:ph idx="1"/>
          </p:nvPr>
        </p:nvSpPr>
        <p:spPr>
          <a:xfrm>
            <a:off x="1103312" y="1759974"/>
            <a:ext cx="8946541" cy="4365523"/>
          </a:xfrm>
        </p:spPr>
        <p:txBody>
          <a:bodyPr>
            <a:normAutofit lnSpcReduction="10000"/>
          </a:bodyPr>
          <a:lstStyle/>
          <a:p>
            <a:r>
              <a:rPr lang="hr-HR" sz="2800" b="1" dirty="0" smtClean="0"/>
              <a:t>In </a:t>
            </a:r>
            <a:r>
              <a:rPr lang="hr-HR" sz="2800" b="1" dirty="0" err="1" smtClean="0"/>
              <a:t>Information</a:t>
            </a:r>
            <a:r>
              <a:rPr lang="hr-HR" sz="2800" b="1" dirty="0" smtClean="0"/>
              <a:t> Science:</a:t>
            </a:r>
          </a:p>
          <a:p>
            <a:pPr lvl="1"/>
            <a:r>
              <a:rPr lang="en-US" altLang="en-US" sz="2200" dirty="0" smtClean="0"/>
              <a:t>Information </a:t>
            </a:r>
            <a:r>
              <a:rPr lang="hr-HR" altLang="en-US" sz="2200" dirty="0" smtClean="0"/>
              <a:t>as </a:t>
            </a:r>
            <a:r>
              <a:rPr lang="en-GB" sz="2000" dirty="0" smtClean="0"/>
              <a:t>any </a:t>
            </a:r>
            <a:r>
              <a:rPr lang="en-GB" sz="2000" dirty="0"/>
              <a:t>entity or form that provides the answer to a </a:t>
            </a:r>
            <a:r>
              <a:rPr lang="en-GB" sz="2000" dirty="0" smtClean="0"/>
              <a:t>quest</a:t>
            </a:r>
            <a:r>
              <a:rPr lang="hr-HR" sz="2000" dirty="0" smtClean="0"/>
              <a:t>ion</a:t>
            </a:r>
            <a:r>
              <a:rPr lang="en-GB" sz="2000" dirty="0"/>
              <a:t> of some kind or resolves </a:t>
            </a:r>
            <a:r>
              <a:rPr lang="en-GB" sz="2000" dirty="0" err="1" smtClean="0"/>
              <a:t>uncertaint</a:t>
            </a:r>
            <a:r>
              <a:rPr lang="hr-HR" sz="2000" dirty="0" smtClean="0"/>
              <a:t>y</a:t>
            </a:r>
            <a:endParaRPr lang="hr-HR" altLang="en-US" sz="2000" dirty="0" smtClean="0"/>
          </a:p>
          <a:p>
            <a:pPr lvl="2"/>
            <a:r>
              <a:rPr lang="en-US" altLang="en-US" sz="1800" dirty="0" smtClean="0"/>
              <a:t>signals</a:t>
            </a:r>
            <a:r>
              <a:rPr lang="en-US" altLang="en-US" sz="1800" dirty="0"/>
              <a:t>, bits, straightforward data - e.g.. </a:t>
            </a:r>
            <a:r>
              <a:rPr lang="hr-HR" altLang="en-US" sz="1800" dirty="0" err="1"/>
              <a:t>I</a:t>
            </a:r>
            <a:r>
              <a:rPr lang="en-US" altLang="en-US" sz="1800" dirty="0" err="1" smtClean="0"/>
              <a:t>nf</a:t>
            </a:r>
            <a:r>
              <a:rPr lang="hr-HR" altLang="en-US" sz="1800" dirty="0" err="1" smtClean="0"/>
              <a:t>ormation</a:t>
            </a:r>
            <a:r>
              <a:rPr lang="en-US" altLang="en-US" sz="1800" dirty="0" smtClean="0"/>
              <a:t> </a:t>
            </a:r>
            <a:r>
              <a:rPr lang="en-US" altLang="en-US" sz="1800" dirty="0"/>
              <a:t>theory (</a:t>
            </a:r>
            <a:r>
              <a:rPr lang="en-US" altLang="en-US" sz="1800" dirty="0" err="1"/>
              <a:t>Shanon</a:t>
            </a:r>
            <a:r>
              <a:rPr lang="en-US" altLang="en-US" sz="1800" dirty="0"/>
              <a:t>), </a:t>
            </a:r>
            <a:r>
              <a:rPr lang="en-US" altLang="en-US" sz="1800" dirty="0" smtClean="0"/>
              <a:t>economics</a:t>
            </a:r>
            <a:r>
              <a:rPr lang="hr-HR" altLang="en-US" sz="1800" dirty="0" smtClean="0"/>
              <a:t>…</a:t>
            </a:r>
            <a:r>
              <a:rPr lang="en-US" altLang="en-US" sz="1800" dirty="0" smtClean="0"/>
              <a:t> </a:t>
            </a:r>
            <a:endParaRPr lang="hr-HR" altLang="en-US" sz="1800" dirty="0"/>
          </a:p>
          <a:p>
            <a:pPr lvl="1"/>
            <a:r>
              <a:rPr lang="en-US" altLang="en-US" sz="2400" dirty="0" smtClean="0"/>
              <a:t>Information </a:t>
            </a:r>
            <a:r>
              <a:rPr lang="en-US" altLang="en-US" sz="2400" dirty="0"/>
              <a:t>involving cognitive processing &amp; understanding</a:t>
            </a:r>
          </a:p>
          <a:p>
            <a:pPr marL="1352550" lvl="2" indent="-495300">
              <a:lnSpc>
                <a:spcPct val="80000"/>
              </a:lnSpc>
            </a:pPr>
            <a:r>
              <a:rPr lang="en-US" altLang="en-US" sz="1800" dirty="0"/>
              <a:t>understanding, </a:t>
            </a:r>
            <a:r>
              <a:rPr lang="en-US" altLang="en-US" sz="1800" dirty="0" smtClean="0"/>
              <a:t>Brookes</a:t>
            </a:r>
            <a:endParaRPr lang="hr-HR" altLang="en-US" sz="1800" dirty="0" smtClean="0"/>
          </a:p>
          <a:p>
            <a:pPr marL="952500" lvl="1" indent="-495300">
              <a:lnSpc>
                <a:spcPct val="80000"/>
              </a:lnSpc>
            </a:pPr>
            <a:r>
              <a:rPr lang="en-US" altLang="en-US" sz="2400" dirty="0" smtClean="0"/>
              <a:t>Information </a:t>
            </a:r>
            <a:r>
              <a:rPr lang="en-US" altLang="en-US" sz="2400" dirty="0"/>
              <a:t>also as related to context, situation, problem-at-hand</a:t>
            </a:r>
          </a:p>
          <a:p>
            <a:pPr marL="1352550" lvl="2" indent="-495300">
              <a:lnSpc>
                <a:spcPct val="80000"/>
              </a:lnSpc>
            </a:pPr>
            <a:r>
              <a:rPr lang="en-US" altLang="en-US" sz="1800" b="1" dirty="0"/>
              <a:t>USERS, USE,TASK </a:t>
            </a:r>
            <a:endParaRPr lang="en-US" altLang="en-US" sz="1800"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355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PEOPLE</a:t>
            </a:r>
            <a:endParaRPr lang="en-GB" dirty="0"/>
          </a:p>
        </p:txBody>
      </p:sp>
      <p:sp>
        <p:nvSpPr>
          <p:cNvPr id="3" name="Rezervirano mjesto sadržaja 2"/>
          <p:cNvSpPr>
            <a:spLocks noGrp="1"/>
          </p:cNvSpPr>
          <p:nvPr>
            <p:ph idx="1"/>
          </p:nvPr>
        </p:nvSpPr>
        <p:spPr/>
        <p:txBody>
          <a:bodyPr>
            <a:normAutofit fontScale="92500" lnSpcReduction="20000"/>
          </a:bodyPr>
          <a:lstStyle/>
          <a:p>
            <a:r>
              <a:rPr lang="en-US" altLang="en-US" sz="2400" dirty="0"/>
              <a:t>Professional services</a:t>
            </a:r>
          </a:p>
          <a:p>
            <a:pPr lvl="1"/>
            <a:r>
              <a:rPr lang="en-US" altLang="en-US" sz="2000" dirty="0"/>
              <a:t>in organization – </a:t>
            </a:r>
            <a:r>
              <a:rPr lang="en-US" altLang="en-US" sz="2000" dirty="0" smtClean="0"/>
              <a:t>moving </a:t>
            </a:r>
            <a:r>
              <a:rPr lang="en-US" altLang="en-US" sz="2000" dirty="0"/>
              <a:t>toward knowledge management, competitive intelligence</a:t>
            </a:r>
          </a:p>
          <a:p>
            <a:pPr lvl="1"/>
            <a:r>
              <a:rPr lang="en-US" altLang="en-US" sz="2000" dirty="0"/>
              <a:t>in industry – vendors, aggregators, Internet,</a:t>
            </a:r>
          </a:p>
          <a:p>
            <a:r>
              <a:rPr lang="en-US" altLang="en-US" sz="2400" dirty="0"/>
              <a:t>Research</a:t>
            </a:r>
          </a:p>
          <a:p>
            <a:pPr lvl="1"/>
            <a:r>
              <a:rPr lang="en-US" altLang="en-US" sz="2000" dirty="0"/>
              <a:t>user &amp; use studies</a:t>
            </a:r>
          </a:p>
          <a:p>
            <a:pPr lvl="1"/>
            <a:r>
              <a:rPr lang="en-US" altLang="en-US" sz="2000" dirty="0"/>
              <a:t>interaction studies</a:t>
            </a:r>
          </a:p>
          <a:p>
            <a:pPr lvl="1"/>
            <a:r>
              <a:rPr lang="en-US" altLang="en-US" sz="2000" dirty="0"/>
              <a:t>broadening to information seeking studies, social context, collaboration</a:t>
            </a:r>
          </a:p>
          <a:p>
            <a:pPr lvl="1"/>
            <a:r>
              <a:rPr lang="en-US" altLang="en-US" sz="2000" dirty="0"/>
              <a:t>relevance studies</a:t>
            </a:r>
          </a:p>
          <a:p>
            <a:pPr lvl="1"/>
            <a:r>
              <a:rPr lang="en-US" altLang="en-US" sz="2000" dirty="0"/>
              <a:t>social informatics</a:t>
            </a:r>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7263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PEOPLE – </a:t>
            </a:r>
            <a:r>
              <a:rPr lang="hr-HR" dirty="0" err="1" smtClean="0"/>
              <a:t>cont</a:t>
            </a:r>
            <a:r>
              <a:rPr lang="hr-HR" dirty="0" smtClean="0"/>
              <a:t>…</a:t>
            </a:r>
            <a:endParaRPr lang="en-GB" dirty="0"/>
          </a:p>
        </p:txBody>
      </p:sp>
      <p:sp>
        <p:nvSpPr>
          <p:cNvPr id="3" name="Rezervirano mjesto sadržaja 2"/>
          <p:cNvSpPr>
            <a:spLocks noGrp="1"/>
          </p:cNvSpPr>
          <p:nvPr>
            <p:ph idx="1"/>
          </p:nvPr>
        </p:nvSpPr>
        <p:spPr/>
        <p:txBody>
          <a:bodyPr/>
          <a:lstStyle/>
          <a:p>
            <a:r>
              <a:rPr lang="hr-HR" sz="2400" dirty="0" err="1" smtClean="0"/>
              <a:t>Users</a:t>
            </a:r>
            <a:r>
              <a:rPr lang="hr-HR" sz="2400" dirty="0" smtClean="0"/>
              <a:t> </a:t>
            </a:r>
            <a:r>
              <a:rPr lang="hr-HR" sz="2400" dirty="0" err="1" smtClean="0"/>
              <a:t>and</a:t>
            </a:r>
            <a:r>
              <a:rPr lang="hr-HR" sz="2400" dirty="0" smtClean="0"/>
              <a:t> </a:t>
            </a:r>
            <a:r>
              <a:rPr lang="hr-HR" sz="2400" dirty="0" err="1" smtClean="0"/>
              <a:t>user</a:t>
            </a:r>
            <a:r>
              <a:rPr lang="hr-HR" sz="2400" dirty="0" smtClean="0"/>
              <a:t> </a:t>
            </a:r>
            <a:r>
              <a:rPr lang="hr-HR" sz="2400" dirty="0" err="1" smtClean="0"/>
              <a:t>studies</a:t>
            </a:r>
            <a:r>
              <a:rPr lang="hr-HR" sz="2400" dirty="0" smtClean="0"/>
              <a:t> </a:t>
            </a:r>
          </a:p>
          <a:p>
            <a:pPr lvl="1">
              <a:lnSpc>
                <a:spcPct val="90000"/>
              </a:lnSpc>
            </a:pPr>
            <a:r>
              <a:rPr lang="en-US" altLang="en-US" sz="2400" dirty="0"/>
              <a:t>many studies related to IR</a:t>
            </a:r>
          </a:p>
          <a:p>
            <a:pPr lvl="2">
              <a:lnSpc>
                <a:spcPct val="90000"/>
              </a:lnSpc>
            </a:pPr>
            <a:r>
              <a:rPr lang="hr-HR" altLang="en-US" sz="2400" dirty="0" smtClean="0"/>
              <a:t> </a:t>
            </a:r>
            <a:r>
              <a:rPr lang="en-US" altLang="en-US" sz="2400" dirty="0" smtClean="0"/>
              <a:t>e.g</a:t>
            </a:r>
            <a:r>
              <a:rPr lang="en-US" altLang="en-US" sz="2400" dirty="0"/>
              <a:t>. searching, multitasking, browsing, navigation</a:t>
            </a:r>
          </a:p>
          <a:p>
            <a:pPr lvl="1">
              <a:lnSpc>
                <a:spcPct val="90000"/>
              </a:lnSpc>
            </a:pPr>
            <a:r>
              <a:rPr lang="en-US" altLang="en-US" sz="2400" dirty="0"/>
              <a:t> theoretical &amp; experimental studies </a:t>
            </a:r>
            <a:r>
              <a:rPr lang="en-US" altLang="en-US" sz="2400" dirty="0" smtClean="0"/>
              <a:t>on</a:t>
            </a:r>
            <a:r>
              <a:rPr lang="hr-HR" altLang="en-US" sz="2400" dirty="0" smtClean="0"/>
              <a:t> </a:t>
            </a:r>
            <a:r>
              <a:rPr lang="hr-HR" altLang="en-US" sz="2400" b="1" dirty="0" err="1" smtClean="0"/>
              <a:t>relevance</a:t>
            </a:r>
            <a:r>
              <a:rPr lang="en-US" altLang="en-US" sz="2400" b="1" dirty="0" smtClean="0">
                <a:hlinkClick r:id="rId2"/>
              </a:rPr>
              <a:t> </a:t>
            </a:r>
            <a:endParaRPr lang="en-US" altLang="en-US" sz="2400" b="1" dirty="0"/>
          </a:p>
          <a:p>
            <a:pPr>
              <a:lnSpc>
                <a:spcPct val="90000"/>
              </a:lnSpc>
            </a:pPr>
            <a:r>
              <a:rPr lang="en-US" altLang="en-US" sz="2400" dirty="0"/>
              <a:t>Branching into Web use studies</a:t>
            </a:r>
          </a:p>
          <a:p>
            <a:pPr lvl="1">
              <a:lnSpc>
                <a:spcPct val="90000"/>
              </a:lnSpc>
            </a:pPr>
            <a:r>
              <a:rPr lang="en-US" altLang="en-US" sz="2400" dirty="0"/>
              <a:t>quantitative &amp; qualitative studies</a:t>
            </a:r>
          </a:p>
          <a:p>
            <a:pPr lvl="1">
              <a:lnSpc>
                <a:spcPct val="90000"/>
              </a:lnSpc>
            </a:pPr>
            <a:r>
              <a:rPr lang="en-US" altLang="en-US" sz="2400" dirty="0"/>
              <a:t>emergence of </a:t>
            </a:r>
            <a:r>
              <a:rPr lang="en-US" altLang="en-US" sz="2400" dirty="0" smtClean="0"/>
              <a:t>web</a:t>
            </a:r>
            <a:r>
              <a:rPr lang="hr-HR" altLang="en-US" sz="2400" dirty="0" smtClean="0"/>
              <a:t>o</a:t>
            </a:r>
            <a:r>
              <a:rPr lang="en-US" altLang="en-US" sz="2400" dirty="0" smtClean="0"/>
              <a:t>metrics</a:t>
            </a:r>
            <a:r>
              <a:rPr lang="hr-HR" altLang="en-US" sz="2400" dirty="0" smtClean="0"/>
              <a:t>, </a:t>
            </a:r>
            <a:r>
              <a:rPr lang="hr-HR" altLang="en-US" sz="2400" dirty="0" err="1" smtClean="0"/>
              <a:t>altmetrics</a:t>
            </a:r>
            <a:r>
              <a:rPr lang="hr-HR" altLang="en-US" sz="2400" dirty="0" smtClean="0"/>
              <a:t> </a:t>
            </a:r>
            <a:endParaRPr lang="en-US" altLang="en-US" sz="2400"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72037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PEOPLE – </a:t>
            </a:r>
            <a:r>
              <a:rPr lang="hr-HR" dirty="0" err="1" smtClean="0"/>
              <a:t>cont</a:t>
            </a:r>
            <a:r>
              <a:rPr lang="hr-HR" dirty="0" smtClean="0"/>
              <a:t>..</a:t>
            </a:r>
            <a:endParaRPr lang="en-GB" dirty="0"/>
          </a:p>
        </p:txBody>
      </p:sp>
      <p:sp>
        <p:nvSpPr>
          <p:cNvPr id="3" name="Rezervirano mjesto sadržaja 2"/>
          <p:cNvSpPr>
            <a:spLocks noGrp="1"/>
          </p:cNvSpPr>
          <p:nvPr>
            <p:ph idx="1"/>
          </p:nvPr>
        </p:nvSpPr>
        <p:spPr/>
        <p:txBody>
          <a:bodyPr/>
          <a:lstStyle/>
          <a:p>
            <a:pPr>
              <a:lnSpc>
                <a:spcPct val="90000"/>
              </a:lnSpc>
            </a:pPr>
            <a:r>
              <a:rPr lang="en-US" altLang="en-US" dirty="0"/>
              <a:t>Traditional IR model concentrates on matching but not on user side &amp; interaction</a:t>
            </a:r>
          </a:p>
          <a:p>
            <a:pPr>
              <a:lnSpc>
                <a:spcPct val="90000"/>
              </a:lnSpc>
            </a:pPr>
            <a:r>
              <a:rPr lang="en-US" altLang="en-US" dirty="0"/>
              <a:t>Several interaction models suggested</a:t>
            </a:r>
          </a:p>
          <a:p>
            <a:pPr lvl="2">
              <a:lnSpc>
                <a:spcPct val="90000"/>
              </a:lnSpc>
            </a:pPr>
            <a:r>
              <a:rPr lang="en-US" altLang="en-US" dirty="0" err="1"/>
              <a:t>Ingwersen’s</a:t>
            </a:r>
            <a:r>
              <a:rPr lang="en-US" altLang="en-US" dirty="0"/>
              <a:t> cognitive, Belkin’s episode, </a:t>
            </a:r>
            <a:r>
              <a:rPr lang="en-US" altLang="en-US" dirty="0" err="1"/>
              <a:t>Saracevic’s</a:t>
            </a:r>
            <a:r>
              <a:rPr lang="en-US" altLang="en-US" dirty="0"/>
              <a:t> stratified model</a:t>
            </a:r>
          </a:p>
          <a:p>
            <a:pPr lvl="1">
              <a:lnSpc>
                <a:spcPct val="90000"/>
              </a:lnSpc>
            </a:pPr>
            <a:r>
              <a:rPr lang="en-US" altLang="en-US" dirty="0"/>
              <a:t>hard to get experiments &amp; confirmation</a:t>
            </a:r>
          </a:p>
          <a:p>
            <a:pPr>
              <a:lnSpc>
                <a:spcPct val="90000"/>
              </a:lnSpc>
            </a:pPr>
            <a:r>
              <a:rPr lang="en-US" altLang="en-US" dirty="0"/>
              <a:t> Considered key to providing </a:t>
            </a:r>
          </a:p>
          <a:p>
            <a:pPr lvl="2">
              <a:lnSpc>
                <a:spcPct val="90000"/>
              </a:lnSpc>
            </a:pPr>
            <a:r>
              <a:rPr lang="en-US" altLang="en-US" dirty="0"/>
              <a:t>basis for better design </a:t>
            </a:r>
          </a:p>
          <a:p>
            <a:pPr lvl="2">
              <a:lnSpc>
                <a:spcPct val="90000"/>
              </a:lnSpc>
            </a:pPr>
            <a:r>
              <a:rPr lang="en-US" altLang="en-US" dirty="0"/>
              <a:t>understanding of use of systems</a:t>
            </a:r>
          </a:p>
          <a:p>
            <a:pPr>
              <a:lnSpc>
                <a:spcPct val="90000"/>
              </a:lnSpc>
            </a:pPr>
            <a:r>
              <a:rPr lang="en-US" altLang="en-US" dirty="0"/>
              <a:t>Web interactions: a major new </a:t>
            </a:r>
            <a:r>
              <a:rPr lang="en-US" altLang="en-US" dirty="0" smtClean="0"/>
              <a:t>area</a:t>
            </a:r>
            <a:endParaRPr lang="hr-HR" altLang="en-US" dirty="0" smtClean="0"/>
          </a:p>
          <a:p>
            <a:pPr lvl="8">
              <a:lnSpc>
                <a:spcPct val="90000"/>
              </a:lnSpc>
            </a:pPr>
            <a:r>
              <a:rPr lang="hr-HR" altLang="en-US" dirty="0" smtClean="0"/>
              <a:t>(</a:t>
            </a:r>
            <a:r>
              <a:rPr lang="hr-HR" altLang="en-US" dirty="0" err="1" smtClean="0"/>
              <a:t>Tefko</a:t>
            </a:r>
            <a:r>
              <a:rPr lang="hr-HR" altLang="en-US" dirty="0" smtClean="0"/>
              <a:t> </a:t>
            </a:r>
            <a:r>
              <a:rPr lang="hr-HR" altLang="en-US" dirty="0" err="1" smtClean="0"/>
              <a:t>Saracevic</a:t>
            </a:r>
            <a:r>
              <a:rPr lang="hr-HR" altLang="en-US" dirty="0" smtClean="0"/>
              <a:t>, 2009)</a:t>
            </a:r>
            <a:endParaRPr lang="en-US" altLang="en-US"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03902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PEOPLE – </a:t>
            </a:r>
            <a:r>
              <a:rPr lang="hr-HR" dirty="0" err="1" smtClean="0"/>
              <a:t>cont</a:t>
            </a:r>
            <a:r>
              <a:rPr lang="hr-HR" dirty="0" smtClean="0"/>
              <a:t>…</a:t>
            </a:r>
            <a:endParaRPr lang="en-GB" dirty="0"/>
          </a:p>
        </p:txBody>
      </p:sp>
      <p:sp>
        <p:nvSpPr>
          <p:cNvPr id="3" name="Rezervirano mjesto sadržaja 2"/>
          <p:cNvSpPr>
            <a:spLocks noGrp="1"/>
          </p:cNvSpPr>
          <p:nvPr>
            <p:ph idx="1"/>
          </p:nvPr>
        </p:nvSpPr>
        <p:spPr/>
        <p:txBody>
          <a:bodyPr/>
          <a:lstStyle/>
          <a:p>
            <a:pPr>
              <a:lnSpc>
                <a:spcPct val="90000"/>
              </a:lnSpc>
            </a:pPr>
            <a:r>
              <a:rPr lang="hr-HR" altLang="en-US" sz="2400" dirty="0" err="1" smtClean="0"/>
              <a:t>Information</a:t>
            </a:r>
            <a:r>
              <a:rPr lang="hr-HR" altLang="en-US" sz="2400" dirty="0" smtClean="0"/>
              <a:t> </a:t>
            </a:r>
            <a:r>
              <a:rPr lang="hr-HR" altLang="en-US" sz="2400" dirty="0" err="1" smtClean="0"/>
              <a:t>seeking</a:t>
            </a:r>
            <a:endParaRPr lang="hr-HR" altLang="en-US" sz="2400" dirty="0" smtClean="0"/>
          </a:p>
          <a:p>
            <a:pPr lvl="1">
              <a:lnSpc>
                <a:spcPct val="90000"/>
              </a:lnSpc>
            </a:pPr>
            <a:r>
              <a:rPr lang="en-US" altLang="en-US" sz="2200" dirty="0" smtClean="0"/>
              <a:t>Concentrates </a:t>
            </a:r>
            <a:r>
              <a:rPr lang="en-US" altLang="en-US" sz="2200" dirty="0"/>
              <a:t>on broader context not only IR or interaction, people as they move in life &amp; work</a:t>
            </a:r>
          </a:p>
          <a:p>
            <a:pPr lvl="1">
              <a:lnSpc>
                <a:spcPct val="90000"/>
              </a:lnSpc>
            </a:pPr>
            <a:r>
              <a:rPr lang="en-US" altLang="en-US" sz="2200" dirty="0"/>
              <a:t>Number of models provided</a:t>
            </a:r>
          </a:p>
          <a:p>
            <a:pPr lvl="2">
              <a:lnSpc>
                <a:spcPct val="90000"/>
              </a:lnSpc>
            </a:pPr>
            <a:r>
              <a:rPr lang="en-US" altLang="en-US" sz="1800" dirty="0"/>
              <a:t>e.g. </a:t>
            </a:r>
            <a:r>
              <a:rPr lang="en-US" altLang="en-US" sz="1800" dirty="0" err="1"/>
              <a:t>Kuhlthau’s</a:t>
            </a:r>
            <a:r>
              <a:rPr lang="en-US" altLang="en-US" sz="1800" dirty="0"/>
              <a:t> information search </a:t>
            </a:r>
            <a:r>
              <a:rPr lang="en-US" altLang="en-US" sz="1800" dirty="0" smtClean="0"/>
              <a:t>process, </a:t>
            </a:r>
            <a:r>
              <a:rPr lang="en-US" altLang="en-US" sz="1800" dirty="0" err="1"/>
              <a:t>Järvelin’s</a:t>
            </a:r>
            <a:r>
              <a:rPr lang="en-US" altLang="en-US" sz="1800" dirty="0"/>
              <a:t> information seeking</a:t>
            </a:r>
          </a:p>
          <a:p>
            <a:pPr lvl="1">
              <a:lnSpc>
                <a:spcPct val="90000"/>
              </a:lnSpc>
            </a:pPr>
            <a:r>
              <a:rPr lang="en-US" altLang="en-US" sz="2200" dirty="0"/>
              <a:t>Includes studies of ‘life in the round,’ making </a:t>
            </a:r>
            <a:r>
              <a:rPr lang="en-US" altLang="en-US" sz="2200" dirty="0" smtClean="0"/>
              <a:t>sense</a:t>
            </a:r>
            <a:r>
              <a:rPr lang="hr-HR" altLang="en-US" sz="2200" dirty="0" smtClean="0"/>
              <a:t> (</a:t>
            </a:r>
            <a:r>
              <a:rPr lang="hr-HR" altLang="en-US" sz="2200" dirty="0" err="1" smtClean="0"/>
              <a:t>Dervin</a:t>
            </a:r>
            <a:r>
              <a:rPr lang="hr-HR" altLang="en-US" sz="2200" dirty="0" smtClean="0"/>
              <a:t>)</a:t>
            </a:r>
            <a:r>
              <a:rPr lang="en-US" altLang="en-US" sz="2200" dirty="0" smtClean="0"/>
              <a:t>, </a:t>
            </a:r>
            <a:r>
              <a:rPr lang="en-US" altLang="en-US" sz="2200" dirty="0"/>
              <a:t>information </a:t>
            </a:r>
            <a:r>
              <a:rPr lang="en-US" altLang="en-US" sz="2200" dirty="0" smtClean="0"/>
              <a:t>encountering</a:t>
            </a:r>
            <a:r>
              <a:rPr lang="hr-HR" altLang="en-US" sz="2200" dirty="0" smtClean="0"/>
              <a:t> (</a:t>
            </a:r>
            <a:r>
              <a:rPr lang="hr-HR" altLang="en-US" sz="2200" dirty="0" err="1" smtClean="0"/>
              <a:t>Erdelez</a:t>
            </a:r>
            <a:r>
              <a:rPr lang="hr-HR" altLang="en-US" sz="2200" dirty="0" smtClean="0"/>
              <a:t>)</a:t>
            </a:r>
            <a:r>
              <a:rPr lang="en-US" altLang="en-US" sz="2200" dirty="0" smtClean="0"/>
              <a:t>, </a:t>
            </a:r>
            <a:r>
              <a:rPr lang="en-US" altLang="en-US" sz="2200" dirty="0"/>
              <a:t>work life, information </a:t>
            </a:r>
            <a:r>
              <a:rPr lang="en-US" altLang="en-US" sz="2200" dirty="0" smtClean="0"/>
              <a:t>discovery</a:t>
            </a:r>
            <a:r>
              <a:rPr lang="hr-HR" altLang="en-US" sz="2200" dirty="0" smtClean="0"/>
              <a:t> (</a:t>
            </a:r>
            <a:r>
              <a:rPr lang="hr-HR" altLang="en-US" sz="2200" dirty="0" err="1" smtClean="0"/>
              <a:t>Bruza</a:t>
            </a:r>
            <a:r>
              <a:rPr lang="hr-HR" altLang="en-US" sz="2200" dirty="0" smtClean="0"/>
              <a:t>), </a:t>
            </a:r>
            <a:r>
              <a:rPr lang="hr-HR" altLang="en-US" sz="2200" dirty="0" err="1" smtClean="0"/>
              <a:t>etc</a:t>
            </a:r>
            <a:r>
              <a:rPr lang="hr-HR" altLang="en-US" sz="2200" dirty="0" smtClean="0"/>
              <a:t>.</a:t>
            </a:r>
            <a:endParaRPr lang="en-US" altLang="en-US" sz="2200" dirty="0"/>
          </a:p>
          <a:p>
            <a:pPr lvl="1">
              <a:lnSpc>
                <a:spcPct val="90000"/>
              </a:lnSpc>
            </a:pPr>
            <a:r>
              <a:rPr lang="en-US" altLang="en-US" sz="2200" dirty="0"/>
              <a:t>Based on concept of social construction of information</a:t>
            </a:r>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41040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altLang="en-US" dirty="0"/>
              <a:t>Paradigm split in technology </a:t>
            </a:r>
            <a:r>
              <a:rPr lang="en-US" altLang="en-US" dirty="0" smtClean="0"/>
              <a:t>– people</a:t>
            </a:r>
            <a:r>
              <a:rPr lang="hr-HR" altLang="en-US" dirty="0" smtClean="0"/>
              <a:t> </a:t>
            </a:r>
            <a:r>
              <a:rPr lang="en-GB" dirty="0"/>
              <a:t/>
            </a:r>
            <a:br>
              <a:rPr lang="en-GB" dirty="0"/>
            </a:br>
            <a:endParaRPr lang="en-GB" dirty="0"/>
          </a:p>
        </p:txBody>
      </p:sp>
      <p:sp>
        <p:nvSpPr>
          <p:cNvPr id="3" name="Rezervirano mjesto sadržaja 2"/>
          <p:cNvSpPr>
            <a:spLocks noGrp="1"/>
          </p:cNvSpPr>
          <p:nvPr>
            <p:ph idx="1"/>
          </p:nvPr>
        </p:nvSpPr>
        <p:spPr/>
        <p:txBody>
          <a:bodyPr>
            <a:normAutofit fontScale="70000" lnSpcReduction="20000"/>
          </a:bodyPr>
          <a:lstStyle/>
          <a:p>
            <a:pPr>
              <a:lnSpc>
                <a:spcPct val="90000"/>
              </a:lnSpc>
            </a:pPr>
            <a:r>
              <a:rPr lang="en-US" altLang="en-US" sz="2800" dirty="0"/>
              <a:t>Split from early 80’s to date </a:t>
            </a:r>
            <a:r>
              <a:rPr lang="en-US" altLang="en-US" sz="2800" dirty="0" smtClean="0"/>
              <a:t>into:</a:t>
            </a:r>
            <a:endParaRPr lang="hr-HR" altLang="en-US" sz="2800" dirty="0" smtClean="0"/>
          </a:p>
          <a:p>
            <a:pPr lvl="1">
              <a:lnSpc>
                <a:spcPct val="90000"/>
              </a:lnSpc>
            </a:pPr>
            <a:r>
              <a:rPr lang="en-US" altLang="en-US" sz="3000" dirty="0" smtClean="0"/>
              <a:t>System-centered</a:t>
            </a:r>
            <a:endParaRPr lang="hr-HR" altLang="en-US" sz="3000" dirty="0" smtClean="0"/>
          </a:p>
          <a:p>
            <a:pPr lvl="2">
              <a:lnSpc>
                <a:spcPct val="90000"/>
              </a:lnSpc>
            </a:pPr>
            <a:r>
              <a:rPr lang="en-US" altLang="en-US" dirty="0" smtClean="0"/>
              <a:t>algorithms</a:t>
            </a:r>
            <a:r>
              <a:rPr lang="en-US" altLang="en-US" dirty="0"/>
              <a:t>, </a:t>
            </a:r>
            <a:r>
              <a:rPr lang="en-US" altLang="en-US" dirty="0" smtClean="0"/>
              <a:t>TREC</a:t>
            </a:r>
            <a:r>
              <a:rPr lang="hr-HR" altLang="en-US" dirty="0" smtClean="0"/>
              <a:t> (</a:t>
            </a:r>
            <a:r>
              <a:rPr lang="en-GB" dirty="0"/>
              <a:t>Text Retrieval </a:t>
            </a:r>
            <a:r>
              <a:rPr lang="en-GB" dirty="0" smtClean="0"/>
              <a:t>Conference</a:t>
            </a:r>
            <a:r>
              <a:rPr lang="hr-HR" dirty="0"/>
              <a:t>)</a:t>
            </a:r>
            <a:r>
              <a:rPr lang="en-US" altLang="en-US" dirty="0" smtClean="0"/>
              <a:t>, </a:t>
            </a:r>
            <a:r>
              <a:rPr lang="en-US" altLang="en-US" dirty="0"/>
              <a:t>search </a:t>
            </a:r>
            <a:r>
              <a:rPr lang="en-US" altLang="en-US" dirty="0" smtClean="0"/>
              <a:t>engines</a:t>
            </a:r>
            <a:endParaRPr lang="hr-HR" altLang="en-US" dirty="0" smtClean="0"/>
          </a:p>
          <a:p>
            <a:pPr lvl="2">
              <a:lnSpc>
                <a:spcPct val="90000"/>
              </a:lnSpc>
            </a:pPr>
            <a:r>
              <a:rPr lang="en-US" altLang="en-US" dirty="0" smtClean="0"/>
              <a:t>continue </a:t>
            </a:r>
            <a:r>
              <a:rPr lang="en-US" altLang="en-US" dirty="0"/>
              <a:t>traditional IR </a:t>
            </a:r>
            <a:r>
              <a:rPr lang="en-US" altLang="en-US" dirty="0" smtClean="0"/>
              <a:t>model</a:t>
            </a:r>
            <a:endParaRPr lang="hr-HR" altLang="en-US" dirty="0" smtClean="0"/>
          </a:p>
          <a:p>
            <a:pPr lvl="3">
              <a:lnSpc>
                <a:spcPct val="90000"/>
              </a:lnSpc>
            </a:pPr>
            <a:r>
              <a:rPr lang="en-US" altLang="en-US" sz="1800" dirty="0"/>
              <a:t>IR in computer science</a:t>
            </a:r>
          </a:p>
          <a:p>
            <a:pPr lvl="4">
              <a:lnSpc>
                <a:spcPct val="90000"/>
              </a:lnSpc>
            </a:pPr>
            <a:r>
              <a:rPr lang="en-US" altLang="en-US" sz="1600" dirty="0"/>
              <a:t>completely technology oriented</a:t>
            </a:r>
          </a:p>
          <a:p>
            <a:pPr lvl="4">
              <a:lnSpc>
                <a:spcPct val="90000"/>
              </a:lnSpc>
            </a:pPr>
            <a:r>
              <a:rPr lang="en-US" altLang="en-US" sz="1600" dirty="0"/>
              <a:t>VERY international</a:t>
            </a:r>
          </a:p>
          <a:p>
            <a:pPr lvl="4">
              <a:lnSpc>
                <a:spcPct val="90000"/>
              </a:lnSpc>
            </a:pPr>
            <a:r>
              <a:rPr lang="en-US" altLang="en-US" sz="1600" dirty="0"/>
              <a:t>not aware at all of the other </a:t>
            </a:r>
            <a:r>
              <a:rPr lang="en-US" altLang="en-US" sz="1600" dirty="0" smtClean="0"/>
              <a:t>side</a:t>
            </a:r>
            <a:endParaRPr lang="hr-HR" altLang="en-US" dirty="0"/>
          </a:p>
          <a:p>
            <a:pPr lvl="1">
              <a:lnSpc>
                <a:spcPct val="90000"/>
              </a:lnSpc>
            </a:pPr>
            <a:r>
              <a:rPr lang="en-US" altLang="en-US" sz="3000" dirty="0" smtClean="0"/>
              <a:t>Human-</a:t>
            </a:r>
            <a:r>
              <a:rPr lang="en-US" altLang="en-US" sz="3000" dirty="0"/>
              <a:t>(user)-centered</a:t>
            </a:r>
          </a:p>
          <a:p>
            <a:pPr lvl="2">
              <a:lnSpc>
                <a:spcPct val="90000"/>
              </a:lnSpc>
            </a:pPr>
            <a:r>
              <a:rPr lang="en-US" altLang="en-US" dirty="0"/>
              <a:t>cognitive, situational, user </a:t>
            </a:r>
            <a:r>
              <a:rPr lang="en-US" altLang="en-US" dirty="0" smtClean="0"/>
              <a:t>studies</a:t>
            </a:r>
            <a:endParaRPr lang="hr-HR" altLang="en-US" dirty="0" smtClean="0"/>
          </a:p>
          <a:p>
            <a:pPr lvl="2">
              <a:lnSpc>
                <a:spcPct val="90000"/>
              </a:lnSpc>
            </a:pPr>
            <a:r>
              <a:rPr lang="en-US" altLang="en-US" dirty="0" smtClean="0"/>
              <a:t>interaction </a:t>
            </a:r>
            <a:r>
              <a:rPr lang="en-US" altLang="en-US" dirty="0"/>
              <a:t>models, some started in </a:t>
            </a:r>
            <a:r>
              <a:rPr lang="en-US" altLang="en-US" dirty="0" smtClean="0"/>
              <a:t>TREC</a:t>
            </a:r>
            <a:endParaRPr lang="hr-HR" altLang="en-US" dirty="0" smtClean="0"/>
          </a:p>
          <a:p>
            <a:pPr lvl="2">
              <a:lnSpc>
                <a:spcPct val="90000"/>
              </a:lnSpc>
            </a:pPr>
            <a:r>
              <a:rPr lang="en-US" altLang="en-US" dirty="0" smtClean="0"/>
              <a:t>relevance studies</a:t>
            </a:r>
            <a:endParaRPr lang="hr-HR" altLang="en-US" dirty="0" smtClean="0"/>
          </a:p>
          <a:p>
            <a:pPr lvl="3">
              <a:lnSpc>
                <a:spcPct val="90000"/>
              </a:lnSpc>
            </a:pPr>
            <a:r>
              <a:rPr lang="en-US" altLang="en-US" sz="1800" dirty="0"/>
              <a:t>IR, user studies, services in information science</a:t>
            </a:r>
          </a:p>
          <a:p>
            <a:pPr lvl="4">
              <a:lnSpc>
                <a:spcPct val="90000"/>
              </a:lnSpc>
            </a:pPr>
            <a:r>
              <a:rPr lang="en-US" altLang="en-US" sz="1600" dirty="0"/>
              <a:t>mostly people oriented</a:t>
            </a:r>
          </a:p>
          <a:p>
            <a:pPr lvl="4">
              <a:lnSpc>
                <a:spcPct val="90000"/>
              </a:lnSpc>
            </a:pPr>
            <a:r>
              <a:rPr lang="en-US" altLang="en-US" sz="1600" dirty="0"/>
              <a:t>aware, but participating less with other side</a:t>
            </a:r>
          </a:p>
          <a:p>
            <a:pPr lvl="4">
              <a:lnSpc>
                <a:spcPct val="90000"/>
              </a:lnSpc>
            </a:pPr>
            <a:r>
              <a:rPr lang="en-US" altLang="en-US" sz="1600" dirty="0"/>
              <a:t>only a few LIS people come to SIGIR, even fewer SIGIR to ASIST, none to ALA</a:t>
            </a:r>
            <a:endParaRPr lang="en-US" altLang="en-US"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41098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 calcmode="lin" valueType="num">
                                      <p:cBhvr additive="base">
                                        <p:cTn id="7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Definition</a:t>
            </a:r>
            <a:r>
              <a:rPr lang="hr-HR" dirty="0"/>
              <a:t> </a:t>
            </a:r>
            <a:r>
              <a:rPr lang="hr-HR" dirty="0" err="1"/>
              <a:t>of</a:t>
            </a:r>
            <a:r>
              <a:rPr lang="hr-HR" dirty="0"/>
              <a:t> </a:t>
            </a:r>
            <a:r>
              <a:rPr lang="hr-HR" dirty="0" smtClean="0"/>
              <a:t>IS</a:t>
            </a:r>
            <a:endParaRPr lang="en-GB" dirty="0"/>
          </a:p>
        </p:txBody>
      </p:sp>
      <p:sp>
        <p:nvSpPr>
          <p:cNvPr id="3" name="Rezervirano mjesto sadržaja 2"/>
          <p:cNvSpPr>
            <a:spLocks noGrp="1"/>
          </p:cNvSpPr>
          <p:nvPr>
            <p:ph type="body" idx="1"/>
          </p:nvPr>
        </p:nvSpPr>
        <p:spPr/>
        <p:txBody>
          <a:bodyPr>
            <a:normAutofit/>
          </a:bodyPr>
          <a:lstStyle/>
          <a:p>
            <a:r>
              <a:rPr lang="hr-HR" dirty="0" err="1"/>
              <a:t>Basic</a:t>
            </a:r>
            <a:r>
              <a:rPr lang="hr-HR" dirty="0"/>
              <a:t> </a:t>
            </a:r>
            <a:r>
              <a:rPr lang="hr-HR" dirty="0" err="1"/>
              <a:t>features</a:t>
            </a:r>
            <a:r>
              <a:rPr lang="hr-HR" dirty="0"/>
              <a:t> </a:t>
            </a:r>
            <a:r>
              <a:rPr lang="hr-HR" dirty="0" err="1"/>
              <a:t>and</a:t>
            </a:r>
            <a:r>
              <a:rPr lang="hr-HR" dirty="0"/>
              <a:t> </a:t>
            </a:r>
            <a:r>
              <a:rPr lang="hr-HR" dirty="0" err="1"/>
              <a:t>structure</a:t>
            </a:r>
            <a:r>
              <a:rPr lang="hr-HR" dirty="0"/>
              <a:t> </a:t>
            </a:r>
            <a:r>
              <a:rPr lang="hr-HR" dirty="0" err="1" smtClean="0"/>
              <a:t>of</a:t>
            </a:r>
            <a:r>
              <a:rPr lang="hr-HR" dirty="0" smtClean="0"/>
              <a:t> </a:t>
            </a:r>
            <a:r>
              <a:rPr lang="hr-HR" dirty="0"/>
              <a:t>IS</a:t>
            </a:r>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994748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t>How to </a:t>
            </a:r>
            <a:r>
              <a:rPr lang="hr-HR" dirty="0" err="1" smtClean="0"/>
              <a:t>define</a:t>
            </a:r>
            <a:r>
              <a:rPr lang="hr-HR" dirty="0" smtClean="0"/>
              <a:t> </a:t>
            </a:r>
            <a:r>
              <a:rPr lang="hr-HR" dirty="0" err="1" smtClean="0"/>
              <a:t>the</a:t>
            </a:r>
            <a:r>
              <a:rPr lang="hr-HR" dirty="0" smtClean="0"/>
              <a:t> </a:t>
            </a:r>
            <a:r>
              <a:rPr lang="hr-HR" dirty="0" err="1" smtClean="0"/>
              <a:t>notion</a:t>
            </a:r>
            <a:r>
              <a:rPr lang="hr-HR" dirty="0" smtClean="0"/>
              <a:t> </a:t>
            </a:r>
            <a:r>
              <a:rPr lang="hr-HR" dirty="0" err="1" smtClean="0"/>
              <a:t>of</a:t>
            </a:r>
            <a:r>
              <a:rPr lang="hr-HR" dirty="0" smtClean="0"/>
              <a:t> IS</a:t>
            </a:r>
            <a:endParaRPr lang="en-GB" dirty="0"/>
          </a:p>
        </p:txBody>
      </p:sp>
      <p:sp>
        <p:nvSpPr>
          <p:cNvPr id="5" name="Rezervirano mjesto sadržaja 4"/>
          <p:cNvSpPr>
            <a:spLocks noGrp="1"/>
          </p:cNvSpPr>
          <p:nvPr>
            <p:ph idx="1"/>
          </p:nvPr>
        </p:nvSpPr>
        <p:spPr>
          <a:xfrm>
            <a:off x="1103312" y="1779640"/>
            <a:ext cx="8946541" cy="4468760"/>
          </a:xfrm>
        </p:spPr>
        <p:txBody>
          <a:bodyPr/>
          <a:lstStyle/>
          <a:p>
            <a:r>
              <a:rPr lang="en-US" altLang="de-DE" dirty="0"/>
              <a:t>Information science is “an </a:t>
            </a:r>
            <a:r>
              <a:rPr lang="en-US" altLang="de-DE" b="1" dirty="0"/>
              <a:t>interdisciplinary science </a:t>
            </a:r>
            <a:r>
              <a:rPr lang="en-US" altLang="de-DE" dirty="0"/>
              <a:t>that investigates the </a:t>
            </a:r>
            <a:r>
              <a:rPr lang="en-US" altLang="de-DE" b="1" dirty="0"/>
              <a:t>properties and behavior </a:t>
            </a:r>
            <a:r>
              <a:rPr lang="en-US" altLang="de-DE" dirty="0"/>
              <a:t>of </a:t>
            </a:r>
            <a:r>
              <a:rPr lang="en-US" altLang="de-DE" i="1" dirty="0"/>
              <a:t>information</a:t>
            </a:r>
            <a:r>
              <a:rPr lang="en-US" altLang="de-DE" dirty="0"/>
              <a:t>, the </a:t>
            </a:r>
            <a:r>
              <a:rPr lang="en-US" altLang="de-DE" b="1" dirty="0"/>
              <a:t>forces that govern the flow and use </a:t>
            </a:r>
            <a:r>
              <a:rPr lang="en-US" altLang="de-DE" dirty="0"/>
              <a:t>of information, and the </a:t>
            </a:r>
            <a:r>
              <a:rPr lang="en-US" altLang="de-DE" b="1" dirty="0"/>
              <a:t>techniques</a:t>
            </a:r>
            <a:r>
              <a:rPr lang="en-US" altLang="de-DE" dirty="0"/>
              <a:t>, both manual and mechanical, </a:t>
            </a:r>
            <a:r>
              <a:rPr lang="en-US" altLang="de-DE" b="1" dirty="0"/>
              <a:t>of processing </a:t>
            </a:r>
            <a:r>
              <a:rPr lang="en-US" altLang="de-DE" dirty="0"/>
              <a:t>information for </a:t>
            </a:r>
            <a:r>
              <a:rPr lang="en-US" altLang="de-DE" i="1" dirty="0"/>
              <a:t>optimal</a:t>
            </a:r>
            <a:r>
              <a:rPr lang="en-US" altLang="de-DE" dirty="0"/>
              <a:t> </a:t>
            </a:r>
            <a:r>
              <a:rPr lang="en-US" altLang="de-DE" b="1" dirty="0"/>
              <a:t>storage</a:t>
            </a:r>
            <a:r>
              <a:rPr lang="en-US" altLang="de-DE" dirty="0"/>
              <a:t>, </a:t>
            </a:r>
            <a:r>
              <a:rPr lang="en-US" altLang="de-DE" b="1" dirty="0"/>
              <a:t>retrieval</a:t>
            </a:r>
            <a:r>
              <a:rPr lang="en-US" altLang="de-DE" dirty="0"/>
              <a:t>, and </a:t>
            </a:r>
            <a:r>
              <a:rPr lang="en-US" altLang="de-DE" b="1" dirty="0"/>
              <a:t>dissemination</a:t>
            </a:r>
            <a:r>
              <a:rPr lang="en-US" altLang="de-DE" dirty="0"/>
              <a:t>” (</a:t>
            </a:r>
            <a:r>
              <a:rPr lang="en-US" altLang="de-DE" dirty="0" err="1"/>
              <a:t>Borko</a:t>
            </a:r>
            <a:r>
              <a:rPr lang="en-US" altLang="de-DE" dirty="0"/>
              <a:t>, </a:t>
            </a:r>
            <a:r>
              <a:rPr lang="en-US" altLang="de-DE" dirty="0" smtClean="0"/>
              <a:t>1968)</a:t>
            </a:r>
            <a:endParaRPr lang="en-US" altLang="de-DE" dirty="0"/>
          </a:p>
          <a:p>
            <a:r>
              <a:rPr lang="de-DE" dirty="0" smtClean="0"/>
              <a:t>Information </a:t>
            </a:r>
            <a:r>
              <a:rPr lang="de-DE" dirty="0"/>
              <a:t>Science </a:t>
            </a:r>
            <a:r>
              <a:rPr lang="de-DE" dirty="0" err="1"/>
              <a:t>is</a:t>
            </a:r>
            <a:r>
              <a:rPr lang="de-DE" dirty="0"/>
              <a:t>, </a:t>
            </a:r>
            <a:r>
              <a:rPr lang="de-DE" dirty="0" err="1"/>
              <a:t>or</a:t>
            </a:r>
            <a:r>
              <a:rPr lang="de-DE" dirty="0"/>
              <a:t> </a:t>
            </a:r>
            <a:r>
              <a:rPr lang="de-DE" dirty="0" err="1"/>
              <a:t>should</a:t>
            </a:r>
            <a:r>
              <a:rPr lang="de-DE" dirty="0"/>
              <a:t> </a:t>
            </a:r>
            <a:r>
              <a:rPr lang="de-DE" dirty="0" err="1"/>
              <a:t>be</a:t>
            </a:r>
            <a:r>
              <a:rPr lang="de-DE" dirty="0"/>
              <a:t>, </a:t>
            </a:r>
            <a:r>
              <a:rPr lang="de-DE" dirty="0" err="1"/>
              <a:t>involved</a:t>
            </a:r>
            <a:r>
              <a:rPr lang="de-DE" dirty="0"/>
              <a:t> </a:t>
            </a:r>
            <a:r>
              <a:rPr lang="de-DE" dirty="0" err="1"/>
              <a:t>with</a:t>
            </a:r>
            <a:r>
              <a:rPr lang="de-DE" dirty="0"/>
              <a:t> </a:t>
            </a:r>
            <a:r>
              <a:rPr lang="de-DE" dirty="0" err="1"/>
              <a:t>the</a:t>
            </a:r>
            <a:r>
              <a:rPr lang="de-DE" dirty="0"/>
              <a:t> </a:t>
            </a:r>
            <a:r>
              <a:rPr lang="de-DE" dirty="0" err="1"/>
              <a:t>whole</a:t>
            </a:r>
            <a:r>
              <a:rPr lang="de-DE" b="1" dirty="0"/>
              <a:t> </a:t>
            </a:r>
            <a:r>
              <a:rPr lang="de-DE" b="1" dirty="0" err="1"/>
              <a:t>concept</a:t>
            </a:r>
            <a:r>
              <a:rPr lang="de-DE" b="1" dirty="0"/>
              <a:t> </a:t>
            </a:r>
            <a:r>
              <a:rPr lang="de-DE" b="1" dirty="0" err="1"/>
              <a:t>of</a:t>
            </a:r>
            <a:r>
              <a:rPr lang="de-DE" b="1" dirty="0"/>
              <a:t> </a:t>
            </a:r>
            <a:r>
              <a:rPr lang="de-DE" b="1" dirty="0" err="1"/>
              <a:t>knowledge</a:t>
            </a:r>
            <a:r>
              <a:rPr lang="de-DE" dirty="0"/>
              <a:t> in </a:t>
            </a:r>
            <a:r>
              <a:rPr lang="de-DE" b="1" dirty="0" err="1"/>
              <a:t>whatever</a:t>
            </a:r>
            <a:r>
              <a:rPr lang="de-DE" b="1" dirty="0"/>
              <a:t> form </a:t>
            </a:r>
            <a:r>
              <a:rPr lang="de-DE" dirty="0" err="1"/>
              <a:t>its</a:t>
            </a:r>
            <a:r>
              <a:rPr lang="de-DE" dirty="0"/>
              <a:t> </a:t>
            </a:r>
            <a:r>
              <a:rPr lang="de-DE" b="1" dirty="0" err="1"/>
              <a:t>manifestations</a:t>
            </a:r>
            <a:r>
              <a:rPr lang="de-DE" dirty="0"/>
              <a:t> </a:t>
            </a:r>
            <a:r>
              <a:rPr lang="de-DE" dirty="0" err="1"/>
              <a:t>may</a:t>
            </a:r>
            <a:r>
              <a:rPr lang="de-DE" dirty="0"/>
              <a:t> </a:t>
            </a:r>
            <a:r>
              <a:rPr lang="de-DE" dirty="0" err="1"/>
              <a:t>take</a:t>
            </a:r>
            <a:r>
              <a:rPr lang="de-DE" dirty="0"/>
              <a:t>“ 	</a:t>
            </a:r>
            <a:br>
              <a:rPr lang="de-DE" dirty="0"/>
            </a:br>
            <a:r>
              <a:rPr lang="de-DE" dirty="0"/>
              <a:t>														</a:t>
            </a:r>
            <a:r>
              <a:rPr lang="de-DE" sz="1800" i="1" dirty="0" err="1"/>
              <a:t>Shera</a:t>
            </a:r>
            <a:r>
              <a:rPr lang="de-DE" sz="1800" i="1" dirty="0"/>
              <a:t> 1973</a:t>
            </a:r>
          </a:p>
          <a:p>
            <a:r>
              <a:rPr lang="hr-HR" dirty="0" smtClean="0"/>
              <a:t>A </a:t>
            </a:r>
            <a:r>
              <a:rPr lang="hr-HR" dirty="0" err="1" smtClean="0"/>
              <a:t>multidisciplinary</a:t>
            </a:r>
            <a:r>
              <a:rPr lang="hr-HR" dirty="0" smtClean="0"/>
              <a:t> </a:t>
            </a:r>
            <a:r>
              <a:rPr lang="hr-HR" dirty="0" err="1" smtClean="0"/>
              <a:t>field</a:t>
            </a:r>
            <a:r>
              <a:rPr lang="hr-HR" dirty="0" smtClean="0"/>
              <a:t> </a:t>
            </a:r>
            <a:r>
              <a:rPr lang="hr-HR" dirty="0" err="1" smtClean="0"/>
              <a:t>of</a:t>
            </a:r>
            <a:r>
              <a:rPr lang="hr-HR" dirty="0" smtClean="0"/>
              <a:t> </a:t>
            </a:r>
            <a:r>
              <a:rPr lang="hr-HR" dirty="0" err="1" smtClean="0"/>
              <a:t>study</a:t>
            </a:r>
            <a:r>
              <a:rPr lang="hr-HR" dirty="0" smtClean="0"/>
              <a:t>, </a:t>
            </a:r>
            <a:r>
              <a:rPr lang="hr-HR" dirty="0" err="1" smtClean="0"/>
              <a:t>involving</a:t>
            </a:r>
            <a:r>
              <a:rPr lang="hr-HR" dirty="0" smtClean="0"/>
              <a:t> </a:t>
            </a:r>
            <a:r>
              <a:rPr lang="hr-HR" dirty="0" err="1" smtClean="0"/>
              <a:t>several</a:t>
            </a:r>
            <a:r>
              <a:rPr lang="hr-HR" dirty="0" smtClean="0"/>
              <a:t> </a:t>
            </a:r>
            <a:r>
              <a:rPr lang="hr-HR" dirty="0" err="1" smtClean="0"/>
              <a:t>forms</a:t>
            </a:r>
            <a:r>
              <a:rPr lang="hr-HR" dirty="0" smtClean="0"/>
              <a:t> </a:t>
            </a:r>
            <a:r>
              <a:rPr lang="hr-HR" dirty="0" err="1" smtClean="0"/>
              <a:t>of</a:t>
            </a:r>
            <a:r>
              <a:rPr lang="hr-HR" dirty="0" smtClean="0"/>
              <a:t> </a:t>
            </a:r>
            <a:r>
              <a:rPr lang="hr-HR" dirty="0" err="1" smtClean="0"/>
              <a:t>knowledge</a:t>
            </a:r>
            <a:r>
              <a:rPr lang="hr-HR" dirty="0" smtClean="0"/>
              <a:t>, </a:t>
            </a:r>
            <a:r>
              <a:rPr lang="hr-HR" dirty="0" err="1" smtClean="0"/>
              <a:t>given</a:t>
            </a:r>
            <a:r>
              <a:rPr lang="hr-HR" dirty="0" smtClean="0"/>
              <a:t> </a:t>
            </a:r>
            <a:r>
              <a:rPr lang="hr-HR" dirty="0" err="1" smtClean="0"/>
              <a:t>coherence</a:t>
            </a:r>
            <a:r>
              <a:rPr lang="hr-HR" dirty="0" smtClean="0"/>
              <a:t> </a:t>
            </a:r>
            <a:r>
              <a:rPr lang="hr-HR" dirty="0" err="1" smtClean="0"/>
              <a:t>by</a:t>
            </a:r>
            <a:r>
              <a:rPr lang="hr-HR" dirty="0" smtClean="0"/>
              <a:t> a </a:t>
            </a:r>
            <a:r>
              <a:rPr lang="hr-HR" dirty="0" err="1" smtClean="0"/>
              <a:t>focus</a:t>
            </a:r>
            <a:r>
              <a:rPr lang="hr-HR" dirty="0" smtClean="0"/>
              <a:t> on </a:t>
            </a:r>
            <a:r>
              <a:rPr lang="hr-HR" dirty="0" err="1" smtClean="0"/>
              <a:t>the</a:t>
            </a:r>
            <a:r>
              <a:rPr lang="hr-HR" dirty="0" smtClean="0"/>
              <a:t> </a:t>
            </a:r>
            <a:r>
              <a:rPr lang="hr-HR" dirty="0" err="1" smtClean="0"/>
              <a:t>central</a:t>
            </a:r>
            <a:r>
              <a:rPr lang="hr-HR" dirty="0" smtClean="0"/>
              <a:t> </a:t>
            </a:r>
            <a:r>
              <a:rPr lang="hr-HR" dirty="0" err="1" smtClean="0"/>
              <a:t>concept</a:t>
            </a:r>
            <a:r>
              <a:rPr lang="hr-HR" dirty="0" smtClean="0"/>
              <a:t> </a:t>
            </a:r>
            <a:r>
              <a:rPr lang="hr-HR" dirty="0" err="1" smtClean="0"/>
              <a:t>of</a:t>
            </a:r>
            <a:r>
              <a:rPr lang="hr-HR" dirty="0" smtClean="0"/>
              <a:t> human </a:t>
            </a:r>
            <a:r>
              <a:rPr lang="hr-HR" dirty="0" err="1" smtClean="0"/>
              <a:t>recorded</a:t>
            </a:r>
            <a:r>
              <a:rPr lang="hr-HR" dirty="0" smtClean="0"/>
              <a:t> </a:t>
            </a:r>
            <a:r>
              <a:rPr lang="hr-HR" dirty="0" err="1" smtClean="0"/>
              <a:t>information</a:t>
            </a:r>
            <a:r>
              <a:rPr lang="hr-HR" dirty="0" smtClean="0"/>
              <a:t>               </a:t>
            </a:r>
            <a:r>
              <a:rPr lang="hr-HR" dirty="0" err="1" smtClean="0"/>
              <a:t>in</a:t>
            </a:r>
            <a:r>
              <a:rPr lang="hr-HR" dirty="0" smtClean="0"/>
              <a:t> </a:t>
            </a:r>
            <a:r>
              <a:rPr lang="hr-HR" dirty="0" err="1" smtClean="0"/>
              <a:t>communication</a:t>
            </a:r>
            <a:r>
              <a:rPr lang="hr-HR" dirty="0" smtClean="0"/>
              <a:t> </a:t>
            </a:r>
            <a:r>
              <a:rPr lang="hr-HR" dirty="0" err="1" smtClean="0"/>
              <a:t>processes</a:t>
            </a:r>
            <a:r>
              <a:rPr lang="hr-HR" dirty="0" smtClean="0"/>
              <a:t>, </a:t>
            </a:r>
            <a:r>
              <a:rPr lang="hr-HR" dirty="0" err="1" smtClean="0"/>
              <a:t>communication</a:t>
            </a:r>
            <a:r>
              <a:rPr lang="hr-HR" dirty="0" smtClean="0"/>
              <a:t> </a:t>
            </a:r>
            <a:r>
              <a:rPr lang="hr-HR" dirty="0" err="1" smtClean="0"/>
              <a:t>chain</a:t>
            </a:r>
            <a:r>
              <a:rPr lang="hr-HR" dirty="0" smtClean="0"/>
              <a:t> (</a:t>
            </a:r>
            <a:r>
              <a:rPr lang="hr-HR" dirty="0" err="1" smtClean="0"/>
              <a:t>Bowden</a:t>
            </a:r>
            <a:r>
              <a:rPr lang="hr-HR" dirty="0" smtClean="0"/>
              <a:t> </a:t>
            </a:r>
            <a:r>
              <a:rPr lang="hr-HR" dirty="0" err="1" smtClean="0"/>
              <a:t>and</a:t>
            </a:r>
            <a:r>
              <a:rPr lang="hr-HR" dirty="0" smtClean="0"/>
              <a:t> Robinson, 2013)</a:t>
            </a:r>
            <a:endParaRPr lang="en-GB" dirty="0"/>
          </a:p>
        </p:txBody>
      </p:sp>
      <p:sp>
        <p:nvSpPr>
          <p:cNvPr id="2" name="Strelica udesno 1"/>
          <p:cNvSpPr/>
          <p:nvPr/>
        </p:nvSpPr>
        <p:spPr>
          <a:xfrm>
            <a:off x="5348472" y="5515897"/>
            <a:ext cx="708199" cy="31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 name="Rezervirano mjesto podnožja 2"/>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20423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IS </a:t>
            </a:r>
            <a:r>
              <a:rPr lang="hr-HR" dirty="0" err="1" smtClean="0"/>
              <a:t>definitions</a:t>
            </a:r>
            <a:r>
              <a:rPr lang="hr-HR" dirty="0" smtClean="0"/>
              <a:t> </a:t>
            </a:r>
            <a:r>
              <a:rPr lang="hr-HR" dirty="0" err="1" smtClean="0"/>
              <a:t>cont</a:t>
            </a:r>
            <a:r>
              <a:rPr lang="hr-HR" dirty="0" smtClean="0"/>
              <a:t>…</a:t>
            </a:r>
            <a:endParaRPr lang="en-GB" dirty="0"/>
          </a:p>
        </p:txBody>
      </p:sp>
      <p:sp>
        <p:nvSpPr>
          <p:cNvPr id="3" name="Rezervirano mjesto sadržaja 2"/>
          <p:cNvSpPr>
            <a:spLocks noGrp="1"/>
          </p:cNvSpPr>
          <p:nvPr>
            <p:ph idx="1"/>
          </p:nvPr>
        </p:nvSpPr>
        <p:spPr/>
        <p:txBody>
          <a:bodyPr/>
          <a:lstStyle/>
          <a:p>
            <a:r>
              <a:rPr lang="en-GB" dirty="0"/>
              <a:t>“… information science </a:t>
            </a:r>
            <a:r>
              <a:rPr lang="en-GB" b="1" dirty="0"/>
              <a:t>brings together </a:t>
            </a:r>
            <a:r>
              <a:rPr lang="en-GB" dirty="0"/>
              <a:t>and uses the theories, principles, techniques and technologies of a variety of disciplines toward the solution of information problems. </a:t>
            </a:r>
            <a:endParaRPr lang="hr-HR" dirty="0" smtClean="0"/>
          </a:p>
          <a:p>
            <a:pPr lvl="1"/>
            <a:r>
              <a:rPr lang="en-GB" dirty="0" smtClean="0"/>
              <a:t>They </a:t>
            </a:r>
            <a:r>
              <a:rPr lang="en-GB" dirty="0"/>
              <a:t>are brought </a:t>
            </a:r>
            <a:r>
              <a:rPr lang="en-GB" b="1" dirty="0"/>
              <a:t>to bear in solving the problems with information </a:t>
            </a:r>
            <a:r>
              <a:rPr lang="en-GB" dirty="0"/>
              <a:t>— its </a:t>
            </a:r>
            <a:r>
              <a:rPr lang="en-GB" b="1" dirty="0"/>
              <a:t>generation, organization, representation, processing, distribution, communication and use</a:t>
            </a:r>
            <a:r>
              <a:rPr lang="en-GB" dirty="0"/>
              <a:t>.”</a:t>
            </a:r>
          </a:p>
          <a:p>
            <a:pPr lvl="3"/>
            <a:r>
              <a:rPr lang="en-GB" dirty="0" smtClean="0"/>
              <a:t>Williams</a:t>
            </a:r>
            <a:r>
              <a:rPr lang="en-GB" dirty="0"/>
              <a:t>, M. E. (1987/1988</a:t>
            </a:r>
            <a:r>
              <a:rPr lang="en-GB" dirty="0" smtClean="0"/>
              <a:t>)</a:t>
            </a:r>
            <a:r>
              <a:rPr lang="en-GB" dirty="0"/>
              <a:t> </a:t>
            </a:r>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04879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IS </a:t>
            </a:r>
            <a:r>
              <a:rPr lang="hr-HR" dirty="0" err="1" smtClean="0"/>
              <a:t>definitions</a:t>
            </a:r>
            <a:r>
              <a:rPr lang="hr-HR" dirty="0" smtClean="0"/>
              <a:t> – </a:t>
            </a:r>
            <a:r>
              <a:rPr lang="hr-HR" dirty="0" err="1" smtClean="0"/>
              <a:t>cont</a:t>
            </a:r>
            <a:r>
              <a:rPr lang="hr-HR" dirty="0" smtClean="0"/>
              <a:t>…</a:t>
            </a:r>
            <a:endParaRPr lang="en-GB" dirty="0"/>
          </a:p>
        </p:txBody>
      </p:sp>
      <p:sp>
        <p:nvSpPr>
          <p:cNvPr id="3" name="Rezervirano mjesto sadržaja 2"/>
          <p:cNvSpPr>
            <a:spLocks noGrp="1"/>
          </p:cNvSpPr>
          <p:nvPr>
            <p:ph idx="1"/>
          </p:nvPr>
        </p:nvSpPr>
        <p:spPr/>
        <p:txBody>
          <a:bodyPr>
            <a:normAutofit fontScale="92500" lnSpcReduction="10000"/>
          </a:bodyPr>
          <a:lstStyle/>
          <a:p>
            <a:r>
              <a:rPr lang="en-GB" dirty="0"/>
              <a:t>“Information science is the </a:t>
            </a:r>
            <a:r>
              <a:rPr lang="en-GB" b="1" dirty="0"/>
              <a:t>science</a:t>
            </a:r>
            <a:r>
              <a:rPr lang="en-GB" dirty="0"/>
              <a:t> and </a:t>
            </a:r>
            <a:r>
              <a:rPr lang="en-GB" b="1" dirty="0"/>
              <a:t>practice</a:t>
            </a:r>
            <a:r>
              <a:rPr lang="en-GB" dirty="0"/>
              <a:t> dealing with the effective collection, storage, retrieval, and use of information. </a:t>
            </a:r>
            <a:endParaRPr lang="hr-HR" dirty="0" smtClean="0"/>
          </a:p>
          <a:p>
            <a:pPr lvl="1"/>
            <a:r>
              <a:rPr lang="en-GB" dirty="0" smtClean="0"/>
              <a:t>It </a:t>
            </a:r>
            <a:r>
              <a:rPr lang="en-GB" dirty="0"/>
              <a:t>is concerned with </a:t>
            </a:r>
            <a:r>
              <a:rPr lang="en-GB" b="1" dirty="0"/>
              <a:t>recordable information and knowledge</a:t>
            </a:r>
            <a:r>
              <a:rPr lang="en-GB" dirty="0"/>
              <a:t>, and the technologies and related services that facilitate their management and use. </a:t>
            </a:r>
            <a:endParaRPr lang="hr-HR" dirty="0" smtClean="0"/>
          </a:p>
          <a:p>
            <a:pPr lvl="1"/>
            <a:r>
              <a:rPr lang="en-GB" dirty="0" smtClean="0"/>
              <a:t>More </a:t>
            </a:r>
            <a:r>
              <a:rPr lang="en-GB" dirty="0"/>
              <a:t>specifically, information science is a field of </a:t>
            </a:r>
            <a:r>
              <a:rPr lang="en-GB" b="1" dirty="0"/>
              <a:t>professional practice </a:t>
            </a:r>
            <a:r>
              <a:rPr lang="en-GB" dirty="0"/>
              <a:t>and scientific inquiry addressing the effective communication of information and information objects, particularly knowledge records, among humans in the context of social, organizational, and individual need for and use of information. </a:t>
            </a:r>
            <a:endParaRPr lang="hr-HR" dirty="0" smtClean="0"/>
          </a:p>
          <a:p>
            <a:pPr lvl="1"/>
            <a:r>
              <a:rPr lang="en-GB" dirty="0" smtClean="0"/>
              <a:t>The </a:t>
            </a:r>
            <a:r>
              <a:rPr lang="en-GB" b="1" dirty="0"/>
              <a:t>domain of information science </a:t>
            </a:r>
            <a:r>
              <a:rPr lang="en-GB" dirty="0"/>
              <a:t>is the transmission of the universe of human knowledge in recorded form, </a:t>
            </a:r>
            <a:r>
              <a:rPr lang="en-GB" dirty="0" err="1"/>
              <a:t>centering</a:t>
            </a:r>
            <a:r>
              <a:rPr lang="en-GB" dirty="0"/>
              <a:t> on manipulation (representation, organization, and retrieval) of information, rather than knowing information.”</a:t>
            </a:r>
          </a:p>
          <a:p>
            <a:pPr lvl="6"/>
            <a:r>
              <a:rPr lang="en-GB" dirty="0" err="1" smtClean="0"/>
              <a:t>Saracevic</a:t>
            </a:r>
            <a:r>
              <a:rPr lang="en-GB" dirty="0"/>
              <a:t>, T. (2009</a:t>
            </a:r>
            <a:r>
              <a:rPr lang="en-GB" dirty="0" smtClean="0"/>
              <a:t>)</a:t>
            </a:r>
            <a:r>
              <a:rPr lang="en-GB" dirty="0"/>
              <a:t> </a:t>
            </a:r>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34289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Introduction</a:t>
            </a:r>
            <a:r>
              <a:rPr lang="hr-HR" dirty="0" smtClean="0"/>
              <a:t> to </a:t>
            </a:r>
            <a:r>
              <a:rPr lang="hr-HR" dirty="0" err="1" smtClean="0"/>
              <a:t>the</a:t>
            </a:r>
            <a:r>
              <a:rPr lang="hr-HR" dirty="0" smtClean="0"/>
              <a:t> </a:t>
            </a:r>
            <a:r>
              <a:rPr lang="hr-HR" dirty="0" err="1" smtClean="0"/>
              <a:t>field</a:t>
            </a:r>
            <a:r>
              <a:rPr lang="hr-HR" dirty="0" smtClean="0"/>
              <a:t> </a:t>
            </a:r>
            <a:r>
              <a:rPr lang="hr-HR" dirty="0" err="1" smtClean="0"/>
              <a:t>of</a:t>
            </a:r>
            <a:r>
              <a:rPr lang="hr-HR" dirty="0" smtClean="0"/>
              <a:t> IS</a:t>
            </a:r>
            <a:endParaRPr lang="en-GB" dirty="0"/>
          </a:p>
        </p:txBody>
      </p:sp>
      <p:sp>
        <p:nvSpPr>
          <p:cNvPr id="3" name="Rezervirano mjesto sadržaja 2"/>
          <p:cNvSpPr>
            <a:spLocks noGrp="1"/>
          </p:cNvSpPr>
          <p:nvPr>
            <p:ph idx="1"/>
          </p:nvPr>
        </p:nvSpPr>
        <p:spPr/>
        <p:txBody>
          <a:bodyPr>
            <a:normAutofit fontScale="85000" lnSpcReduction="20000"/>
          </a:bodyPr>
          <a:lstStyle/>
          <a:p>
            <a:r>
              <a:rPr lang="en-US" altLang="en-US" dirty="0"/>
              <a:t>Information Science: Where does it come from and where is it going</a:t>
            </a:r>
            <a:r>
              <a:rPr lang="en-US" altLang="en-US" dirty="0" smtClean="0"/>
              <a:t>?</a:t>
            </a:r>
            <a:endParaRPr lang="hr-HR" altLang="en-US" dirty="0" smtClean="0"/>
          </a:p>
          <a:p>
            <a:r>
              <a:rPr lang="hr-HR" dirty="0" err="1" smtClean="0"/>
              <a:t>Definition</a:t>
            </a:r>
            <a:r>
              <a:rPr lang="hr-HR" dirty="0" smtClean="0"/>
              <a:t> </a:t>
            </a:r>
            <a:r>
              <a:rPr lang="hr-HR" dirty="0" err="1" smtClean="0"/>
              <a:t>of</a:t>
            </a:r>
            <a:r>
              <a:rPr lang="hr-HR" dirty="0" smtClean="0"/>
              <a:t> IS</a:t>
            </a:r>
          </a:p>
          <a:p>
            <a:pPr lvl="1"/>
            <a:r>
              <a:rPr lang="en-US" altLang="en-US" dirty="0"/>
              <a:t>the collection, classification, storage, retrieval, and dissemination of recorded </a:t>
            </a:r>
            <a:r>
              <a:rPr lang="en-US" altLang="en-US" dirty="0" smtClean="0"/>
              <a:t>knowledge</a:t>
            </a:r>
            <a:r>
              <a:rPr lang="hr-HR" altLang="en-US" dirty="0" smtClean="0"/>
              <a:t>,</a:t>
            </a:r>
            <a:r>
              <a:rPr lang="en-US" altLang="en-US" dirty="0" smtClean="0"/>
              <a:t> </a:t>
            </a:r>
            <a:r>
              <a:rPr lang="en-US" altLang="en-US" dirty="0"/>
              <a:t>treated both as a pure and as an applied science</a:t>
            </a:r>
            <a:r>
              <a:rPr lang="en-US" altLang="en-US" dirty="0" smtClean="0"/>
              <a:t>”</a:t>
            </a:r>
            <a:endParaRPr lang="hr-HR" altLang="en-US" dirty="0" smtClean="0"/>
          </a:p>
          <a:p>
            <a:pPr lvl="1"/>
            <a:r>
              <a:rPr lang="hr-HR" dirty="0" err="1" smtClean="0"/>
              <a:t>Is</a:t>
            </a:r>
            <a:r>
              <a:rPr lang="hr-HR" dirty="0" smtClean="0"/>
              <a:t> </a:t>
            </a:r>
            <a:r>
              <a:rPr lang="hr-HR" dirty="0" err="1" smtClean="0"/>
              <a:t>something</a:t>
            </a:r>
            <a:r>
              <a:rPr lang="hr-HR" dirty="0" smtClean="0"/>
              <a:t> WRONG </a:t>
            </a:r>
            <a:r>
              <a:rPr lang="hr-HR" dirty="0" err="1" smtClean="0"/>
              <a:t>with</a:t>
            </a:r>
            <a:r>
              <a:rPr lang="hr-HR" dirty="0" smtClean="0"/>
              <a:t> </a:t>
            </a:r>
            <a:r>
              <a:rPr lang="hr-HR" dirty="0" err="1" smtClean="0"/>
              <a:t>this</a:t>
            </a:r>
            <a:r>
              <a:rPr lang="hr-HR" dirty="0" smtClean="0"/>
              <a:t> </a:t>
            </a:r>
            <a:r>
              <a:rPr lang="hr-HR" dirty="0" err="1" smtClean="0"/>
              <a:t>definition</a:t>
            </a:r>
            <a:r>
              <a:rPr lang="hr-HR" dirty="0" smtClean="0"/>
              <a:t>?</a:t>
            </a:r>
          </a:p>
          <a:p>
            <a:r>
              <a:rPr lang="hr-HR" dirty="0" err="1" smtClean="0"/>
              <a:t>Problems</a:t>
            </a:r>
            <a:r>
              <a:rPr lang="hr-HR" dirty="0" smtClean="0"/>
              <a:t> to </a:t>
            </a:r>
            <a:r>
              <a:rPr lang="hr-HR" dirty="0" err="1" smtClean="0"/>
              <a:t>study</a:t>
            </a:r>
            <a:r>
              <a:rPr lang="hr-HR" dirty="0" smtClean="0"/>
              <a:t> </a:t>
            </a:r>
            <a:r>
              <a:rPr lang="hr-HR" dirty="0" err="1" smtClean="0"/>
              <a:t>and</a:t>
            </a:r>
            <a:r>
              <a:rPr lang="hr-HR" dirty="0" smtClean="0"/>
              <a:t> </a:t>
            </a:r>
            <a:r>
              <a:rPr lang="hr-HR" dirty="0" err="1" smtClean="0"/>
              <a:t>deal</a:t>
            </a:r>
            <a:r>
              <a:rPr lang="hr-HR" dirty="0" smtClean="0"/>
              <a:t> </a:t>
            </a:r>
            <a:r>
              <a:rPr lang="hr-HR" dirty="0" err="1" smtClean="0"/>
              <a:t>with</a:t>
            </a:r>
            <a:endParaRPr lang="hr-HR" dirty="0"/>
          </a:p>
          <a:p>
            <a:pPr lvl="1"/>
            <a:r>
              <a:rPr lang="en-US" altLang="en-US" i="1" dirty="0" smtClean="0"/>
              <a:t>“... </a:t>
            </a:r>
            <a:r>
              <a:rPr lang="en-US" altLang="en-US" i="1" dirty="0"/>
              <a:t>the massive task of making more accessible of a bewildering store of knowledge</a:t>
            </a:r>
            <a:r>
              <a:rPr lang="en-US" altLang="en-US" i="1" dirty="0" smtClean="0"/>
              <a:t>.”</a:t>
            </a:r>
            <a:endParaRPr lang="hr-HR" altLang="en-US" i="1" dirty="0"/>
          </a:p>
          <a:p>
            <a:pPr lvl="1"/>
            <a:r>
              <a:rPr lang="hr-HR" altLang="en-US" b="1" i="1" dirty="0" smtClean="0"/>
              <a:t>Who </a:t>
            </a:r>
            <a:r>
              <a:rPr lang="hr-HR" altLang="en-US" b="1" i="1" dirty="0" err="1" smtClean="0"/>
              <a:t>addressed</a:t>
            </a:r>
            <a:r>
              <a:rPr lang="hr-HR" altLang="en-US" b="1" i="1" dirty="0" smtClean="0"/>
              <a:t> </a:t>
            </a:r>
            <a:r>
              <a:rPr lang="hr-HR" altLang="en-US" b="1" i="1" dirty="0" err="1" smtClean="0"/>
              <a:t>this</a:t>
            </a:r>
            <a:r>
              <a:rPr lang="hr-HR" altLang="en-US" b="1" i="1" dirty="0" smtClean="0"/>
              <a:t> problem, </a:t>
            </a:r>
            <a:r>
              <a:rPr lang="hr-HR" altLang="en-US" b="1" i="1" dirty="0" err="1" smtClean="0"/>
              <a:t>when</a:t>
            </a:r>
            <a:r>
              <a:rPr lang="hr-HR" altLang="en-US" b="1" i="1" dirty="0" smtClean="0"/>
              <a:t> </a:t>
            </a:r>
            <a:r>
              <a:rPr lang="hr-HR" altLang="en-US" b="1" i="1" dirty="0" err="1" smtClean="0"/>
              <a:t>and</a:t>
            </a:r>
            <a:r>
              <a:rPr lang="hr-HR" altLang="en-US" b="1" i="1" dirty="0" smtClean="0"/>
              <a:t> </a:t>
            </a:r>
            <a:r>
              <a:rPr lang="hr-HR" altLang="en-US" b="1" i="1" dirty="0" err="1" smtClean="0"/>
              <a:t>why</a:t>
            </a:r>
            <a:r>
              <a:rPr lang="hr-HR" altLang="en-US" b="1" i="1" dirty="0" smtClean="0"/>
              <a:t>?</a:t>
            </a:r>
            <a:endParaRPr lang="hr-HR" altLang="en-US" b="1" i="1" dirty="0"/>
          </a:p>
          <a:p>
            <a:pPr lvl="2"/>
            <a:r>
              <a:rPr lang="hr-HR" altLang="en-US" dirty="0" err="1" smtClean="0"/>
              <a:t>Is</a:t>
            </a:r>
            <a:r>
              <a:rPr lang="hr-HR" altLang="en-US" dirty="0" smtClean="0"/>
              <a:t> </a:t>
            </a:r>
            <a:r>
              <a:rPr lang="hr-HR" altLang="en-US" dirty="0" err="1" smtClean="0"/>
              <a:t>this</a:t>
            </a:r>
            <a:r>
              <a:rPr lang="hr-HR" altLang="en-US" dirty="0" smtClean="0"/>
              <a:t> p</a:t>
            </a:r>
            <a:r>
              <a:rPr lang="en-US" altLang="en-US" dirty="0" err="1" smtClean="0"/>
              <a:t>roblem</a:t>
            </a:r>
            <a:r>
              <a:rPr lang="en-US" altLang="en-US" dirty="0" smtClean="0"/>
              <a:t> </a:t>
            </a:r>
            <a:r>
              <a:rPr lang="en-US" altLang="en-US" dirty="0"/>
              <a:t>still with </a:t>
            </a:r>
            <a:r>
              <a:rPr lang="en-US" altLang="en-US" dirty="0" smtClean="0"/>
              <a:t>us</a:t>
            </a:r>
            <a:r>
              <a:rPr lang="hr-HR" altLang="en-US" dirty="0" smtClean="0"/>
              <a:t> – </a:t>
            </a:r>
            <a:r>
              <a:rPr lang="hr-HR" altLang="en-US" dirty="0" err="1" smtClean="0"/>
              <a:t>if</a:t>
            </a:r>
            <a:r>
              <a:rPr lang="hr-HR" altLang="en-US" dirty="0" smtClean="0"/>
              <a:t> YES, </a:t>
            </a:r>
            <a:r>
              <a:rPr lang="hr-HR" altLang="en-US" dirty="0" err="1" smtClean="0"/>
              <a:t>why</a:t>
            </a:r>
            <a:r>
              <a:rPr lang="hr-HR" altLang="en-US" dirty="0" smtClean="0"/>
              <a:t>?</a:t>
            </a:r>
          </a:p>
          <a:p>
            <a:pPr lvl="2"/>
            <a:r>
              <a:rPr lang="hr-HR" altLang="en-US" dirty="0" err="1" smtClean="0"/>
              <a:t>Is</a:t>
            </a:r>
            <a:r>
              <a:rPr lang="hr-HR" altLang="en-US" dirty="0" smtClean="0"/>
              <a:t> </a:t>
            </a:r>
            <a:r>
              <a:rPr lang="hr-HR" altLang="en-US" dirty="0" err="1" smtClean="0"/>
              <a:t>it</a:t>
            </a:r>
            <a:r>
              <a:rPr lang="hr-HR" altLang="en-US" dirty="0" smtClean="0"/>
              <a:t> </a:t>
            </a:r>
            <a:r>
              <a:rPr lang="en-US" altLang="en-US" dirty="0" smtClean="0"/>
              <a:t>growing</a:t>
            </a:r>
            <a:r>
              <a:rPr lang="hr-HR" altLang="en-US" dirty="0" smtClean="0"/>
              <a:t> – </a:t>
            </a:r>
            <a:r>
              <a:rPr lang="hr-HR" altLang="en-US" dirty="0" err="1" smtClean="0"/>
              <a:t>if</a:t>
            </a:r>
            <a:r>
              <a:rPr lang="hr-HR" altLang="en-US" dirty="0" smtClean="0"/>
              <a:t> YES, </a:t>
            </a:r>
            <a:r>
              <a:rPr lang="hr-HR" altLang="en-US" dirty="0" err="1" smtClean="0"/>
              <a:t>why</a:t>
            </a:r>
            <a:r>
              <a:rPr lang="hr-HR" altLang="en-US" dirty="0" smtClean="0"/>
              <a:t>?</a:t>
            </a:r>
            <a:endParaRPr lang="hr-HR" altLang="en-US" dirty="0"/>
          </a:p>
          <a:p>
            <a:r>
              <a:rPr lang="hr-HR" altLang="en-US" dirty="0" err="1" smtClean="0"/>
              <a:t>Relations</a:t>
            </a:r>
            <a:r>
              <a:rPr lang="hr-HR" altLang="en-US" dirty="0" smtClean="0"/>
              <a:t> to </a:t>
            </a:r>
            <a:r>
              <a:rPr lang="hr-HR" altLang="en-US" dirty="0" err="1" smtClean="0"/>
              <a:t>other</a:t>
            </a:r>
            <a:r>
              <a:rPr lang="hr-HR" altLang="en-US" dirty="0" smtClean="0"/>
              <a:t> </a:t>
            </a:r>
            <a:r>
              <a:rPr lang="hr-HR" altLang="en-US" dirty="0" err="1" smtClean="0"/>
              <a:t>disciplines</a:t>
            </a:r>
            <a:endParaRPr lang="hr-HR" altLang="en-US" dirty="0" smtClean="0"/>
          </a:p>
          <a:p>
            <a:r>
              <a:rPr lang="hr-HR" altLang="en-US" dirty="0" err="1" smtClean="0"/>
              <a:t>Challenges</a:t>
            </a:r>
            <a:r>
              <a:rPr lang="hr-HR" altLang="en-US" dirty="0" smtClean="0"/>
              <a:t> </a:t>
            </a:r>
            <a:r>
              <a:rPr lang="hr-HR" altLang="en-US" dirty="0" err="1" smtClean="0"/>
              <a:t>and</a:t>
            </a:r>
            <a:r>
              <a:rPr lang="hr-HR" altLang="en-US" dirty="0" smtClean="0"/>
              <a:t> </a:t>
            </a:r>
            <a:r>
              <a:rPr lang="hr-HR" altLang="en-US" dirty="0" err="1" smtClean="0"/>
              <a:t>new</a:t>
            </a:r>
            <a:r>
              <a:rPr lang="hr-HR" altLang="en-US" dirty="0" smtClean="0"/>
              <a:t> </a:t>
            </a:r>
            <a:r>
              <a:rPr lang="hr-HR" altLang="en-US" dirty="0" err="1" smtClean="0"/>
              <a:t>trends</a:t>
            </a:r>
            <a:r>
              <a:rPr lang="en-US" altLang="en-US" b="1" i="1" dirty="0"/>
              <a:t/>
            </a:r>
            <a:br>
              <a:rPr lang="en-US" altLang="en-US" b="1" i="1" dirty="0"/>
            </a:br>
            <a:endParaRPr lang="hr-HR" dirty="0" smtClean="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411320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DE" altLang="de-DE" dirty="0" smtClean="0"/>
              <a:t>		Information Science</a:t>
            </a: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2061931294"/>
              </p:ext>
            </p:extLst>
          </p:nvPr>
        </p:nvGraphicFramePr>
        <p:xfrm>
          <a:off x="2209800" y="2092786"/>
          <a:ext cx="7767638" cy="411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Rechteck 3"/>
          <p:cNvSpPr>
            <a:spLocks noChangeArrowheads="1"/>
          </p:cNvSpPr>
          <p:nvPr/>
        </p:nvSpPr>
        <p:spPr bwMode="auto">
          <a:xfrm>
            <a:off x="7884498" y="5909210"/>
            <a:ext cx="20999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r>
              <a:rPr lang="de-DE" altLang="de-DE" sz="2000" dirty="0">
                <a:solidFill>
                  <a:schemeClr val="tx2"/>
                </a:solidFill>
              </a:rPr>
              <a:t>e.g. Kuhlen 2004</a:t>
            </a:r>
          </a:p>
        </p:txBody>
      </p:sp>
      <p:sp>
        <p:nvSpPr>
          <p:cNvPr id="3" name="AutoShape 2" descr="Bildergebnis für user using smartphone"/>
          <p:cNvSpPr>
            <a:spLocks noChangeAspect="1" noChangeArrowheads="1"/>
          </p:cNvSpPr>
          <p:nvPr/>
        </p:nvSpPr>
        <p:spPr bwMode="auto">
          <a:xfrm>
            <a:off x="1679576" y="-860425"/>
            <a:ext cx="1990725"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289008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smtClean="0"/>
              <a:t>Basic</a:t>
            </a:r>
            <a:r>
              <a:rPr lang="hr-HR" dirty="0" smtClean="0"/>
              <a:t> </a:t>
            </a:r>
            <a:r>
              <a:rPr lang="hr-HR" dirty="0" err="1" smtClean="0"/>
              <a:t>features</a:t>
            </a:r>
            <a:endParaRPr lang="en-GB" dirty="0"/>
          </a:p>
        </p:txBody>
      </p:sp>
      <p:sp>
        <p:nvSpPr>
          <p:cNvPr id="5" name="Rezervirano mjesto sadržaja 4"/>
          <p:cNvSpPr>
            <a:spLocks noGrp="1"/>
          </p:cNvSpPr>
          <p:nvPr>
            <p:ph idx="1"/>
          </p:nvPr>
        </p:nvSpPr>
        <p:spPr/>
        <p:txBody>
          <a:bodyPr/>
          <a:lstStyle/>
          <a:p>
            <a:r>
              <a:rPr lang="en-US" altLang="en-US" b="1" dirty="0" err="1"/>
              <a:t>Interdisciplinarity</a:t>
            </a:r>
            <a:r>
              <a:rPr lang="en-US" altLang="en-US" dirty="0"/>
              <a:t> </a:t>
            </a:r>
            <a:endParaRPr lang="hr-HR" altLang="en-US" dirty="0"/>
          </a:p>
          <a:p>
            <a:pPr lvl="1"/>
            <a:r>
              <a:rPr lang="en-US" altLang="en-US" dirty="0"/>
              <a:t>relations with a number of fields, some more or less predominant</a:t>
            </a:r>
          </a:p>
          <a:p>
            <a:r>
              <a:rPr lang="en-US" altLang="en-US" b="1" dirty="0"/>
              <a:t>Technological imperative </a:t>
            </a:r>
            <a:endParaRPr lang="hr-HR" altLang="en-US" dirty="0"/>
          </a:p>
          <a:p>
            <a:pPr lvl="1"/>
            <a:r>
              <a:rPr lang="en-US" altLang="en-US" dirty="0"/>
              <a:t>driving force, as in many modern fields</a:t>
            </a:r>
          </a:p>
          <a:p>
            <a:r>
              <a:rPr lang="en-US" altLang="en-US" b="1" dirty="0"/>
              <a:t>Information society </a:t>
            </a:r>
            <a:endParaRPr lang="hr-HR" altLang="en-US" b="1" dirty="0"/>
          </a:p>
          <a:p>
            <a:pPr lvl="1"/>
            <a:r>
              <a:rPr lang="en-US" altLang="en-US" dirty="0"/>
              <a:t>social context and role in evolution </a:t>
            </a:r>
            <a:r>
              <a:rPr lang="en-US" altLang="en-US" dirty="0" smtClean="0"/>
              <a:t>– shared </a:t>
            </a:r>
            <a:r>
              <a:rPr lang="en-US" altLang="en-US" dirty="0"/>
              <a:t>with many </a:t>
            </a:r>
            <a:r>
              <a:rPr lang="en-US" altLang="en-US" dirty="0" smtClean="0"/>
              <a:t>fields</a:t>
            </a:r>
            <a:endParaRPr lang="hr-HR" altLang="en-US" dirty="0" smtClean="0"/>
          </a:p>
          <a:p>
            <a:pPr marL="0" indent="0">
              <a:buNone/>
            </a:pPr>
            <a:r>
              <a:rPr lang="hr-HR" dirty="0"/>
              <a:t>	</a:t>
            </a:r>
            <a:r>
              <a:rPr lang="hr-HR" dirty="0" smtClean="0"/>
              <a:t>				</a:t>
            </a:r>
            <a:r>
              <a:rPr lang="hr-HR" dirty="0" err="1" smtClean="0"/>
              <a:t>Saracevic</a:t>
            </a:r>
            <a:r>
              <a:rPr lang="hr-HR" dirty="0" smtClean="0"/>
              <a:t>, 2005</a:t>
            </a:r>
            <a:endParaRPr lang="en-GB" dirty="0"/>
          </a:p>
        </p:txBody>
      </p:sp>
      <p:sp>
        <p:nvSpPr>
          <p:cNvPr id="2" name="Rezervirano mjesto podnožja 1"/>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9429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sr-Latn-RS" sz="3600" dirty="0" err="1" smtClean="0"/>
              <a:t>Three</a:t>
            </a:r>
            <a:r>
              <a:rPr lang="hr-HR" altLang="sr-Latn-RS" sz="3600" dirty="0" smtClean="0"/>
              <a:t> </a:t>
            </a:r>
            <a:r>
              <a:rPr lang="hr-HR" altLang="sr-Latn-RS" sz="3600" dirty="0" err="1" smtClean="0"/>
              <a:t>big</a:t>
            </a:r>
            <a:r>
              <a:rPr lang="hr-HR" altLang="sr-Latn-RS" sz="3600" dirty="0" smtClean="0"/>
              <a:t> </a:t>
            </a:r>
            <a:r>
              <a:rPr lang="hr-HR" altLang="sr-Latn-RS" sz="3600" dirty="0" err="1" smtClean="0"/>
              <a:t>ideas</a:t>
            </a:r>
            <a:r>
              <a:rPr lang="hr-HR" altLang="sr-Latn-RS" sz="3600" dirty="0" smtClean="0"/>
              <a:t> </a:t>
            </a:r>
            <a:r>
              <a:rPr lang="hr-HR" altLang="sr-Latn-RS" sz="3600" dirty="0" err="1" smtClean="0"/>
              <a:t>connected</a:t>
            </a:r>
            <a:r>
              <a:rPr lang="hr-HR" altLang="sr-Latn-RS" sz="3600" dirty="0" smtClean="0"/>
              <a:t> to </a:t>
            </a:r>
            <a:r>
              <a:rPr lang="hr-HR" altLang="sr-Latn-RS" sz="3600" dirty="0" err="1" smtClean="0"/>
              <a:t>the</a:t>
            </a:r>
            <a:r>
              <a:rPr lang="hr-HR" altLang="sr-Latn-RS" sz="3600" dirty="0" smtClean="0"/>
              <a:t> </a:t>
            </a:r>
            <a:r>
              <a:rPr lang="hr-HR" altLang="sr-Latn-RS" sz="3600" dirty="0" err="1" smtClean="0"/>
              <a:t>information</a:t>
            </a:r>
            <a:r>
              <a:rPr lang="hr-HR" altLang="sr-Latn-RS" sz="3600" dirty="0" smtClean="0"/>
              <a:t> processing </a:t>
            </a:r>
            <a:r>
              <a:rPr lang="hr-HR" altLang="sr-Latn-RS" sz="3600" dirty="0" err="1" smtClean="0"/>
              <a:t>and</a:t>
            </a:r>
            <a:r>
              <a:rPr lang="hr-HR" altLang="sr-Latn-RS" sz="3600" dirty="0" smtClean="0"/>
              <a:t> </a:t>
            </a:r>
            <a:r>
              <a:rPr lang="hr-HR" altLang="sr-Latn-RS" sz="3600" dirty="0" err="1" smtClean="0"/>
              <a:t>organization</a:t>
            </a:r>
            <a:r>
              <a:rPr lang="en-US" altLang="sr-Latn-RS" sz="3600" dirty="0"/>
              <a:t/>
            </a:r>
            <a:br>
              <a:rPr lang="en-US" altLang="sr-Latn-RS" sz="3600" dirty="0"/>
            </a:br>
            <a:endParaRPr lang="en-GB" sz="3600" dirty="0"/>
          </a:p>
        </p:txBody>
      </p:sp>
      <p:sp>
        <p:nvSpPr>
          <p:cNvPr id="3" name="Rezervirano mjesto sadržaja 2"/>
          <p:cNvSpPr>
            <a:spLocks noGrp="1"/>
          </p:cNvSpPr>
          <p:nvPr>
            <p:ph idx="1"/>
          </p:nvPr>
        </p:nvSpPr>
        <p:spPr/>
        <p:txBody>
          <a:bodyPr>
            <a:normAutofit lnSpcReduction="10000"/>
          </a:bodyPr>
          <a:lstStyle/>
          <a:p>
            <a:pPr lvl="1"/>
            <a:r>
              <a:rPr lang="hr-HR" altLang="sr-Latn-RS" sz="2200" dirty="0" smtClean="0"/>
              <a:t>First – </a:t>
            </a:r>
            <a:r>
              <a:rPr lang="en-US" altLang="sr-Latn-RS" sz="2200" dirty="0" smtClean="0"/>
              <a:t>original</a:t>
            </a:r>
            <a:r>
              <a:rPr lang="hr-HR" altLang="sr-Latn-RS" sz="2200" dirty="0" smtClean="0"/>
              <a:t> </a:t>
            </a:r>
            <a:r>
              <a:rPr lang="hr-HR" altLang="sr-Latn-RS" sz="2200" dirty="0" err="1" smtClean="0"/>
              <a:t>idea</a:t>
            </a:r>
            <a:r>
              <a:rPr lang="hr-HR" altLang="sr-Latn-RS" sz="2200" dirty="0" smtClean="0"/>
              <a:t>,</a:t>
            </a:r>
            <a:r>
              <a:rPr lang="en-US" altLang="sr-Latn-RS" sz="2200" dirty="0" smtClean="0"/>
              <a:t> </a:t>
            </a:r>
            <a:r>
              <a:rPr lang="hr-HR" altLang="sr-Latn-RS" sz="2200" dirty="0" err="1" smtClean="0"/>
              <a:t>that</a:t>
            </a:r>
            <a:r>
              <a:rPr lang="hr-HR" altLang="sr-Latn-RS" sz="2200" dirty="0" smtClean="0"/>
              <a:t> </a:t>
            </a:r>
            <a:r>
              <a:rPr lang="hr-HR" altLang="sr-Latn-RS" sz="2200" dirty="0" err="1" smtClean="0"/>
              <a:t>appered</a:t>
            </a:r>
            <a:r>
              <a:rPr lang="hr-HR" altLang="sr-Latn-RS" sz="2200" dirty="0" smtClean="0"/>
              <a:t> </a:t>
            </a:r>
            <a:r>
              <a:rPr lang="hr-HR" altLang="sr-Latn-RS" sz="2200" dirty="0" err="1" smtClean="0"/>
              <a:t>in</a:t>
            </a:r>
            <a:r>
              <a:rPr lang="hr-HR" altLang="sr-Latn-RS" sz="2200" dirty="0" smtClean="0"/>
              <a:t> 1</a:t>
            </a:r>
            <a:r>
              <a:rPr lang="en-US" altLang="sr-Latn-RS" sz="2200" dirty="0" smtClean="0"/>
              <a:t>950</a:t>
            </a:r>
            <a:r>
              <a:rPr lang="hr-HR" altLang="sr-Latn-RS" sz="2200" dirty="0" smtClean="0"/>
              <a:t>s </a:t>
            </a:r>
          </a:p>
          <a:p>
            <a:pPr lvl="2"/>
            <a:r>
              <a:rPr lang="hr-HR" altLang="sr-Latn-RS" sz="2000" b="1" i="1" dirty="0" err="1" smtClean="0"/>
              <a:t>Information</a:t>
            </a:r>
            <a:r>
              <a:rPr lang="hr-HR" altLang="sr-Latn-RS" sz="2000" b="1" i="1" dirty="0" smtClean="0"/>
              <a:t> </a:t>
            </a:r>
            <a:r>
              <a:rPr lang="hr-HR" altLang="sr-Latn-RS" sz="2000" b="1" i="1" dirty="0" err="1" smtClean="0"/>
              <a:t>Retrieval</a:t>
            </a:r>
            <a:r>
              <a:rPr lang="en-US" altLang="sr-Latn-RS" sz="2000" b="1" i="1" dirty="0" smtClean="0"/>
              <a:t> </a:t>
            </a:r>
            <a:r>
              <a:rPr lang="en-US" altLang="sr-Latn-RS" sz="2000" dirty="0"/>
              <a:t>(</a:t>
            </a:r>
            <a:r>
              <a:rPr lang="en-US" altLang="sr-Latn-RS" sz="2000" dirty="0" smtClean="0"/>
              <a:t>IR)</a:t>
            </a:r>
            <a:r>
              <a:rPr lang="hr-HR" altLang="sr-Latn-RS" sz="2000" dirty="0" smtClean="0"/>
              <a:t> – processing </a:t>
            </a:r>
            <a:r>
              <a:rPr lang="hr-HR" altLang="sr-Latn-RS" sz="2000" dirty="0" err="1" smtClean="0"/>
              <a:t>of</a:t>
            </a:r>
            <a:r>
              <a:rPr lang="hr-HR" altLang="sr-Latn-RS" sz="2000" dirty="0" smtClean="0"/>
              <a:t> </a:t>
            </a:r>
            <a:r>
              <a:rPr lang="hr-HR" altLang="sr-Latn-RS" sz="2000" dirty="0" err="1" smtClean="0"/>
              <a:t>information</a:t>
            </a:r>
            <a:r>
              <a:rPr lang="hr-HR" altLang="sr-Latn-RS" sz="2000" dirty="0" smtClean="0"/>
              <a:t> </a:t>
            </a:r>
            <a:r>
              <a:rPr lang="hr-HR" altLang="sr-Latn-RS" sz="2000" dirty="0" err="1" smtClean="0"/>
              <a:t>using</a:t>
            </a:r>
            <a:r>
              <a:rPr lang="hr-HR" altLang="sr-Latn-RS" sz="2000" dirty="0" smtClean="0"/>
              <a:t> </a:t>
            </a:r>
            <a:r>
              <a:rPr lang="hr-HR" altLang="sr-Latn-RS" sz="2000" dirty="0" err="1" smtClean="0"/>
              <a:t>formal</a:t>
            </a:r>
            <a:r>
              <a:rPr lang="hr-HR" altLang="sr-Latn-RS" sz="2000" dirty="0" smtClean="0"/>
              <a:t> </a:t>
            </a:r>
            <a:r>
              <a:rPr lang="hr-HR" altLang="sr-Latn-RS" sz="2000" dirty="0" err="1" smtClean="0"/>
              <a:t>logic</a:t>
            </a:r>
            <a:r>
              <a:rPr lang="en-US" altLang="sr-Latn-RS" sz="2000" dirty="0" smtClean="0"/>
              <a:t> </a:t>
            </a:r>
            <a:endParaRPr lang="hr-HR" altLang="sr-Latn-RS" sz="2000" dirty="0"/>
          </a:p>
          <a:p>
            <a:pPr lvl="1"/>
            <a:r>
              <a:rPr lang="hr-HR" altLang="sr-Latn-RS" sz="2200" dirty="0" err="1"/>
              <a:t>S</a:t>
            </a:r>
            <a:r>
              <a:rPr lang="hr-HR" altLang="sr-Latn-RS" sz="2200" dirty="0" err="1" smtClean="0"/>
              <a:t>econd</a:t>
            </a:r>
            <a:r>
              <a:rPr lang="hr-HR" altLang="sr-Latn-RS" sz="2200" dirty="0" smtClean="0"/>
              <a:t> – </a:t>
            </a:r>
            <a:r>
              <a:rPr lang="hr-HR" altLang="sr-Latn-RS" sz="2200" dirty="0" err="1" smtClean="0"/>
              <a:t>emerged</a:t>
            </a:r>
            <a:r>
              <a:rPr lang="hr-HR" altLang="sr-Latn-RS" sz="2200" dirty="0" smtClean="0"/>
              <a:t> </a:t>
            </a:r>
            <a:r>
              <a:rPr lang="hr-HR" altLang="sr-Latn-RS" sz="2200" dirty="0" err="1" smtClean="0"/>
              <a:t>in</a:t>
            </a:r>
            <a:r>
              <a:rPr lang="hr-HR" altLang="sr-Latn-RS" sz="2200" dirty="0" smtClean="0"/>
              <a:t> 1970s </a:t>
            </a:r>
          </a:p>
          <a:p>
            <a:pPr lvl="2"/>
            <a:r>
              <a:rPr lang="en-US" altLang="sr-Latn-RS" sz="2000" b="1" i="1" dirty="0" err="1" smtClean="0"/>
              <a:t>relevan</a:t>
            </a:r>
            <a:r>
              <a:rPr lang="hr-HR" altLang="sr-Latn-RS" sz="2000" b="1" i="1" dirty="0" err="1" smtClean="0"/>
              <a:t>ce</a:t>
            </a:r>
            <a:r>
              <a:rPr lang="en-US" altLang="sr-Latn-RS" sz="2000" dirty="0" smtClean="0"/>
              <a:t>, </a:t>
            </a:r>
            <a:r>
              <a:rPr lang="hr-HR" altLang="sr-Latn-RS" sz="2000" dirty="0" err="1" smtClean="0"/>
              <a:t>that</a:t>
            </a:r>
            <a:r>
              <a:rPr lang="hr-HR" altLang="sr-Latn-RS" sz="2000" dirty="0" smtClean="0"/>
              <a:t> </a:t>
            </a:r>
            <a:r>
              <a:rPr lang="hr-HR" altLang="sr-Latn-RS" sz="2000" dirty="0" err="1" smtClean="0"/>
              <a:t>directly</a:t>
            </a:r>
            <a:r>
              <a:rPr lang="hr-HR" altLang="sr-Latn-RS" sz="2000" dirty="0" smtClean="0"/>
              <a:t> </a:t>
            </a:r>
            <a:r>
              <a:rPr lang="hr-HR" altLang="sr-Latn-RS" sz="2000" dirty="0" err="1" smtClean="0"/>
              <a:t>connected</a:t>
            </a:r>
            <a:r>
              <a:rPr lang="hr-HR" altLang="sr-Latn-RS" sz="2000" dirty="0" smtClean="0"/>
              <a:t> </a:t>
            </a:r>
            <a:r>
              <a:rPr lang="hr-HR" altLang="sr-Latn-RS" sz="2000" dirty="0" err="1" smtClean="0"/>
              <a:t>process</a:t>
            </a:r>
            <a:r>
              <a:rPr lang="hr-HR" altLang="sr-Latn-RS" sz="2000" dirty="0" smtClean="0"/>
              <a:t> </a:t>
            </a:r>
            <a:r>
              <a:rPr lang="hr-HR" altLang="sr-Latn-RS" sz="2000" dirty="0" err="1" smtClean="0"/>
              <a:t>of</a:t>
            </a:r>
            <a:r>
              <a:rPr lang="hr-HR" altLang="sr-Latn-RS" sz="2000" dirty="0" smtClean="0"/>
              <a:t> IR </a:t>
            </a:r>
            <a:r>
              <a:rPr lang="hr-HR" altLang="sr-Latn-RS" sz="2000" dirty="0" err="1" smtClean="0"/>
              <a:t>with</a:t>
            </a:r>
            <a:r>
              <a:rPr lang="hr-HR" altLang="sr-Latn-RS" sz="2000" dirty="0" smtClean="0"/>
              <a:t> human </a:t>
            </a:r>
            <a:r>
              <a:rPr lang="hr-HR" altLang="sr-Latn-RS" sz="2000" dirty="0" err="1" smtClean="0"/>
              <a:t>information</a:t>
            </a:r>
            <a:r>
              <a:rPr lang="hr-HR" altLang="sr-Latn-RS" sz="2000" dirty="0" smtClean="0"/>
              <a:t> </a:t>
            </a:r>
            <a:r>
              <a:rPr lang="hr-HR" altLang="sr-Latn-RS" sz="2000" dirty="0" err="1" smtClean="0"/>
              <a:t>needs</a:t>
            </a:r>
            <a:r>
              <a:rPr lang="hr-HR" altLang="sr-Latn-RS" sz="2000" dirty="0" smtClean="0"/>
              <a:t> </a:t>
            </a:r>
            <a:r>
              <a:rPr lang="hr-HR" altLang="sr-Latn-RS" sz="2000" dirty="0" err="1" smtClean="0"/>
              <a:t>and</a:t>
            </a:r>
            <a:r>
              <a:rPr lang="hr-HR" altLang="sr-Latn-RS" sz="2000" dirty="0" smtClean="0"/>
              <a:t> </a:t>
            </a:r>
            <a:r>
              <a:rPr lang="hr-HR" altLang="sr-Latn-RS" sz="2000" dirty="0" err="1" smtClean="0"/>
              <a:t>assessments</a:t>
            </a:r>
            <a:r>
              <a:rPr lang="en-US" altLang="sr-Latn-RS" sz="2000" dirty="0" smtClean="0"/>
              <a:t> </a:t>
            </a:r>
            <a:endParaRPr lang="hr-HR" altLang="sr-Latn-RS" sz="2000" dirty="0"/>
          </a:p>
          <a:p>
            <a:pPr lvl="1"/>
            <a:r>
              <a:rPr lang="hr-HR" altLang="sr-Latn-RS" sz="2200" dirty="0" smtClean="0"/>
              <a:t>Third</a:t>
            </a:r>
            <a:r>
              <a:rPr lang="en-US" altLang="sr-Latn-RS" sz="2200" dirty="0" smtClean="0"/>
              <a:t>, </a:t>
            </a:r>
            <a:r>
              <a:rPr lang="hr-HR" altLang="sr-Latn-RS" sz="2200" dirty="0" err="1" smtClean="0"/>
              <a:t>that</a:t>
            </a:r>
            <a:r>
              <a:rPr lang="hr-HR" altLang="sr-Latn-RS" sz="2200" dirty="0" smtClean="0"/>
              <a:t> </a:t>
            </a:r>
            <a:r>
              <a:rPr lang="hr-HR" altLang="sr-Latn-RS" sz="2200" dirty="0" err="1" smtClean="0"/>
              <a:t>emerged</a:t>
            </a:r>
            <a:r>
              <a:rPr lang="hr-HR" altLang="sr-Latn-RS" sz="2200" dirty="0" smtClean="0"/>
              <a:t> </a:t>
            </a:r>
            <a:r>
              <a:rPr lang="hr-HR" altLang="sr-Latn-RS" sz="2200" dirty="0" err="1" smtClean="0"/>
              <a:t>toward</a:t>
            </a:r>
            <a:r>
              <a:rPr lang="hr-HR" altLang="sr-Latn-RS" sz="2200" dirty="0" smtClean="0"/>
              <a:t> </a:t>
            </a:r>
            <a:r>
              <a:rPr lang="hr-HR" altLang="sr-Latn-RS" sz="2200" dirty="0" err="1" smtClean="0"/>
              <a:t>the</a:t>
            </a:r>
            <a:r>
              <a:rPr lang="hr-HR" altLang="sr-Latn-RS" sz="2200" dirty="0" smtClean="0"/>
              <a:t> </a:t>
            </a:r>
            <a:r>
              <a:rPr lang="hr-HR" altLang="sr-Latn-RS" sz="2200" dirty="0" err="1" smtClean="0"/>
              <a:t>end</a:t>
            </a:r>
            <a:r>
              <a:rPr lang="hr-HR" altLang="sr-Latn-RS" sz="2200" dirty="0" smtClean="0"/>
              <a:t> </a:t>
            </a:r>
            <a:r>
              <a:rPr lang="hr-HR" altLang="sr-Latn-RS" sz="2200" dirty="0" err="1" smtClean="0"/>
              <a:t>of</a:t>
            </a:r>
            <a:r>
              <a:rPr lang="hr-HR" altLang="sr-Latn-RS" sz="2200" dirty="0" smtClean="0"/>
              <a:t> </a:t>
            </a:r>
            <a:r>
              <a:rPr lang="hr-HR" altLang="sr-Latn-RS" sz="2200" dirty="0" err="1" smtClean="0"/>
              <a:t>the</a:t>
            </a:r>
            <a:r>
              <a:rPr lang="hr-HR" altLang="sr-Latn-RS" sz="2200" dirty="0" smtClean="0"/>
              <a:t> 20th </a:t>
            </a:r>
            <a:r>
              <a:rPr lang="hr-HR" altLang="sr-Latn-RS" sz="2200" dirty="0" err="1" smtClean="0"/>
              <a:t>Century</a:t>
            </a:r>
            <a:r>
              <a:rPr lang="hr-HR" altLang="sr-Latn-RS" sz="2200" dirty="0" smtClean="0"/>
              <a:t> </a:t>
            </a:r>
          </a:p>
          <a:p>
            <a:pPr lvl="2"/>
            <a:r>
              <a:rPr lang="hr-HR" altLang="sr-Latn-RS" sz="2000" b="1" i="1" dirty="0" smtClean="0"/>
              <a:t>I</a:t>
            </a:r>
            <a:r>
              <a:rPr lang="en-US" altLang="sr-Latn-RS" sz="2000" b="1" i="1" dirty="0" err="1" smtClean="0"/>
              <a:t>nter</a:t>
            </a:r>
            <a:r>
              <a:rPr lang="hr-HR" altLang="sr-Latn-RS" sz="2000" b="1" i="1" dirty="0" err="1" smtClean="0"/>
              <a:t>action</a:t>
            </a:r>
            <a:r>
              <a:rPr lang="hr-HR" altLang="sr-Latn-RS" sz="2000" dirty="0" smtClean="0"/>
              <a:t> – </a:t>
            </a:r>
            <a:r>
              <a:rPr lang="hr-HR" altLang="sr-Latn-RS" sz="2000" dirty="0" err="1" smtClean="0"/>
              <a:t>that</a:t>
            </a:r>
            <a:r>
              <a:rPr lang="hr-HR" altLang="sr-Latn-RS" sz="2000" dirty="0" smtClean="0"/>
              <a:t> </a:t>
            </a:r>
            <a:r>
              <a:rPr lang="hr-HR" altLang="sr-Latn-RS" sz="2000" dirty="0" err="1" smtClean="0"/>
              <a:t>enables</a:t>
            </a:r>
            <a:r>
              <a:rPr lang="hr-HR" altLang="sr-Latn-RS" sz="2000" dirty="0" smtClean="0"/>
              <a:t> </a:t>
            </a:r>
            <a:r>
              <a:rPr lang="hr-HR" altLang="sr-Latn-RS" sz="2000" dirty="0" err="1" smtClean="0"/>
              <a:t>direct</a:t>
            </a:r>
            <a:r>
              <a:rPr lang="hr-HR" altLang="sr-Latn-RS" sz="2000" dirty="0" smtClean="0"/>
              <a:t> </a:t>
            </a:r>
            <a:r>
              <a:rPr lang="hr-HR" altLang="sr-Latn-RS" sz="2000" dirty="0" err="1" smtClean="0"/>
              <a:t>exchange</a:t>
            </a:r>
            <a:r>
              <a:rPr lang="hr-HR" altLang="sr-Latn-RS" sz="2000" dirty="0" smtClean="0"/>
              <a:t> </a:t>
            </a:r>
            <a:r>
              <a:rPr lang="hr-HR" altLang="sr-Latn-RS" sz="2000" dirty="0" err="1" smtClean="0"/>
              <a:t>and</a:t>
            </a:r>
            <a:r>
              <a:rPr lang="hr-HR" altLang="sr-Latn-RS" sz="2000" dirty="0" smtClean="0"/>
              <a:t> </a:t>
            </a:r>
            <a:r>
              <a:rPr lang="hr-HR" altLang="sr-Latn-RS" sz="2000" dirty="0" err="1" smtClean="0"/>
              <a:t>feedback</a:t>
            </a:r>
            <a:r>
              <a:rPr lang="hr-HR" altLang="sr-Latn-RS" sz="2000" dirty="0" smtClean="0"/>
              <a:t> </a:t>
            </a:r>
            <a:r>
              <a:rPr lang="hr-HR" altLang="sr-Latn-RS" sz="2000" dirty="0" err="1" smtClean="0"/>
              <a:t>information</a:t>
            </a:r>
            <a:r>
              <a:rPr lang="hr-HR" altLang="sr-Latn-RS" sz="2000" dirty="0" smtClean="0"/>
              <a:t> </a:t>
            </a:r>
            <a:r>
              <a:rPr lang="hr-HR" altLang="sr-Latn-RS" sz="2000" dirty="0" err="1" smtClean="0"/>
              <a:t>between</a:t>
            </a:r>
            <a:r>
              <a:rPr lang="hr-HR" altLang="sr-Latn-RS" sz="2000" dirty="0" smtClean="0"/>
              <a:t> </a:t>
            </a:r>
            <a:r>
              <a:rPr lang="hr-HR" altLang="sr-Latn-RS" sz="2000" dirty="0" err="1" smtClean="0"/>
              <a:t>information</a:t>
            </a:r>
            <a:r>
              <a:rPr lang="hr-HR" altLang="sr-Latn-RS" sz="2000" dirty="0" smtClean="0"/>
              <a:t> </a:t>
            </a:r>
            <a:r>
              <a:rPr lang="hr-HR" altLang="sr-Latn-RS" sz="2000" dirty="0" err="1" smtClean="0"/>
              <a:t>systems</a:t>
            </a:r>
            <a:r>
              <a:rPr lang="hr-HR" altLang="sr-Latn-RS" sz="2000" dirty="0" smtClean="0"/>
              <a:t> </a:t>
            </a:r>
            <a:r>
              <a:rPr lang="hr-HR" altLang="sr-Latn-RS" sz="2000" dirty="0" err="1" smtClean="0"/>
              <a:t>and</a:t>
            </a:r>
            <a:r>
              <a:rPr lang="hr-HR" altLang="sr-Latn-RS" sz="2000" dirty="0" smtClean="0"/>
              <a:t> </a:t>
            </a:r>
            <a:r>
              <a:rPr lang="hr-HR" altLang="sr-Latn-RS" sz="2000" dirty="0" err="1" smtClean="0"/>
              <a:t>persons</a:t>
            </a:r>
            <a:r>
              <a:rPr lang="hr-HR" altLang="sr-Latn-RS" sz="2000" dirty="0" smtClean="0"/>
              <a:t> </a:t>
            </a:r>
            <a:r>
              <a:rPr lang="hr-HR" altLang="sr-Latn-RS" sz="2000" dirty="0" err="1" smtClean="0"/>
              <a:t>involved</a:t>
            </a:r>
            <a:r>
              <a:rPr lang="hr-HR" altLang="sr-Latn-RS" sz="2000" dirty="0" smtClean="0"/>
              <a:t> </a:t>
            </a:r>
            <a:r>
              <a:rPr lang="hr-HR" altLang="sr-Latn-RS" sz="2000" dirty="0" err="1" smtClean="0"/>
              <a:t>in</a:t>
            </a:r>
            <a:r>
              <a:rPr lang="hr-HR" altLang="sr-Latn-RS" sz="2000" dirty="0" smtClean="0"/>
              <a:t> IR </a:t>
            </a:r>
            <a:r>
              <a:rPr lang="hr-HR" altLang="sr-Latn-RS" sz="2000" dirty="0" err="1" smtClean="0"/>
              <a:t>processes</a:t>
            </a:r>
            <a:r>
              <a:rPr lang="hr-HR" altLang="sr-Latn-RS" sz="2000" dirty="0" smtClean="0"/>
              <a:t> (</a:t>
            </a:r>
            <a:r>
              <a:rPr lang="hr-HR" altLang="sr-Latn-RS" sz="2000" dirty="0" err="1" smtClean="0"/>
              <a:t>cognitive</a:t>
            </a:r>
            <a:r>
              <a:rPr lang="hr-HR" altLang="sr-Latn-RS" sz="2000" dirty="0" smtClean="0"/>
              <a:t> </a:t>
            </a:r>
            <a:r>
              <a:rPr lang="hr-HR" altLang="sr-Latn-RS" sz="2000" dirty="0" err="1" smtClean="0"/>
              <a:t>psychology</a:t>
            </a:r>
            <a:r>
              <a:rPr lang="hr-HR" altLang="sr-Latn-RS" sz="2000" dirty="0" smtClean="0"/>
              <a:t>, for </a:t>
            </a:r>
            <a:r>
              <a:rPr lang="hr-HR" altLang="sr-Latn-RS" sz="2000" dirty="0" err="1" smtClean="0"/>
              <a:t>example</a:t>
            </a:r>
            <a:r>
              <a:rPr lang="hr-HR" altLang="sr-Latn-RS" sz="2000" dirty="0" smtClean="0"/>
              <a:t>)</a:t>
            </a:r>
          </a:p>
          <a:p>
            <a:pPr lvl="4"/>
            <a:r>
              <a:rPr lang="hr-HR" altLang="sr-Latn-RS" sz="1800" dirty="0" smtClean="0"/>
              <a:t>T. </a:t>
            </a:r>
            <a:r>
              <a:rPr lang="hr-HR" altLang="sr-Latn-RS" sz="1800" dirty="0" err="1" smtClean="0"/>
              <a:t>Saracevic</a:t>
            </a:r>
            <a:r>
              <a:rPr lang="hr-HR" altLang="sr-Latn-RS" sz="1800" dirty="0" smtClean="0"/>
              <a:t>, 2005</a:t>
            </a:r>
            <a:endParaRPr lang="en-US" altLang="sr-Latn-RS" sz="1800"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0070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altLang="sr-Latn-RS" sz="4400" dirty="0"/>
              <a:t>Information Science’s Big Questions</a:t>
            </a:r>
            <a:endParaRPr lang="en-GB" dirty="0"/>
          </a:p>
        </p:txBody>
      </p:sp>
      <p:sp>
        <p:nvSpPr>
          <p:cNvPr id="3" name="Rezervirano mjesto sadržaja 2"/>
          <p:cNvSpPr>
            <a:spLocks noGrp="1"/>
          </p:cNvSpPr>
          <p:nvPr>
            <p:ph idx="1"/>
          </p:nvPr>
        </p:nvSpPr>
        <p:spPr/>
        <p:txBody>
          <a:bodyPr/>
          <a:lstStyle/>
          <a:p>
            <a:r>
              <a:rPr lang="en-GB" altLang="sr-Latn-RS" dirty="0"/>
              <a:t>The physical question: </a:t>
            </a:r>
            <a:endParaRPr lang="hr-HR" altLang="sr-Latn-RS" dirty="0"/>
          </a:p>
          <a:p>
            <a:pPr lvl="1"/>
            <a:r>
              <a:rPr lang="en-GB" altLang="sr-Latn-RS" dirty="0"/>
              <a:t>What are the features and laws of the recorded-information universe? </a:t>
            </a:r>
          </a:p>
          <a:p>
            <a:r>
              <a:rPr lang="en-GB" altLang="sr-Latn-RS" dirty="0"/>
              <a:t>The social question: </a:t>
            </a:r>
            <a:endParaRPr lang="hr-HR" altLang="sr-Latn-RS" dirty="0"/>
          </a:p>
          <a:p>
            <a:pPr lvl="1"/>
            <a:r>
              <a:rPr lang="en-GB" altLang="sr-Latn-RS" dirty="0"/>
              <a:t>How do people relate to, seek, and use information?</a:t>
            </a:r>
          </a:p>
          <a:p>
            <a:r>
              <a:rPr lang="en-GB" altLang="sr-Latn-RS" dirty="0"/>
              <a:t>The design question: </a:t>
            </a:r>
            <a:endParaRPr lang="hr-HR" altLang="sr-Latn-RS" dirty="0"/>
          </a:p>
          <a:p>
            <a:pPr lvl="1"/>
            <a:r>
              <a:rPr lang="en-GB" altLang="sr-Latn-RS" dirty="0"/>
              <a:t>How can access to recorded information be made most rapid and </a:t>
            </a:r>
            <a:r>
              <a:rPr lang="en-GB" altLang="sr-Latn-RS" dirty="0" smtClean="0"/>
              <a:t>effective?</a:t>
            </a:r>
            <a:endParaRPr lang="hr-HR" altLang="sr-Latn-RS" dirty="0" smtClean="0"/>
          </a:p>
          <a:p>
            <a:pPr lvl="7"/>
            <a:r>
              <a:rPr lang="hr-HR" altLang="sr-Latn-RS" dirty="0" err="1" smtClean="0"/>
              <a:t>Marcia</a:t>
            </a:r>
            <a:r>
              <a:rPr lang="hr-HR" altLang="sr-Latn-RS" dirty="0" smtClean="0"/>
              <a:t> </a:t>
            </a:r>
            <a:r>
              <a:rPr lang="hr-HR" altLang="sr-Latn-RS" dirty="0"/>
              <a:t>Bates </a:t>
            </a:r>
            <a:endParaRPr lang="en-GB" altLang="sr-Latn-RS" dirty="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9489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Structure</a:t>
            </a:r>
            <a:r>
              <a:rPr lang="hr-HR" dirty="0" smtClean="0"/>
              <a:t> </a:t>
            </a:r>
            <a:r>
              <a:rPr lang="hr-HR" dirty="0" err="1" smtClean="0"/>
              <a:t>of</a:t>
            </a:r>
            <a:r>
              <a:rPr lang="hr-HR" dirty="0" smtClean="0"/>
              <a:t> </a:t>
            </a:r>
            <a:r>
              <a:rPr lang="hr-HR" dirty="0" err="1" smtClean="0"/>
              <a:t>the</a:t>
            </a:r>
            <a:r>
              <a:rPr lang="hr-HR" dirty="0" smtClean="0"/>
              <a:t> </a:t>
            </a:r>
            <a:r>
              <a:rPr lang="hr-HR" dirty="0" err="1" smtClean="0"/>
              <a:t>field</a:t>
            </a:r>
            <a:endParaRPr lang="en-GB" dirty="0"/>
          </a:p>
        </p:txBody>
      </p:sp>
      <p:sp>
        <p:nvSpPr>
          <p:cNvPr id="3" name="Rezervirano mjesto sadržaja 2"/>
          <p:cNvSpPr>
            <a:spLocks noGrp="1"/>
          </p:cNvSpPr>
          <p:nvPr>
            <p:ph idx="1"/>
          </p:nvPr>
        </p:nvSpPr>
        <p:spPr/>
        <p:txBody>
          <a:bodyPr/>
          <a:lstStyle/>
          <a:p>
            <a:r>
              <a:rPr lang="en-US" altLang="en-US" dirty="0"/>
              <a:t>As many </a:t>
            </a:r>
            <a:r>
              <a:rPr lang="hr-HR" altLang="en-US" dirty="0" err="1" smtClean="0"/>
              <a:t>academic</a:t>
            </a:r>
            <a:r>
              <a:rPr lang="hr-HR" altLang="en-US" dirty="0" smtClean="0"/>
              <a:t> </a:t>
            </a:r>
            <a:r>
              <a:rPr lang="hr-HR" altLang="en-US" dirty="0" err="1" smtClean="0"/>
              <a:t>and</a:t>
            </a:r>
            <a:r>
              <a:rPr lang="hr-HR" altLang="en-US" dirty="0" smtClean="0"/>
              <a:t> </a:t>
            </a:r>
            <a:r>
              <a:rPr lang="hr-HR" altLang="en-US" dirty="0" err="1" smtClean="0"/>
              <a:t>research</a:t>
            </a:r>
            <a:r>
              <a:rPr lang="hr-HR" altLang="en-US" dirty="0" smtClean="0"/>
              <a:t> </a:t>
            </a:r>
            <a:r>
              <a:rPr lang="en-US" altLang="en-US" dirty="0" smtClean="0"/>
              <a:t>fields</a:t>
            </a:r>
            <a:r>
              <a:rPr lang="en-US" altLang="en-US" dirty="0"/>
              <a:t>, </a:t>
            </a:r>
            <a:r>
              <a:rPr lang="hr-HR" altLang="en-US" dirty="0" smtClean="0"/>
              <a:t>I</a:t>
            </a:r>
            <a:r>
              <a:rPr lang="en-US" altLang="en-US" dirty="0" err="1" smtClean="0"/>
              <a:t>nformation</a:t>
            </a:r>
            <a:r>
              <a:rPr lang="en-US" altLang="en-US" dirty="0" smtClean="0"/>
              <a:t> </a:t>
            </a:r>
            <a:r>
              <a:rPr lang="hr-HR" altLang="en-US" dirty="0" smtClean="0"/>
              <a:t>S</a:t>
            </a:r>
            <a:r>
              <a:rPr lang="en-US" altLang="en-US" dirty="0" err="1" smtClean="0"/>
              <a:t>cience</a:t>
            </a:r>
            <a:r>
              <a:rPr lang="en-US" altLang="en-US" dirty="0" smtClean="0"/>
              <a:t> has</a:t>
            </a:r>
            <a:endParaRPr lang="hr-HR" altLang="en-US" dirty="0" smtClean="0"/>
          </a:p>
          <a:p>
            <a:pPr lvl="1"/>
            <a:r>
              <a:rPr lang="en-US" altLang="en-US" dirty="0" smtClean="0"/>
              <a:t>different </a:t>
            </a:r>
            <a:r>
              <a:rPr lang="en-US" altLang="en-US" dirty="0"/>
              <a:t>areas of concentration &amp; specialization </a:t>
            </a:r>
          </a:p>
          <a:p>
            <a:r>
              <a:rPr lang="en-US" altLang="en-US" dirty="0" smtClean="0"/>
              <a:t>The</a:t>
            </a:r>
            <a:r>
              <a:rPr lang="hr-HR" altLang="en-US" dirty="0" smtClean="0"/>
              <a:t>se </a:t>
            </a:r>
            <a:r>
              <a:rPr lang="hr-HR" altLang="en-US" dirty="0" err="1" smtClean="0"/>
              <a:t>areas</a:t>
            </a:r>
            <a:r>
              <a:rPr lang="en-US" altLang="en-US" dirty="0" smtClean="0"/>
              <a:t> change</a:t>
            </a:r>
            <a:r>
              <a:rPr lang="hr-HR" altLang="en-US" dirty="0" smtClean="0"/>
              <a:t> </a:t>
            </a:r>
            <a:r>
              <a:rPr lang="hr-HR" altLang="en-US" dirty="0" err="1" smtClean="0"/>
              <a:t>and</a:t>
            </a:r>
            <a:r>
              <a:rPr lang="hr-HR" altLang="en-US" dirty="0" smtClean="0"/>
              <a:t> </a:t>
            </a:r>
            <a:r>
              <a:rPr lang="en-US" altLang="en-US" dirty="0" smtClean="0"/>
              <a:t>evolve </a:t>
            </a:r>
            <a:r>
              <a:rPr lang="en-US" altLang="en-US" dirty="0"/>
              <a:t>over </a:t>
            </a:r>
            <a:r>
              <a:rPr lang="en-US" altLang="en-US" dirty="0" smtClean="0"/>
              <a:t>time</a:t>
            </a:r>
            <a:r>
              <a:rPr lang="hr-HR" altLang="en-US" dirty="0" smtClean="0"/>
              <a:t>:</a:t>
            </a:r>
            <a:endParaRPr lang="en-US" altLang="en-US" dirty="0"/>
          </a:p>
          <a:p>
            <a:pPr lvl="1"/>
            <a:r>
              <a:rPr lang="hr-HR" altLang="en-US" dirty="0" smtClean="0"/>
              <a:t>Some </a:t>
            </a:r>
            <a:r>
              <a:rPr lang="en-US" altLang="en-US" dirty="0" smtClean="0"/>
              <a:t>grow closer</a:t>
            </a:r>
            <a:r>
              <a:rPr lang="hr-HR" altLang="en-US" dirty="0" smtClean="0"/>
              <a:t> </a:t>
            </a:r>
            <a:r>
              <a:rPr lang="hr-HR" altLang="en-US" dirty="0" err="1" smtClean="0"/>
              <a:t>or</a:t>
            </a:r>
            <a:r>
              <a:rPr lang="en-US" altLang="en-US" dirty="0" smtClean="0"/>
              <a:t> </a:t>
            </a:r>
            <a:r>
              <a:rPr lang="en-US" altLang="en-US" dirty="0"/>
              <a:t>grow </a:t>
            </a:r>
            <a:r>
              <a:rPr lang="en-US" altLang="en-US" dirty="0" smtClean="0"/>
              <a:t>apart</a:t>
            </a:r>
            <a:r>
              <a:rPr lang="hr-HR" altLang="en-US" dirty="0" smtClean="0"/>
              <a:t> - </a:t>
            </a:r>
            <a:r>
              <a:rPr lang="hr-HR" altLang="en-US" dirty="0" err="1" smtClean="0"/>
              <a:t>examples</a:t>
            </a:r>
            <a:endParaRPr lang="en-US" altLang="en-US" dirty="0"/>
          </a:p>
          <a:p>
            <a:pPr lvl="1"/>
            <a:r>
              <a:rPr lang="hr-HR" altLang="en-US" dirty="0" smtClean="0"/>
              <a:t>Some i</a:t>
            </a:r>
            <a:r>
              <a:rPr lang="en-US" altLang="en-US" dirty="0" err="1" smtClean="0"/>
              <a:t>gnore</a:t>
            </a:r>
            <a:r>
              <a:rPr lang="en-US" altLang="en-US" dirty="0" smtClean="0"/>
              <a:t> </a:t>
            </a:r>
            <a:r>
              <a:rPr lang="en-US" altLang="en-US" dirty="0"/>
              <a:t>each </a:t>
            </a:r>
            <a:r>
              <a:rPr lang="en-US" altLang="en-US" dirty="0" smtClean="0"/>
              <a:t>other</a:t>
            </a:r>
            <a:r>
              <a:rPr lang="hr-HR" altLang="en-US" dirty="0" smtClean="0"/>
              <a:t> - </a:t>
            </a:r>
            <a:r>
              <a:rPr lang="hr-HR" altLang="en-US" dirty="0" err="1" smtClean="0"/>
              <a:t>examples</a:t>
            </a:r>
            <a:endParaRPr lang="en-US" altLang="en-US" dirty="0"/>
          </a:p>
          <a:p>
            <a:pPr lvl="1"/>
            <a:r>
              <a:rPr lang="hr-HR" altLang="en-US" dirty="0" smtClean="0"/>
              <a:t>S</a:t>
            </a:r>
            <a:r>
              <a:rPr lang="en-US" altLang="en-US" dirty="0" err="1" smtClean="0"/>
              <a:t>ometimes</a:t>
            </a:r>
            <a:r>
              <a:rPr lang="en-US" altLang="en-US" dirty="0" smtClean="0"/>
              <a:t> fight</a:t>
            </a:r>
            <a:r>
              <a:rPr lang="hr-HR" altLang="en-US" dirty="0" smtClean="0"/>
              <a:t> - </a:t>
            </a:r>
            <a:r>
              <a:rPr lang="hr-HR" altLang="en-US" dirty="0" err="1" smtClean="0"/>
              <a:t>examples</a:t>
            </a:r>
            <a:endParaRPr lang="en-US" altLang="en-US" dirty="0"/>
          </a:p>
          <a:p>
            <a:r>
              <a:rPr lang="hr-HR" altLang="en-US" dirty="0" smtClean="0"/>
              <a:t>IS </a:t>
            </a:r>
            <a:r>
              <a:rPr lang="hr-HR" altLang="en-US" dirty="0" err="1" smtClean="0"/>
              <a:t>has</a:t>
            </a:r>
            <a:r>
              <a:rPr lang="hr-HR" altLang="en-US" dirty="0" smtClean="0"/>
              <a:t> </a:t>
            </a:r>
            <a:r>
              <a:rPr lang="hr-HR" altLang="en-US" dirty="0" err="1" smtClean="0"/>
              <a:t>been</a:t>
            </a:r>
            <a:r>
              <a:rPr lang="hr-HR" altLang="en-US" dirty="0" smtClean="0"/>
              <a:t> </a:t>
            </a:r>
            <a:r>
              <a:rPr lang="hr-HR" altLang="en-US" dirty="0" err="1" smtClean="0"/>
              <a:t>confronted</a:t>
            </a:r>
            <a:r>
              <a:rPr lang="hr-HR" altLang="en-US" dirty="0" smtClean="0"/>
              <a:t> </a:t>
            </a:r>
            <a:r>
              <a:rPr lang="hr-HR" altLang="en-US" dirty="0" err="1" smtClean="0"/>
              <a:t>with</a:t>
            </a:r>
            <a:r>
              <a:rPr lang="hr-HR" altLang="en-US" dirty="0" smtClean="0"/>
              <a:t>:</a:t>
            </a:r>
            <a:r>
              <a:rPr lang="en-US" altLang="en-US" dirty="0" smtClean="0"/>
              <a:t> </a:t>
            </a:r>
            <a:endParaRPr lang="en-US" altLang="en-US" dirty="0"/>
          </a:p>
          <a:p>
            <a:pPr lvl="1"/>
            <a:r>
              <a:rPr lang="en-US" altLang="en-US" dirty="0"/>
              <a:t>different audiences &amp; </a:t>
            </a:r>
            <a:r>
              <a:rPr lang="en-US" altLang="en-US" dirty="0" smtClean="0"/>
              <a:t>fields</a:t>
            </a:r>
            <a:r>
              <a:rPr lang="hr-HR" altLang="en-US" dirty="0" smtClean="0"/>
              <a:t> </a:t>
            </a:r>
            <a:r>
              <a:rPr lang="hr-HR" altLang="en-US" dirty="0" err="1" smtClean="0"/>
              <a:t>which</a:t>
            </a:r>
            <a:r>
              <a:rPr lang="hr-HR" altLang="en-US" dirty="0" smtClean="0"/>
              <a:t> </a:t>
            </a:r>
            <a:r>
              <a:rPr lang="hr-HR" altLang="en-US" dirty="0" err="1" smtClean="0"/>
              <a:t>felt</a:t>
            </a:r>
            <a:r>
              <a:rPr lang="hr-HR" altLang="en-US" dirty="0" smtClean="0"/>
              <a:t> to </a:t>
            </a:r>
            <a:r>
              <a:rPr lang="hr-HR" altLang="en-US" dirty="0" err="1" smtClean="0"/>
              <a:t>be</a:t>
            </a:r>
            <a:r>
              <a:rPr lang="hr-HR" altLang="en-US" dirty="0" smtClean="0"/>
              <a:t> </a:t>
            </a:r>
            <a:r>
              <a:rPr lang="hr-HR" altLang="en-US" dirty="0" err="1" smtClean="0"/>
              <a:t>attracted</a:t>
            </a:r>
            <a:r>
              <a:rPr lang="hr-HR" altLang="en-US" dirty="0" smtClean="0"/>
              <a:t> </a:t>
            </a:r>
            <a:r>
              <a:rPr lang="hr-HR" altLang="en-US" dirty="0" err="1" smtClean="0"/>
              <a:t>by</a:t>
            </a:r>
            <a:r>
              <a:rPr lang="hr-HR" altLang="en-US" dirty="0" smtClean="0"/>
              <a:t> </a:t>
            </a:r>
            <a:r>
              <a:rPr lang="hr-HR" altLang="en-US" dirty="0" err="1" smtClean="0"/>
              <a:t>it</a:t>
            </a:r>
            <a:endParaRPr lang="hr-HR" altLang="en-US" dirty="0" smtClean="0"/>
          </a:p>
          <a:p>
            <a:pPr lvl="1"/>
            <a:r>
              <a:rPr lang="en-US" altLang="en-US" dirty="0" smtClean="0"/>
              <a:t>vastly </a:t>
            </a:r>
            <a:r>
              <a:rPr lang="en-US" altLang="en-US" dirty="0"/>
              <a:t>different levels of support for </a:t>
            </a:r>
            <a:r>
              <a:rPr lang="en-US" altLang="en-US" dirty="0" smtClean="0"/>
              <a:t>research</a:t>
            </a:r>
            <a:endParaRPr lang="en-US" altLang="en-US" dirty="0"/>
          </a:p>
          <a:p>
            <a:pPr lvl="1"/>
            <a:r>
              <a:rPr lang="en-US" altLang="en-US" dirty="0"/>
              <a:t>huge commercial investments &amp; applications</a:t>
            </a:r>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81271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2" name="Rechteck 96"/>
          <p:cNvSpPr>
            <a:spLocks noChangeArrowheads="1"/>
          </p:cNvSpPr>
          <p:nvPr/>
        </p:nvSpPr>
        <p:spPr bwMode="auto">
          <a:xfrm>
            <a:off x="4289104" y="3101827"/>
            <a:ext cx="2155825" cy="960437"/>
          </a:xfrm>
          <a:prstGeom prst="rect">
            <a:avLst/>
          </a:prstGeom>
          <a:solidFill>
            <a:srgbClr val="00B8FF">
              <a:alpha val="50195"/>
            </a:srgbClr>
          </a:solidFill>
          <a:ln w="9525" algn="ctr">
            <a:solidFill>
              <a:schemeClr val="tx1"/>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66" name="Freeform 3"/>
          <p:cNvSpPr>
            <a:spLocks noEditPoints="1"/>
          </p:cNvSpPr>
          <p:nvPr/>
        </p:nvSpPr>
        <p:spPr bwMode="auto">
          <a:xfrm>
            <a:off x="2357116" y="2390627"/>
            <a:ext cx="4762" cy="1587"/>
          </a:xfrm>
          <a:custGeom>
            <a:avLst/>
            <a:gdLst>
              <a:gd name="T0" fmla="*/ 2147483647 w 3"/>
              <a:gd name="T1" fmla="*/ 0 h 1587"/>
              <a:gd name="T2" fmla="*/ 2147483647 w 3"/>
              <a:gd name="T3" fmla="*/ 0 h 1587"/>
              <a:gd name="T4" fmla="*/ 2147483647 w 3"/>
              <a:gd name="T5" fmla="*/ 0 h 1587"/>
              <a:gd name="T6" fmla="*/ 2147483647 w 3"/>
              <a:gd name="T7" fmla="*/ 0 h 1587"/>
              <a:gd name="T8" fmla="*/ 2147483647 w 3"/>
              <a:gd name="T9" fmla="*/ 0 h 1587"/>
              <a:gd name="T10" fmla="*/ 2147483647 w 3"/>
              <a:gd name="T11" fmla="*/ 0 h 1587"/>
              <a:gd name="T12" fmla="*/ 2147483647 w 3"/>
              <a:gd name="T13" fmla="*/ 0 h 1587"/>
              <a:gd name="T14" fmla="*/ 2147483647 w 3"/>
              <a:gd name="T15" fmla="*/ 0 h 1587"/>
              <a:gd name="T16" fmla="*/ 2147483647 w 3"/>
              <a:gd name="T17" fmla="*/ 0 h 1587"/>
              <a:gd name="T18" fmla="*/ 2147483647 w 3"/>
              <a:gd name="T19" fmla="*/ 0 h 1587"/>
              <a:gd name="T20" fmla="*/ 2147483647 w 3"/>
              <a:gd name="T21" fmla="*/ 0 h 1587"/>
              <a:gd name="T22" fmla="*/ 0 w 3"/>
              <a:gd name="T23" fmla="*/ 0 h 1587"/>
              <a:gd name="T24" fmla="*/ 0 w 3"/>
              <a:gd name="T25" fmla="*/ 0 h 1587"/>
              <a:gd name="T26" fmla="*/ 0 w 3"/>
              <a:gd name="T27" fmla="*/ 0 h 1587"/>
              <a:gd name="T28" fmla="*/ 0 w 3"/>
              <a:gd name="T29" fmla="*/ 0 h 1587"/>
              <a:gd name="T30" fmla="*/ 0 w 3"/>
              <a:gd name="T31" fmla="*/ 0 h 1587"/>
              <a:gd name="T32" fmla="*/ 0 w 3"/>
              <a:gd name="T33" fmla="*/ 0 h 1587"/>
              <a:gd name="T34" fmla="*/ 0 w 3"/>
              <a:gd name="T35" fmla="*/ 0 h 1587"/>
              <a:gd name="T36" fmla="*/ 0 w 3"/>
              <a:gd name="T37" fmla="*/ 0 h 1587"/>
              <a:gd name="T38" fmla="*/ 0 w 3"/>
              <a:gd name="T39" fmla="*/ 0 h 1587"/>
              <a:gd name="T40" fmla="*/ 0 w 3"/>
              <a:gd name="T41" fmla="*/ 0 h 1587"/>
              <a:gd name="T42" fmla="*/ 0 w 3"/>
              <a:gd name="T43" fmla="*/ 0 h 1587"/>
              <a:gd name="T44" fmla="*/ 0 w 3"/>
              <a:gd name="T45" fmla="*/ 0 h 1587"/>
              <a:gd name="T46" fmla="*/ 0 w 3"/>
              <a:gd name="T47" fmla="*/ 0 h 1587"/>
              <a:gd name="T48" fmla="*/ 2147483647 w 3"/>
              <a:gd name="T49" fmla="*/ 0 h 1587"/>
              <a:gd name="T50" fmla="*/ 2147483647 w 3"/>
              <a:gd name="T51" fmla="*/ 0 h 1587"/>
              <a:gd name="T52" fmla="*/ 0 w 3"/>
              <a:gd name="T53" fmla="*/ 0 h 1587"/>
              <a:gd name="T54" fmla="*/ 2147483647 w 3"/>
              <a:gd name="T55" fmla="*/ 0 h 1587"/>
              <a:gd name="T56" fmla="*/ 0 w 3"/>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7">
                <a:moveTo>
                  <a:pt x="3" y="0"/>
                </a:moveTo>
                <a:lnTo>
                  <a:pt x="3" y="0"/>
                </a:lnTo>
                <a:lnTo>
                  <a:pt x="0" y="0"/>
                </a:lnTo>
                <a:lnTo>
                  <a:pt x="3" y="0"/>
                </a:lnTo>
                <a:close/>
                <a:moveTo>
                  <a:pt x="0" y="0"/>
                </a:moveTo>
                <a:lnTo>
                  <a:pt x="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67" name="Freeform 4"/>
          <p:cNvSpPr>
            <a:spLocks noEditPoints="1"/>
          </p:cNvSpPr>
          <p:nvPr/>
        </p:nvSpPr>
        <p:spPr bwMode="auto">
          <a:xfrm>
            <a:off x="2357116" y="2390627"/>
            <a:ext cx="4762" cy="1587"/>
          </a:xfrm>
          <a:custGeom>
            <a:avLst/>
            <a:gdLst>
              <a:gd name="T0" fmla="*/ 2147483647 w 3"/>
              <a:gd name="T1" fmla="*/ 0 h 1587"/>
              <a:gd name="T2" fmla="*/ 2147483647 w 3"/>
              <a:gd name="T3" fmla="*/ 0 h 1587"/>
              <a:gd name="T4" fmla="*/ 2147483647 w 3"/>
              <a:gd name="T5" fmla="*/ 0 h 1587"/>
              <a:gd name="T6" fmla="*/ 2147483647 w 3"/>
              <a:gd name="T7" fmla="*/ 0 h 1587"/>
              <a:gd name="T8" fmla="*/ 2147483647 w 3"/>
              <a:gd name="T9" fmla="*/ 0 h 1587"/>
              <a:gd name="T10" fmla="*/ 2147483647 w 3"/>
              <a:gd name="T11" fmla="*/ 0 h 1587"/>
              <a:gd name="T12" fmla="*/ 2147483647 w 3"/>
              <a:gd name="T13" fmla="*/ 0 h 1587"/>
              <a:gd name="T14" fmla="*/ 2147483647 w 3"/>
              <a:gd name="T15" fmla="*/ 0 h 1587"/>
              <a:gd name="T16" fmla="*/ 2147483647 w 3"/>
              <a:gd name="T17" fmla="*/ 0 h 1587"/>
              <a:gd name="T18" fmla="*/ 2147483647 w 3"/>
              <a:gd name="T19" fmla="*/ 0 h 1587"/>
              <a:gd name="T20" fmla="*/ 2147483647 w 3"/>
              <a:gd name="T21" fmla="*/ 0 h 1587"/>
              <a:gd name="T22" fmla="*/ 0 w 3"/>
              <a:gd name="T23" fmla="*/ 0 h 1587"/>
              <a:gd name="T24" fmla="*/ 0 w 3"/>
              <a:gd name="T25" fmla="*/ 0 h 1587"/>
              <a:gd name="T26" fmla="*/ 0 w 3"/>
              <a:gd name="T27" fmla="*/ 0 h 1587"/>
              <a:gd name="T28" fmla="*/ 0 w 3"/>
              <a:gd name="T29" fmla="*/ 0 h 1587"/>
              <a:gd name="T30" fmla="*/ 0 w 3"/>
              <a:gd name="T31" fmla="*/ 0 h 1587"/>
              <a:gd name="T32" fmla="*/ 0 w 3"/>
              <a:gd name="T33" fmla="*/ 0 h 1587"/>
              <a:gd name="T34" fmla="*/ 0 w 3"/>
              <a:gd name="T35" fmla="*/ 0 h 1587"/>
              <a:gd name="T36" fmla="*/ 0 w 3"/>
              <a:gd name="T37" fmla="*/ 0 h 1587"/>
              <a:gd name="T38" fmla="*/ 0 w 3"/>
              <a:gd name="T39" fmla="*/ 0 h 1587"/>
              <a:gd name="T40" fmla="*/ 0 w 3"/>
              <a:gd name="T41" fmla="*/ 0 h 1587"/>
              <a:gd name="T42" fmla="*/ 0 w 3"/>
              <a:gd name="T43" fmla="*/ 0 h 1587"/>
              <a:gd name="T44" fmla="*/ 0 w 3"/>
              <a:gd name="T45" fmla="*/ 0 h 1587"/>
              <a:gd name="T46" fmla="*/ 0 w 3"/>
              <a:gd name="T47" fmla="*/ 0 h 1587"/>
              <a:gd name="T48" fmla="*/ 2147483647 w 3"/>
              <a:gd name="T49" fmla="*/ 0 h 1587"/>
              <a:gd name="T50" fmla="*/ 2147483647 w 3"/>
              <a:gd name="T51" fmla="*/ 0 h 1587"/>
              <a:gd name="T52" fmla="*/ 0 w 3"/>
              <a:gd name="T53" fmla="*/ 0 h 1587"/>
              <a:gd name="T54" fmla="*/ 2147483647 w 3"/>
              <a:gd name="T55" fmla="*/ 0 h 1587"/>
              <a:gd name="T56" fmla="*/ 0 w 3"/>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7">
                <a:moveTo>
                  <a:pt x="3" y="0"/>
                </a:moveTo>
                <a:lnTo>
                  <a:pt x="3" y="0"/>
                </a:lnTo>
                <a:lnTo>
                  <a:pt x="0" y="0"/>
                </a:lnTo>
                <a:lnTo>
                  <a:pt x="3" y="0"/>
                </a:lnTo>
                <a:close/>
                <a:moveTo>
                  <a:pt x="0" y="0"/>
                </a:moveTo>
                <a:lnTo>
                  <a:pt x="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68" name="Freeform 5"/>
          <p:cNvSpPr>
            <a:spLocks noEditPoints="1"/>
          </p:cNvSpPr>
          <p:nvPr/>
        </p:nvSpPr>
        <p:spPr bwMode="auto">
          <a:xfrm>
            <a:off x="2357116" y="2390627"/>
            <a:ext cx="4762" cy="1587"/>
          </a:xfrm>
          <a:custGeom>
            <a:avLst/>
            <a:gdLst>
              <a:gd name="T0" fmla="*/ 2147483647 w 3"/>
              <a:gd name="T1" fmla="*/ 0 h 1587"/>
              <a:gd name="T2" fmla="*/ 2147483647 w 3"/>
              <a:gd name="T3" fmla="*/ 0 h 1587"/>
              <a:gd name="T4" fmla="*/ 2147483647 w 3"/>
              <a:gd name="T5" fmla="*/ 0 h 1587"/>
              <a:gd name="T6" fmla="*/ 2147483647 w 3"/>
              <a:gd name="T7" fmla="*/ 0 h 1587"/>
              <a:gd name="T8" fmla="*/ 2147483647 w 3"/>
              <a:gd name="T9" fmla="*/ 0 h 1587"/>
              <a:gd name="T10" fmla="*/ 2147483647 w 3"/>
              <a:gd name="T11" fmla="*/ 0 h 1587"/>
              <a:gd name="T12" fmla="*/ 2147483647 w 3"/>
              <a:gd name="T13" fmla="*/ 0 h 1587"/>
              <a:gd name="T14" fmla="*/ 2147483647 w 3"/>
              <a:gd name="T15" fmla="*/ 0 h 1587"/>
              <a:gd name="T16" fmla="*/ 2147483647 w 3"/>
              <a:gd name="T17" fmla="*/ 0 h 1587"/>
              <a:gd name="T18" fmla="*/ 2147483647 w 3"/>
              <a:gd name="T19" fmla="*/ 0 h 1587"/>
              <a:gd name="T20" fmla="*/ 2147483647 w 3"/>
              <a:gd name="T21" fmla="*/ 0 h 1587"/>
              <a:gd name="T22" fmla="*/ 0 w 3"/>
              <a:gd name="T23" fmla="*/ 0 h 1587"/>
              <a:gd name="T24" fmla="*/ 0 w 3"/>
              <a:gd name="T25" fmla="*/ 0 h 1587"/>
              <a:gd name="T26" fmla="*/ 0 w 3"/>
              <a:gd name="T27" fmla="*/ 0 h 1587"/>
              <a:gd name="T28" fmla="*/ 0 w 3"/>
              <a:gd name="T29" fmla="*/ 0 h 1587"/>
              <a:gd name="T30" fmla="*/ 0 w 3"/>
              <a:gd name="T31" fmla="*/ 0 h 1587"/>
              <a:gd name="T32" fmla="*/ 0 w 3"/>
              <a:gd name="T33" fmla="*/ 0 h 1587"/>
              <a:gd name="T34" fmla="*/ 0 w 3"/>
              <a:gd name="T35" fmla="*/ 0 h 1587"/>
              <a:gd name="T36" fmla="*/ 0 w 3"/>
              <a:gd name="T37" fmla="*/ 0 h 1587"/>
              <a:gd name="T38" fmla="*/ 0 w 3"/>
              <a:gd name="T39" fmla="*/ 0 h 1587"/>
              <a:gd name="T40" fmla="*/ 0 w 3"/>
              <a:gd name="T41" fmla="*/ 0 h 1587"/>
              <a:gd name="T42" fmla="*/ 0 w 3"/>
              <a:gd name="T43" fmla="*/ 0 h 1587"/>
              <a:gd name="T44" fmla="*/ 0 w 3"/>
              <a:gd name="T45" fmla="*/ 0 h 1587"/>
              <a:gd name="T46" fmla="*/ 0 w 3"/>
              <a:gd name="T47" fmla="*/ 0 h 1587"/>
              <a:gd name="T48" fmla="*/ 2147483647 w 3"/>
              <a:gd name="T49" fmla="*/ 0 h 1587"/>
              <a:gd name="T50" fmla="*/ 2147483647 w 3"/>
              <a:gd name="T51" fmla="*/ 0 h 1587"/>
              <a:gd name="T52" fmla="*/ 0 w 3"/>
              <a:gd name="T53" fmla="*/ 0 h 1587"/>
              <a:gd name="T54" fmla="*/ 2147483647 w 3"/>
              <a:gd name="T55" fmla="*/ 0 h 1587"/>
              <a:gd name="T56" fmla="*/ 0 w 3"/>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7">
                <a:moveTo>
                  <a:pt x="3" y="0"/>
                </a:moveTo>
                <a:lnTo>
                  <a:pt x="3" y="0"/>
                </a:lnTo>
                <a:lnTo>
                  <a:pt x="0" y="0"/>
                </a:lnTo>
                <a:lnTo>
                  <a:pt x="3" y="0"/>
                </a:lnTo>
                <a:close/>
                <a:moveTo>
                  <a:pt x="0" y="0"/>
                </a:moveTo>
                <a:lnTo>
                  <a:pt x="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69" name="Rectangle 6"/>
          <p:cNvSpPr>
            <a:spLocks noChangeArrowheads="1"/>
          </p:cNvSpPr>
          <p:nvPr/>
        </p:nvSpPr>
        <p:spPr bwMode="auto">
          <a:xfrm>
            <a:off x="2339653" y="2373163"/>
            <a:ext cx="39688" cy="3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70" name="Freeform 7"/>
          <p:cNvSpPr>
            <a:spLocks noEditPoints="1"/>
          </p:cNvSpPr>
          <p:nvPr/>
        </p:nvSpPr>
        <p:spPr bwMode="auto">
          <a:xfrm>
            <a:off x="2177728" y="1903263"/>
            <a:ext cx="425450" cy="979488"/>
          </a:xfrm>
          <a:custGeom>
            <a:avLst/>
            <a:gdLst>
              <a:gd name="T0" fmla="*/ 2147483647 w 268"/>
              <a:gd name="T1" fmla="*/ 2147483647 h 617"/>
              <a:gd name="T2" fmla="*/ 2147483647 w 268"/>
              <a:gd name="T3" fmla="*/ 2147483647 h 617"/>
              <a:gd name="T4" fmla="*/ 2147483647 w 268"/>
              <a:gd name="T5" fmla="*/ 2147483647 h 617"/>
              <a:gd name="T6" fmla="*/ 2147483647 w 268"/>
              <a:gd name="T7" fmla="*/ 2147483647 h 617"/>
              <a:gd name="T8" fmla="*/ 2147483647 w 268"/>
              <a:gd name="T9" fmla="*/ 2147483647 h 617"/>
              <a:gd name="T10" fmla="*/ 2147483647 w 268"/>
              <a:gd name="T11" fmla="*/ 2147483647 h 617"/>
              <a:gd name="T12" fmla="*/ 2147483647 w 268"/>
              <a:gd name="T13" fmla="*/ 2147483647 h 617"/>
              <a:gd name="T14" fmla="*/ 2147483647 w 268"/>
              <a:gd name="T15" fmla="*/ 2147483647 h 617"/>
              <a:gd name="T16" fmla="*/ 2147483647 w 268"/>
              <a:gd name="T17" fmla="*/ 2147483647 h 617"/>
              <a:gd name="T18" fmla="*/ 2147483647 w 268"/>
              <a:gd name="T19" fmla="*/ 2147483647 h 617"/>
              <a:gd name="T20" fmla="*/ 2147483647 w 268"/>
              <a:gd name="T21" fmla="*/ 2147483647 h 617"/>
              <a:gd name="T22" fmla="*/ 2147483647 w 268"/>
              <a:gd name="T23" fmla="*/ 2147483647 h 617"/>
              <a:gd name="T24" fmla="*/ 2147483647 w 268"/>
              <a:gd name="T25" fmla="*/ 2147483647 h 617"/>
              <a:gd name="T26" fmla="*/ 2147483647 w 268"/>
              <a:gd name="T27" fmla="*/ 2147483647 h 617"/>
              <a:gd name="T28" fmla="*/ 2147483647 w 268"/>
              <a:gd name="T29" fmla="*/ 2147483647 h 617"/>
              <a:gd name="T30" fmla="*/ 2147483647 w 268"/>
              <a:gd name="T31" fmla="*/ 2147483647 h 617"/>
              <a:gd name="T32" fmla="*/ 2147483647 w 268"/>
              <a:gd name="T33" fmla="*/ 2147483647 h 617"/>
              <a:gd name="T34" fmla="*/ 2147483647 w 268"/>
              <a:gd name="T35" fmla="*/ 2147483647 h 617"/>
              <a:gd name="T36" fmla="*/ 2147483647 w 268"/>
              <a:gd name="T37" fmla="*/ 2147483647 h 617"/>
              <a:gd name="T38" fmla="*/ 2147483647 w 268"/>
              <a:gd name="T39" fmla="*/ 2147483647 h 617"/>
              <a:gd name="T40" fmla="*/ 2147483647 w 268"/>
              <a:gd name="T41" fmla="*/ 2147483647 h 617"/>
              <a:gd name="T42" fmla="*/ 2147483647 w 268"/>
              <a:gd name="T43" fmla="*/ 2147483647 h 617"/>
              <a:gd name="T44" fmla="*/ 0 w 268"/>
              <a:gd name="T45" fmla="*/ 2147483647 h 617"/>
              <a:gd name="T46" fmla="*/ 0 w 268"/>
              <a:gd name="T47" fmla="*/ 2147483647 h 617"/>
              <a:gd name="T48" fmla="*/ 2147483647 w 268"/>
              <a:gd name="T49" fmla="*/ 2147483647 h 617"/>
              <a:gd name="T50" fmla="*/ 2147483647 w 268"/>
              <a:gd name="T51" fmla="*/ 2147483647 h 617"/>
              <a:gd name="T52" fmla="*/ 2147483647 w 268"/>
              <a:gd name="T53" fmla="*/ 2147483647 h 617"/>
              <a:gd name="T54" fmla="*/ 2147483647 w 268"/>
              <a:gd name="T55" fmla="*/ 2147483647 h 617"/>
              <a:gd name="T56" fmla="*/ 2147483647 w 268"/>
              <a:gd name="T57" fmla="*/ 2147483647 h 617"/>
              <a:gd name="T58" fmla="*/ 2147483647 w 268"/>
              <a:gd name="T59" fmla="*/ 2147483647 h 617"/>
              <a:gd name="T60" fmla="*/ 2147483647 w 268"/>
              <a:gd name="T61" fmla="*/ 2147483647 h 617"/>
              <a:gd name="T62" fmla="*/ 2147483647 w 268"/>
              <a:gd name="T63" fmla="*/ 2147483647 h 617"/>
              <a:gd name="T64" fmla="*/ 2147483647 w 268"/>
              <a:gd name="T65" fmla="*/ 2147483647 h 617"/>
              <a:gd name="T66" fmla="*/ 2147483647 w 268"/>
              <a:gd name="T67" fmla="*/ 2147483647 h 617"/>
              <a:gd name="T68" fmla="*/ 2147483647 w 268"/>
              <a:gd name="T69" fmla="*/ 2147483647 h 617"/>
              <a:gd name="T70" fmla="*/ 2147483647 w 268"/>
              <a:gd name="T71" fmla="*/ 2147483647 h 617"/>
              <a:gd name="T72" fmla="*/ 2147483647 w 268"/>
              <a:gd name="T73" fmla="*/ 2147483647 h 617"/>
              <a:gd name="T74" fmla="*/ 2147483647 w 268"/>
              <a:gd name="T75" fmla="*/ 2147483647 h 617"/>
              <a:gd name="T76" fmla="*/ 2147483647 w 268"/>
              <a:gd name="T77" fmla="*/ 2147483647 h 617"/>
              <a:gd name="T78" fmla="*/ 2147483647 w 268"/>
              <a:gd name="T79" fmla="*/ 2147483647 h 617"/>
              <a:gd name="T80" fmla="*/ 2147483647 w 268"/>
              <a:gd name="T81" fmla="*/ 2147483647 h 617"/>
              <a:gd name="T82" fmla="*/ 2147483647 w 268"/>
              <a:gd name="T83" fmla="*/ 2147483647 h 617"/>
              <a:gd name="T84" fmla="*/ 2147483647 w 268"/>
              <a:gd name="T85" fmla="*/ 2147483647 h 617"/>
              <a:gd name="T86" fmla="*/ 2147483647 w 268"/>
              <a:gd name="T87" fmla="*/ 2147483647 h 617"/>
              <a:gd name="T88" fmla="*/ 2147483647 w 268"/>
              <a:gd name="T89" fmla="*/ 2147483647 h 617"/>
              <a:gd name="T90" fmla="*/ 2147483647 w 268"/>
              <a:gd name="T91" fmla="*/ 2147483647 h 617"/>
              <a:gd name="T92" fmla="*/ 2147483647 w 268"/>
              <a:gd name="T93" fmla="*/ 2147483647 h 617"/>
              <a:gd name="T94" fmla="*/ 2147483647 w 268"/>
              <a:gd name="T95" fmla="*/ 2147483647 h 617"/>
              <a:gd name="T96" fmla="*/ 2147483647 w 268"/>
              <a:gd name="T97" fmla="*/ 2147483647 h 617"/>
              <a:gd name="T98" fmla="*/ 2147483647 w 268"/>
              <a:gd name="T99" fmla="*/ 0 h 617"/>
              <a:gd name="T100" fmla="*/ 2147483647 w 268"/>
              <a:gd name="T101" fmla="*/ 0 h 617"/>
              <a:gd name="T102" fmla="*/ 2147483647 w 268"/>
              <a:gd name="T103" fmla="*/ 2147483647 h 617"/>
              <a:gd name="T104" fmla="*/ 2147483647 w 268"/>
              <a:gd name="T105" fmla="*/ 2147483647 h 617"/>
              <a:gd name="T106" fmla="*/ 2147483647 w 268"/>
              <a:gd name="T107" fmla="*/ 2147483647 h 617"/>
              <a:gd name="T108" fmla="*/ 2147483647 w 268"/>
              <a:gd name="T109" fmla="*/ 2147483647 h 617"/>
              <a:gd name="T110" fmla="*/ 2147483647 w 268"/>
              <a:gd name="T111" fmla="*/ 2147483647 h 617"/>
              <a:gd name="T112" fmla="*/ 2147483647 w 268"/>
              <a:gd name="T113" fmla="*/ 2147483647 h 617"/>
              <a:gd name="T114" fmla="*/ 2147483647 w 268"/>
              <a:gd name="T115" fmla="*/ 2147483647 h 617"/>
              <a:gd name="T116" fmla="*/ 2147483647 w 268"/>
              <a:gd name="T117" fmla="*/ 2147483647 h 617"/>
              <a:gd name="T118" fmla="*/ 2147483647 w 268"/>
              <a:gd name="T119" fmla="*/ 2147483647 h 617"/>
              <a:gd name="T120" fmla="*/ 2147483647 w 268"/>
              <a:gd name="T121" fmla="*/ 2147483647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8" h="617">
                <a:moveTo>
                  <a:pt x="148" y="586"/>
                </a:moveTo>
                <a:lnTo>
                  <a:pt x="155" y="607"/>
                </a:lnTo>
                <a:lnTo>
                  <a:pt x="172" y="617"/>
                </a:lnTo>
                <a:lnTo>
                  <a:pt x="194" y="617"/>
                </a:lnTo>
                <a:lnTo>
                  <a:pt x="208" y="607"/>
                </a:lnTo>
                <a:lnTo>
                  <a:pt x="215" y="586"/>
                </a:lnTo>
                <a:lnTo>
                  <a:pt x="215" y="363"/>
                </a:lnTo>
                <a:lnTo>
                  <a:pt x="215" y="184"/>
                </a:lnTo>
                <a:lnTo>
                  <a:pt x="218" y="180"/>
                </a:lnTo>
                <a:lnTo>
                  <a:pt x="222" y="177"/>
                </a:lnTo>
                <a:lnTo>
                  <a:pt x="225" y="180"/>
                </a:lnTo>
                <a:lnTo>
                  <a:pt x="229" y="184"/>
                </a:lnTo>
                <a:lnTo>
                  <a:pt x="229" y="349"/>
                </a:lnTo>
                <a:lnTo>
                  <a:pt x="236" y="363"/>
                </a:lnTo>
                <a:lnTo>
                  <a:pt x="250" y="367"/>
                </a:lnTo>
                <a:lnTo>
                  <a:pt x="264" y="363"/>
                </a:lnTo>
                <a:lnTo>
                  <a:pt x="268" y="349"/>
                </a:lnTo>
                <a:lnTo>
                  <a:pt x="268" y="152"/>
                </a:lnTo>
                <a:lnTo>
                  <a:pt x="264" y="138"/>
                </a:lnTo>
                <a:lnTo>
                  <a:pt x="250" y="131"/>
                </a:lnTo>
                <a:lnTo>
                  <a:pt x="17" y="131"/>
                </a:lnTo>
                <a:lnTo>
                  <a:pt x="3" y="138"/>
                </a:lnTo>
                <a:lnTo>
                  <a:pt x="0" y="152"/>
                </a:lnTo>
                <a:lnTo>
                  <a:pt x="0" y="349"/>
                </a:lnTo>
                <a:lnTo>
                  <a:pt x="3" y="363"/>
                </a:lnTo>
                <a:lnTo>
                  <a:pt x="17" y="367"/>
                </a:lnTo>
                <a:lnTo>
                  <a:pt x="31" y="363"/>
                </a:lnTo>
                <a:lnTo>
                  <a:pt x="39" y="349"/>
                </a:lnTo>
                <a:lnTo>
                  <a:pt x="39" y="184"/>
                </a:lnTo>
                <a:lnTo>
                  <a:pt x="42" y="180"/>
                </a:lnTo>
                <a:lnTo>
                  <a:pt x="46" y="177"/>
                </a:lnTo>
                <a:lnTo>
                  <a:pt x="49" y="180"/>
                </a:lnTo>
                <a:lnTo>
                  <a:pt x="53" y="184"/>
                </a:lnTo>
                <a:lnTo>
                  <a:pt x="53" y="363"/>
                </a:lnTo>
                <a:lnTo>
                  <a:pt x="53" y="586"/>
                </a:lnTo>
                <a:lnTo>
                  <a:pt x="60" y="607"/>
                </a:lnTo>
                <a:lnTo>
                  <a:pt x="77" y="617"/>
                </a:lnTo>
                <a:lnTo>
                  <a:pt x="98" y="617"/>
                </a:lnTo>
                <a:lnTo>
                  <a:pt x="113" y="607"/>
                </a:lnTo>
                <a:lnTo>
                  <a:pt x="120" y="586"/>
                </a:lnTo>
                <a:lnTo>
                  <a:pt x="120" y="374"/>
                </a:lnTo>
                <a:lnTo>
                  <a:pt x="123" y="367"/>
                </a:lnTo>
                <a:lnTo>
                  <a:pt x="134" y="363"/>
                </a:lnTo>
                <a:lnTo>
                  <a:pt x="144" y="367"/>
                </a:lnTo>
                <a:lnTo>
                  <a:pt x="148" y="374"/>
                </a:lnTo>
                <a:lnTo>
                  <a:pt x="148" y="586"/>
                </a:lnTo>
                <a:close/>
                <a:moveTo>
                  <a:pt x="74" y="60"/>
                </a:moveTo>
                <a:lnTo>
                  <a:pt x="81" y="32"/>
                </a:lnTo>
                <a:lnTo>
                  <a:pt x="95" y="11"/>
                </a:lnTo>
                <a:lnTo>
                  <a:pt x="120" y="0"/>
                </a:lnTo>
                <a:lnTo>
                  <a:pt x="148" y="0"/>
                </a:lnTo>
                <a:lnTo>
                  <a:pt x="172" y="11"/>
                </a:lnTo>
                <a:lnTo>
                  <a:pt x="187" y="32"/>
                </a:lnTo>
                <a:lnTo>
                  <a:pt x="194" y="60"/>
                </a:lnTo>
                <a:lnTo>
                  <a:pt x="187" y="85"/>
                </a:lnTo>
                <a:lnTo>
                  <a:pt x="172" y="106"/>
                </a:lnTo>
                <a:lnTo>
                  <a:pt x="148" y="117"/>
                </a:lnTo>
                <a:lnTo>
                  <a:pt x="120" y="117"/>
                </a:lnTo>
                <a:lnTo>
                  <a:pt x="95" y="106"/>
                </a:lnTo>
                <a:lnTo>
                  <a:pt x="81" y="85"/>
                </a:lnTo>
                <a:lnTo>
                  <a:pt x="74"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1" name="Rectangle 8"/>
          <p:cNvSpPr>
            <a:spLocks noChangeArrowheads="1"/>
          </p:cNvSpPr>
          <p:nvPr/>
        </p:nvSpPr>
        <p:spPr bwMode="auto">
          <a:xfrm>
            <a:off x="2636517" y="1881039"/>
            <a:ext cx="15875" cy="1019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72" name="Freeform 9"/>
          <p:cNvSpPr>
            <a:spLocks noEditPoints="1"/>
          </p:cNvSpPr>
          <p:nvPr/>
        </p:nvSpPr>
        <p:spPr bwMode="auto">
          <a:xfrm>
            <a:off x="2193603" y="2558902"/>
            <a:ext cx="1588" cy="1587"/>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w 1588"/>
              <a:gd name="T33" fmla="*/ 0 h 1587"/>
              <a:gd name="T34" fmla="*/ 0 w 1588"/>
              <a:gd name="T35" fmla="*/ 0 h 1587"/>
              <a:gd name="T36" fmla="*/ 0 w 1588"/>
              <a:gd name="T37" fmla="*/ 0 h 1587"/>
              <a:gd name="T38" fmla="*/ 0 w 1588"/>
              <a:gd name="T39" fmla="*/ 0 h 1587"/>
              <a:gd name="T40" fmla="*/ 0 w 1588"/>
              <a:gd name="T41" fmla="*/ 0 h 1587"/>
              <a:gd name="T42" fmla="*/ 0 w 1588"/>
              <a:gd name="T43" fmla="*/ 0 h 1587"/>
              <a:gd name="T44" fmla="*/ 0 w 1588"/>
              <a:gd name="T45" fmla="*/ 0 h 1587"/>
              <a:gd name="T46" fmla="*/ 0 w 1588"/>
              <a:gd name="T47" fmla="*/ 0 h 1587"/>
              <a:gd name="T48" fmla="*/ 0 w 1588"/>
              <a:gd name="T49" fmla="*/ 0 h 1587"/>
              <a:gd name="T50" fmla="*/ 0 w 1588"/>
              <a:gd name="T51" fmla="*/ 0 h 1587"/>
              <a:gd name="T52" fmla="*/ 0 w 1588"/>
              <a:gd name="T53" fmla="*/ 0 h 1587"/>
              <a:gd name="T54" fmla="*/ 0 w 1588"/>
              <a:gd name="T55" fmla="*/ 0 h 1587"/>
              <a:gd name="T56" fmla="*/ 0 w 1588"/>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7">
                <a:moveTo>
                  <a:pt x="0" y="0"/>
                </a:moveTo>
                <a:lnTo>
                  <a:pt x="0" y="0"/>
                </a:lnTo>
                <a:close/>
                <a:moveTo>
                  <a:pt x="0" y="0"/>
                </a:move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3" name="Freeform 10"/>
          <p:cNvSpPr>
            <a:spLocks noEditPoints="1"/>
          </p:cNvSpPr>
          <p:nvPr/>
        </p:nvSpPr>
        <p:spPr bwMode="auto">
          <a:xfrm>
            <a:off x="2193603" y="2558902"/>
            <a:ext cx="1588" cy="1587"/>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w 1588"/>
              <a:gd name="T33" fmla="*/ 0 h 1587"/>
              <a:gd name="T34" fmla="*/ 0 w 1588"/>
              <a:gd name="T35" fmla="*/ 0 h 1587"/>
              <a:gd name="T36" fmla="*/ 0 w 1588"/>
              <a:gd name="T37" fmla="*/ 0 h 1587"/>
              <a:gd name="T38" fmla="*/ 0 w 1588"/>
              <a:gd name="T39" fmla="*/ 0 h 1587"/>
              <a:gd name="T40" fmla="*/ 0 w 1588"/>
              <a:gd name="T41" fmla="*/ 0 h 1587"/>
              <a:gd name="T42" fmla="*/ 0 w 1588"/>
              <a:gd name="T43" fmla="*/ 0 h 1587"/>
              <a:gd name="T44" fmla="*/ 0 w 1588"/>
              <a:gd name="T45" fmla="*/ 0 h 1587"/>
              <a:gd name="T46" fmla="*/ 0 w 1588"/>
              <a:gd name="T47" fmla="*/ 0 h 1587"/>
              <a:gd name="T48" fmla="*/ 0 w 1588"/>
              <a:gd name="T49" fmla="*/ 0 h 1587"/>
              <a:gd name="T50" fmla="*/ 0 w 1588"/>
              <a:gd name="T51" fmla="*/ 0 h 1587"/>
              <a:gd name="T52" fmla="*/ 0 w 1588"/>
              <a:gd name="T53" fmla="*/ 0 h 1587"/>
              <a:gd name="T54" fmla="*/ 0 w 1588"/>
              <a:gd name="T55" fmla="*/ 0 h 1587"/>
              <a:gd name="T56" fmla="*/ 0 w 1588"/>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7">
                <a:moveTo>
                  <a:pt x="0" y="0"/>
                </a:moveTo>
                <a:lnTo>
                  <a:pt x="0" y="0"/>
                </a:lnTo>
                <a:close/>
                <a:moveTo>
                  <a:pt x="0" y="0"/>
                </a:move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4" name="Freeform 11"/>
          <p:cNvSpPr>
            <a:spLocks noEditPoints="1"/>
          </p:cNvSpPr>
          <p:nvPr/>
        </p:nvSpPr>
        <p:spPr bwMode="auto">
          <a:xfrm>
            <a:off x="2193603" y="2558902"/>
            <a:ext cx="1588" cy="1587"/>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w 1588"/>
              <a:gd name="T33" fmla="*/ 0 h 1587"/>
              <a:gd name="T34" fmla="*/ 0 w 1588"/>
              <a:gd name="T35" fmla="*/ 0 h 1587"/>
              <a:gd name="T36" fmla="*/ 0 w 1588"/>
              <a:gd name="T37" fmla="*/ 0 h 1587"/>
              <a:gd name="T38" fmla="*/ 0 w 1588"/>
              <a:gd name="T39" fmla="*/ 0 h 1587"/>
              <a:gd name="T40" fmla="*/ 0 w 1588"/>
              <a:gd name="T41" fmla="*/ 0 h 1587"/>
              <a:gd name="T42" fmla="*/ 0 w 1588"/>
              <a:gd name="T43" fmla="*/ 0 h 1587"/>
              <a:gd name="T44" fmla="*/ 0 w 1588"/>
              <a:gd name="T45" fmla="*/ 0 h 1587"/>
              <a:gd name="T46" fmla="*/ 0 w 1588"/>
              <a:gd name="T47" fmla="*/ 0 h 1587"/>
              <a:gd name="T48" fmla="*/ 0 w 1588"/>
              <a:gd name="T49" fmla="*/ 0 h 1587"/>
              <a:gd name="T50" fmla="*/ 0 w 1588"/>
              <a:gd name="T51" fmla="*/ 0 h 1587"/>
              <a:gd name="T52" fmla="*/ 0 w 1588"/>
              <a:gd name="T53" fmla="*/ 0 h 1587"/>
              <a:gd name="T54" fmla="*/ 0 w 1588"/>
              <a:gd name="T55" fmla="*/ 0 h 1587"/>
              <a:gd name="T56" fmla="*/ 0 w 1588"/>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7">
                <a:moveTo>
                  <a:pt x="0" y="0"/>
                </a:moveTo>
                <a:lnTo>
                  <a:pt x="0" y="0"/>
                </a:lnTo>
                <a:close/>
                <a:moveTo>
                  <a:pt x="0" y="0"/>
                </a:move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5" name="Rectangle 12"/>
          <p:cNvSpPr>
            <a:spLocks noChangeArrowheads="1"/>
          </p:cNvSpPr>
          <p:nvPr/>
        </p:nvSpPr>
        <p:spPr bwMode="auto">
          <a:xfrm>
            <a:off x="2171378" y="2536676"/>
            <a:ext cx="44450"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76" name="Freeform 13"/>
          <p:cNvSpPr>
            <a:spLocks noEditPoints="1"/>
          </p:cNvSpPr>
          <p:nvPr/>
        </p:nvSpPr>
        <p:spPr bwMode="auto">
          <a:xfrm>
            <a:off x="2009454" y="2071538"/>
            <a:ext cx="430213" cy="979488"/>
          </a:xfrm>
          <a:custGeom>
            <a:avLst/>
            <a:gdLst>
              <a:gd name="T0" fmla="*/ 2147483647 w 271"/>
              <a:gd name="T1" fmla="*/ 2147483647 h 617"/>
              <a:gd name="T2" fmla="*/ 2147483647 w 271"/>
              <a:gd name="T3" fmla="*/ 2147483647 h 617"/>
              <a:gd name="T4" fmla="*/ 2147483647 w 271"/>
              <a:gd name="T5" fmla="*/ 2147483647 h 617"/>
              <a:gd name="T6" fmla="*/ 2147483647 w 271"/>
              <a:gd name="T7" fmla="*/ 2147483647 h 617"/>
              <a:gd name="T8" fmla="*/ 2147483647 w 271"/>
              <a:gd name="T9" fmla="*/ 2147483647 h 617"/>
              <a:gd name="T10" fmla="*/ 2147483647 w 271"/>
              <a:gd name="T11" fmla="*/ 2147483647 h 617"/>
              <a:gd name="T12" fmla="*/ 2147483647 w 271"/>
              <a:gd name="T13" fmla="*/ 2147483647 h 617"/>
              <a:gd name="T14" fmla="*/ 2147483647 w 271"/>
              <a:gd name="T15" fmla="*/ 2147483647 h 617"/>
              <a:gd name="T16" fmla="*/ 2147483647 w 271"/>
              <a:gd name="T17" fmla="*/ 2147483647 h 617"/>
              <a:gd name="T18" fmla="*/ 2147483647 w 271"/>
              <a:gd name="T19" fmla="*/ 2147483647 h 617"/>
              <a:gd name="T20" fmla="*/ 2147483647 w 271"/>
              <a:gd name="T21" fmla="*/ 2147483647 h 617"/>
              <a:gd name="T22" fmla="*/ 2147483647 w 271"/>
              <a:gd name="T23" fmla="*/ 2147483647 h 617"/>
              <a:gd name="T24" fmla="*/ 2147483647 w 271"/>
              <a:gd name="T25" fmla="*/ 2147483647 h 617"/>
              <a:gd name="T26" fmla="*/ 2147483647 w 271"/>
              <a:gd name="T27" fmla="*/ 2147483647 h 617"/>
              <a:gd name="T28" fmla="*/ 2147483647 w 271"/>
              <a:gd name="T29" fmla="*/ 2147483647 h 617"/>
              <a:gd name="T30" fmla="*/ 2147483647 w 271"/>
              <a:gd name="T31" fmla="*/ 2147483647 h 617"/>
              <a:gd name="T32" fmla="*/ 2147483647 w 271"/>
              <a:gd name="T33" fmla="*/ 2147483647 h 617"/>
              <a:gd name="T34" fmla="*/ 2147483647 w 271"/>
              <a:gd name="T35" fmla="*/ 2147483647 h 617"/>
              <a:gd name="T36" fmla="*/ 2147483647 w 271"/>
              <a:gd name="T37" fmla="*/ 2147483647 h 617"/>
              <a:gd name="T38" fmla="*/ 2147483647 w 271"/>
              <a:gd name="T39" fmla="*/ 2147483647 h 617"/>
              <a:gd name="T40" fmla="*/ 2147483647 w 271"/>
              <a:gd name="T41" fmla="*/ 2147483647 h 617"/>
              <a:gd name="T42" fmla="*/ 2147483647 w 271"/>
              <a:gd name="T43" fmla="*/ 2147483647 h 617"/>
              <a:gd name="T44" fmla="*/ 0 w 271"/>
              <a:gd name="T45" fmla="*/ 2147483647 h 617"/>
              <a:gd name="T46" fmla="*/ 0 w 271"/>
              <a:gd name="T47" fmla="*/ 2147483647 h 617"/>
              <a:gd name="T48" fmla="*/ 2147483647 w 271"/>
              <a:gd name="T49" fmla="*/ 2147483647 h 617"/>
              <a:gd name="T50" fmla="*/ 2147483647 w 271"/>
              <a:gd name="T51" fmla="*/ 2147483647 h 617"/>
              <a:gd name="T52" fmla="*/ 2147483647 w 271"/>
              <a:gd name="T53" fmla="*/ 2147483647 h 617"/>
              <a:gd name="T54" fmla="*/ 2147483647 w 271"/>
              <a:gd name="T55" fmla="*/ 2147483647 h 617"/>
              <a:gd name="T56" fmla="*/ 2147483647 w 271"/>
              <a:gd name="T57" fmla="*/ 2147483647 h 617"/>
              <a:gd name="T58" fmla="*/ 2147483647 w 271"/>
              <a:gd name="T59" fmla="*/ 2147483647 h 617"/>
              <a:gd name="T60" fmla="*/ 2147483647 w 271"/>
              <a:gd name="T61" fmla="*/ 2147483647 h 617"/>
              <a:gd name="T62" fmla="*/ 2147483647 w 271"/>
              <a:gd name="T63" fmla="*/ 2147483647 h 617"/>
              <a:gd name="T64" fmla="*/ 2147483647 w 271"/>
              <a:gd name="T65" fmla="*/ 2147483647 h 617"/>
              <a:gd name="T66" fmla="*/ 2147483647 w 271"/>
              <a:gd name="T67" fmla="*/ 2147483647 h 617"/>
              <a:gd name="T68" fmla="*/ 2147483647 w 271"/>
              <a:gd name="T69" fmla="*/ 2147483647 h 617"/>
              <a:gd name="T70" fmla="*/ 2147483647 w 271"/>
              <a:gd name="T71" fmla="*/ 2147483647 h 617"/>
              <a:gd name="T72" fmla="*/ 2147483647 w 271"/>
              <a:gd name="T73" fmla="*/ 2147483647 h 617"/>
              <a:gd name="T74" fmla="*/ 2147483647 w 271"/>
              <a:gd name="T75" fmla="*/ 2147483647 h 617"/>
              <a:gd name="T76" fmla="*/ 2147483647 w 271"/>
              <a:gd name="T77" fmla="*/ 2147483647 h 617"/>
              <a:gd name="T78" fmla="*/ 2147483647 w 271"/>
              <a:gd name="T79" fmla="*/ 2147483647 h 617"/>
              <a:gd name="T80" fmla="*/ 2147483647 w 271"/>
              <a:gd name="T81" fmla="*/ 2147483647 h 617"/>
              <a:gd name="T82" fmla="*/ 2147483647 w 271"/>
              <a:gd name="T83" fmla="*/ 2147483647 h 617"/>
              <a:gd name="T84" fmla="*/ 2147483647 w 271"/>
              <a:gd name="T85" fmla="*/ 2147483647 h 617"/>
              <a:gd name="T86" fmla="*/ 2147483647 w 271"/>
              <a:gd name="T87" fmla="*/ 2147483647 h 617"/>
              <a:gd name="T88" fmla="*/ 2147483647 w 271"/>
              <a:gd name="T89" fmla="*/ 2147483647 h 617"/>
              <a:gd name="T90" fmla="*/ 2147483647 w 271"/>
              <a:gd name="T91" fmla="*/ 2147483647 h 617"/>
              <a:gd name="T92" fmla="*/ 2147483647 w 271"/>
              <a:gd name="T93" fmla="*/ 2147483647 h 617"/>
              <a:gd name="T94" fmla="*/ 2147483647 w 271"/>
              <a:gd name="T95" fmla="*/ 2147483647 h 617"/>
              <a:gd name="T96" fmla="*/ 2147483647 w 271"/>
              <a:gd name="T97" fmla="*/ 2147483647 h 617"/>
              <a:gd name="T98" fmla="*/ 2147483647 w 271"/>
              <a:gd name="T99" fmla="*/ 0 h 617"/>
              <a:gd name="T100" fmla="*/ 2147483647 w 271"/>
              <a:gd name="T101" fmla="*/ 0 h 617"/>
              <a:gd name="T102" fmla="*/ 2147483647 w 271"/>
              <a:gd name="T103" fmla="*/ 2147483647 h 617"/>
              <a:gd name="T104" fmla="*/ 2147483647 w 271"/>
              <a:gd name="T105" fmla="*/ 2147483647 h 617"/>
              <a:gd name="T106" fmla="*/ 2147483647 w 271"/>
              <a:gd name="T107" fmla="*/ 2147483647 h 617"/>
              <a:gd name="T108" fmla="*/ 2147483647 w 271"/>
              <a:gd name="T109" fmla="*/ 2147483647 h 617"/>
              <a:gd name="T110" fmla="*/ 2147483647 w 271"/>
              <a:gd name="T111" fmla="*/ 2147483647 h 617"/>
              <a:gd name="T112" fmla="*/ 2147483647 w 271"/>
              <a:gd name="T113" fmla="*/ 2147483647 h 617"/>
              <a:gd name="T114" fmla="*/ 2147483647 w 271"/>
              <a:gd name="T115" fmla="*/ 2147483647 h 617"/>
              <a:gd name="T116" fmla="*/ 2147483647 w 271"/>
              <a:gd name="T117" fmla="*/ 2147483647 h 617"/>
              <a:gd name="T118" fmla="*/ 2147483647 w 271"/>
              <a:gd name="T119" fmla="*/ 2147483647 h 617"/>
              <a:gd name="T120" fmla="*/ 2147483647 w 271"/>
              <a:gd name="T121" fmla="*/ 2147483647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1" h="617">
                <a:moveTo>
                  <a:pt x="148" y="586"/>
                </a:moveTo>
                <a:lnTo>
                  <a:pt x="155" y="603"/>
                </a:lnTo>
                <a:lnTo>
                  <a:pt x="173" y="617"/>
                </a:lnTo>
                <a:lnTo>
                  <a:pt x="194" y="617"/>
                </a:lnTo>
                <a:lnTo>
                  <a:pt x="211" y="603"/>
                </a:lnTo>
                <a:lnTo>
                  <a:pt x="219" y="586"/>
                </a:lnTo>
                <a:lnTo>
                  <a:pt x="219" y="360"/>
                </a:lnTo>
                <a:lnTo>
                  <a:pt x="219" y="180"/>
                </a:lnTo>
                <a:lnTo>
                  <a:pt x="219" y="176"/>
                </a:lnTo>
                <a:lnTo>
                  <a:pt x="226" y="176"/>
                </a:lnTo>
                <a:lnTo>
                  <a:pt x="229" y="176"/>
                </a:lnTo>
                <a:lnTo>
                  <a:pt x="229" y="180"/>
                </a:lnTo>
                <a:lnTo>
                  <a:pt x="229" y="346"/>
                </a:lnTo>
                <a:lnTo>
                  <a:pt x="236" y="360"/>
                </a:lnTo>
                <a:lnTo>
                  <a:pt x="250" y="367"/>
                </a:lnTo>
                <a:lnTo>
                  <a:pt x="264" y="360"/>
                </a:lnTo>
                <a:lnTo>
                  <a:pt x="271" y="346"/>
                </a:lnTo>
                <a:lnTo>
                  <a:pt x="271" y="152"/>
                </a:lnTo>
                <a:lnTo>
                  <a:pt x="264" y="138"/>
                </a:lnTo>
                <a:lnTo>
                  <a:pt x="250" y="130"/>
                </a:lnTo>
                <a:lnTo>
                  <a:pt x="21" y="130"/>
                </a:lnTo>
                <a:lnTo>
                  <a:pt x="7" y="138"/>
                </a:lnTo>
                <a:lnTo>
                  <a:pt x="0" y="152"/>
                </a:lnTo>
                <a:lnTo>
                  <a:pt x="0" y="346"/>
                </a:lnTo>
                <a:lnTo>
                  <a:pt x="7" y="360"/>
                </a:lnTo>
                <a:lnTo>
                  <a:pt x="21" y="367"/>
                </a:lnTo>
                <a:lnTo>
                  <a:pt x="35" y="360"/>
                </a:lnTo>
                <a:lnTo>
                  <a:pt x="42" y="346"/>
                </a:lnTo>
                <a:lnTo>
                  <a:pt x="42" y="180"/>
                </a:lnTo>
                <a:lnTo>
                  <a:pt x="42" y="176"/>
                </a:lnTo>
                <a:lnTo>
                  <a:pt x="49" y="176"/>
                </a:lnTo>
                <a:lnTo>
                  <a:pt x="53" y="176"/>
                </a:lnTo>
                <a:lnTo>
                  <a:pt x="53" y="180"/>
                </a:lnTo>
                <a:lnTo>
                  <a:pt x="53" y="360"/>
                </a:lnTo>
                <a:lnTo>
                  <a:pt x="53" y="586"/>
                </a:lnTo>
                <a:lnTo>
                  <a:pt x="60" y="603"/>
                </a:lnTo>
                <a:lnTo>
                  <a:pt x="78" y="617"/>
                </a:lnTo>
                <a:lnTo>
                  <a:pt x="99" y="617"/>
                </a:lnTo>
                <a:lnTo>
                  <a:pt x="116" y="603"/>
                </a:lnTo>
                <a:lnTo>
                  <a:pt x="123" y="586"/>
                </a:lnTo>
                <a:lnTo>
                  <a:pt x="123" y="374"/>
                </a:lnTo>
                <a:lnTo>
                  <a:pt x="127" y="363"/>
                </a:lnTo>
                <a:lnTo>
                  <a:pt x="137" y="360"/>
                </a:lnTo>
                <a:lnTo>
                  <a:pt x="145" y="363"/>
                </a:lnTo>
                <a:lnTo>
                  <a:pt x="148" y="374"/>
                </a:lnTo>
                <a:lnTo>
                  <a:pt x="148" y="586"/>
                </a:lnTo>
                <a:close/>
                <a:moveTo>
                  <a:pt x="74" y="56"/>
                </a:moveTo>
                <a:lnTo>
                  <a:pt x="81" y="32"/>
                </a:lnTo>
                <a:lnTo>
                  <a:pt x="99" y="11"/>
                </a:lnTo>
                <a:lnTo>
                  <a:pt x="123" y="0"/>
                </a:lnTo>
                <a:lnTo>
                  <a:pt x="148" y="0"/>
                </a:lnTo>
                <a:lnTo>
                  <a:pt x="173" y="11"/>
                </a:lnTo>
                <a:lnTo>
                  <a:pt x="190" y="32"/>
                </a:lnTo>
                <a:lnTo>
                  <a:pt x="197" y="56"/>
                </a:lnTo>
                <a:lnTo>
                  <a:pt x="190" y="81"/>
                </a:lnTo>
                <a:lnTo>
                  <a:pt x="173" y="102"/>
                </a:lnTo>
                <a:lnTo>
                  <a:pt x="148" y="113"/>
                </a:lnTo>
                <a:lnTo>
                  <a:pt x="123" y="113"/>
                </a:lnTo>
                <a:lnTo>
                  <a:pt x="99" y="102"/>
                </a:lnTo>
                <a:lnTo>
                  <a:pt x="81" y="81"/>
                </a:lnTo>
                <a:lnTo>
                  <a:pt x="74" y="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7" name="Rectangle 14"/>
          <p:cNvSpPr>
            <a:spLocks noChangeArrowheads="1"/>
          </p:cNvSpPr>
          <p:nvPr/>
        </p:nvSpPr>
        <p:spPr bwMode="auto">
          <a:xfrm>
            <a:off x="2468241" y="1777852"/>
            <a:ext cx="17462" cy="1019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78" name="Rectangle 25"/>
          <p:cNvSpPr>
            <a:spLocks noChangeArrowheads="1"/>
          </p:cNvSpPr>
          <p:nvPr/>
        </p:nvSpPr>
        <p:spPr bwMode="auto">
          <a:xfrm>
            <a:off x="1892301" y="1546225"/>
            <a:ext cx="6315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a:latin typeface="Arial" charset="0"/>
              </a:rPr>
              <a:t>Autors</a:t>
            </a:r>
            <a:endParaRPr lang="de-DE" altLang="de-DE" dirty="0">
              <a:solidFill>
                <a:schemeClr val="tx1"/>
              </a:solidFill>
              <a:latin typeface="Arial" charset="0"/>
            </a:endParaRPr>
          </a:p>
        </p:txBody>
      </p:sp>
      <p:sp>
        <p:nvSpPr>
          <p:cNvPr id="11279" name="Rectangle 26"/>
          <p:cNvSpPr>
            <a:spLocks noChangeArrowheads="1"/>
          </p:cNvSpPr>
          <p:nvPr/>
        </p:nvSpPr>
        <p:spPr bwMode="auto">
          <a:xfrm>
            <a:off x="4289104" y="4062263"/>
            <a:ext cx="2143125" cy="1744359"/>
          </a:xfrm>
          <a:prstGeom prst="rect">
            <a:avLst/>
          </a:prstGeom>
          <a:solidFill>
            <a:srgbClr val="FFFFFF"/>
          </a:solidFill>
          <a:ln w="6350">
            <a:solidFill>
              <a:srgbClr val="000000"/>
            </a:solidFill>
            <a:miter lim="800000"/>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80" name="Rectangle 27"/>
          <p:cNvSpPr>
            <a:spLocks noChangeArrowheads="1"/>
          </p:cNvSpPr>
          <p:nvPr/>
        </p:nvSpPr>
        <p:spPr bwMode="auto">
          <a:xfrm>
            <a:off x="4844204" y="3721645"/>
            <a:ext cx="109324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endParaRPr lang="de-DE" altLang="de-DE" sz="1700" dirty="0">
              <a:latin typeface="Arial" charset="0"/>
            </a:endParaRPr>
          </a:p>
          <a:p>
            <a:pPr algn="ctr">
              <a:spcBef>
                <a:spcPct val="0"/>
              </a:spcBef>
              <a:buClrTx/>
              <a:buSzTx/>
              <a:buFontTx/>
              <a:buNone/>
            </a:pPr>
            <a:endParaRPr lang="de-DE" altLang="de-DE" sz="1700" dirty="0">
              <a:latin typeface="Arial" charset="0"/>
            </a:endParaRPr>
          </a:p>
          <a:p>
            <a:pPr algn="ctr">
              <a:spcBef>
                <a:spcPct val="0"/>
              </a:spcBef>
              <a:buClrTx/>
              <a:buSzTx/>
              <a:buFontTx/>
              <a:buNone/>
            </a:pPr>
            <a:r>
              <a:rPr lang="de-DE" altLang="de-DE" sz="1700" dirty="0">
                <a:latin typeface="Arial" charset="0"/>
              </a:rPr>
              <a:t>Information</a:t>
            </a:r>
          </a:p>
          <a:p>
            <a:pPr algn="ctr">
              <a:spcBef>
                <a:spcPct val="0"/>
              </a:spcBef>
              <a:buClrTx/>
              <a:buSzTx/>
              <a:buFontTx/>
              <a:buNone/>
            </a:pPr>
            <a:r>
              <a:rPr lang="de-DE" altLang="de-DE" sz="1700" dirty="0" err="1">
                <a:solidFill>
                  <a:schemeClr val="tx1"/>
                </a:solidFill>
                <a:latin typeface="Arial" charset="0"/>
              </a:rPr>
              <a:t>system</a:t>
            </a:r>
            <a:endParaRPr lang="de-DE" altLang="de-DE" dirty="0">
              <a:solidFill>
                <a:schemeClr val="tx1"/>
              </a:solidFill>
              <a:latin typeface="Arial" charset="0"/>
            </a:endParaRPr>
          </a:p>
        </p:txBody>
      </p:sp>
      <p:grpSp>
        <p:nvGrpSpPr>
          <p:cNvPr id="11281" name="Gruppieren 93"/>
          <p:cNvGrpSpPr>
            <a:grpSpLocks/>
          </p:cNvGrpSpPr>
          <p:nvPr/>
        </p:nvGrpSpPr>
        <p:grpSpPr bwMode="auto">
          <a:xfrm>
            <a:off x="4235128" y="1633388"/>
            <a:ext cx="3881438" cy="1295400"/>
            <a:chOff x="2851026" y="2060848"/>
            <a:chExt cx="2614737" cy="1158875"/>
          </a:xfrm>
        </p:grpSpPr>
        <p:sp>
          <p:nvSpPr>
            <p:cNvPr id="11330" name="Freeform 29"/>
            <p:cNvSpPr>
              <a:spLocks/>
            </p:cNvSpPr>
            <p:nvPr/>
          </p:nvSpPr>
          <p:spPr bwMode="auto">
            <a:xfrm>
              <a:off x="4144963" y="2447925"/>
              <a:ext cx="1320800" cy="531813"/>
            </a:xfrm>
            <a:custGeom>
              <a:avLst/>
              <a:gdLst>
                <a:gd name="T0" fmla="*/ 0 w 832"/>
                <a:gd name="T1" fmla="*/ 2147483647 h 335"/>
                <a:gd name="T2" fmla="*/ 2147483647 w 832"/>
                <a:gd name="T3" fmla="*/ 2147483647 h 335"/>
                <a:gd name="T4" fmla="*/ 2147483647 w 832"/>
                <a:gd name="T5" fmla="*/ 2147483647 h 335"/>
                <a:gd name="T6" fmla="*/ 2147483647 w 832"/>
                <a:gd name="T7" fmla="*/ 2147483647 h 335"/>
                <a:gd name="T8" fmla="*/ 2147483647 w 832"/>
                <a:gd name="T9" fmla="*/ 0 h 335"/>
                <a:gd name="T10" fmla="*/ 2147483647 w 832"/>
                <a:gd name="T11" fmla="*/ 2147483647 h 335"/>
                <a:gd name="T12" fmla="*/ 0 w 832"/>
                <a:gd name="T13" fmla="*/ 2147483647 h 335"/>
                <a:gd name="T14" fmla="*/ 0 w 832"/>
                <a:gd name="T15" fmla="*/ 2147483647 h 3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2" h="335">
                  <a:moveTo>
                    <a:pt x="0" y="250"/>
                  </a:moveTo>
                  <a:lnTo>
                    <a:pt x="748" y="250"/>
                  </a:lnTo>
                  <a:lnTo>
                    <a:pt x="748" y="335"/>
                  </a:lnTo>
                  <a:lnTo>
                    <a:pt x="832" y="169"/>
                  </a:lnTo>
                  <a:lnTo>
                    <a:pt x="748" y="0"/>
                  </a:lnTo>
                  <a:lnTo>
                    <a:pt x="748" y="84"/>
                  </a:lnTo>
                  <a:lnTo>
                    <a:pt x="0" y="84"/>
                  </a:lnTo>
                  <a:lnTo>
                    <a:pt x="0"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31" name="Freeform 34"/>
            <p:cNvSpPr>
              <a:spLocks/>
            </p:cNvSpPr>
            <p:nvPr/>
          </p:nvSpPr>
          <p:spPr bwMode="auto">
            <a:xfrm>
              <a:off x="2851026" y="2060848"/>
              <a:ext cx="1489075" cy="1158875"/>
            </a:xfrm>
            <a:custGeom>
              <a:avLst/>
              <a:gdLst>
                <a:gd name="T0" fmla="*/ 0 w 938"/>
                <a:gd name="T1" fmla="*/ 2147483647 h 730"/>
                <a:gd name="T2" fmla="*/ 0 w 938"/>
                <a:gd name="T3" fmla="*/ 2147483647 h 730"/>
                <a:gd name="T4" fmla="*/ 2147483647 w 938"/>
                <a:gd name="T5" fmla="*/ 2147483647 h 730"/>
                <a:gd name="T6" fmla="*/ 2147483647 w 938"/>
                <a:gd name="T7" fmla="*/ 2147483647 h 730"/>
                <a:gd name="T8" fmla="*/ 2147483647 w 938"/>
                <a:gd name="T9" fmla="*/ 2147483647 h 730"/>
                <a:gd name="T10" fmla="*/ 2147483647 w 938"/>
                <a:gd name="T11" fmla="*/ 2147483647 h 730"/>
                <a:gd name="T12" fmla="*/ 2147483647 w 938"/>
                <a:gd name="T13" fmla="*/ 2147483647 h 730"/>
                <a:gd name="T14" fmla="*/ 2147483647 w 938"/>
                <a:gd name="T15" fmla="*/ 2147483647 h 730"/>
                <a:gd name="T16" fmla="*/ 2147483647 w 938"/>
                <a:gd name="T17" fmla="*/ 2147483647 h 730"/>
                <a:gd name="T18" fmla="*/ 2147483647 w 938"/>
                <a:gd name="T19" fmla="*/ 2147483647 h 730"/>
                <a:gd name="T20" fmla="*/ 2147483647 w 938"/>
                <a:gd name="T21" fmla="*/ 2147483647 h 730"/>
                <a:gd name="T22" fmla="*/ 2147483647 w 938"/>
                <a:gd name="T23" fmla="*/ 2147483647 h 730"/>
                <a:gd name="T24" fmla="*/ 2147483647 w 938"/>
                <a:gd name="T25" fmla="*/ 2147483647 h 730"/>
                <a:gd name="T26" fmla="*/ 2147483647 w 938"/>
                <a:gd name="T27" fmla="*/ 2147483647 h 730"/>
                <a:gd name="T28" fmla="*/ 2147483647 w 938"/>
                <a:gd name="T29" fmla="*/ 2147483647 h 730"/>
                <a:gd name="T30" fmla="*/ 2147483647 w 938"/>
                <a:gd name="T31" fmla="*/ 2147483647 h 730"/>
                <a:gd name="T32" fmla="*/ 2147483647 w 938"/>
                <a:gd name="T33" fmla="*/ 2147483647 h 730"/>
                <a:gd name="T34" fmla="*/ 2147483647 w 938"/>
                <a:gd name="T35" fmla="*/ 2147483647 h 730"/>
                <a:gd name="T36" fmla="*/ 2147483647 w 938"/>
                <a:gd name="T37" fmla="*/ 2147483647 h 730"/>
                <a:gd name="T38" fmla="*/ 2147483647 w 938"/>
                <a:gd name="T39" fmla="*/ 2147483647 h 730"/>
                <a:gd name="T40" fmla="*/ 2147483647 w 938"/>
                <a:gd name="T41" fmla="*/ 2147483647 h 730"/>
                <a:gd name="T42" fmla="*/ 2147483647 w 938"/>
                <a:gd name="T43" fmla="*/ 2147483647 h 730"/>
                <a:gd name="T44" fmla="*/ 2147483647 w 938"/>
                <a:gd name="T45" fmla="*/ 2147483647 h 730"/>
                <a:gd name="T46" fmla="*/ 2147483647 w 938"/>
                <a:gd name="T47" fmla="*/ 2147483647 h 730"/>
                <a:gd name="T48" fmla="*/ 2147483647 w 938"/>
                <a:gd name="T49" fmla="*/ 2147483647 h 730"/>
                <a:gd name="T50" fmla="*/ 2147483647 w 938"/>
                <a:gd name="T51" fmla="*/ 2147483647 h 730"/>
                <a:gd name="T52" fmla="*/ 2147483647 w 938"/>
                <a:gd name="T53" fmla="*/ 2147483647 h 730"/>
                <a:gd name="T54" fmla="*/ 2147483647 w 938"/>
                <a:gd name="T55" fmla="*/ 2147483647 h 730"/>
                <a:gd name="T56" fmla="*/ 2147483647 w 938"/>
                <a:gd name="T57" fmla="*/ 2147483647 h 730"/>
                <a:gd name="T58" fmla="*/ 2147483647 w 938"/>
                <a:gd name="T59" fmla="*/ 2147483647 h 730"/>
                <a:gd name="T60" fmla="*/ 2147483647 w 938"/>
                <a:gd name="T61" fmla="*/ 0 h 730"/>
                <a:gd name="T62" fmla="*/ 2147483647 w 938"/>
                <a:gd name="T63" fmla="*/ 0 h 730"/>
                <a:gd name="T64" fmla="*/ 2147483647 w 938"/>
                <a:gd name="T65" fmla="*/ 2147483647 h 730"/>
                <a:gd name="T66" fmla="*/ 2147483647 w 938"/>
                <a:gd name="T67" fmla="*/ 2147483647 h 730"/>
                <a:gd name="T68" fmla="*/ 2147483647 w 938"/>
                <a:gd name="T69" fmla="*/ 2147483647 h 730"/>
                <a:gd name="T70" fmla="*/ 2147483647 w 938"/>
                <a:gd name="T71" fmla="*/ 2147483647 h 730"/>
                <a:gd name="T72" fmla="*/ 2147483647 w 938"/>
                <a:gd name="T73" fmla="*/ 2147483647 h 730"/>
                <a:gd name="T74" fmla="*/ 2147483647 w 938"/>
                <a:gd name="T75" fmla="*/ 2147483647 h 730"/>
                <a:gd name="T76" fmla="*/ 2147483647 w 938"/>
                <a:gd name="T77" fmla="*/ 2147483647 h 730"/>
                <a:gd name="T78" fmla="*/ 2147483647 w 938"/>
                <a:gd name="T79" fmla="*/ 2147483647 h 730"/>
                <a:gd name="T80" fmla="*/ 0 w 938"/>
                <a:gd name="T81" fmla="*/ 2147483647 h 7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8" h="730">
                  <a:moveTo>
                    <a:pt x="0" y="116"/>
                  </a:moveTo>
                  <a:lnTo>
                    <a:pt x="0" y="610"/>
                  </a:lnTo>
                  <a:lnTo>
                    <a:pt x="7" y="631"/>
                  </a:lnTo>
                  <a:lnTo>
                    <a:pt x="28" y="649"/>
                  </a:lnTo>
                  <a:lnTo>
                    <a:pt x="56" y="667"/>
                  </a:lnTo>
                  <a:lnTo>
                    <a:pt x="99" y="684"/>
                  </a:lnTo>
                  <a:lnTo>
                    <a:pt x="151" y="698"/>
                  </a:lnTo>
                  <a:lnTo>
                    <a:pt x="215" y="709"/>
                  </a:lnTo>
                  <a:lnTo>
                    <a:pt x="282" y="719"/>
                  </a:lnTo>
                  <a:lnTo>
                    <a:pt x="356" y="727"/>
                  </a:lnTo>
                  <a:lnTo>
                    <a:pt x="430" y="730"/>
                  </a:lnTo>
                  <a:lnTo>
                    <a:pt x="507" y="730"/>
                  </a:lnTo>
                  <a:lnTo>
                    <a:pt x="585" y="727"/>
                  </a:lnTo>
                  <a:lnTo>
                    <a:pt x="659" y="719"/>
                  </a:lnTo>
                  <a:lnTo>
                    <a:pt x="726" y="709"/>
                  </a:lnTo>
                  <a:lnTo>
                    <a:pt x="786" y="698"/>
                  </a:lnTo>
                  <a:lnTo>
                    <a:pt x="839" y="684"/>
                  </a:lnTo>
                  <a:lnTo>
                    <a:pt x="881" y="667"/>
                  </a:lnTo>
                  <a:lnTo>
                    <a:pt x="913" y="649"/>
                  </a:lnTo>
                  <a:lnTo>
                    <a:pt x="930" y="631"/>
                  </a:lnTo>
                  <a:lnTo>
                    <a:pt x="938" y="610"/>
                  </a:lnTo>
                  <a:lnTo>
                    <a:pt x="938" y="116"/>
                  </a:lnTo>
                  <a:lnTo>
                    <a:pt x="930" y="99"/>
                  </a:lnTo>
                  <a:lnTo>
                    <a:pt x="913" y="77"/>
                  </a:lnTo>
                  <a:lnTo>
                    <a:pt x="881" y="60"/>
                  </a:lnTo>
                  <a:lnTo>
                    <a:pt x="839" y="46"/>
                  </a:lnTo>
                  <a:lnTo>
                    <a:pt x="786" y="32"/>
                  </a:lnTo>
                  <a:lnTo>
                    <a:pt x="726" y="17"/>
                  </a:lnTo>
                  <a:lnTo>
                    <a:pt x="659" y="10"/>
                  </a:lnTo>
                  <a:lnTo>
                    <a:pt x="585" y="3"/>
                  </a:lnTo>
                  <a:lnTo>
                    <a:pt x="507" y="0"/>
                  </a:lnTo>
                  <a:lnTo>
                    <a:pt x="430" y="0"/>
                  </a:lnTo>
                  <a:lnTo>
                    <a:pt x="356" y="3"/>
                  </a:lnTo>
                  <a:lnTo>
                    <a:pt x="282" y="10"/>
                  </a:lnTo>
                  <a:lnTo>
                    <a:pt x="215" y="17"/>
                  </a:lnTo>
                  <a:lnTo>
                    <a:pt x="151" y="32"/>
                  </a:lnTo>
                  <a:lnTo>
                    <a:pt x="99" y="46"/>
                  </a:lnTo>
                  <a:lnTo>
                    <a:pt x="56" y="60"/>
                  </a:lnTo>
                  <a:lnTo>
                    <a:pt x="28" y="77"/>
                  </a:lnTo>
                  <a:lnTo>
                    <a:pt x="7" y="99"/>
                  </a:lnTo>
                  <a:lnTo>
                    <a:pt x="0" y="116"/>
                  </a:lnTo>
                  <a:close/>
                </a:path>
              </a:pathLst>
            </a:custGeom>
            <a:solidFill>
              <a:srgbClr val="FFFFFF"/>
            </a:solidFill>
            <a:ln w="11113">
              <a:solidFill>
                <a:srgbClr val="000000"/>
              </a:solidFill>
              <a:prstDash val="solid"/>
              <a:round/>
              <a:headEnd/>
              <a:tailEnd/>
            </a:ln>
          </p:spPr>
          <p:txBody>
            <a:bodyPr/>
            <a:lstStyle/>
            <a:p>
              <a:endParaRPr lang="de-DE"/>
            </a:p>
          </p:txBody>
        </p:sp>
        <p:sp>
          <p:nvSpPr>
            <p:cNvPr id="11332" name="Freeform 35"/>
            <p:cNvSpPr>
              <a:spLocks/>
            </p:cNvSpPr>
            <p:nvPr/>
          </p:nvSpPr>
          <p:spPr bwMode="auto">
            <a:xfrm>
              <a:off x="2851026" y="2244998"/>
              <a:ext cx="1489075" cy="185737"/>
            </a:xfrm>
            <a:custGeom>
              <a:avLst/>
              <a:gdLst>
                <a:gd name="T0" fmla="*/ 0 w 938"/>
                <a:gd name="T1" fmla="*/ 0 h 117"/>
                <a:gd name="T2" fmla="*/ 2147483647 w 938"/>
                <a:gd name="T3" fmla="*/ 2147483647 h 117"/>
                <a:gd name="T4" fmla="*/ 2147483647 w 938"/>
                <a:gd name="T5" fmla="*/ 2147483647 h 117"/>
                <a:gd name="T6" fmla="*/ 2147483647 w 938"/>
                <a:gd name="T7" fmla="*/ 2147483647 h 117"/>
                <a:gd name="T8" fmla="*/ 2147483647 w 938"/>
                <a:gd name="T9" fmla="*/ 2147483647 h 117"/>
                <a:gd name="T10" fmla="*/ 2147483647 w 938"/>
                <a:gd name="T11" fmla="*/ 2147483647 h 117"/>
                <a:gd name="T12" fmla="*/ 2147483647 w 938"/>
                <a:gd name="T13" fmla="*/ 2147483647 h 117"/>
                <a:gd name="T14" fmla="*/ 2147483647 w 938"/>
                <a:gd name="T15" fmla="*/ 2147483647 h 117"/>
                <a:gd name="T16" fmla="*/ 2147483647 w 938"/>
                <a:gd name="T17" fmla="*/ 2147483647 h 117"/>
                <a:gd name="T18" fmla="*/ 2147483647 w 938"/>
                <a:gd name="T19" fmla="*/ 2147483647 h 117"/>
                <a:gd name="T20" fmla="*/ 2147483647 w 938"/>
                <a:gd name="T21" fmla="*/ 2147483647 h 117"/>
                <a:gd name="T22" fmla="*/ 2147483647 w 938"/>
                <a:gd name="T23" fmla="*/ 2147483647 h 117"/>
                <a:gd name="T24" fmla="*/ 2147483647 w 938"/>
                <a:gd name="T25" fmla="*/ 2147483647 h 117"/>
                <a:gd name="T26" fmla="*/ 2147483647 w 938"/>
                <a:gd name="T27" fmla="*/ 2147483647 h 117"/>
                <a:gd name="T28" fmla="*/ 2147483647 w 938"/>
                <a:gd name="T29" fmla="*/ 2147483647 h 117"/>
                <a:gd name="T30" fmla="*/ 2147483647 w 938"/>
                <a:gd name="T31" fmla="*/ 2147483647 h 117"/>
                <a:gd name="T32" fmla="*/ 2147483647 w 938"/>
                <a:gd name="T33" fmla="*/ 2147483647 h 117"/>
                <a:gd name="T34" fmla="*/ 2147483647 w 938"/>
                <a:gd name="T35" fmla="*/ 2147483647 h 117"/>
                <a:gd name="T36" fmla="*/ 2147483647 w 938"/>
                <a:gd name="T37" fmla="*/ 2147483647 h 117"/>
                <a:gd name="T38" fmla="*/ 2147483647 w 938"/>
                <a:gd name="T39" fmla="*/ 0 h 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38" h="117">
                  <a:moveTo>
                    <a:pt x="0" y="0"/>
                  </a:moveTo>
                  <a:lnTo>
                    <a:pt x="7" y="21"/>
                  </a:lnTo>
                  <a:lnTo>
                    <a:pt x="28" y="39"/>
                  </a:lnTo>
                  <a:lnTo>
                    <a:pt x="56" y="57"/>
                  </a:lnTo>
                  <a:lnTo>
                    <a:pt x="99" y="74"/>
                  </a:lnTo>
                  <a:lnTo>
                    <a:pt x="151" y="88"/>
                  </a:lnTo>
                  <a:lnTo>
                    <a:pt x="215" y="99"/>
                  </a:lnTo>
                  <a:lnTo>
                    <a:pt x="282" y="110"/>
                  </a:lnTo>
                  <a:lnTo>
                    <a:pt x="356" y="113"/>
                  </a:lnTo>
                  <a:lnTo>
                    <a:pt x="430" y="117"/>
                  </a:lnTo>
                  <a:lnTo>
                    <a:pt x="507" y="117"/>
                  </a:lnTo>
                  <a:lnTo>
                    <a:pt x="585" y="113"/>
                  </a:lnTo>
                  <a:lnTo>
                    <a:pt x="659" y="110"/>
                  </a:lnTo>
                  <a:lnTo>
                    <a:pt x="726" y="99"/>
                  </a:lnTo>
                  <a:lnTo>
                    <a:pt x="786" y="88"/>
                  </a:lnTo>
                  <a:lnTo>
                    <a:pt x="839" y="74"/>
                  </a:lnTo>
                  <a:lnTo>
                    <a:pt x="881" y="57"/>
                  </a:lnTo>
                  <a:lnTo>
                    <a:pt x="913" y="39"/>
                  </a:lnTo>
                  <a:lnTo>
                    <a:pt x="930" y="21"/>
                  </a:lnTo>
                  <a:lnTo>
                    <a:pt x="93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333" name="Rectangle 36"/>
            <p:cNvSpPr>
              <a:spLocks noChangeArrowheads="1"/>
            </p:cNvSpPr>
            <p:nvPr/>
          </p:nvSpPr>
          <p:spPr bwMode="auto">
            <a:xfrm>
              <a:off x="3203848" y="2479948"/>
              <a:ext cx="728909" cy="2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a:latin typeface="Arial" charset="0"/>
                </a:rPr>
                <a:t>Knowledge</a:t>
              </a:r>
              <a:endParaRPr lang="de-DE" altLang="de-DE" dirty="0">
                <a:solidFill>
                  <a:schemeClr val="tx1"/>
                </a:solidFill>
                <a:latin typeface="Arial" charset="0"/>
              </a:endParaRPr>
            </a:p>
          </p:txBody>
        </p:sp>
        <p:sp>
          <p:nvSpPr>
            <p:cNvPr id="11334" name="Rectangle 37"/>
            <p:cNvSpPr>
              <a:spLocks noChangeArrowheads="1"/>
            </p:cNvSpPr>
            <p:nvPr/>
          </p:nvSpPr>
          <p:spPr bwMode="auto">
            <a:xfrm>
              <a:off x="3208214" y="2732360"/>
              <a:ext cx="335838" cy="2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a:latin typeface="Arial" charset="0"/>
                </a:rPr>
                <a:t>Base</a:t>
              </a:r>
              <a:endParaRPr lang="de-DE" altLang="de-DE" dirty="0">
                <a:solidFill>
                  <a:schemeClr val="tx1"/>
                </a:solidFill>
                <a:latin typeface="Arial" charset="0"/>
              </a:endParaRPr>
            </a:p>
          </p:txBody>
        </p:sp>
      </p:grpSp>
      <p:sp>
        <p:nvSpPr>
          <p:cNvPr id="11282" name="Rectangle 40"/>
          <p:cNvSpPr>
            <a:spLocks noChangeArrowheads="1"/>
          </p:cNvSpPr>
          <p:nvPr/>
        </p:nvSpPr>
        <p:spPr bwMode="auto">
          <a:xfrm>
            <a:off x="8438828" y="4865538"/>
            <a:ext cx="990600" cy="660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83" name="Rectangle 42"/>
          <p:cNvSpPr>
            <a:spLocks noChangeArrowheads="1"/>
          </p:cNvSpPr>
          <p:nvPr/>
        </p:nvSpPr>
        <p:spPr bwMode="auto">
          <a:xfrm>
            <a:off x="4505698" y="3152626"/>
            <a:ext cx="173831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r>
              <a:rPr lang="de-DE" altLang="de-DE" sz="1700" dirty="0" err="1">
                <a:latin typeface="Arial" charset="0"/>
              </a:rPr>
              <a:t>Representation</a:t>
            </a:r>
            <a:r>
              <a:rPr lang="de-DE" altLang="de-DE" sz="1700" dirty="0">
                <a:latin typeface="Arial" charset="0"/>
              </a:rPr>
              <a:t> </a:t>
            </a:r>
            <a:r>
              <a:rPr lang="de-DE" altLang="de-DE" sz="1700" dirty="0" err="1">
                <a:latin typeface="Arial" charset="0"/>
              </a:rPr>
              <a:t>and</a:t>
            </a:r>
            <a:r>
              <a:rPr lang="de-DE" altLang="de-DE" sz="1700" dirty="0">
                <a:latin typeface="Arial" charset="0"/>
              </a:rPr>
              <a:t> </a:t>
            </a:r>
            <a:r>
              <a:rPr lang="de-DE" altLang="de-DE" sz="1700" dirty="0" err="1">
                <a:latin typeface="Arial" charset="0"/>
              </a:rPr>
              <a:t>knowledge</a:t>
            </a:r>
            <a:r>
              <a:rPr lang="de-DE" altLang="de-DE" sz="1700" dirty="0">
                <a:latin typeface="Arial" charset="0"/>
              </a:rPr>
              <a:t> </a:t>
            </a:r>
            <a:r>
              <a:rPr lang="de-DE" altLang="de-DE" sz="1700" dirty="0" err="1">
                <a:latin typeface="Arial" charset="0"/>
              </a:rPr>
              <a:t>structures</a:t>
            </a:r>
            <a:endParaRPr lang="de-DE" altLang="de-DE" dirty="0">
              <a:solidFill>
                <a:schemeClr val="tx1"/>
              </a:solidFill>
              <a:latin typeface="Arial" charset="0"/>
            </a:endParaRPr>
          </a:p>
        </p:txBody>
      </p:sp>
      <p:sp>
        <p:nvSpPr>
          <p:cNvPr id="11284" name="Rectangle 58"/>
          <p:cNvSpPr>
            <a:spLocks noChangeArrowheads="1"/>
          </p:cNvSpPr>
          <p:nvPr/>
        </p:nvSpPr>
        <p:spPr bwMode="auto">
          <a:xfrm>
            <a:off x="5990904" y="5464027"/>
            <a:ext cx="11113" cy="263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85" name="Freeform 59"/>
          <p:cNvSpPr>
            <a:spLocks/>
          </p:cNvSpPr>
          <p:nvPr/>
        </p:nvSpPr>
        <p:spPr bwMode="auto">
          <a:xfrm>
            <a:off x="9089703" y="5000476"/>
            <a:ext cx="1320800" cy="525462"/>
          </a:xfrm>
          <a:custGeom>
            <a:avLst/>
            <a:gdLst>
              <a:gd name="T0" fmla="*/ 0 w 832"/>
              <a:gd name="T1" fmla="*/ 2147483647 h 331"/>
              <a:gd name="T2" fmla="*/ 2147483647 w 832"/>
              <a:gd name="T3" fmla="*/ 2147483647 h 331"/>
              <a:gd name="T4" fmla="*/ 2147483647 w 832"/>
              <a:gd name="T5" fmla="*/ 2147483647 h 331"/>
              <a:gd name="T6" fmla="*/ 2147483647 w 832"/>
              <a:gd name="T7" fmla="*/ 2147483647 h 331"/>
              <a:gd name="T8" fmla="*/ 2147483647 w 832"/>
              <a:gd name="T9" fmla="*/ 0 h 331"/>
              <a:gd name="T10" fmla="*/ 2147483647 w 832"/>
              <a:gd name="T11" fmla="*/ 2147483647 h 331"/>
              <a:gd name="T12" fmla="*/ 0 w 832"/>
              <a:gd name="T13" fmla="*/ 2147483647 h 331"/>
              <a:gd name="T14" fmla="*/ 0 w 832"/>
              <a:gd name="T15" fmla="*/ 2147483647 h 3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2" h="331">
                <a:moveTo>
                  <a:pt x="0" y="250"/>
                </a:moveTo>
                <a:lnTo>
                  <a:pt x="748" y="250"/>
                </a:lnTo>
                <a:lnTo>
                  <a:pt x="748" y="331"/>
                </a:lnTo>
                <a:lnTo>
                  <a:pt x="832" y="165"/>
                </a:lnTo>
                <a:lnTo>
                  <a:pt x="748" y="0"/>
                </a:lnTo>
                <a:lnTo>
                  <a:pt x="748" y="84"/>
                </a:lnTo>
                <a:lnTo>
                  <a:pt x="0" y="84"/>
                </a:lnTo>
                <a:lnTo>
                  <a:pt x="0"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6" name="Freeform 63"/>
          <p:cNvSpPr>
            <a:spLocks noEditPoints="1"/>
          </p:cNvSpPr>
          <p:nvPr/>
        </p:nvSpPr>
        <p:spPr bwMode="auto">
          <a:xfrm>
            <a:off x="2026916" y="2716063"/>
            <a:ext cx="4762" cy="1588"/>
          </a:xfrm>
          <a:custGeom>
            <a:avLst/>
            <a:gdLst>
              <a:gd name="T0" fmla="*/ 0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0 w 3"/>
              <a:gd name="T13" fmla="*/ 0 h 1588"/>
              <a:gd name="T14" fmla="*/ 2147483647 w 3"/>
              <a:gd name="T15" fmla="*/ 0 h 1588"/>
              <a:gd name="T16" fmla="*/ 2147483647 w 3"/>
              <a:gd name="T17" fmla="*/ 0 h 1588"/>
              <a:gd name="T18" fmla="*/ 2147483647 w 3"/>
              <a:gd name="T19" fmla="*/ 0 h 1588"/>
              <a:gd name="T20" fmla="*/ 2147483647 w 3"/>
              <a:gd name="T21" fmla="*/ 0 h 1588"/>
              <a:gd name="T22" fmla="*/ 0 w 3"/>
              <a:gd name="T23" fmla="*/ 0 h 1588"/>
              <a:gd name="T24" fmla="*/ 0 w 3"/>
              <a:gd name="T25" fmla="*/ 0 h 1588"/>
              <a:gd name="T26" fmla="*/ 0 w 3"/>
              <a:gd name="T27" fmla="*/ 0 h 1588"/>
              <a:gd name="T28" fmla="*/ 0 w 3"/>
              <a:gd name="T29" fmla="*/ 0 h 1588"/>
              <a:gd name="T30" fmla="*/ 0 w 3"/>
              <a:gd name="T31" fmla="*/ 0 h 1588"/>
              <a:gd name="T32" fmla="*/ 0 w 3"/>
              <a:gd name="T33" fmla="*/ 0 h 1588"/>
              <a:gd name="T34" fmla="*/ 0 w 3"/>
              <a:gd name="T35" fmla="*/ 0 h 1588"/>
              <a:gd name="T36" fmla="*/ 0 w 3"/>
              <a:gd name="T37" fmla="*/ 0 h 1588"/>
              <a:gd name="T38" fmla="*/ 0 w 3"/>
              <a:gd name="T39" fmla="*/ 0 h 1588"/>
              <a:gd name="T40" fmla="*/ 0 w 3"/>
              <a:gd name="T41" fmla="*/ 0 h 1588"/>
              <a:gd name="T42" fmla="*/ 0 w 3"/>
              <a:gd name="T43" fmla="*/ 0 h 1588"/>
              <a:gd name="T44" fmla="*/ 0 w 3"/>
              <a:gd name="T45" fmla="*/ 0 h 1588"/>
              <a:gd name="T46" fmla="*/ 0 w 3"/>
              <a:gd name="T47" fmla="*/ 0 h 1588"/>
              <a:gd name="T48" fmla="*/ 0 w 3"/>
              <a:gd name="T49" fmla="*/ 0 h 1588"/>
              <a:gd name="T50" fmla="*/ 0 w 3"/>
              <a:gd name="T51" fmla="*/ 0 h 1588"/>
              <a:gd name="T52" fmla="*/ 0 w 3"/>
              <a:gd name="T53" fmla="*/ 0 h 1588"/>
              <a:gd name="T54" fmla="*/ 0 w 3"/>
              <a:gd name="T55" fmla="*/ 0 h 1588"/>
              <a:gd name="T56" fmla="*/ 0 w 3"/>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8">
                <a:moveTo>
                  <a:pt x="0" y="0"/>
                </a:moveTo>
                <a:lnTo>
                  <a:pt x="0" y="0"/>
                </a:lnTo>
                <a:lnTo>
                  <a:pt x="3" y="0"/>
                </a:ln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7" name="Freeform 64"/>
          <p:cNvSpPr>
            <a:spLocks noEditPoints="1"/>
          </p:cNvSpPr>
          <p:nvPr/>
        </p:nvSpPr>
        <p:spPr bwMode="auto">
          <a:xfrm>
            <a:off x="2026916" y="2716063"/>
            <a:ext cx="4762" cy="1588"/>
          </a:xfrm>
          <a:custGeom>
            <a:avLst/>
            <a:gdLst>
              <a:gd name="T0" fmla="*/ 0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0 w 3"/>
              <a:gd name="T13" fmla="*/ 0 h 1588"/>
              <a:gd name="T14" fmla="*/ 2147483647 w 3"/>
              <a:gd name="T15" fmla="*/ 0 h 1588"/>
              <a:gd name="T16" fmla="*/ 2147483647 w 3"/>
              <a:gd name="T17" fmla="*/ 0 h 1588"/>
              <a:gd name="T18" fmla="*/ 2147483647 w 3"/>
              <a:gd name="T19" fmla="*/ 0 h 1588"/>
              <a:gd name="T20" fmla="*/ 2147483647 w 3"/>
              <a:gd name="T21" fmla="*/ 0 h 1588"/>
              <a:gd name="T22" fmla="*/ 0 w 3"/>
              <a:gd name="T23" fmla="*/ 0 h 1588"/>
              <a:gd name="T24" fmla="*/ 0 w 3"/>
              <a:gd name="T25" fmla="*/ 0 h 1588"/>
              <a:gd name="T26" fmla="*/ 0 w 3"/>
              <a:gd name="T27" fmla="*/ 0 h 1588"/>
              <a:gd name="T28" fmla="*/ 0 w 3"/>
              <a:gd name="T29" fmla="*/ 0 h 1588"/>
              <a:gd name="T30" fmla="*/ 0 w 3"/>
              <a:gd name="T31" fmla="*/ 0 h 1588"/>
              <a:gd name="T32" fmla="*/ 0 w 3"/>
              <a:gd name="T33" fmla="*/ 0 h 1588"/>
              <a:gd name="T34" fmla="*/ 0 w 3"/>
              <a:gd name="T35" fmla="*/ 0 h 1588"/>
              <a:gd name="T36" fmla="*/ 0 w 3"/>
              <a:gd name="T37" fmla="*/ 0 h 1588"/>
              <a:gd name="T38" fmla="*/ 0 w 3"/>
              <a:gd name="T39" fmla="*/ 0 h 1588"/>
              <a:gd name="T40" fmla="*/ 0 w 3"/>
              <a:gd name="T41" fmla="*/ 0 h 1588"/>
              <a:gd name="T42" fmla="*/ 0 w 3"/>
              <a:gd name="T43" fmla="*/ 0 h 1588"/>
              <a:gd name="T44" fmla="*/ 0 w 3"/>
              <a:gd name="T45" fmla="*/ 0 h 1588"/>
              <a:gd name="T46" fmla="*/ 0 w 3"/>
              <a:gd name="T47" fmla="*/ 0 h 1588"/>
              <a:gd name="T48" fmla="*/ 0 w 3"/>
              <a:gd name="T49" fmla="*/ 0 h 1588"/>
              <a:gd name="T50" fmla="*/ 0 w 3"/>
              <a:gd name="T51" fmla="*/ 0 h 1588"/>
              <a:gd name="T52" fmla="*/ 0 w 3"/>
              <a:gd name="T53" fmla="*/ 0 h 1588"/>
              <a:gd name="T54" fmla="*/ 0 w 3"/>
              <a:gd name="T55" fmla="*/ 0 h 1588"/>
              <a:gd name="T56" fmla="*/ 0 w 3"/>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8">
                <a:moveTo>
                  <a:pt x="0" y="0"/>
                </a:moveTo>
                <a:lnTo>
                  <a:pt x="0" y="0"/>
                </a:lnTo>
                <a:lnTo>
                  <a:pt x="3" y="0"/>
                </a:ln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8" name="Freeform 65"/>
          <p:cNvSpPr>
            <a:spLocks noEditPoints="1"/>
          </p:cNvSpPr>
          <p:nvPr/>
        </p:nvSpPr>
        <p:spPr bwMode="auto">
          <a:xfrm>
            <a:off x="2026916" y="2716063"/>
            <a:ext cx="4762" cy="1588"/>
          </a:xfrm>
          <a:custGeom>
            <a:avLst/>
            <a:gdLst>
              <a:gd name="T0" fmla="*/ 0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0 w 3"/>
              <a:gd name="T13" fmla="*/ 0 h 1588"/>
              <a:gd name="T14" fmla="*/ 2147483647 w 3"/>
              <a:gd name="T15" fmla="*/ 0 h 1588"/>
              <a:gd name="T16" fmla="*/ 2147483647 w 3"/>
              <a:gd name="T17" fmla="*/ 0 h 1588"/>
              <a:gd name="T18" fmla="*/ 2147483647 w 3"/>
              <a:gd name="T19" fmla="*/ 0 h 1588"/>
              <a:gd name="T20" fmla="*/ 2147483647 w 3"/>
              <a:gd name="T21" fmla="*/ 0 h 1588"/>
              <a:gd name="T22" fmla="*/ 0 w 3"/>
              <a:gd name="T23" fmla="*/ 0 h 1588"/>
              <a:gd name="T24" fmla="*/ 0 w 3"/>
              <a:gd name="T25" fmla="*/ 0 h 1588"/>
              <a:gd name="T26" fmla="*/ 0 w 3"/>
              <a:gd name="T27" fmla="*/ 0 h 1588"/>
              <a:gd name="T28" fmla="*/ 0 w 3"/>
              <a:gd name="T29" fmla="*/ 0 h 1588"/>
              <a:gd name="T30" fmla="*/ 0 w 3"/>
              <a:gd name="T31" fmla="*/ 0 h 1588"/>
              <a:gd name="T32" fmla="*/ 0 w 3"/>
              <a:gd name="T33" fmla="*/ 0 h 1588"/>
              <a:gd name="T34" fmla="*/ 0 w 3"/>
              <a:gd name="T35" fmla="*/ 0 h 1588"/>
              <a:gd name="T36" fmla="*/ 0 w 3"/>
              <a:gd name="T37" fmla="*/ 0 h 1588"/>
              <a:gd name="T38" fmla="*/ 0 w 3"/>
              <a:gd name="T39" fmla="*/ 0 h 1588"/>
              <a:gd name="T40" fmla="*/ 0 w 3"/>
              <a:gd name="T41" fmla="*/ 0 h 1588"/>
              <a:gd name="T42" fmla="*/ 0 w 3"/>
              <a:gd name="T43" fmla="*/ 0 h 1588"/>
              <a:gd name="T44" fmla="*/ 0 w 3"/>
              <a:gd name="T45" fmla="*/ 0 h 1588"/>
              <a:gd name="T46" fmla="*/ 0 w 3"/>
              <a:gd name="T47" fmla="*/ 0 h 1588"/>
              <a:gd name="T48" fmla="*/ 0 w 3"/>
              <a:gd name="T49" fmla="*/ 0 h 1588"/>
              <a:gd name="T50" fmla="*/ 0 w 3"/>
              <a:gd name="T51" fmla="*/ 0 h 1588"/>
              <a:gd name="T52" fmla="*/ 0 w 3"/>
              <a:gd name="T53" fmla="*/ 0 h 1588"/>
              <a:gd name="T54" fmla="*/ 0 w 3"/>
              <a:gd name="T55" fmla="*/ 0 h 1588"/>
              <a:gd name="T56" fmla="*/ 0 w 3"/>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8">
                <a:moveTo>
                  <a:pt x="0" y="0"/>
                </a:moveTo>
                <a:lnTo>
                  <a:pt x="0" y="0"/>
                </a:lnTo>
                <a:lnTo>
                  <a:pt x="3" y="0"/>
                </a:ln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9" name="Rectangle 66"/>
          <p:cNvSpPr>
            <a:spLocks noChangeArrowheads="1"/>
          </p:cNvSpPr>
          <p:nvPr/>
        </p:nvSpPr>
        <p:spPr bwMode="auto">
          <a:xfrm>
            <a:off x="2009453" y="2693838"/>
            <a:ext cx="396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90" name="Freeform 67"/>
          <p:cNvSpPr>
            <a:spLocks noEditPoints="1"/>
          </p:cNvSpPr>
          <p:nvPr/>
        </p:nvSpPr>
        <p:spPr bwMode="auto">
          <a:xfrm>
            <a:off x="1847528" y="2228702"/>
            <a:ext cx="425450" cy="979487"/>
          </a:xfrm>
          <a:custGeom>
            <a:avLst/>
            <a:gdLst>
              <a:gd name="T0" fmla="*/ 2147483647 w 268"/>
              <a:gd name="T1" fmla="*/ 2147483647 h 617"/>
              <a:gd name="T2" fmla="*/ 2147483647 w 268"/>
              <a:gd name="T3" fmla="*/ 2147483647 h 617"/>
              <a:gd name="T4" fmla="*/ 2147483647 w 268"/>
              <a:gd name="T5" fmla="*/ 2147483647 h 617"/>
              <a:gd name="T6" fmla="*/ 2147483647 w 268"/>
              <a:gd name="T7" fmla="*/ 2147483647 h 617"/>
              <a:gd name="T8" fmla="*/ 2147483647 w 268"/>
              <a:gd name="T9" fmla="*/ 2147483647 h 617"/>
              <a:gd name="T10" fmla="*/ 2147483647 w 268"/>
              <a:gd name="T11" fmla="*/ 2147483647 h 617"/>
              <a:gd name="T12" fmla="*/ 2147483647 w 268"/>
              <a:gd name="T13" fmla="*/ 2147483647 h 617"/>
              <a:gd name="T14" fmla="*/ 2147483647 w 268"/>
              <a:gd name="T15" fmla="*/ 2147483647 h 617"/>
              <a:gd name="T16" fmla="*/ 2147483647 w 268"/>
              <a:gd name="T17" fmla="*/ 2147483647 h 617"/>
              <a:gd name="T18" fmla="*/ 2147483647 w 268"/>
              <a:gd name="T19" fmla="*/ 2147483647 h 617"/>
              <a:gd name="T20" fmla="*/ 2147483647 w 268"/>
              <a:gd name="T21" fmla="*/ 2147483647 h 617"/>
              <a:gd name="T22" fmla="*/ 2147483647 w 268"/>
              <a:gd name="T23" fmla="*/ 2147483647 h 617"/>
              <a:gd name="T24" fmla="*/ 2147483647 w 268"/>
              <a:gd name="T25" fmla="*/ 2147483647 h 617"/>
              <a:gd name="T26" fmla="*/ 2147483647 w 268"/>
              <a:gd name="T27" fmla="*/ 2147483647 h 617"/>
              <a:gd name="T28" fmla="*/ 2147483647 w 268"/>
              <a:gd name="T29" fmla="*/ 2147483647 h 617"/>
              <a:gd name="T30" fmla="*/ 2147483647 w 268"/>
              <a:gd name="T31" fmla="*/ 2147483647 h 617"/>
              <a:gd name="T32" fmla="*/ 2147483647 w 268"/>
              <a:gd name="T33" fmla="*/ 2147483647 h 617"/>
              <a:gd name="T34" fmla="*/ 2147483647 w 268"/>
              <a:gd name="T35" fmla="*/ 2147483647 h 617"/>
              <a:gd name="T36" fmla="*/ 2147483647 w 268"/>
              <a:gd name="T37" fmla="*/ 2147483647 h 617"/>
              <a:gd name="T38" fmla="*/ 2147483647 w 268"/>
              <a:gd name="T39" fmla="*/ 2147483647 h 617"/>
              <a:gd name="T40" fmla="*/ 2147483647 w 268"/>
              <a:gd name="T41" fmla="*/ 2147483647 h 617"/>
              <a:gd name="T42" fmla="*/ 2147483647 w 268"/>
              <a:gd name="T43" fmla="*/ 2147483647 h 617"/>
              <a:gd name="T44" fmla="*/ 0 w 268"/>
              <a:gd name="T45" fmla="*/ 2147483647 h 617"/>
              <a:gd name="T46" fmla="*/ 0 w 268"/>
              <a:gd name="T47" fmla="*/ 2147483647 h 617"/>
              <a:gd name="T48" fmla="*/ 2147483647 w 268"/>
              <a:gd name="T49" fmla="*/ 2147483647 h 617"/>
              <a:gd name="T50" fmla="*/ 2147483647 w 268"/>
              <a:gd name="T51" fmla="*/ 2147483647 h 617"/>
              <a:gd name="T52" fmla="*/ 2147483647 w 268"/>
              <a:gd name="T53" fmla="*/ 2147483647 h 617"/>
              <a:gd name="T54" fmla="*/ 2147483647 w 268"/>
              <a:gd name="T55" fmla="*/ 2147483647 h 617"/>
              <a:gd name="T56" fmla="*/ 2147483647 w 268"/>
              <a:gd name="T57" fmla="*/ 2147483647 h 617"/>
              <a:gd name="T58" fmla="*/ 2147483647 w 268"/>
              <a:gd name="T59" fmla="*/ 2147483647 h 617"/>
              <a:gd name="T60" fmla="*/ 2147483647 w 268"/>
              <a:gd name="T61" fmla="*/ 2147483647 h 617"/>
              <a:gd name="T62" fmla="*/ 2147483647 w 268"/>
              <a:gd name="T63" fmla="*/ 2147483647 h 617"/>
              <a:gd name="T64" fmla="*/ 2147483647 w 268"/>
              <a:gd name="T65" fmla="*/ 2147483647 h 617"/>
              <a:gd name="T66" fmla="*/ 2147483647 w 268"/>
              <a:gd name="T67" fmla="*/ 2147483647 h 617"/>
              <a:gd name="T68" fmla="*/ 2147483647 w 268"/>
              <a:gd name="T69" fmla="*/ 2147483647 h 617"/>
              <a:gd name="T70" fmla="*/ 2147483647 w 268"/>
              <a:gd name="T71" fmla="*/ 2147483647 h 617"/>
              <a:gd name="T72" fmla="*/ 2147483647 w 268"/>
              <a:gd name="T73" fmla="*/ 2147483647 h 617"/>
              <a:gd name="T74" fmla="*/ 2147483647 w 268"/>
              <a:gd name="T75" fmla="*/ 2147483647 h 617"/>
              <a:gd name="T76" fmla="*/ 2147483647 w 268"/>
              <a:gd name="T77" fmla="*/ 2147483647 h 617"/>
              <a:gd name="T78" fmla="*/ 2147483647 w 268"/>
              <a:gd name="T79" fmla="*/ 2147483647 h 617"/>
              <a:gd name="T80" fmla="*/ 2147483647 w 268"/>
              <a:gd name="T81" fmla="*/ 2147483647 h 617"/>
              <a:gd name="T82" fmla="*/ 2147483647 w 268"/>
              <a:gd name="T83" fmla="*/ 2147483647 h 617"/>
              <a:gd name="T84" fmla="*/ 2147483647 w 268"/>
              <a:gd name="T85" fmla="*/ 2147483647 h 617"/>
              <a:gd name="T86" fmla="*/ 2147483647 w 268"/>
              <a:gd name="T87" fmla="*/ 2147483647 h 617"/>
              <a:gd name="T88" fmla="*/ 2147483647 w 268"/>
              <a:gd name="T89" fmla="*/ 2147483647 h 617"/>
              <a:gd name="T90" fmla="*/ 2147483647 w 268"/>
              <a:gd name="T91" fmla="*/ 2147483647 h 617"/>
              <a:gd name="T92" fmla="*/ 2147483647 w 268"/>
              <a:gd name="T93" fmla="*/ 2147483647 h 617"/>
              <a:gd name="T94" fmla="*/ 2147483647 w 268"/>
              <a:gd name="T95" fmla="*/ 2147483647 h 617"/>
              <a:gd name="T96" fmla="*/ 2147483647 w 268"/>
              <a:gd name="T97" fmla="*/ 2147483647 h 617"/>
              <a:gd name="T98" fmla="*/ 2147483647 w 268"/>
              <a:gd name="T99" fmla="*/ 0 h 617"/>
              <a:gd name="T100" fmla="*/ 2147483647 w 268"/>
              <a:gd name="T101" fmla="*/ 0 h 617"/>
              <a:gd name="T102" fmla="*/ 2147483647 w 268"/>
              <a:gd name="T103" fmla="*/ 2147483647 h 617"/>
              <a:gd name="T104" fmla="*/ 2147483647 w 268"/>
              <a:gd name="T105" fmla="*/ 2147483647 h 617"/>
              <a:gd name="T106" fmla="*/ 2147483647 w 268"/>
              <a:gd name="T107" fmla="*/ 2147483647 h 617"/>
              <a:gd name="T108" fmla="*/ 2147483647 w 268"/>
              <a:gd name="T109" fmla="*/ 2147483647 h 617"/>
              <a:gd name="T110" fmla="*/ 2147483647 w 268"/>
              <a:gd name="T111" fmla="*/ 2147483647 h 617"/>
              <a:gd name="T112" fmla="*/ 2147483647 w 268"/>
              <a:gd name="T113" fmla="*/ 2147483647 h 617"/>
              <a:gd name="T114" fmla="*/ 2147483647 w 268"/>
              <a:gd name="T115" fmla="*/ 2147483647 h 617"/>
              <a:gd name="T116" fmla="*/ 2147483647 w 268"/>
              <a:gd name="T117" fmla="*/ 2147483647 h 617"/>
              <a:gd name="T118" fmla="*/ 2147483647 w 268"/>
              <a:gd name="T119" fmla="*/ 2147483647 h 617"/>
              <a:gd name="T120" fmla="*/ 2147483647 w 268"/>
              <a:gd name="T121" fmla="*/ 2147483647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8" h="617">
                <a:moveTo>
                  <a:pt x="148" y="585"/>
                </a:moveTo>
                <a:lnTo>
                  <a:pt x="155" y="603"/>
                </a:lnTo>
                <a:lnTo>
                  <a:pt x="169" y="617"/>
                </a:lnTo>
                <a:lnTo>
                  <a:pt x="190" y="617"/>
                </a:lnTo>
                <a:lnTo>
                  <a:pt x="208" y="603"/>
                </a:lnTo>
                <a:lnTo>
                  <a:pt x="215" y="585"/>
                </a:lnTo>
                <a:lnTo>
                  <a:pt x="215" y="360"/>
                </a:lnTo>
                <a:lnTo>
                  <a:pt x="215" y="180"/>
                </a:lnTo>
                <a:lnTo>
                  <a:pt x="218" y="176"/>
                </a:lnTo>
                <a:lnTo>
                  <a:pt x="222" y="176"/>
                </a:lnTo>
                <a:lnTo>
                  <a:pt x="225" y="176"/>
                </a:lnTo>
                <a:lnTo>
                  <a:pt x="229" y="180"/>
                </a:lnTo>
                <a:lnTo>
                  <a:pt x="229" y="345"/>
                </a:lnTo>
                <a:lnTo>
                  <a:pt x="236" y="360"/>
                </a:lnTo>
                <a:lnTo>
                  <a:pt x="250" y="367"/>
                </a:lnTo>
                <a:lnTo>
                  <a:pt x="264" y="360"/>
                </a:lnTo>
                <a:lnTo>
                  <a:pt x="268" y="345"/>
                </a:lnTo>
                <a:lnTo>
                  <a:pt x="268" y="151"/>
                </a:lnTo>
                <a:lnTo>
                  <a:pt x="264" y="137"/>
                </a:lnTo>
                <a:lnTo>
                  <a:pt x="250" y="130"/>
                </a:lnTo>
                <a:lnTo>
                  <a:pt x="17" y="130"/>
                </a:lnTo>
                <a:lnTo>
                  <a:pt x="3" y="137"/>
                </a:lnTo>
                <a:lnTo>
                  <a:pt x="0" y="151"/>
                </a:lnTo>
                <a:lnTo>
                  <a:pt x="0" y="345"/>
                </a:lnTo>
                <a:lnTo>
                  <a:pt x="3" y="360"/>
                </a:lnTo>
                <a:lnTo>
                  <a:pt x="17" y="367"/>
                </a:lnTo>
                <a:lnTo>
                  <a:pt x="31" y="360"/>
                </a:lnTo>
                <a:lnTo>
                  <a:pt x="39" y="345"/>
                </a:lnTo>
                <a:lnTo>
                  <a:pt x="39" y="180"/>
                </a:lnTo>
                <a:lnTo>
                  <a:pt x="42" y="176"/>
                </a:lnTo>
                <a:lnTo>
                  <a:pt x="46" y="176"/>
                </a:lnTo>
                <a:lnTo>
                  <a:pt x="49" y="176"/>
                </a:lnTo>
                <a:lnTo>
                  <a:pt x="53" y="180"/>
                </a:lnTo>
                <a:lnTo>
                  <a:pt x="53" y="360"/>
                </a:lnTo>
                <a:lnTo>
                  <a:pt x="53" y="585"/>
                </a:lnTo>
                <a:lnTo>
                  <a:pt x="60" y="603"/>
                </a:lnTo>
                <a:lnTo>
                  <a:pt x="77" y="617"/>
                </a:lnTo>
                <a:lnTo>
                  <a:pt x="98" y="617"/>
                </a:lnTo>
                <a:lnTo>
                  <a:pt x="113" y="603"/>
                </a:lnTo>
                <a:lnTo>
                  <a:pt x="120" y="585"/>
                </a:lnTo>
                <a:lnTo>
                  <a:pt x="120" y="374"/>
                </a:lnTo>
                <a:lnTo>
                  <a:pt x="123" y="363"/>
                </a:lnTo>
                <a:lnTo>
                  <a:pt x="134" y="360"/>
                </a:lnTo>
                <a:lnTo>
                  <a:pt x="144" y="363"/>
                </a:lnTo>
                <a:lnTo>
                  <a:pt x="148" y="374"/>
                </a:lnTo>
                <a:lnTo>
                  <a:pt x="148" y="585"/>
                </a:lnTo>
                <a:close/>
                <a:moveTo>
                  <a:pt x="74" y="56"/>
                </a:moveTo>
                <a:lnTo>
                  <a:pt x="81" y="31"/>
                </a:lnTo>
                <a:lnTo>
                  <a:pt x="95" y="10"/>
                </a:lnTo>
                <a:lnTo>
                  <a:pt x="120" y="0"/>
                </a:lnTo>
                <a:lnTo>
                  <a:pt x="148" y="0"/>
                </a:lnTo>
                <a:lnTo>
                  <a:pt x="172" y="10"/>
                </a:lnTo>
                <a:lnTo>
                  <a:pt x="187" y="31"/>
                </a:lnTo>
                <a:lnTo>
                  <a:pt x="194" y="56"/>
                </a:lnTo>
                <a:lnTo>
                  <a:pt x="187" y="81"/>
                </a:lnTo>
                <a:lnTo>
                  <a:pt x="172" y="102"/>
                </a:lnTo>
                <a:lnTo>
                  <a:pt x="148" y="113"/>
                </a:lnTo>
                <a:lnTo>
                  <a:pt x="120" y="113"/>
                </a:lnTo>
                <a:lnTo>
                  <a:pt x="95" y="102"/>
                </a:lnTo>
                <a:lnTo>
                  <a:pt x="81" y="81"/>
                </a:lnTo>
                <a:lnTo>
                  <a:pt x="7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91" name="Rectangle 68"/>
          <p:cNvSpPr>
            <a:spLocks noChangeArrowheads="1"/>
          </p:cNvSpPr>
          <p:nvPr/>
        </p:nvSpPr>
        <p:spPr bwMode="auto">
          <a:xfrm>
            <a:off x="2306317" y="2206477"/>
            <a:ext cx="15875" cy="1019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92" name="Rectangle 69"/>
          <p:cNvSpPr>
            <a:spLocks noChangeArrowheads="1"/>
          </p:cNvSpPr>
          <p:nvPr/>
        </p:nvSpPr>
        <p:spPr bwMode="auto">
          <a:xfrm>
            <a:off x="2731766" y="2292201"/>
            <a:ext cx="11112" cy="258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93" name="Freeform 70"/>
          <p:cNvSpPr>
            <a:spLocks/>
          </p:cNvSpPr>
          <p:nvPr/>
        </p:nvSpPr>
        <p:spPr bwMode="auto">
          <a:xfrm>
            <a:off x="2736528" y="2158851"/>
            <a:ext cx="1320800" cy="525462"/>
          </a:xfrm>
          <a:custGeom>
            <a:avLst/>
            <a:gdLst>
              <a:gd name="T0" fmla="*/ 0 w 832"/>
              <a:gd name="T1" fmla="*/ 2147483647 h 331"/>
              <a:gd name="T2" fmla="*/ 2147483647 w 832"/>
              <a:gd name="T3" fmla="*/ 2147483647 h 331"/>
              <a:gd name="T4" fmla="*/ 2147483647 w 832"/>
              <a:gd name="T5" fmla="*/ 2147483647 h 331"/>
              <a:gd name="T6" fmla="*/ 2147483647 w 832"/>
              <a:gd name="T7" fmla="*/ 2147483647 h 331"/>
              <a:gd name="T8" fmla="*/ 2147483647 w 832"/>
              <a:gd name="T9" fmla="*/ 0 h 331"/>
              <a:gd name="T10" fmla="*/ 2147483647 w 832"/>
              <a:gd name="T11" fmla="*/ 2147483647 h 331"/>
              <a:gd name="T12" fmla="*/ 0 w 832"/>
              <a:gd name="T13" fmla="*/ 2147483647 h 331"/>
              <a:gd name="T14" fmla="*/ 0 w 832"/>
              <a:gd name="T15" fmla="*/ 2147483647 h 3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2" h="331">
                <a:moveTo>
                  <a:pt x="0" y="250"/>
                </a:moveTo>
                <a:lnTo>
                  <a:pt x="748" y="250"/>
                </a:lnTo>
                <a:lnTo>
                  <a:pt x="748" y="331"/>
                </a:lnTo>
                <a:lnTo>
                  <a:pt x="832" y="166"/>
                </a:lnTo>
                <a:lnTo>
                  <a:pt x="748" y="0"/>
                </a:lnTo>
                <a:lnTo>
                  <a:pt x="748" y="81"/>
                </a:lnTo>
                <a:lnTo>
                  <a:pt x="0" y="81"/>
                </a:lnTo>
                <a:lnTo>
                  <a:pt x="0"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94" name="Freeform 71"/>
          <p:cNvSpPr>
            <a:spLocks/>
          </p:cNvSpPr>
          <p:nvPr/>
        </p:nvSpPr>
        <p:spPr bwMode="auto">
          <a:xfrm>
            <a:off x="2736528" y="2158851"/>
            <a:ext cx="1199232" cy="525462"/>
          </a:xfrm>
          <a:custGeom>
            <a:avLst/>
            <a:gdLst>
              <a:gd name="T0" fmla="*/ 0 w 832"/>
              <a:gd name="T1" fmla="*/ 2147483647 h 331"/>
              <a:gd name="T2" fmla="*/ 2147483647 w 832"/>
              <a:gd name="T3" fmla="*/ 2147483647 h 331"/>
              <a:gd name="T4" fmla="*/ 2147483647 w 832"/>
              <a:gd name="T5" fmla="*/ 2147483647 h 331"/>
              <a:gd name="T6" fmla="*/ 2147483647 w 832"/>
              <a:gd name="T7" fmla="*/ 2147483647 h 331"/>
              <a:gd name="T8" fmla="*/ 2147483647 w 832"/>
              <a:gd name="T9" fmla="*/ 0 h 331"/>
              <a:gd name="T10" fmla="*/ 2147483647 w 832"/>
              <a:gd name="T11" fmla="*/ 2147483647 h 331"/>
              <a:gd name="T12" fmla="*/ 0 w 832"/>
              <a:gd name="T13" fmla="*/ 2147483647 h 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2" h="331">
                <a:moveTo>
                  <a:pt x="0" y="250"/>
                </a:moveTo>
                <a:lnTo>
                  <a:pt x="748" y="250"/>
                </a:lnTo>
                <a:lnTo>
                  <a:pt x="748" y="331"/>
                </a:lnTo>
                <a:lnTo>
                  <a:pt x="832" y="166"/>
                </a:lnTo>
                <a:lnTo>
                  <a:pt x="748" y="0"/>
                </a:lnTo>
                <a:lnTo>
                  <a:pt x="748" y="81"/>
                </a:lnTo>
                <a:lnTo>
                  <a:pt x="0" y="8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295" name="Rectangle 72"/>
          <p:cNvSpPr>
            <a:spLocks noChangeArrowheads="1"/>
          </p:cNvSpPr>
          <p:nvPr/>
        </p:nvSpPr>
        <p:spPr bwMode="auto">
          <a:xfrm>
            <a:off x="2922267" y="2292201"/>
            <a:ext cx="8255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err="1">
                <a:latin typeface="Arial" charset="0"/>
              </a:rPr>
              <a:t>Creation</a:t>
            </a:r>
            <a:endParaRPr lang="de-DE" altLang="de-DE" dirty="0">
              <a:solidFill>
                <a:schemeClr val="tx1"/>
              </a:solidFill>
              <a:latin typeface="Arial" charset="0"/>
            </a:endParaRPr>
          </a:p>
        </p:txBody>
      </p:sp>
      <p:sp>
        <p:nvSpPr>
          <p:cNvPr id="11296" name="Freeform 81"/>
          <p:cNvSpPr>
            <a:spLocks noEditPoints="1"/>
          </p:cNvSpPr>
          <p:nvPr/>
        </p:nvSpPr>
        <p:spPr bwMode="auto">
          <a:xfrm>
            <a:off x="8068941" y="4916338"/>
            <a:ext cx="417512" cy="952500"/>
          </a:xfrm>
          <a:custGeom>
            <a:avLst/>
            <a:gdLst>
              <a:gd name="T0" fmla="*/ 2147483647 w 263"/>
              <a:gd name="T1" fmla="*/ 2147483647 h 600"/>
              <a:gd name="T2" fmla="*/ 2147483647 w 263"/>
              <a:gd name="T3" fmla="*/ 2147483647 h 600"/>
              <a:gd name="T4" fmla="*/ 2147483647 w 263"/>
              <a:gd name="T5" fmla="*/ 2147483647 h 600"/>
              <a:gd name="T6" fmla="*/ 2147483647 w 263"/>
              <a:gd name="T7" fmla="*/ 2147483647 h 600"/>
              <a:gd name="T8" fmla="*/ 2147483647 w 263"/>
              <a:gd name="T9" fmla="*/ 2147483647 h 600"/>
              <a:gd name="T10" fmla="*/ 2147483647 w 263"/>
              <a:gd name="T11" fmla="*/ 2147483647 h 600"/>
              <a:gd name="T12" fmla="*/ 2147483647 w 263"/>
              <a:gd name="T13" fmla="*/ 2147483647 h 600"/>
              <a:gd name="T14" fmla="*/ 2147483647 w 263"/>
              <a:gd name="T15" fmla="*/ 2147483647 h 600"/>
              <a:gd name="T16" fmla="*/ 2147483647 w 263"/>
              <a:gd name="T17" fmla="*/ 2147483647 h 600"/>
              <a:gd name="T18" fmla="*/ 2147483647 w 263"/>
              <a:gd name="T19" fmla="*/ 2147483647 h 600"/>
              <a:gd name="T20" fmla="*/ 2147483647 w 263"/>
              <a:gd name="T21" fmla="*/ 2147483647 h 600"/>
              <a:gd name="T22" fmla="*/ 2147483647 w 263"/>
              <a:gd name="T23" fmla="*/ 2147483647 h 600"/>
              <a:gd name="T24" fmla="*/ 2147483647 w 263"/>
              <a:gd name="T25" fmla="*/ 2147483647 h 600"/>
              <a:gd name="T26" fmla="*/ 2147483647 w 263"/>
              <a:gd name="T27" fmla="*/ 2147483647 h 600"/>
              <a:gd name="T28" fmla="*/ 2147483647 w 263"/>
              <a:gd name="T29" fmla="*/ 2147483647 h 600"/>
              <a:gd name="T30" fmla="*/ 2147483647 w 263"/>
              <a:gd name="T31" fmla="*/ 2147483647 h 600"/>
              <a:gd name="T32" fmla="*/ 2147483647 w 263"/>
              <a:gd name="T33" fmla="*/ 2147483647 h 600"/>
              <a:gd name="T34" fmla="*/ 2147483647 w 263"/>
              <a:gd name="T35" fmla="*/ 2147483647 h 600"/>
              <a:gd name="T36" fmla="*/ 0 w 263"/>
              <a:gd name="T37" fmla="*/ 2147483647 h 600"/>
              <a:gd name="T38" fmla="*/ 2147483647 w 263"/>
              <a:gd name="T39" fmla="*/ 2147483647 h 600"/>
              <a:gd name="T40" fmla="*/ 2147483647 w 263"/>
              <a:gd name="T41" fmla="*/ 2147483647 h 600"/>
              <a:gd name="T42" fmla="*/ 2147483647 w 263"/>
              <a:gd name="T43" fmla="*/ 2147483647 h 600"/>
              <a:gd name="T44" fmla="*/ 2147483647 w 263"/>
              <a:gd name="T45" fmla="*/ 2147483647 h 600"/>
              <a:gd name="T46" fmla="*/ 2147483647 w 263"/>
              <a:gd name="T47" fmla="*/ 2147483647 h 600"/>
              <a:gd name="T48" fmla="*/ 2147483647 w 263"/>
              <a:gd name="T49" fmla="*/ 2147483647 h 600"/>
              <a:gd name="T50" fmla="*/ 2147483647 w 263"/>
              <a:gd name="T51" fmla="*/ 2147483647 h 600"/>
              <a:gd name="T52" fmla="*/ 2147483647 w 263"/>
              <a:gd name="T53" fmla="*/ 2147483647 h 600"/>
              <a:gd name="T54" fmla="*/ 2147483647 w 263"/>
              <a:gd name="T55" fmla="*/ 2147483647 h 600"/>
              <a:gd name="T56" fmla="*/ 2147483647 w 263"/>
              <a:gd name="T57" fmla="*/ 2147483647 h 600"/>
              <a:gd name="T58" fmla="*/ 2147483647 w 263"/>
              <a:gd name="T59" fmla="*/ 2147483647 h 600"/>
              <a:gd name="T60" fmla="*/ 2147483647 w 263"/>
              <a:gd name="T61" fmla="*/ 2147483647 h 600"/>
              <a:gd name="T62" fmla="*/ 2147483647 w 263"/>
              <a:gd name="T63" fmla="*/ 2147483647 h 600"/>
              <a:gd name="T64" fmla="*/ 2147483647 w 263"/>
              <a:gd name="T65" fmla="*/ 2147483647 h 600"/>
              <a:gd name="T66" fmla="*/ 2147483647 w 263"/>
              <a:gd name="T67" fmla="*/ 2147483647 h 600"/>
              <a:gd name="T68" fmla="*/ 2147483647 w 263"/>
              <a:gd name="T69" fmla="*/ 2147483647 h 600"/>
              <a:gd name="T70" fmla="*/ 2147483647 w 263"/>
              <a:gd name="T71" fmla="*/ 2147483647 h 600"/>
              <a:gd name="T72" fmla="*/ 2147483647 w 263"/>
              <a:gd name="T73" fmla="*/ 2147483647 h 600"/>
              <a:gd name="T74" fmla="*/ 2147483647 w 263"/>
              <a:gd name="T75" fmla="*/ 2147483647 h 600"/>
              <a:gd name="T76" fmla="*/ 2147483647 w 263"/>
              <a:gd name="T77" fmla="*/ 2147483647 h 600"/>
              <a:gd name="T78" fmla="*/ 2147483647 w 263"/>
              <a:gd name="T79" fmla="*/ 2147483647 h 600"/>
              <a:gd name="T80" fmla="*/ 2147483647 w 263"/>
              <a:gd name="T81" fmla="*/ 2147483647 h 600"/>
              <a:gd name="T82" fmla="*/ 2147483647 w 263"/>
              <a:gd name="T83" fmla="*/ 0 h 600"/>
              <a:gd name="T84" fmla="*/ 2147483647 w 263"/>
              <a:gd name="T85" fmla="*/ 2147483647 h 600"/>
              <a:gd name="T86" fmla="*/ 2147483647 w 263"/>
              <a:gd name="T87" fmla="*/ 2147483647 h 600"/>
              <a:gd name="T88" fmla="*/ 2147483647 w 263"/>
              <a:gd name="T89" fmla="*/ 2147483647 h 600"/>
              <a:gd name="T90" fmla="*/ 2147483647 w 263"/>
              <a:gd name="T91" fmla="*/ 2147483647 h 600"/>
              <a:gd name="T92" fmla="*/ 2147483647 w 263"/>
              <a:gd name="T93" fmla="*/ 2147483647 h 600"/>
              <a:gd name="T94" fmla="*/ 2147483647 w 263"/>
              <a:gd name="T95" fmla="*/ 2147483647 h 600"/>
              <a:gd name="T96" fmla="*/ 2147483647 w 263"/>
              <a:gd name="T97" fmla="*/ 2147483647 h 600"/>
              <a:gd name="T98" fmla="*/ 2147483647 w 263"/>
              <a:gd name="T99" fmla="*/ 2147483647 h 600"/>
              <a:gd name="T100" fmla="*/ 2147483647 w 263"/>
              <a:gd name="T101" fmla="*/ 2147483647 h 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3" h="600">
                <a:moveTo>
                  <a:pt x="145" y="567"/>
                </a:moveTo>
                <a:lnTo>
                  <a:pt x="147" y="577"/>
                </a:lnTo>
                <a:lnTo>
                  <a:pt x="151" y="587"/>
                </a:lnTo>
                <a:lnTo>
                  <a:pt x="159" y="593"/>
                </a:lnTo>
                <a:lnTo>
                  <a:pt x="167" y="599"/>
                </a:lnTo>
                <a:lnTo>
                  <a:pt x="177" y="600"/>
                </a:lnTo>
                <a:lnTo>
                  <a:pt x="188" y="599"/>
                </a:lnTo>
                <a:lnTo>
                  <a:pt x="197" y="593"/>
                </a:lnTo>
                <a:lnTo>
                  <a:pt x="205" y="587"/>
                </a:lnTo>
                <a:lnTo>
                  <a:pt x="209" y="577"/>
                </a:lnTo>
                <a:lnTo>
                  <a:pt x="211" y="567"/>
                </a:lnTo>
                <a:lnTo>
                  <a:pt x="211" y="350"/>
                </a:lnTo>
                <a:lnTo>
                  <a:pt x="211" y="178"/>
                </a:lnTo>
                <a:lnTo>
                  <a:pt x="212" y="174"/>
                </a:lnTo>
                <a:lnTo>
                  <a:pt x="214" y="172"/>
                </a:lnTo>
                <a:lnTo>
                  <a:pt x="218" y="171"/>
                </a:lnTo>
                <a:lnTo>
                  <a:pt x="220" y="172"/>
                </a:lnTo>
                <a:lnTo>
                  <a:pt x="223" y="174"/>
                </a:lnTo>
                <a:lnTo>
                  <a:pt x="224" y="178"/>
                </a:lnTo>
                <a:lnTo>
                  <a:pt x="224" y="337"/>
                </a:lnTo>
                <a:lnTo>
                  <a:pt x="225" y="345"/>
                </a:lnTo>
                <a:lnTo>
                  <a:pt x="230" y="351"/>
                </a:lnTo>
                <a:lnTo>
                  <a:pt x="236" y="355"/>
                </a:lnTo>
                <a:lnTo>
                  <a:pt x="243" y="356"/>
                </a:lnTo>
                <a:lnTo>
                  <a:pt x="251" y="355"/>
                </a:lnTo>
                <a:lnTo>
                  <a:pt x="258" y="351"/>
                </a:lnTo>
                <a:lnTo>
                  <a:pt x="262" y="345"/>
                </a:lnTo>
                <a:lnTo>
                  <a:pt x="263" y="337"/>
                </a:lnTo>
                <a:lnTo>
                  <a:pt x="263" y="147"/>
                </a:lnTo>
                <a:lnTo>
                  <a:pt x="262" y="140"/>
                </a:lnTo>
                <a:lnTo>
                  <a:pt x="258" y="133"/>
                </a:lnTo>
                <a:lnTo>
                  <a:pt x="251" y="130"/>
                </a:lnTo>
                <a:lnTo>
                  <a:pt x="243" y="128"/>
                </a:lnTo>
                <a:lnTo>
                  <a:pt x="20" y="128"/>
                </a:lnTo>
                <a:lnTo>
                  <a:pt x="12" y="130"/>
                </a:lnTo>
                <a:lnTo>
                  <a:pt x="6" y="133"/>
                </a:lnTo>
                <a:lnTo>
                  <a:pt x="2" y="140"/>
                </a:lnTo>
                <a:lnTo>
                  <a:pt x="0" y="147"/>
                </a:lnTo>
                <a:lnTo>
                  <a:pt x="0" y="337"/>
                </a:lnTo>
                <a:lnTo>
                  <a:pt x="2" y="345"/>
                </a:lnTo>
                <a:lnTo>
                  <a:pt x="6" y="351"/>
                </a:lnTo>
                <a:lnTo>
                  <a:pt x="12" y="355"/>
                </a:lnTo>
                <a:lnTo>
                  <a:pt x="20" y="356"/>
                </a:lnTo>
                <a:lnTo>
                  <a:pt x="28" y="355"/>
                </a:lnTo>
                <a:lnTo>
                  <a:pt x="34" y="351"/>
                </a:lnTo>
                <a:lnTo>
                  <a:pt x="38" y="345"/>
                </a:lnTo>
                <a:lnTo>
                  <a:pt x="40" y="337"/>
                </a:lnTo>
                <a:lnTo>
                  <a:pt x="40" y="178"/>
                </a:lnTo>
                <a:lnTo>
                  <a:pt x="41" y="174"/>
                </a:lnTo>
                <a:lnTo>
                  <a:pt x="43" y="172"/>
                </a:lnTo>
                <a:lnTo>
                  <a:pt x="47" y="171"/>
                </a:lnTo>
                <a:lnTo>
                  <a:pt x="49" y="172"/>
                </a:lnTo>
                <a:lnTo>
                  <a:pt x="52" y="174"/>
                </a:lnTo>
                <a:lnTo>
                  <a:pt x="53" y="178"/>
                </a:lnTo>
                <a:lnTo>
                  <a:pt x="53" y="350"/>
                </a:lnTo>
                <a:lnTo>
                  <a:pt x="53" y="567"/>
                </a:lnTo>
                <a:lnTo>
                  <a:pt x="54" y="577"/>
                </a:lnTo>
                <a:lnTo>
                  <a:pt x="58" y="587"/>
                </a:lnTo>
                <a:lnTo>
                  <a:pt x="66" y="593"/>
                </a:lnTo>
                <a:lnTo>
                  <a:pt x="76" y="599"/>
                </a:lnTo>
                <a:lnTo>
                  <a:pt x="86" y="600"/>
                </a:lnTo>
                <a:lnTo>
                  <a:pt x="96" y="599"/>
                </a:lnTo>
                <a:lnTo>
                  <a:pt x="106" y="593"/>
                </a:lnTo>
                <a:lnTo>
                  <a:pt x="112" y="587"/>
                </a:lnTo>
                <a:lnTo>
                  <a:pt x="117" y="577"/>
                </a:lnTo>
                <a:lnTo>
                  <a:pt x="118" y="567"/>
                </a:lnTo>
                <a:lnTo>
                  <a:pt x="118" y="363"/>
                </a:lnTo>
                <a:lnTo>
                  <a:pt x="119" y="358"/>
                </a:lnTo>
                <a:lnTo>
                  <a:pt x="123" y="354"/>
                </a:lnTo>
                <a:lnTo>
                  <a:pt x="127" y="351"/>
                </a:lnTo>
                <a:lnTo>
                  <a:pt x="132" y="350"/>
                </a:lnTo>
                <a:lnTo>
                  <a:pt x="136" y="351"/>
                </a:lnTo>
                <a:lnTo>
                  <a:pt x="141" y="354"/>
                </a:lnTo>
                <a:lnTo>
                  <a:pt x="144" y="358"/>
                </a:lnTo>
                <a:lnTo>
                  <a:pt x="145" y="363"/>
                </a:lnTo>
                <a:lnTo>
                  <a:pt x="145" y="567"/>
                </a:lnTo>
                <a:close/>
                <a:moveTo>
                  <a:pt x="73" y="56"/>
                </a:moveTo>
                <a:lnTo>
                  <a:pt x="75" y="43"/>
                </a:lnTo>
                <a:lnTo>
                  <a:pt x="80" y="30"/>
                </a:lnTo>
                <a:lnTo>
                  <a:pt x="88" y="19"/>
                </a:lnTo>
                <a:lnTo>
                  <a:pt x="99" y="10"/>
                </a:lnTo>
                <a:lnTo>
                  <a:pt x="111" y="4"/>
                </a:lnTo>
                <a:lnTo>
                  <a:pt x="124" y="0"/>
                </a:lnTo>
                <a:lnTo>
                  <a:pt x="139" y="0"/>
                </a:lnTo>
                <a:lnTo>
                  <a:pt x="153" y="4"/>
                </a:lnTo>
                <a:lnTo>
                  <a:pt x="165" y="10"/>
                </a:lnTo>
                <a:lnTo>
                  <a:pt x="176" y="19"/>
                </a:lnTo>
                <a:lnTo>
                  <a:pt x="183" y="30"/>
                </a:lnTo>
                <a:lnTo>
                  <a:pt x="188" y="43"/>
                </a:lnTo>
                <a:lnTo>
                  <a:pt x="190" y="56"/>
                </a:lnTo>
                <a:lnTo>
                  <a:pt x="188" y="70"/>
                </a:lnTo>
                <a:lnTo>
                  <a:pt x="183" y="83"/>
                </a:lnTo>
                <a:lnTo>
                  <a:pt x="176" y="95"/>
                </a:lnTo>
                <a:lnTo>
                  <a:pt x="165" y="103"/>
                </a:lnTo>
                <a:lnTo>
                  <a:pt x="153" y="110"/>
                </a:lnTo>
                <a:lnTo>
                  <a:pt x="139" y="114"/>
                </a:lnTo>
                <a:lnTo>
                  <a:pt x="124" y="114"/>
                </a:lnTo>
                <a:lnTo>
                  <a:pt x="111" y="110"/>
                </a:lnTo>
                <a:lnTo>
                  <a:pt x="99" y="103"/>
                </a:lnTo>
                <a:lnTo>
                  <a:pt x="88" y="95"/>
                </a:lnTo>
                <a:lnTo>
                  <a:pt x="80" y="83"/>
                </a:lnTo>
                <a:lnTo>
                  <a:pt x="75" y="70"/>
                </a:lnTo>
                <a:lnTo>
                  <a:pt x="73"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pic>
        <p:nvPicPr>
          <p:cNvPr id="11297" name="Picture 87" descr="BD0002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0878" y="4657576"/>
            <a:ext cx="43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8" name="Gruppieren 94"/>
          <p:cNvGrpSpPr>
            <a:grpSpLocks/>
          </p:cNvGrpSpPr>
          <p:nvPr/>
        </p:nvGrpSpPr>
        <p:grpSpPr bwMode="auto">
          <a:xfrm>
            <a:off x="5740078" y="4706787"/>
            <a:ext cx="2590800" cy="1570039"/>
            <a:chOff x="5015368" y="4825136"/>
            <a:chExt cx="1135063" cy="1235075"/>
          </a:xfrm>
        </p:grpSpPr>
        <p:sp>
          <p:nvSpPr>
            <p:cNvPr id="11318" name="Freeform 18"/>
            <p:cNvSpPr>
              <a:spLocks noEditPoints="1"/>
            </p:cNvSpPr>
            <p:nvPr/>
          </p:nvSpPr>
          <p:spPr bwMode="auto">
            <a:xfrm>
              <a:off x="5062993" y="5949086"/>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w 1588"/>
                <a:gd name="T21" fmla="*/ 0 h 1588"/>
                <a:gd name="T22" fmla="*/ 0 w 1588"/>
                <a:gd name="T23" fmla="*/ 0 h 1588"/>
                <a:gd name="T24" fmla="*/ 0 w 1588"/>
                <a:gd name="T25" fmla="*/ 0 h 1588"/>
                <a:gd name="T26" fmla="*/ 0 w 1588"/>
                <a:gd name="T27" fmla="*/ 0 h 1588"/>
                <a:gd name="T28" fmla="*/ 0 w 1588"/>
                <a:gd name="T29" fmla="*/ 0 h 1588"/>
                <a:gd name="T30" fmla="*/ 0 w 1588"/>
                <a:gd name="T31" fmla="*/ 0 h 1588"/>
                <a:gd name="T32" fmla="*/ 0 w 1588"/>
                <a:gd name="T33" fmla="*/ 0 h 1588"/>
                <a:gd name="T34" fmla="*/ 0 w 1588"/>
                <a:gd name="T35" fmla="*/ 0 h 1588"/>
                <a:gd name="T36" fmla="*/ 0 w 1588"/>
                <a:gd name="T37" fmla="*/ 0 h 1588"/>
                <a:gd name="T38" fmla="*/ 0 w 1588"/>
                <a:gd name="T39" fmla="*/ 0 h 1588"/>
                <a:gd name="T40" fmla="*/ 0 w 1588"/>
                <a:gd name="T41" fmla="*/ 0 h 1588"/>
                <a:gd name="T42" fmla="*/ 0 w 1588"/>
                <a:gd name="T43" fmla="*/ 0 h 1588"/>
                <a:gd name="T44" fmla="*/ 0 w 1588"/>
                <a:gd name="T45" fmla="*/ 0 h 1588"/>
                <a:gd name="T46" fmla="*/ 0 w 1588"/>
                <a:gd name="T47" fmla="*/ 0 h 1588"/>
                <a:gd name="T48" fmla="*/ 0 w 1588"/>
                <a:gd name="T49" fmla="*/ 0 h 1588"/>
                <a:gd name="T50" fmla="*/ 0 w 1588"/>
                <a:gd name="T51" fmla="*/ 0 h 1588"/>
                <a:gd name="T52" fmla="*/ 0 w 1588"/>
                <a:gd name="T53" fmla="*/ 0 h 1588"/>
                <a:gd name="T54" fmla="*/ 0 w 1588"/>
                <a:gd name="T55" fmla="*/ 0 h 1588"/>
                <a:gd name="T56" fmla="*/ 0 w 1588"/>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8">
                  <a:moveTo>
                    <a:pt x="0" y="0"/>
                  </a:move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9" name="Freeform 19"/>
            <p:cNvSpPr>
              <a:spLocks noEditPoints="1"/>
            </p:cNvSpPr>
            <p:nvPr/>
          </p:nvSpPr>
          <p:spPr bwMode="auto">
            <a:xfrm>
              <a:off x="5062993" y="5949086"/>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w 1588"/>
                <a:gd name="T21" fmla="*/ 0 h 1588"/>
                <a:gd name="T22" fmla="*/ 0 w 1588"/>
                <a:gd name="T23" fmla="*/ 0 h 1588"/>
                <a:gd name="T24" fmla="*/ 0 w 1588"/>
                <a:gd name="T25" fmla="*/ 0 h 1588"/>
                <a:gd name="T26" fmla="*/ 0 w 1588"/>
                <a:gd name="T27" fmla="*/ 0 h 1588"/>
                <a:gd name="T28" fmla="*/ 0 w 1588"/>
                <a:gd name="T29" fmla="*/ 0 h 1588"/>
                <a:gd name="T30" fmla="*/ 0 w 1588"/>
                <a:gd name="T31" fmla="*/ 0 h 1588"/>
                <a:gd name="T32" fmla="*/ 0 w 1588"/>
                <a:gd name="T33" fmla="*/ 0 h 1588"/>
                <a:gd name="T34" fmla="*/ 0 w 1588"/>
                <a:gd name="T35" fmla="*/ 0 h 1588"/>
                <a:gd name="T36" fmla="*/ 0 w 1588"/>
                <a:gd name="T37" fmla="*/ 0 h 1588"/>
                <a:gd name="T38" fmla="*/ 0 w 1588"/>
                <a:gd name="T39" fmla="*/ 0 h 1588"/>
                <a:gd name="T40" fmla="*/ 0 w 1588"/>
                <a:gd name="T41" fmla="*/ 0 h 1588"/>
                <a:gd name="T42" fmla="*/ 0 w 1588"/>
                <a:gd name="T43" fmla="*/ 0 h 1588"/>
                <a:gd name="T44" fmla="*/ 0 w 1588"/>
                <a:gd name="T45" fmla="*/ 0 h 1588"/>
                <a:gd name="T46" fmla="*/ 0 w 1588"/>
                <a:gd name="T47" fmla="*/ 0 h 1588"/>
                <a:gd name="T48" fmla="*/ 0 w 1588"/>
                <a:gd name="T49" fmla="*/ 0 h 1588"/>
                <a:gd name="T50" fmla="*/ 0 w 1588"/>
                <a:gd name="T51" fmla="*/ 0 h 1588"/>
                <a:gd name="T52" fmla="*/ 0 w 1588"/>
                <a:gd name="T53" fmla="*/ 0 h 1588"/>
                <a:gd name="T54" fmla="*/ 0 w 1588"/>
                <a:gd name="T55" fmla="*/ 0 h 1588"/>
                <a:gd name="T56" fmla="*/ 0 w 1588"/>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8">
                  <a:moveTo>
                    <a:pt x="0" y="0"/>
                  </a:move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0" name="Freeform 20"/>
            <p:cNvSpPr>
              <a:spLocks noEditPoints="1"/>
            </p:cNvSpPr>
            <p:nvPr/>
          </p:nvSpPr>
          <p:spPr bwMode="auto">
            <a:xfrm>
              <a:off x="5062993" y="5949086"/>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w 1588"/>
                <a:gd name="T21" fmla="*/ 0 h 1588"/>
                <a:gd name="T22" fmla="*/ 0 w 1588"/>
                <a:gd name="T23" fmla="*/ 0 h 1588"/>
                <a:gd name="T24" fmla="*/ 0 w 1588"/>
                <a:gd name="T25" fmla="*/ 0 h 1588"/>
                <a:gd name="T26" fmla="*/ 0 w 1588"/>
                <a:gd name="T27" fmla="*/ 0 h 1588"/>
                <a:gd name="T28" fmla="*/ 0 w 1588"/>
                <a:gd name="T29" fmla="*/ 0 h 1588"/>
                <a:gd name="T30" fmla="*/ 0 w 1588"/>
                <a:gd name="T31" fmla="*/ 0 h 1588"/>
                <a:gd name="T32" fmla="*/ 0 w 1588"/>
                <a:gd name="T33" fmla="*/ 0 h 1588"/>
                <a:gd name="T34" fmla="*/ 0 w 1588"/>
                <a:gd name="T35" fmla="*/ 0 h 1588"/>
                <a:gd name="T36" fmla="*/ 0 w 1588"/>
                <a:gd name="T37" fmla="*/ 0 h 1588"/>
                <a:gd name="T38" fmla="*/ 0 w 1588"/>
                <a:gd name="T39" fmla="*/ 0 h 1588"/>
                <a:gd name="T40" fmla="*/ 0 w 1588"/>
                <a:gd name="T41" fmla="*/ 0 h 1588"/>
                <a:gd name="T42" fmla="*/ 0 w 1588"/>
                <a:gd name="T43" fmla="*/ 0 h 1588"/>
                <a:gd name="T44" fmla="*/ 0 w 1588"/>
                <a:gd name="T45" fmla="*/ 0 h 1588"/>
                <a:gd name="T46" fmla="*/ 0 w 1588"/>
                <a:gd name="T47" fmla="*/ 0 h 1588"/>
                <a:gd name="T48" fmla="*/ 0 w 1588"/>
                <a:gd name="T49" fmla="*/ 0 h 1588"/>
                <a:gd name="T50" fmla="*/ 0 w 1588"/>
                <a:gd name="T51" fmla="*/ 0 h 1588"/>
                <a:gd name="T52" fmla="*/ 0 w 1588"/>
                <a:gd name="T53" fmla="*/ 0 h 1588"/>
                <a:gd name="T54" fmla="*/ 0 w 1588"/>
                <a:gd name="T55" fmla="*/ 0 h 1588"/>
                <a:gd name="T56" fmla="*/ 0 w 1588"/>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8">
                  <a:moveTo>
                    <a:pt x="0" y="0"/>
                  </a:move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1" name="Rectangle 21"/>
            <p:cNvSpPr>
              <a:spLocks noChangeArrowheads="1"/>
            </p:cNvSpPr>
            <p:nvPr/>
          </p:nvSpPr>
          <p:spPr bwMode="auto">
            <a:xfrm>
              <a:off x="5040768" y="5931624"/>
              <a:ext cx="44450" cy="39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22" name="Rectangle 73"/>
            <p:cNvSpPr>
              <a:spLocks noChangeArrowheads="1"/>
            </p:cNvSpPr>
            <p:nvPr/>
          </p:nvSpPr>
          <p:spPr bwMode="auto">
            <a:xfrm>
              <a:off x="6139318" y="5796686"/>
              <a:ext cx="11113" cy="263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23" name="Freeform 77"/>
            <p:cNvSpPr>
              <a:spLocks noEditPoints="1"/>
            </p:cNvSpPr>
            <p:nvPr/>
          </p:nvSpPr>
          <p:spPr bwMode="auto">
            <a:xfrm>
              <a:off x="5034418" y="5839549"/>
              <a:ext cx="1588" cy="1587"/>
            </a:xfrm>
            <a:custGeom>
              <a:avLst/>
              <a:gdLst>
                <a:gd name="T0" fmla="*/ 0 w 1"/>
                <a:gd name="T1" fmla="*/ 2147483647 h 1"/>
                <a:gd name="T2" fmla="*/ 2147483647 w 1"/>
                <a:gd name="T3" fmla="*/ 2147483647 h 1"/>
                <a:gd name="T4" fmla="*/ 2147483647 w 1"/>
                <a:gd name="T5" fmla="*/ 2147483647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2147483647 w 1"/>
                <a:gd name="T17" fmla="*/ 2147483647 h 1"/>
                <a:gd name="T18" fmla="*/ 2147483647 w 1"/>
                <a:gd name="T19" fmla="*/ 0 h 1"/>
                <a:gd name="T20" fmla="*/ 2147483647 w 1"/>
                <a:gd name="T21" fmla="*/ 0 h 1"/>
                <a:gd name="T22" fmla="*/ 0 w 1"/>
                <a:gd name="T23" fmla="*/ 0 h 1"/>
                <a:gd name="T24" fmla="*/ 0 w 1"/>
                <a:gd name="T25" fmla="*/ 0 h 1"/>
                <a:gd name="T26" fmla="*/ 0 w 1"/>
                <a:gd name="T27" fmla="*/ 2147483647 h 1"/>
                <a:gd name="T28" fmla="*/ 0 w 1"/>
                <a:gd name="T29" fmla="*/ 2147483647 h 1"/>
                <a:gd name="T30" fmla="*/ 0 w 1"/>
                <a:gd name="T31" fmla="*/ 2147483647 h 1"/>
                <a:gd name="T32" fmla="*/ 0 w 1"/>
                <a:gd name="T33" fmla="*/ 0 h 1"/>
                <a:gd name="T34" fmla="*/ 0 w 1"/>
                <a:gd name="T35" fmla="*/ 0 h 1"/>
                <a:gd name="T36" fmla="*/ 0 w 1"/>
                <a:gd name="T37" fmla="*/ 0 h 1"/>
                <a:gd name="T38" fmla="*/ 0 w 1"/>
                <a:gd name="T39" fmla="*/ 2147483647 h 1"/>
                <a:gd name="T40" fmla="*/ 0 w 1"/>
                <a:gd name="T41" fmla="*/ 2147483647 h 1"/>
                <a:gd name="T42" fmla="*/ 0 w 1"/>
                <a:gd name="T43" fmla="*/ 2147483647 h 1"/>
                <a:gd name="T44" fmla="*/ 0 w 1"/>
                <a:gd name="T45" fmla="*/ 2147483647 h 1"/>
                <a:gd name="T46" fmla="*/ 0 w 1"/>
                <a:gd name="T47" fmla="*/ 2147483647 h 1"/>
                <a:gd name="T48" fmla="*/ 0 w 1"/>
                <a:gd name="T49" fmla="*/ 2147483647 h 1"/>
                <a:gd name="T50" fmla="*/ 0 w 1"/>
                <a:gd name="T51" fmla="*/ 2147483647 h 1"/>
                <a:gd name="T52" fmla="*/ 0 w 1"/>
                <a:gd name="T53" fmla="*/ 0 h 1"/>
                <a:gd name="T54" fmla="*/ 0 w 1"/>
                <a:gd name="T55" fmla="*/ 0 h 1"/>
                <a:gd name="T56" fmla="*/ 0 w 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 h="1">
                  <a:moveTo>
                    <a:pt x="0" y="1"/>
                  </a:moveTo>
                  <a:lnTo>
                    <a:pt x="1" y="1"/>
                  </a:lnTo>
                  <a:lnTo>
                    <a:pt x="1" y="0"/>
                  </a:lnTo>
                  <a:lnTo>
                    <a:pt x="1" y="1"/>
                  </a:lnTo>
                  <a:lnTo>
                    <a:pt x="1" y="0"/>
                  </a:lnTo>
                  <a:lnTo>
                    <a:pt x="0" y="0"/>
                  </a:lnTo>
                  <a:lnTo>
                    <a:pt x="0" y="1"/>
                  </a:lnTo>
                  <a:lnTo>
                    <a:pt x="0" y="0"/>
                  </a:lnTo>
                  <a:lnTo>
                    <a:pt x="0" y="1"/>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4" name="Freeform 78"/>
            <p:cNvSpPr>
              <a:spLocks noEditPoints="1"/>
            </p:cNvSpPr>
            <p:nvPr/>
          </p:nvSpPr>
          <p:spPr bwMode="auto">
            <a:xfrm>
              <a:off x="5034418" y="5839549"/>
              <a:ext cx="1588" cy="1587"/>
            </a:xfrm>
            <a:custGeom>
              <a:avLst/>
              <a:gdLst>
                <a:gd name="T0" fmla="*/ 0 w 1"/>
                <a:gd name="T1" fmla="*/ 2147483647 h 1"/>
                <a:gd name="T2" fmla="*/ 2147483647 w 1"/>
                <a:gd name="T3" fmla="*/ 2147483647 h 1"/>
                <a:gd name="T4" fmla="*/ 2147483647 w 1"/>
                <a:gd name="T5" fmla="*/ 2147483647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2147483647 w 1"/>
                <a:gd name="T17" fmla="*/ 2147483647 h 1"/>
                <a:gd name="T18" fmla="*/ 2147483647 w 1"/>
                <a:gd name="T19" fmla="*/ 0 h 1"/>
                <a:gd name="T20" fmla="*/ 2147483647 w 1"/>
                <a:gd name="T21" fmla="*/ 0 h 1"/>
                <a:gd name="T22" fmla="*/ 0 w 1"/>
                <a:gd name="T23" fmla="*/ 0 h 1"/>
                <a:gd name="T24" fmla="*/ 0 w 1"/>
                <a:gd name="T25" fmla="*/ 0 h 1"/>
                <a:gd name="T26" fmla="*/ 0 w 1"/>
                <a:gd name="T27" fmla="*/ 2147483647 h 1"/>
                <a:gd name="T28" fmla="*/ 0 w 1"/>
                <a:gd name="T29" fmla="*/ 2147483647 h 1"/>
                <a:gd name="T30" fmla="*/ 0 w 1"/>
                <a:gd name="T31" fmla="*/ 2147483647 h 1"/>
                <a:gd name="T32" fmla="*/ 0 w 1"/>
                <a:gd name="T33" fmla="*/ 0 h 1"/>
                <a:gd name="T34" fmla="*/ 0 w 1"/>
                <a:gd name="T35" fmla="*/ 0 h 1"/>
                <a:gd name="T36" fmla="*/ 0 w 1"/>
                <a:gd name="T37" fmla="*/ 0 h 1"/>
                <a:gd name="T38" fmla="*/ 0 w 1"/>
                <a:gd name="T39" fmla="*/ 2147483647 h 1"/>
                <a:gd name="T40" fmla="*/ 0 w 1"/>
                <a:gd name="T41" fmla="*/ 2147483647 h 1"/>
                <a:gd name="T42" fmla="*/ 0 w 1"/>
                <a:gd name="T43" fmla="*/ 2147483647 h 1"/>
                <a:gd name="T44" fmla="*/ 0 w 1"/>
                <a:gd name="T45" fmla="*/ 2147483647 h 1"/>
                <a:gd name="T46" fmla="*/ 0 w 1"/>
                <a:gd name="T47" fmla="*/ 2147483647 h 1"/>
                <a:gd name="T48" fmla="*/ 0 w 1"/>
                <a:gd name="T49" fmla="*/ 2147483647 h 1"/>
                <a:gd name="T50" fmla="*/ 0 w 1"/>
                <a:gd name="T51" fmla="*/ 2147483647 h 1"/>
                <a:gd name="T52" fmla="*/ 0 w 1"/>
                <a:gd name="T53" fmla="*/ 0 h 1"/>
                <a:gd name="T54" fmla="*/ 0 w 1"/>
                <a:gd name="T55" fmla="*/ 0 h 1"/>
                <a:gd name="T56" fmla="*/ 0 w 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 h="1">
                  <a:moveTo>
                    <a:pt x="0" y="1"/>
                  </a:moveTo>
                  <a:lnTo>
                    <a:pt x="1" y="1"/>
                  </a:lnTo>
                  <a:lnTo>
                    <a:pt x="1" y="0"/>
                  </a:lnTo>
                  <a:lnTo>
                    <a:pt x="1" y="1"/>
                  </a:lnTo>
                  <a:lnTo>
                    <a:pt x="1" y="0"/>
                  </a:lnTo>
                  <a:lnTo>
                    <a:pt x="0" y="0"/>
                  </a:lnTo>
                  <a:lnTo>
                    <a:pt x="0" y="1"/>
                  </a:lnTo>
                  <a:lnTo>
                    <a:pt x="0" y="0"/>
                  </a:lnTo>
                  <a:lnTo>
                    <a:pt x="0" y="1"/>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5" name="Freeform 79"/>
            <p:cNvSpPr>
              <a:spLocks noEditPoints="1"/>
            </p:cNvSpPr>
            <p:nvPr/>
          </p:nvSpPr>
          <p:spPr bwMode="auto">
            <a:xfrm>
              <a:off x="5034418" y="5839549"/>
              <a:ext cx="1588" cy="1587"/>
            </a:xfrm>
            <a:custGeom>
              <a:avLst/>
              <a:gdLst>
                <a:gd name="T0" fmla="*/ 0 w 1"/>
                <a:gd name="T1" fmla="*/ 2147483647 h 1"/>
                <a:gd name="T2" fmla="*/ 2147483647 w 1"/>
                <a:gd name="T3" fmla="*/ 2147483647 h 1"/>
                <a:gd name="T4" fmla="*/ 2147483647 w 1"/>
                <a:gd name="T5" fmla="*/ 2147483647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2147483647 w 1"/>
                <a:gd name="T17" fmla="*/ 2147483647 h 1"/>
                <a:gd name="T18" fmla="*/ 2147483647 w 1"/>
                <a:gd name="T19" fmla="*/ 0 h 1"/>
                <a:gd name="T20" fmla="*/ 2147483647 w 1"/>
                <a:gd name="T21" fmla="*/ 0 h 1"/>
                <a:gd name="T22" fmla="*/ 0 w 1"/>
                <a:gd name="T23" fmla="*/ 0 h 1"/>
                <a:gd name="T24" fmla="*/ 0 w 1"/>
                <a:gd name="T25" fmla="*/ 0 h 1"/>
                <a:gd name="T26" fmla="*/ 0 w 1"/>
                <a:gd name="T27" fmla="*/ 2147483647 h 1"/>
                <a:gd name="T28" fmla="*/ 0 w 1"/>
                <a:gd name="T29" fmla="*/ 2147483647 h 1"/>
                <a:gd name="T30" fmla="*/ 0 w 1"/>
                <a:gd name="T31" fmla="*/ 2147483647 h 1"/>
                <a:gd name="T32" fmla="*/ 0 w 1"/>
                <a:gd name="T33" fmla="*/ 0 h 1"/>
                <a:gd name="T34" fmla="*/ 0 w 1"/>
                <a:gd name="T35" fmla="*/ 0 h 1"/>
                <a:gd name="T36" fmla="*/ 0 w 1"/>
                <a:gd name="T37" fmla="*/ 0 h 1"/>
                <a:gd name="T38" fmla="*/ 0 w 1"/>
                <a:gd name="T39" fmla="*/ 2147483647 h 1"/>
                <a:gd name="T40" fmla="*/ 0 w 1"/>
                <a:gd name="T41" fmla="*/ 2147483647 h 1"/>
                <a:gd name="T42" fmla="*/ 0 w 1"/>
                <a:gd name="T43" fmla="*/ 2147483647 h 1"/>
                <a:gd name="T44" fmla="*/ 0 w 1"/>
                <a:gd name="T45" fmla="*/ 2147483647 h 1"/>
                <a:gd name="T46" fmla="*/ 0 w 1"/>
                <a:gd name="T47" fmla="*/ 2147483647 h 1"/>
                <a:gd name="T48" fmla="*/ 0 w 1"/>
                <a:gd name="T49" fmla="*/ 2147483647 h 1"/>
                <a:gd name="T50" fmla="*/ 0 w 1"/>
                <a:gd name="T51" fmla="*/ 2147483647 h 1"/>
                <a:gd name="T52" fmla="*/ 0 w 1"/>
                <a:gd name="T53" fmla="*/ 0 h 1"/>
                <a:gd name="T54" fmla="*/ 0 w 1"/>
                <a:gd name="T55" fmla="*/ 0 h 1"/>
                <a:gd name="T56" fmla="*/ 0 w 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 h="1">
                  <a:moveTo>
                    <a:pt x="0" y="1"/>
                  </a:moveTo>
                  <a:lnTo>
                    <a:pt x="1" y="1"/>
                  </a:lnTo>
                  <a:lnTo>
                    <a:pt x="1" y="0"/>
                  </a:lnTo>
                  <a:lnTo>
                    <a:pt x="1" y="1"/>
                  </a:lnTo>
                  <a:lnTo>
                    <a:pt x="1" y="0"/>
                  </a:lnTo>
                  <a:lnTo>
                    <a:pt x="0" y="0"/>
                  </a:lnTo>
                  <a:lnTo>
                    <a:pt x="0" y="1"/>
                  </a:lnTo>
                  <a:lnTo>
                    <a:pt x="0" y="0"/>
                  </a:lnTo>
                  <a:lnTo>
                    <a:pt x="0" y="1"/>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6" name="Rectangle 80"/>
            <p:cNvSpPr>
              <a:spLocks noChangeArrowheads="1"/>
            </p:cNvSpPr>
            <p:nvPr/>
          </p:nvSpPr>
          <p:spPr bwMode="auto">
            <a:xfrm>
              <a:off x="5015368" y="5820499"/>
              <a:ext cx="396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27" name="Rectangle 86"/>
            <p:cNvSpPr>
              <a:spLocks noChangeArrowheads="1"/>
            </p:cNvSpPr>
            <p:nvPr/>
          </p:nvSpPr>
          <p:spPr bwMode="auto">
            <a:xfrm>
              <a:off x="6099631" y="5690324"/>
              <a:ext cx="11112" cy="25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28" name="AutoShape 89"/>
            <p:cNvSpPr>
              <a:spLocks noChangeArrowheads="1"/>
            </p:cNvSpPr>
            <p:nvPr/>
          </p:nvSpPr>
          <p:spPr bwMode="auto">
            <a:xfrm>
              <a:off x="5463043" y="5129936"/>
              <a:ext cx="452438" cy="638175"/>
            </a:xfrm>
            <a:prstGeom prst="leftRightArrow">
              <a:avLst>
                <a:gd name="adj1" fmla="val 50000"/>
                <a:gd name="adj2" fmla="val 20000"/>
              </a:avLst>
            </a:prstGeom>
            <a:solidFill>
              <a:srgbClr val="969696">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endParaRPr lang="de-DE" altLang="de-DE" sz="1600">
                <a:solidFill>
                  <a:schemeClr val="tx1"/>
                </a:solidFill>
                <a:latin typeface="Times New Roman" pitchFamily="18" charset="0"/>
              </a:endParaRPr>
            </a:p>
          </p:txBody>
        </p:sp>
        <p:sp>
          <p:nvSpPr>
            <p:cNvPr id="11329" name="Rectangle 90"/>
            <p:cNvSpPr>
              <a:spLocks noChangeArrowheads="1"/>
            </p:cNvSpPr>
            <p:nvPr/>
          </p:nvSpPr>
          <p:spPr bwMode="auto">
            <a:xfrm rot="16200000" flipH="1">
              <a:off x="5212218" y="5290723"/>
              <a:ext cx="1079500" cy="1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endParaRPr lang="de-DE" altLang="de-DE" sz="1600">
                <a:solidFill>
                  <a:schemeClr val="tx1"/>
                </a:solidFill>
                <a:latin typeface="Times New Roman" pitchFamily="18" charset="0"/>
              </a:endParaRPr>
            </a:p>
          </p:txBody>
        </p:sp>
      </p:grpSp>
      <p:sp>
        <p:nvSpPr>
          <p:cNvPr id="11299" name="Rechteck 92"/>
          <p:cNvSpPr>
            <a:spLocks noChangeArrowheads="1"/>
          </p:cNvSpPr>
          <p:nvPr/>
        </p:nvSpPr>
        <p:spPr bwMode="auto">
          <a:xfrm>
            <a:off x="4289104" y="4933856"/>
            <a:ext cx="2133599" cy="872766"/>
          </a:xfrm>
          <a:prstGeom prst="rect">
            <a:avLst/>
          </a:prstGeom>
          <a:solidFill>
            <a:srgbClr val="00B8FF">
              <a:alpha val="50195"/>
            </a:srgbClr>
          </a:solidFill>
          <a:ln w="9525" algn="ctr">
            <a:solidFill>
              <a:schemeClr val="tx1"/>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00" name="Rectangle 91"/>
          <p:cNvSpPr>
            <a:spLocks noChangeArrowheads="1"/>
          </p:cNvSpPr>
          <p:nvPr/>
        </p:nvSpPr>
        <p:spPr bwMode="auto">
          <a:xfrm>
            <a:off x="4956774" y="5085184"/>
            <a:ext cx="85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r>
              <a:rPr lang="de-DE" altLang="de-DE" sz="1700" dirty="0">
                <a:latin typeface="Arial" charset="0"/>
              </a:rPr>
              <a:t>User </a:t>
            </a:r>
            <a:br>
              <a:rPr lang="de-DE" altLang="de-DE" sz="1700" dirty="0">
                <a:latin typeface="Arial" charset="0"/>
              </a:rPr>
            </a:br>
            <a:r>
              <a:rPr lang="de-DE" altLang="de-DE" sz="1700" dirty="0">
                <a:latin typeface="Arial" charset="0"/>
              </a:rPr>
              <a:t>Interface</a:t>
            </a:r>
          </a:p>
        </p:txBody>
      </p:sp>
      <p:sp>
        <p:nvSpPr>
          <p:cNvPr id="11301" name="Rechteck 95"/>
          <p:cNvSpPr>
            <a:spLocks noChangeArrowheads="1"/>
          </p:cNvSpPr>
          <p:nvPr/>
        </p:nvSpPr>
        <p:spPr bwMode="auto">
          <a:xfrm>
            <a:off x="6700516" y="4824264"/>
            <a:ext cx="12049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r>
              <a:rPr lang="de-DE" altLang="de-DE" sz="1700" dirty="0">
                <a:latin typeface="Arial" charset="0"/>
              </a:rPr>
              <a:t>Interaction</a:t>
            </a:r>
          </a:p>
        </p:txBody>
      </p:sp>
      <p:grpSp>
        <p:nvGrpSpPr>
          <p:cNvPr id="113" name="Gruppieren 112"/>
          <p:cNvGrpSpPr>
            <a:grpSpLocks/>
          </p:cNvGrpSpPr>
          <p:nvPr/>
        </p:nvGrpSpPr>
        <p:grpSpPr bwMode="auto">
          <a:xfrm>
            <a:off x="7468867" y="5017790"/>
            <a:ext cx="3025775" cy="1579563"/>
            <a:chOff x="6084168" y="5089271"/>
            <a:chExt cx="3026370" cy="1580089"/>
          </a:xfrm>
        </p:grpSpPr>
        <p:sp>
          <p:nvSpPr>
            <p:cNvPr id="11314" name="Pfeil nach rechts 100"/>
            <p:cNvSpPr>
              <a:spLocks noChangeArrowheads="1"/>
            </p:cNvSpPr>
            <p:nvPr/>
          </p:nvSpPr>
          <p:spPr bwMode="auto">
            <a:xfrm flipH="1">
              <a:off x="7236296" y="5135606"/>
              <a:ext cx="676560" cy="504754"/>
            </a:xfrm>
            <a:prstGeom prst="rightArrow">
              <a:avLst>
                <a:gd name="adj1" fmla="val 50000"/>
                <a:gd name="adj2" fmla="val 49997"/>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15" name="Pfeil nach rechts 101"/>
            <p:cNvSpPr>
              <a:spLocks noChangeArrowheads="1"/>
            </p:cNvSpPr>
            <p:nvPr/>
          </p:nvSpPr>
          <p:spPr bwMode="auto">
            <a:xfrm rot="1617542" flipH="1">
              <a:off x="6084168" y="5801739"/>
              <a:ext cx="1187672" cy="524852"/>
            </a:xfrm>
            <a:prstGeom prst="rightArrow">
              <a:avLst>
                <a:gd name="adj1" fmla="val 50000"/>
                <a:gd name="adj2" fmla="val 50003"/>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16" name="Rectangle 25"/>
            <p:cNvSpPr>
              <a:spLocks noChangeArrowheads="1"/>
            </p:cNvSpPr>
            <p:nvPr/>
          </p:nvSpPr>
          <p:spPr bwMode="auto">
            <a:xfrm>
              <a:off x="7956376" y="5089271"/>
              <a:ext cx="1154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a:latin typeface="Arial" charset="0"/>
                </a:rPr>
                <a:t>Information </a:t>
              </a:r>
              <a:br>
                <a:rPr lang="de-DE" altLang="de-DE" sz="1700">
                  <a:latin typeface="Arial" charset="0"/>
                </a:rPr>
              </a:br>
              <a:r>
                <a:rPr lang="de-DE" altLang="de-DE" sz="1700">
                  <a:latin typeface="Arial" charset="0"/>
                </a:rPr>
                <a:t>Behavior</a:t>
              </a:r>
              <a:endParaRPr lang="de-DE" altLang="de-DE">
                <a:solidFill>
                  <a:schemeClr val="tx1"/>
                </a:solidFill>
                <a:latin typeface="Arial" charset="0"/>
              </a:endParaRPr>
            </a:p>
          </p:txBody>
        </p:sp>
        <p:sp>
          <p:nvSpPr>
            <p:cNvPr id="11317" name="Rectangle 25"/>
            <p:cNvSpPr>
              <a:spLocks noChangeArrowheads="1"/>
            </p:cNvSpPr>
            <p:nvPr/>
          </p:nvSpPr>
          <p:spPr bwMode="auto">
            <a:xfrm>
              <a:off x="7380312" y="5884530"/>
              <a:ext cx="102111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a:latin typeface="Arial" charset="0"/>
                </a:rPr>
                <a:t>Human-</a:t>
              </a:r>
            </a:p>
            <a:p>
              <a:pPr>
                <a:spcBef>
                  <a:spcPct val="0"/>
                </a:spcBef>
                <a:buClrTx/>
                <a:buSzTx/>
                <a:buFontTx/>
                <a:buNone/>
              </a:pPr>
              <a:r>
                <a:rPr lang="de-DE" altLang="de-DE" sz="1700" dirty="0">
                  <a:latin typeface="Arial" charset="0"/>
                </a:rPr>
                <a:t>Computer</a:t>
              </a:r>
            </a:p>
            <a:p>
              <a:pPr>
                <a:spcBef>
                  <a:spcPct val="0"/>
                </a:spcBef>
                <a:buClrTx/>
                <a:buSzTx/>
                <a:buFontTx/>
                <a:buNone/>
              </a:pPr>
              <a:r>
                <a:rPr lang="de-DE" altLang="de-DE" sz="1700" dirty="0">
                  <a:solidFill>
                    <a:schemeClr val="tx1"/>
                  </a:solidFill>
                  <a:latin typeface="Arial" charset="0"/>
                </a:rPr>
                <a:t>Interaction</a:t>
              </a:r>
              <a:endParaRPr lang="de-DE" altLang="de-DE" dirty="0">
                <a:solidFill>
                  <a:schemeClr val="tx1"/>
                </a:solidFill>
                <a:latin typeface="Arial" charset="0"/>
              </a:endParaRPr>
            </a:p>
          </p:txBody>
        </p:sp>
      </p:grpSp>
      <p:grpSp>
        <p:nvGrpSpPr>
          <p:cNvPr id="111" name="Gruppieren 110"/>
          <p:cNvGrpSpPr>
            <a:grpSpLocks/>
          </p:cNvGrpSpPr>
          <p:nvPr/>
        </p:nvGrpSpPr>
        <p:grpSpPr bwMode="auto">
          <a:xfrm>
            <a:off x="2459355" y="1925869"/>
            <a:ext cx="7326313" cy="2101850"/>
            <a:chOff x="1101725" y="2066925"/>
            <a:chExt cx="7326010" cy="2101319"/>
          </a:xfrm>
        </p:grpSpPr>
        <p:sp>
          <p:nvSpPr>
            <p:cNvPr id="11310" name="Pfeil nach rechts 98"/>
            <p:cNvSpPr>
              <a:spLocks noChangeArrowheads="1"/>
            </p:cNvSpPr>
            <p:nvPr/>
          </p:nvSpPr>
          <p:spPr bwMode="auto">
            <a:xfrm flipH="1">
              <a:off x="5245036" y="2076629"/>
              <a:ext cx="1900585" cy="537736"/>
            </a:xfrm>
            <a:prstGeom prst="rightArrow">
              <a:avLst>
                <a:gd name="adj1" fmla="val 50000"/>
                <a:gd name="adj2" fmla="val 5000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11" name="Rectangle 25"/>
            <p:cNvSpPr>
              <a:spLocks noChangeArrowheads="1"/>
            </p:cNvSpPr>
            <p:nvPr/>
          </p:nvSpPr>
          <p:spPr bwMode="auto">
            <a:xfrm>
              <a:off x="7236703" y="2066925"/>
              <a:ext cx="1191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a:latin typeface="Arial" charset="0"/>
                </a:rPr>
                <a:t>Knowledge</a:t>
              </a:r>
            </a:p>
            <a:p>
              <a:pPr>
                <a:spcBef>
                  <a:spcPct val="0"/>
                </a:spcBef>
                <a:buClrTx/>
                <a:buSzTx/>
                <a:buFontTx/>
                <a:buNone/>
              </a:pPr>
              <a:r>
                <a:rPr lang="de-DE" altLang="de-DE" sz="1700" dirty="0" err="1">
                  <a:latin typeface="Arial" charset="0"/>
                </a:rPr>
                <a:t>organisation</a:t>
              </a:r>
              <a:endParaRPr lang="de-DE" altLang="de-DE" dirty="0">
                <a:solidFill>
                  <a:schemeClr val="tx1"/>
                </a:solidFill>
                <a:latin typeface="Arial" charset="0"/>
              </a:endParaRPr>
            </a:p>
          </p:txBody>
        </p:sp>
        <p:sp>
          <p:nvSpPr>
            <p:cNvPr id="11312" name="Rectangle 25"/>
            <p:cNvSpPr>
              <a:spLocks noChangeArrowheads="1"/>
            </p:cNvSpPr>
            <p:nvPr/>
          </p:nvSpPr>
          <p:spPr bwMode="auto">
            <a:xfrm>
              <a:off x="1101725" y="3645024"/>
              <a:ext cx="12759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a:latin typeface="Arial" charset="0"/>
                </a:rPr>
                <a:t>Information </a:t>
              </a:r>
              <a:br>
                <a:rPr lang="de-DE" altLang="de-DE" sz="1700" dirty="0">
                  <a:latin typeface="Arial" charset="0"/>
                </a:rPr>
              </a:br>
              <a:r>
                <a:rPr lang="de-DE" altLang="de-DE" sz="1700" dirty="0">
                  <a:latin typeface="Arial" charset="0"/>
                </a:rPr>
                <a:t>Management</a:t>
              </a:r>
              <a:endParaRPr lang="de-DE" altLang="de-DE" dirty="0">
                <a:solidFill>
                  <a:schemeClr val="tx1"/>
                </a:solidFill>
                <a:latin typeface="Arial" charset="0"/>
              </a:endParaRPr>
            </a:p>
          </p:txBody>
        </p:sp>
        <p:sp>
          <p:nvSpPr>
            <p:cNvPr id="11313" name="Pfeil nach rechts 108"/>
            <p:cNvSpPr>
              <a:spLocks noChangeArrowheads="1"/>
            </p:cNvSpPr>
            <p:nvPr/>
          </p:nvSpPr>
          <p:spPr bwMode="auto">
            <a:xfrm rot="5400000" flipH="1">
              <a:off x="1291538" y="2862157"/>
              <a:ext cx="950292" cy="504754"/>
            </a:xfrm>
            <a:prstGeom prst="rightArrow">
              <a:avLst>
                <a:gd name="adj1" fmla="val 50000"/>
                <a:gd name="adj2" fmla="val 4999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grpSp>
      <p:grpSp>
        <p:nvGrpSpPr>
          <p:cNvPr id="112" name="Gruppieren 111"/>
          <p:cNvGrpSpPr>
            <a:grpSpLocks/>
          </p:cNvGrpSpPr>
          <p:nvPr/>
        </p:nvGrpSpPr>
        <p:grpSpPr bwMode="auto">
          <a:xfrm>
            <a:off x="6700517" y="3136752"/>
            <a:ext cx="3278187" cy="1482725"/>
            <a:chOff x="5316378" y="3132494"/>
            <a:chExt cx="3278578" cy="1482314"/>
          </a:xfrm>
        </p:grpSpPr>
        <p:sp>
          <p:nvSpPr>
            <p:cNvPr id="11306" name="Pfeil nach rechts 97"/>
            <p:cNvSpPr>
              <a:spLocks noChangeArrowheads="1"/>
            </p:cNvSpPr>
            <p:nvPr/>
          </p:nvSpPr>
          <p:spPr bwMode="auto">
            <a:xfrm flipH="1">
              <a:off x="5316379" y="3148226"/>
              <a:ext cx="1900585" cy="537736"/>
            </a:xfrm>
            <a:prstGeom prst="rightArrow">
              <a:avLst>
                <a:gd name="adj1" fmla="val 50000"/>
                <a:gd name="adj2" fmla="val 5000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07" name="Pfeil nach rechts 99"/>
            <p:cNvSpPr>
              <a:spLocks noChangeArrowheads="1"/>
            </p:cNvSpPr>
            <p:nvPr/>
          </p:nvSpPr>
          <p:spPr bwMode="auto">
            <a:xfrm flipH="1">
              <a:off x="5316378" y="4077072"/>
              <a:ext cx="1900585" cy="537736"/>
            </a:xfrm>
            <a:prstGeom prst="rightArrow">
              <a:avLst>
                <a:gd name="adj1" fmla="val 50000"/>
                <a:gd name="adj2" fmla="val 5000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08" name="Rectangle 25"/>
            <p:cNvSpPr>
              <a:spLocks noChangeArrowheads="1"/>
            </p:cNvSpPr>
            <p:nvPr/>
          </p:nvSpPr>
          <p:spPr bwMode="auto">
            <a:xfrm>
              <a:off x="7315504" y="3132494"/>
              <a:ext cx="1154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a:latin typeface="Arial" charset="0"/>
                </a:rPr>
                <a:t>Information </a:t>
              </a:r>
              <a:br>
                <a:rPr lang="de-DE" altLang="de-DE" sz="1700">
                  <a:latin typeface="Arial" charset="0"/>
                </a:rPr>
              </a:br>
              <a:r>
                <a:rPr lang="de-DE" altLang="de-DE" sz="1700">
                  <a:latin typeface="Arial" charset="0"/>
                </a:rPr>
                <a:t>Retrieval</a:t>
              </a:r>
              <a:endParaRPr lang="de-DE" altLang="de-DE">
                <a:solidFill>
                  <a:schemeClr val="tx1"/>
                </a:solidFill>
                <a:latin typeface="Arial" charset="0"/>
              </a:endParaRPr>
            </a:p>
          </p:txBody>
        </p:sp>
        <p:sp>
          <p:nvSpPr>
            <p:cNvPr id="11309" name="Rectangle 25"/>
            <p:cNvSpPr>
              <a:spLocks noChangeArrowheads="1"/>
            </p:cNvSpPr>
            <p:nvPr/>
          </p:nvSpPr>
          <p:spPr bwMode="auto">
            <a:xfrm>
              <a:off x="7306270" y="3985900"/>
              <a:ext cx="12886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a:latin typeface="Arial" charset="0"/>
                </a:rPr>
                <a:t>Software</a:t>
              </a:r>
            </a:p>
            <a:p>
              <a:pPr>
                <a:spcBef>
                  <a:spcPct val="0"/>
                </a:spcBef>
                <a:buClrTx/>
                <a:buSzTx/>
                <a:buFontTx/>
                <a:buNone/>
              </a:pPr>
              <a:r>
                <a:rPr lang="de-DE" altLang="de-DE" sz="1700" dirty="0">
                  <a:solidFill>
                    <a:schemeClr val="tx1"/>
                  </a:solidFill>
                  <a:latin typeface="Arial" charset="0"/>
                </a:rPr>
                <a:t>Technologies</a:t>
              </a:r>
              <a:endParaRPr lang="de-DE" altLang="de-DE" dirty="0">
                <a:solidFill>
                  <a:schemeClr val="tx1"/>
                </a:solidFill>
                <a:latin typeface="Arial" charset="0"/>
              </a:endParaRPr>
            </a:p>
          </p:txBody>
        </p:sp>
      </p:grpSp>
      <p:sp>
        <p:nvSpPr>
          <p:cNvPr id="71" name="Titel 1"/>
          <p:cNvSpPr>
            <a:spLocks noGrp="1"/>
          </p:cNvSpPr>
          <p:nvPr>
            <p:ph type="title"/>
          </p:nvPr>
        </p:nvSpPr>
        <p:spPr>
          <a:xfrm>
            <a:off x="594360" y="300038"/>
            <a:ext cx="9383078" cy="1066800"/>
          </a:xfrm>
        </p:spPr>
        <p:txBody>
          <a:bodyPr/>
          <a:lstStyle/>
          <a:p>
            <a:r>
              <a:rPr lang="de-DE" sz="3600" dirty="0" smtClean="0"/>
              <a:t>Areas </a:t>
            </a:r>
            <a:r>
              <a:rPr lang="de-DE" sz="3600" dirty="0" err="1" smtClean="0"/>
              <a:t>within</a:t>
            </a:r>
            <a:r>
              <a:rPr lang="de-DE" sz="3600" dirty="0" smtClean="0"/>
              <a:t> Information Science</a:t>
            </a:r>
            <a:r>
              <a:rPr lang="hr-HR" sz="3600" dirty="0" smtClean="0"/>
              <a:t> – T. </a:t>
            </a:r>
            <a:r>
              <a:rPr lang="hr-HR" sz="3600" dirty="0" err="1" smtClean="0"/>
              <a:t>Mandl</a:t>
            </a:r>
            <a:endParaRPr lang="de-DE" altLang="de-DE" sz="3600" dirty="0" smtClean="0"/>
          </a:p>
        </p:txBody>
      </p:sp>
      <p:sp>
        <p:nvSpPr>
          <p:cNvPr id="2" name="Rezervirano mjesto podnožja 1"/>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4116746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additive="base">
                                        <p:cTn id="13" dur="500" fill="hold"/>
                                        <p:tgtEl>
                                          <p:spTgt spid="112"/>
                                        </p:tgtEl>
                                        <p:attrNameLst>
                                          <p:attrName>ppt_x</p:attrName>
                                        </p:attrNameLst>
                                      </p:cBhvr>
                                      <p:tavLst>
                                        <p:tav tm="0">
                                          <p:val>
                                            <p:strVal val="#ppt_x"/>
                                          </p:val>
                                        </p:tav>
                                        <p:tav tm="100000">
                                          <p:val>
                                            <p:strVal val="#ppt_x"/>
                                          </p:val>
                                        </p:tav>
                                      </p:tavLst>
                                    </p:anim>
                                    <p:anim calcmode="lin" valueType="num">
                                      <p:cBhvr additive="base">
                                        <p:cTn id="14"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500" fill="hold"/>
                                        <p:tgtEl>
                                          <p:spTgt spid="113"/>
                                        </p:tgtEl>
                                        <p:attrNameLst>
                                          <p:attrName>ppt_x</p:attrName>
                                        </p:attrNameLst>
                                      </p:cBhvr>
                                      <p:tavLst>
                                        <p:tav tm="0">
                                          <p:val>
                                            <p:strVal val="#ppt_x"/>
                                          </p:val>
                                        </p:tav>
                                        <p:tav tm="100000">
                                          <p:val>
                                            <p:strVal val="#ppt_x"/>
                                          </p:val>
                                        </p:tav>
                                      </p:tavLst>
                                    </p:anim>
                                    <p:anim calcmode="lin" valueType="num">
                                      <p:cBhvr additive="base">
                                        <p:cTn id="20"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lke 2"/>
          <p:cNvSpPr/>
          <p:nvPr/>
        </p:nvSpPr>
        <p:spPr bwMode="auto">
          <a:xfrm>
            <a:off x="1953968" y="1484784"/>
            <a:ext cx="8246488" cy="4483278"/>
          </a:xfrm>
          <a:prstGeom prst="cloud">
            <a:avLst/>
          </a:prstGeom>
          <a:solidFill>
            <a:schemeClr val="bg1">
              <a:lumMod val="75000"/>
              <a:alpha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de-DE" sz="2400" i="1">
              <a:solidFill>
                <a:schemeClr val="bg1"/>
              </a:solidFill>
              <a:latin typeface="Tahoma" pitchFamily="34" charset="0"/>
              <a:ea typeface="MS Gothic" pitchFamily="49" charset="-128"/>
            </a:endParaRPr>
          </a:p>
        </p:txBody>
      </p:sp>
      <p:sp>
        <p:nvSpPr>
          <p:cNvPr id="11302" name="Rechteck 96"/>
          <p:cNvSpPr>
            <a:spLocks noChangeArrowheads="1"/>
          </p:cNvSpPr>
          <p:nvPr/>
        </p:nvSpPr>
        <p:spPr bwMode="auto">
          <a:xfrm>
            <a:off x="4599589" y="3414362"/>
            <a:ext cx="1743103" cy="596069"/>
          </a:xfrm>
          <a:prstGeom prst="rect">
            <a:avLst/>
          </a:prstGeom>
          <a:solidFill>
            <a:srgbClr val="00B8FF">
              <a:alpha val="50195"/>
            </a:srgbClr>
          </a:solidFill>
          <a:ln w="9525" algn="ctr">
            <a:solidFill>
              <a:schemeClr val="tx1"/>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66" name="Freeform 3"/>
          <p:cNvSpPr>
            <a:spLocks noEditPoints="1"/>
          </p:cNvSpPr>
          <p:nvPr/>
        </p:nvSpPr>
        <p:spPr bwMode="auto">
          <a:xfrm>
            <a:off x="3037470" y="2972975"/>
            <a:ext cx="3850" cy="985"/>
          </a:xfrm>
          <a:custGeom>
            <a:avLst/>
            <a:gdLst>
              <a:gd name="T0" fmla="*/ 2147483647 w 3"/>
              <a:gd name="T1" fmla="*/ 0 h 1587"/>
              <a:gd name="T2" fmla="*/ 2147483647 w 3"/>
              <a:gd name="T3" fmla="*/ 0 h 1587"/>
              <a:gd name="T4" fmla="*/ 2147483647 w 3"/>
              <a:gd name="T5" fmla="*/ 0 h 1587"/>
              <a:gd name="T6" fmla="*/ 2147483647 w 3"/>
              <a:gd name="T7" fmla="*/ 0 h 1587"/>
              <a:gd name="T8" fmla="*/ 2147483647 w 3"/>
              <a:gd name="T9" fmla="*/ 0 h 1587"/>
              <a:gd name="T10" fmla="*/ 2147483647 w 3"/>
              <a:gd name="T11" fmla="*/ 0 h 1587"/>
              <a:gd name="T12" fmla="*/ 2147483647 w 3"/>
              <a:gd name="T13" fmla="*/ 0 h 1587"/>
              <a:gd name="T14" fmla="*/ 2147483647 w 3"/>
              <a:gd name="T15" fmla="*/ 0 h 1587"/>
              <a:gd name="T16" fmla="*/ 2147483647 w 3"/>
              <a:gd name="T17" fmla="*/ 0 h 1587"/>
              <a:gd name="T18" fmla="*/ 2147483647 w 3"/>
              <a:gd name="T19" fmla="*/ 0 h 1587"/>
              <a:gd name="T20" fmla="*/ 2147483647 w 3"/>
              <a:gd name="T21" fmla="*/ 0 h 1587"/>
              <a:gd name="T22" fmla="*/ 0 w 3"/>
              <a:gd name="T23" fmla="*/ 0 h 1587"/>
              <a:gd name="T24" fmla="*/ 0 w 3"/>
              <a:gd name="T25" fmla="*/ 0 h 1587"/>
              <a:gd name="T26" fmla="*/ 0 w 3"/>
              <a:gd name="T27" fmla="*/ 0 h 1587"/>
              <a:gd name="T28" fmla="*/ 0 w 3"/>
              <a:gd name="T29" fmla="*/ 0 h 1587"/>
              <a:gd name="T30" fmla="*/ 0 w 3"/>
              <a:gd name="T31" fmla="*/ 0 h 1587"/>
              <a:gd name="T32" fmla="*/ 0 w 3"/>
              <a:gd name="T33" fmla="*/ 0 h 1587"/>
              <a:gd name="T34" fmla="*/ 0 w 3"/>
              <a:gd name="T35" fmla="*/ 0 h 1587"/>
              <a:gd name="T36" fmla="*/ 0 w 3"/>
              <a:gd name="T37" fmla="*/ 0 h 1587"/>
              <a:gd name="T38" fmla="*/ 0 w 3"/>
              <a:gd name="T39" fmla="*/ 0 h 1587"/>
              <a:gd name="T40" fmla="*/ 0 w 3"/>
              <a:gd name="T41" fmla="*/ 0 h 1587"/>
              <a:gd name="T42" fmla="*/ 0 w 3"/>
              <a:gd name="T43" fmla="*/ 0 h 1587"/>
              <a:gd name="T44" fmla="*/ 0 w 3"/>
              <a:gd name="T45" fmla="*/ 0 h 1587"/>
              <a:gd name="T46" fmla="*/ 0 w 3"/>
              <a:gd name="T47" fmla="*/ 0 h 1587"/>
              <a:gd name="T48" fmla="*/ 2147483647 w 3"/>
              <a:gd name="T49" fmla="*/ 0 h 1587"/>
              <a:gd name="T50" fmla="*/ 2147483647 w 3"/>
              <a:gd name="T51" fmla="*/ 0 h 1587"/>
              <a:gd name="T52" fmla="*/ 0 w 3"/>
              <a:gd name="T53" fmla="*/ 0 h 1587"/>
              <a:gd name="T54" fmla="*/ 2147483647 w 3"/>
              <a:gd name="T55" fmla="*/ 0 h 1587"/>
              <a:gd name="T56" fmla="*/ 0 w 3"/>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7">
                <a:moveTo>
                  <a:pt x="3" y="0"/>
                </a:moveTo>
                <a:lnTo>
                  <a:pt x="3" y="0"/>
                </a:lnTo>
                <a:lnTo>
                  <a:pt x="0" y="0"/>
                </a:lnTo>
                <a:lnTo>
                  <a:pt x="3" y="0"/>
                </a:lnTo>
                <a:close/>
                <a:moveTo>
                  <a:pt x="0" y="0"/>
                </a:moveTo>
                <a:lnTo>
                  <a:pt x="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67" name="Freeform 4"/>
          <p:cNvSpPr>
            <a:spLocks noEditPoints="1"/>
          </p:cNvSpPr>
          <p:nvPr/>
        </p:nvSpPr>
        <p:spPr bwMode="auto">
          <a:xfrm>
            <a:off x="3037470" y="2972975"/>
            <a:ext cx="3850" cy="985"/>
          </a:xfrm>
          <a:custGeom>
            <a:avLst/>
            <a:gdLst>
              <a:gd name="T0" fmla="*/ 2147483647 w 3"/>
              <a:gd name="T1" fmla="*/ 0 h 1587"/>
              <a:gd name="T2" fmla="*/ 2147483647 w 3"/>
              <a:gd name="T3" fmla="*/ 0 h 1587"/>
              <a:gd name="T4" fmla="*/ 2147483647 w 3"/>
              <a:gd name="T5" fmla="*/ 0 h 1587"/>
              <a:gd name="T6" fmla="*/ 2147483647 w 3"/>
              <a:gd name="T7" fmla="*/ 0 h 1587"/>
              <a:gd name="T8" fmla="*/ 2147483647 w 3"/>
              <a:gd name="T9" fmla="*/ 0 h 1587"/>
              <a:gd name="T10" fmla="*/ 2147483647 w 3"/>
              <a:gd name="T11" fmla="*/ 0 h 1587"/>
              <a:gd name="T12" fmla="*/ 2147483647 w 3"/>
              <a:gd name="T13" fmla="*/ 0 h 1587"/>
              <a:gd name="T14" fmla="*/ 2147483647 w 3"/>
              <a:gd name="T15" fmla="*/ 0 h 1587"/>
              <a:gd name="T16" fmla="*/ 2147483647 w 3"/>
              <a:gd name="T17" fmla="*/ 0 h 1587"/>
              <a:gd name="T18" fmla="*/ 2147483647 w 3"/>
              <a:gd name="T19" fmla="*/ 0 h 1587"/>
              <a:gd name="T20" fmla="*/ 2147483647 w 3"/>
              <a:gd name="T21" fmla="*/ 0 h 1587"/>
              <a:gd name="T22" fmla="*/ 0 w 3"/>
              <a:gd name="T23" fmla="*/ 0 h 1587"/>
              <a:gd name="T24" fmla="*/ 0 w 3"/>
              <a:gd name="T25" fmla="*/ 0 h 1587"/>
              <a:gd name="T26" fmla="*/ 0 w 3"/>
              <a:gd name="T27" fmla="*/ 0 h 1587"/>
              <a:gd name="T28" fmla="*/ 0 w 3"/>
              <a:gd name="T29" fmla="*/ 0 h 1587"/>
              <a:gd name="T30" fmla="*/ 0 w 3"/>
              <a:gd name="T31" fmla="*/ 0 h 1587"/>
              <a:gd name="T32" fmla="*/ 0 w 3"/>
              <a:gd name="T33" fmla="*/ 0 h 1587"/>
              <a:gd name="T34" fmla="*/ 0 w 3"/>
              <a:gd name="T35" fmla="*/ 0 h 1587"/>
              <a:gd name="T36" fmla="*/ 0 w 3"/>
              <a:gd name="T37" fmla="*/ 0 h 1587"/>
              <a:gd name="T38" fmla="*/ 0 w 3"/>
              <a:gd name="T39" fmla="*/ 0 h 1587"/>
              <a:gd name="T40" fmla="*/ 0 w 3"/>
              <a:gd name="T41" fmla="*/ 0 h 1587"/>
              <a:gd name="T42" fmla="*/ 0 w 3"/>
              <a:gd name="T43" fmla="*/ 0 h 1587"/>
              <a:gd name="T44" fmla="*/ 0 w 3"/>
              <a:gd name="T45" fmla="*/ 0 h 1587"/>
              <a:gd name="T46" fmla="*/ 0 w 3"/>
              <a:gd name="T47" fmla="*/ 0 h 1587"/>
              <a:gd name="T48" fmla="*/ 2147483647 w 3"/>
              <a:gd name="T49" fmla="*/ 0 h 1587"/>
              <a:gd name="T50" fmla="*/ 2147483647 w 3"/>
              <a:gd name="T51" fmla="*/ 0 h 1587"/>
              <a:gd name="T52" fmla="*/ 0 w 3"/>
              <a:gd name="T53" fmla="*/ 0 h 1587"/>
              <a:gd name="T54" fmla="*/ 2147483647 w 3"/>
              <a:gd name="T55" fmla="*/ 0 h 1587"/>
              <a:gd name="T56" fmla="*/ 0 w 3"/>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7">
                <a:moveTo>
                  <a:pt x="3" y="0"/>
                </a:moveTo>
                <a:lnTo>
                  <a:pt x="3" y="0"/>
                </a:lnTo>
                <a:lnTo>
                  <a:pt x="0" y="0"/>
                </a:lnTo>
                <a:lnTo>
                  <a:pt x="3" y="0"/>
                </a:lnTo>
                <a:close/>
                <a:moveTo>
                  <a:pt x="0" y="0"/>
                </a:moveTo>
                <a:lnTo>
                  <a:pt x="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68" name="Freeform 5"/>
          <p:cNvSpPr>
            <a:spLocks noEditPoints="1"/>
          </p:cNvSpPr>
          <p:nvPr/>
        </p:nvSpPr>
        <p:spPr bwMode="auto">
          <a:xfrm>
            <a:off x="3037470" y="2972975"/>
            <a:ext cx="3850" cy="985"/>
          </a:xfrm>
          <a:custGeom>
            <a:avLst/>
            <a:gdLst>
              <a:gd name="T0" fmla="*/ 2147483647 w 3"/>
              <a:gd name="T1" fmla="*/ 0 h 1587"/>
              <a:gd name="T2" fmla="*/ 2147483647 w 3"/>
              <a:gd name="T3" fmla="*/ 0 h 1587"/>
              <a:gd name="T4" fmla="*/ 2147483647 w 3"/>
              <a:gd name="T5" fmla="*/ 0 h 1587"/>
              <a:gd name="T6" fmla="*/ 2147483647 w 3"/>
              <a:gd name="T7" fmla="*/ 0 h 1587"/>
              <a:gd name="T8" fmla="*/ 2147483647 w 3"/>
              <a:gd name="T9" fmla="*/ 0 h 1587"/>
              <a:gd name="T10" fmla="*/ 2147483647 w 3"/>
              <a:gd name="T11" fmla="*/ 0 h 1587"/>
              <a:gd name="T12" fmla="*/ 2147483647 w 3"/>
              <a:gd name="T13" fmla="*/ 0 h 1587"/>
              <a:gd name="T14" fmla="*/ 2147483647 w 3"/>
              <a:gd name="T15" fmla="*/ 0 h 1587"/>
              <a:gd name="T16" fmla="*/ 2147483647 w 3"/>
              <a:gd name="T17" fmla="*/ 0 h 1587"/>
              <a:gd name="T18" fmla="*/ 2147483647 w 3"/>
              <a:gd name="T19" fmla="*/ 0 h 1587"/>
              <a:gd name="T20" fmla="*/ 2147483647 w 3"/>
              <a:gd name="T21" fmla="*/ 0 h 1587"/>
              <a:gd name="T22" fmla="*/ 0 w 3"/>
              <a:gd name="T23" fmla="*/ 0 h 1587"/>
              <a:gd name="T24" fmla="*/ 0 w 3"/>
              <a:gd name="T25" fmla="*/ 0 h 1587"/>
              <a:gd name="T26" fmla="*/ 0 w 3"/>
              <a:gd name="T27" fmla="*/ 0 h 1587"/>
              <a:gd name="T28" fmla="*/ 0 w 3"/>
              <a:gd name="T29" fmla="*/ 0 h 1587"/>
              <a:gd name="T30" fmla="*/ 0 w 3"/>
              <a:gd name="T31" fmla="*/ 0 h 1587"/>
              <a:gd name="T32" fmla="*/ 0 w 3"/>
              <a:gd name="T33" fmla="*/ 0 h 1587"/>
              <a:gd name="T34" fmla="*/ 0 w 3"/>
              <a:gd name="T35" fmla="*/ 0 h 1587"/>
              <a:gd name="T36" fmla="*/ 0 w 3"/>
              <a:gd name="T37" fmla="*/ 0 h 1587"/>
              <a:gd name="T38" fmla="*/ 0 w 3"/>
              <a:gd name="T39" fmla="*/ 0 h 1587"/>
              <a:gd name="T40" fmla="*/ 0 w 3"/>
              <a:gd name="T41" fmla="*/ 0 h 1587"/>
              <a:gd name="T42" fmla="*/ 0 w 3"/>
              <a:gd name="T43" fmla="*/ 0 h 1587"/>
              <a:gd name="T44" fmla="*/ 0 w 3"/>
              <a:gd name="T45" fmla="*/ 0 h 1587"/>
              <a:gd name="T46" fmla="*/ 0 w 3"/>
              <a:gd name="T47" fmla="*/ 0 h 1587"/>
              <a:gd name="T48" fmla="*/ 2147483647 w 3"/>
              <a:gd name="T49" fmla="*/ 0 h 1587"/>
              <a:gd name="T50" fmla="*/ 2147483647 w 3"/>
              <a:gd name="T51" fmla="*/ 0 h 1587"/>
              <a:gd name="T52" fmla="*/ 0 w 3"/>
              <a:gd name="T53" fmla="*/ 0 h 1587"/>
              <a:gd name="T54" fmla="*/ 2147483647 w 3"/>
              <a:gd name="T55" fmla="*/ 0 h 1587"/>
              <a:gd name="T56" fmla="*/ 0 w 3"/>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7">
                <a:moveTo>
                  <a:pt x="3" y="0"/>
                </a:moveTo>
                <a:lnTo>
                  <a:pt x="3" y="0"/>
                </a:lnTo>
                <a:lnTo>
                  <a:pt x="0" y="0"/>
                </a:lnTo>
                <a:lnTo>
                  <a:pt x="3" y="0"/>
                </a:lnTo>
                <a:close/>
                <a:moveTo>
                  <a:pt x="0" y="0"/>
                </a:moveTo>
                <a:lnTo>
                  <a:pt x="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69" name="Rectangle 6"/>
          <p:cNvSpPr>
            <a:spLocks noChangeArrowheads="1"/>
          </p:cNvSpPr>
          <p:nvPr/>
        </p:nvSpPr>
        <p:spPr bwMode="auto">
          <a:xfrm>
            <a:off x="3023350" y="2962137"/>
            <a:ext cx="32090" cy="246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70" name="Freeform 7"/>
          <p:cNvSpPr>
            <a:spLocks noEditPoints="1"/>
          </p:cNvSpPr>
          <p:nvPr/>
        </p:nvSpPr>
        <p:spPr bwMode="auto">
          <a:xfrm>
            <a:off x="2892425" y="2670506"/>
            <a:ext cx="344000" cy="607892"/>
          </a:xfrm>
          <a:custGeom>
            <a:avLst/>
            <a:gdLst>
              <a:gd name="T0" fmla="*/ 2147483647 w 268"/>
              <a:gd name="T1" fmla="*/ 2147483647 h 617"/>
              <a:gd name="T2" fmla="*/ 2147483647 w 268"/>
              <a:gd name="T3" fmla="*/ 2147483647 h 617"/>
              <a:gd name="T4" fmla="*/ 2147483647 w 268"/>
              <a:gd name="T5" fmla="*/ 2147483647 h 617"/>
              <a:gd name="T6" fmla="*/ 2147483647 w 268"/>
              <a:gd name="T7" fmla="*/ 2147483647 h 617"/>
              <a:gd name="T8" fmla="*/ 2147483647 w 268"/>
              <a:gd name="T9" fmla="*/ 2147483647 h 617"/>
              <a:gd name="T10" fmla="*/ 2147483647 w 268"/>
              <a:gd name="T11" fmla="*/ 2147483647 h 617"/>
              <a:gd name="T12" fmla="*/ 2147483647 w 268"/>
              <a:gd name="T13" fmla="*/ 2147483647 h 617"/>
              <a:gd name="T14" fmla="*/ 2147483647 w 268"/>
              <a:gd name="T15" fmla="*/ 2147483647 h 617"/>
              <a:gd name="T16" fmla="*/ 2147483647 w 268"/>
              <a:gd name="T17" fmla="*/ 2147483647 h 617"/>
              <a:gd name="T18" fmla="*/ 2147483647 w 268"/>
              <a:gd name="T19" fmla="*/ 2147483647 h 617"/>
              <a:gd name="T20" fmla="*/ 2147483647 w 268"/>
              <a:gd name="T21" fmla="*/ 2147483647 h 617"/>
              <a:gd name="T22" fmla="*/ 2147483647 w 268"/>
              <a:gd name="T23" fmla="*/ 2147483647 h 617"/>
              <a:gd name="T24" fmla="*/ 2147483647 w 268"/>
              <a:gd name="T25" fmla="*/ 2147483647 h 617"/>
              <a:gd name="T26" fmla="*/ 2147483647 w 268"/>
              <a:gd name="T27" fmla="*/ 2147483647 h 617"/>
              <a:gd name="T28" fmla="*/ 2147483647 w 268"/>
              <a:gd name="T29" fmla="*/ 2147483647 h 617"/>
              <a:gd name="T30" fmla="*/ 2147483647 w 268"/>
              <a:gd name="T31" fmla="*/ 2147483647 h 617"/>
              <a:gd name="T32" fmla="*/ 2147483647 w 268"/>
              <a:gd name="T33" fmla="*/ 2147483647 h 617"/>
              <a:gd name="T34" fmla="*/ 2147483647 w 268"/>
              <a:gd name="T35" fmla="*/ 2147483647 h 617"/>
              <a:gd name="T36" fmla="*/ 2147483647 w 268"/>
              <a:gd name="T37" fmla="*/ 2147483647 h 617"/>
              <a:gd name="T38" fmla="*/ 2147483647 w 268"/>
              <a:gd name="T39" fmla="*/ 2147483647 h 617"/>
              <a:gd name="T40" fmla="*/ 2147483647 w 268"/>
              <a:gd name="T41" fmla="*/ 2147483647 h 617"/>
              <a:gd name="T42" fmla="*/ 2147483647 w 268"/>
              <a:gd name="T43" fmla="*/ 2147483647 h 617"/>
              <a:gd name="T44" fmla="*/ 0 w 268"/>
              <a:gd name="T45" fmla="*/ 2147483647 h 617"/>
              <a:gd name="T46" fmla="*/ 0 w 268"/>
              <a:gd name="T47" fmla="*/ 2147483647 h 617"/>
              <a:gd name="T48" fmla="*/ 2147483647 w 268"/>
              <a:gd name="T49" fmla="*/ 2147483647 h 617"/>
              <a:gd name="T50" fmla="*/ 2147483647 w 268"/>
              <a:gd name="T51" fmla="*/ 2147483647 h 617"/>
              <a:gd name="T52" fmla="*/ 2147483647 w 268"/>
              <a:gd name="T53" fmla="*/ 2147483647 h 617"/>
              <a:gd name="T54" fmla="*/ 2147483647 w 268"/>
              <a:gd name="T55" fmla="*/ 2147483647 h 617"/>
              <a:gd name="T56" fmla="*/ 2147483647 w 268"/>
              <a:gd name="T57" fmla="*/ 2147483647 h 617"/>
              <a:gd name="T58" fmla="*/ 2147483647 w 268"/>
              <a:gd name="T59" fmla="*/ 2147483647 h 617"/>
              <a:gd name="T60" fmla="*/ 2147483647 w 268"/>
              <a:gd name="T61" fmla="*/ 2147483647 h 617"/>
              <a:gd name="T62" fmla="*/ 2147483647 w 268"/>
              <a:gd name="T63" fmla="*/ 2147483647 h 617"/>
              <a:gd name="T64" fmla="*/ 2147483647 w 268"/>
              <a:gd name="T65" fmla="*/ 2147483647 h 617"/>
              <a:gd name="T66" fmla="*/ 2147483647 w 268"/>
              <a:gd name="T67" fmla="*/ 2147483647 h 617"/>
              <a:gd name="T68" fmla="*/ 2147483647 w 268"/>
              <a:gd name="T69" fmla="*/ 2147483647 h 617"/>
              <a:gd name="T70" fmla="*/ 2147483647 w 268"/>
              <a:gd name="T71" fmla="*/ 2147483647 h 617"/>
              <a:gd name="T72" fmla="*/ 2147483647 w 268"/>
              <a:gd name="T73" fmla="*/ 2147483647 h 617"/>
              <a:gd name="T74" fmla="*/ 2147483647 w 268"/>
              <a:gd name="T75" fmla="*/ 2147483647 h 617"/>
              <a:gd name="T76" fmla="*/ 2147483647 w 268"/>
              <a:gd name="T77" fmla="*/ 2147483647 h 617"/>
              <a:gd name="T78" fmla="*/ 2147483647 w 268"/>
              <a:gd name="T79" fmla="*/ 2147483647 h 617"/>
              <a:gd name="T80" fmla="*/ 2147483647 w 268"/>
              <a:gd name="T81" fmla="*/ 2147483647 h 617"/>
              <a:gd name="T82" fmla="*/ 2147483647 w 268"/>
              <a:gd name="T83" fmla="*/ 2147483647 h 617"/>
              <a:gd name="T84" fmla="*/ 2147483647 w 268"/>
              <a:gd name="T85" fmla="*/ 2147483647 h 617"/>
              <a:gd name="T86" fmla="*/ 2147483647 w 268"/>
              <a:gd name="T87" fmla="*/ 2147483647 h 617"/>
              <a:gd name="T88" fmla="*/ 2147483647 w 268"/>
              <a:gd name="T89" fmla="*/ 2147483647 h 617"/>
              <a:gd name="T90" fmla="*/ 2147483647 w 268"/>
              <a:gd name="T91" fmla="*/ 2147483647 h 617"/>
              <a:gd name="T92" fmla="*/ 2147483647 w 268"/>
              <a:gd name="T93" fmla="*/ 2147483647 h 617"/>
              <a:gd name="T94" fmla="*/ 2147483647 w 268"/>
              <a:gd name="T95" fmla="*/ 2147483647 h 617"/>
              <a:gd name="T96" fmla="*/ 2147483647 w 268"/>
              <a:gd name="T97" fmla="*/ 2147483647 h 617"/>
              <a:gd name="T98" fmla="*/ 2147483647 w 268"/>
              <a:gd name="T99" fmla="*/ 0 h 617"/>
              <a:gd name="T100" fmla="*/ 2147483647 w 268"/>
              <a:gd name="T101" fmla="*/ 0 h 617"/>
              <a:gd name="T102" fmla="*/ 2147483647 w 268"/>
              <a:gd name="T103" fmla="*/ 2147483647 h 617"/>
              <a:gd name="T104" fmla="*/ 2147483647 w 268"/>
              <a:gd name="T105" fmla="*/ 2147483647 h 617"/>
              <a:gd name="T106" fmla="*/ 2147483647 w 268"/>
              <a:gd name="T107" fmla="*/ 2147483647 h 617"/>
              <a:gd name="T108" fmla="*/ 2147483647 w 268"/>
              <a:gd name="T109" fmla="*/ 2147483647 h 617"/>
              <a:gd name="T110" fmla="*/ 2147483647 w 268"/>
              <a:gd name="T111" fmla="*/ 2147483647 h 617"/>
              <a:gd name="T112" fmla="*/ 2147483647 w 268"/>
              <a:gd name="T113" fmla="*/ 2147483647 h 617"/>
              <a:gd name="T114" fmla="*/ 2147483647 w 268"/>
              <a:gd name="T115" fmla="*/ 2147483647 h 617"/>
              <a:gd name="T116" fmla="*/ 2147483647 w 268"/>
              <a:gd name="T117" fmla="*/ 2147483647 h 617"/>
              <a:gd name="T118" fmla="*/ 2147483647 w 268"/>
              <a:gd name="T119" fmla="*/ 2147483647 h 617"/>
              <a:gd name="T120" fmla="*/ 2147483647 w 268"/>
              <a:gd name="T121" fmla="*/ 2147483647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8" h="617">
                <a:moveTo>
                  <a:pt x="148" y="586"/>
                </a:moveTo>
                <a:lnTo>
                  <a:pt x="155" y="607"/>
                </a:lnTo>
                <a:lnTo>
                  <a:pt x="172" y="617"/>
                </a:lnTo>
                <a:lnTo>
                  <a:pt x="194" y="617"/>
                </a:lnTo>
                <a:lnTo>
                  <a:pt x="208" y="607"/>
                </a:lnTo>
                <a:lnTo>
                  <a:pt x="215" y="586"/>
                </a:lnTo>
                <a:lnTo>
                  <a:pt x="215" y="363"/>
                </a:lnTo>
                <a:lnTo>
                  <a:pt x="215" y="184"/>
                </a:lnTo>
                <a:lnTo>
                  <a:pt x="218" y="180"/>
                </a:lnTo>
                <a:lnTo>
                  <a:pt x="222" y="177"/>
                </a:lnTo>
                <a:lnTo>
                  <a:pt x="225" y="180"/>
                </a:lnTo>
                <a:lnTo>
                  <a:pt x="229" y="184"/>
                </a:lnTo>
                <a:lnTo>
                  <a:pt x="229" y="349"/>
                </a:lnTo>
                <a:lnTo>
                  <a:pt x="236" y="363"/>
                </a:lnTo>
                <a:lnTo>
                  <a:pt x="250" y="367"/>
                </a:lnTo>
                <a:lnTo>
                  <a:pt x="264" y="363"/>
                </a:lnTo>
                <a:lnTo>
                  <a:pt x="268" y="349"/>
                </a:lnTo>
                <a:lnTo>
                  <a:pt x="268" y="152"/>
                </a:lnTo>
                <a:lnTo>
                  <a:pt x="264" y="138"/>
                </a:lnTo>
                <a:lnTo>
                  <a:pt x="250" y="131"/>
                </a:lnTo>
                <a:lnTo>
                  <a:pt x="17" y="131"/>
                </a:lnTo>
                <a:lnTo>
                  <a:pt x="3" y="138"/>
                </a:lnTo>
                <a:lnTo>
                  <a:pt x="0" y="152"/>
                </a:lnTo>
                <a:lnTo>
                  <a:pt x="0" y="349"/>
                </a:lnTo>
                <a:lnTo>
                  <a:pt x="3" y="363"/>
                </a:lnTo>
                <a:lnTo>
                  <a:pt x="17" y="367"/>
                </a:lnTo>
                <a:lnTo>
                  <a:pt x="31" y="363"/>
                </a:lnTo>
                <a:lnTo>
                  <a:pt x="39" y="349"/>
                </a:lnTo>
                <a:lnTo>
                  <a:pt x="39" y="184"/>
                </a:lnTo>
                <a:lnTo>
                  <a:pt x="42" y="180"/>
                </a:lnTo>
                <a:lnTo>
                  <a:pt x="46" y="177"/>
                </a:lnTo>
                <a:lnTo>
                  <a:pt x="49" y="180"/>
                </a:lnTo>
                <a:lnTo>
                  <a:pt x="53" y="184"/>
                </a:lnTo>
                <a:lnTo>
                  <a:pt x="53" y="363"/>
                </a:lnTo>
                <a:lnTo>
                  <a:pt x="53" y="586"/>
                </a:lnTo>
                <a:lnTo>
                  <a:pt x="60" y="607"/>
                </a:lnTo>
                <a:lnTo>
                  <a:pt x="77" y="617"/>
                </a:lnTo>
                <a:lnTo>
                  <a:pt x="98" y="617"/>
                </a:lnTo>
                <a:lnTo>
                  <a:pt x="113" y="607"/>
                </a:lnTo>
                <a:lnTo>
                  <a:pt x="120" y="586"/>
                </a:lnTo>
                <a:lnTo>
                  <a:pt x="120" y="374"/>
                </a:lnTo>
                <a:lnTo>
                  <a:pt x="123" y="367"/>
                </a:lnTo>
                <a:lnTo>
                  <a:pt x="134" y="363"/>
                </a:lnTo>
                <a:lnTo>
                  <a:pt x="144" y="367"/>
                </a:lnTo>
                <a:lnTo>
                  <a:pt x="148" y="374"/>
                </a:lnTo>
                <a:lnTo>
                  <a:pt x="148" y="586"/>
                </a:lnTo>
                <a:close/>
                <a:moveTo>
                  <a:pt x="74" y="60"/>
                </a:moveTo>
                <a:lnTo>
                  <a:pt x="81" y="32"/>
                </a:lnTo>
                <a:lnTo>
                  <a:pt x="95" y="11"/>
                </a:lnTo>
                <a:lnTo>
                  <a:pt x="120" y="0"/>
                </a:lnTo>
                <a:lnTo>
                  <a:pt x="148" y="0"/>
                </a:lnTo>
                <a:lnTo>
                  <a:pt x="172" y="11"/>
                </a:lnTo>
                <a:lnTo>
                  <a:pt x="187" y="32"/>
                </a:lnTo>
                <a:lnTo>
                  <a:pt x="194" y="60"/>
                </a:lnTo>
                <a:lnTo>
                  <a:pt x="187" y="85"/>
                </a:lnTo>
                <a:lnTo>
                  <a:pt x="172" y="106"/>
                </a:lnTo>
                <a:lnTo>
                  <a:pt x="148" y="117"/>
                </a:lnTo>
                <a:lnTo>
                  <a:pt x="120" y="117"/>
                </a:lnTo>
                <a:lnTo>
                  <a:pt x="95" y="106"/>
                </a:lnTo>
                <a:lnTo>
                  <a:pt x="81" y="85"/>
                </a:lnTo>
                <a:lnTo>
                  <a:pt x="74"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71" name="Rectangle 8"/>
          <p:cNvSpPr>
            <a:spLocks noChangeArrowheads="1"/>
          </p:cNvSpPr>
          <p:nvPr/>
        </p:nvSpPr>
        <p:spPr bwMode="auto">
          <a:xfrm>
            <a:off x="3263380" y="2656714"/>
            <a:ext cx="12836" cy="6325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72" name="Freeform 9"/>
          <p:cNvSpPr>
            <a:spLocks noEditPoints="1"/>
          </p:cNvSpPr>
          <p:nvPr/>
        </p:nvSpPr>
        <p:spPr bwMode="auto">
          <a:xfrm>
            <a:off x="2905261" y="3077411"/>
            <a:ext cx="1284" cy="985"/>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w 1588"/>
              <a:gd name="T33" fmla="*/ 0 h 1587"/>
              <a:gd name="T34" fmla="*/ 0 w 1588"/>
              <a:gd name="T35" fmla="*/ 0 h 1587"/>
              <a:gd name="T36" fmla="*/ 0 w 1588"/>
              <a:gd name="T37" fmla="*/ 0 h 1587"/>
              <a:gd name="T38" fmla="*/ 0 w 1588"/>
              <a:gd name="T39" fmla="*/ 0 h 1587"/>
              <a:gd name="T40" fmla="*/ 0 w 1588"/>
              <a:gd name="T41" fmla="*/ 0 h 1587"/>
              <a:gd name="T42" fmla="*/ 0 w 1588"/>
              <a:gd name="T43" fmla="*/ 0 h 1587"/>
              <a:gd name="T44" fmla="*/ 0 w 1588"/>
              <a:gd name="T45" fmla="*/ 0 h 1587"/>
              <a:gd name="T46" fmla="*/ 0 w 1588"/>
              <a:gd name="T47" fmla="*/ 0 h 1587"/>
              <a:gd name="T48" fmla="*/ 0 w 1588"/>
              <a:gd name="T49" fmla="*/ 0 h 1587"/>
              <a:gd name="T50" fmla="*/ 0 w 1588"/>
              <a:gd name="T51" fmla="*/ 0 h 1587"/>
              <a:gd name="T52" fmla="*/ 0 w 1588"/>
              <a:gd name="T53" fmla="*/ 0 h 1587"/>
              <a:gd name="T54" fmla="*/ 0 w 1588"/>
              <a:gd name="T55" fmla="*/ 0 h 1587"/>
              <a:gd name="T56" fmla="*/ 0 w 1588"/>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7">
                <a:moveTo>
                  <a:pt x="0" y="0"/>
                </a:moveTo>
                <a:lnTo>
                  <a:pt x="0" y="0"/>
                </a:lnTo>
                <a:close/>
                <a:moveTo>
                  <a:pt x="0" y="0"/>
                </a:move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73" name="Freeform 10"/>
          <p:cNvSpPr>
            <a:spLocks noEditPoints="1"/>
          </p:cNvSpPr>
          <p:nvPr/>
        </p:nvSpPr>
        <p:spPr bwMode="auto">
          <a:xfrm>
            <a:off x="2905261" y="3077411"/>
            <a:ext cx="1284" cy="985"/>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w 1588"/>
              <a:gd name="T33" fmla="*/ 0 h 1587"/>
              <a:gd name="T34" fmla="*/ 0 w 1588"/>
              <a:gd name="T35" fmla="*/ 0 h 1587"/>
              <a:gd name="T36" fmla="*/ 0 w 1588"/>
              <a:gd name="T37" fmla="*/ 0 h 1587"/>
              <a:gd name="T38" fmla="*/ 0 w 1588"/>
              <a:gd name="T39" fmla="*/ 0 h 1587"/>
              <a:gd name="T40" fmla="*/ 0 w 1588"/>
              <a:gd name="T41" fmla="*/ 0 h 1587"/>
              <a:gd name="T42" fmla="*/ 0 w 1588"/>
              <a:gd name="T43" fmla="*/ 0 h 1587"/>
              <a:gd name="T44" fmla="*/ 0 w 1588"/>
              <a:gd name="T45" fmla="*/ 0 h 1587"/>
              <a:gd name="T46" fmla="*/ 0 w 1588"/>
              <a:gd name="T47" fmla="*/ 0 h 1587"/>
              <a:gd name="T48" fmla="*/ 0 w 1588"/>
              <a:gd name="T49" fmla="*/ 0 h 1587"/>
              <a:gd name="T50" fmla="*/ 0 w 1588"/>
              <a:gd name="T51" fmla="*/ 0 h 1587"/>
              <a:gd name="T52" fmla="*/ 0 w 1588"/>
              <a:gd name="T53" fmla="*/ 0 h 1587"/>
              <a:gd name="T54" fmla="*/ 0 w 1588"/>
              <a:gd name="T55" fmla="*/ 0 h 1587"/>
              <a:gd name="T56" fmla="*/ 0 w 1588"/>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7">
                <a:moveTo>
                  <a:pt x="0" y="0"/>
                </a:moveTo>
                <a:lnTo>
                  <a:pt x="0" y="0"/>
                </a:lnTo>
                <a:close/>
                <a:moveTo>
                  <a:pt x="0" y="0"/>
                </a:move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74" name="Freeform 11"/>
          <p:cNvSpPr>
            <a:spLocks noEditPoints="1"/>
          </p:cNvSpPr>
          <p:nvPr/>
        </p:nvSpPr>
        <p:spPr bwMode="auto">
          <a:xfrm>
            <a:off x="2905261" y="3077411"/>
            <a:ext cx="1284" cy="985"/>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w 1588"/>
              <a:gd name="T33" fmla="*/ 0 h 1587"/>
              <a:gd name="T34" fmla="*/ 0 w 1588"/>
              <a:gd name="T35" fmla="*/ 0 h 1587"/>
              <a:gd name="T36" fmla="*/ 0 w 1588"/>
              <a:gd name="T37" fmla="*/ 0 h 1587"/>
              <a:gd name="T38" fmla="*/ 0 w 1588"/>
              <a:gd name="T39" fmla="*/ 0 h 1587"/>
              <a:gd name="T40" fmla="*/ 0 w 1588"/>
              <a:gd name="T41" fmla="*/ 0 h 1587"/>
              <a:gd name="T42" fmla="*/ 0 w 1588"/>
              <a:gd name="T43" fmla="*/ 0 h 1587"/>
              <a:gd name="T44" fmla="*/ 0 w 1588"/>
              <a:gd name="T45" fmla="*/ 0 h 1587"/>
              <a:gd name="T46" fmla="*/ 0 w 1588"/>
              <a:gd name="T47" fmla="*/ 0 h 1587"/>
              <a:gd name="T48" fmla="*/ 0 w 1588"/>
              <a:gd name="T49" fmla="*/ 0 h 1587"/>
              <a:gd name="T50" fmla="*/ 0 w 1588"/>
              <a:gd name="T51" fmla="*/ 0 h 1587"/>
              <a:gd name="T52" fmla="*/ 0 w 1588"/>
              <a:gd name="T53" fmla="*/ 0 h 1587"/>
              <a:gd name="T54" fmla="*/ 0 w 1588"/>
              <a:gd name="T55" fmla="*/ 0 h 1587"/>
              <a:gd name="T56" fmla="*/ 0 w 1588"/>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7">
                <a:moveTo>
                  <a:pt x="0" y="0"/>
                </a:moveTo>
                <a:lnTo>
                  <a:pt x="0" y="0"/>
                </a:lnTo>
                <a:close/>
                <a:moveTo>
                  <a:pt x="0" y="0"/>
                </a:move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75" name="Rectangle 12"/>
          <p:cNvSpPr>
            <a:spLocks noChangeArrowheads="1"/>
          </p:cNvSpPr>
          <p:nvPr/>
        </p:nvSpPr>
        <p:spPr bwMode="auto">
          <a:xfrm>
            <a:off x="2887291" y="3063617"/>
            <a:ext cx="35940" cy="27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76" name="Freeform 13"/>
          <p:cNvSpPr>
            <a:spLocks noEditPoints="1"/>
          </p:cNvSpPr>
          <p:nvPr/>
        </p:nvSpPr>
        <p:spPr bwMode="auto">
          <a:xfrm>
            <a:off x="2756366" y="2774941"/>
            <a:ext cx="347851" cy="607892"/>
          </a:xfrm>
          <a:custGeom>
            <a:avLst/>
            <a:gdLst>
              <a:gd name="T0" fmla="*/ 2147483647 w 271"/>
              <a:gd name="T1" fmla="*/ 2147483647 h 617"/>
              <a:gd name="T2" fmla="*/ 2147483647 w 271"/>
              <a:gd name="T3" fmla="*/ 2147483647 h 617"/>
              <a:gd name="T4" fmla="*/ 2147483647 w 271"/>
              <a:gd name="T5" fmla="*/ 2147483647 h 617"/>
              <a:gd name="T6" fmla="*/ 2147483647 w 271"/>
              <a:gd name="T7" fmla="*/ 2147483647 h 617"/>
              <a:gd name="T8" fmla="*/ 2147483647 w 271"/>
              <a:gd name="T9" fmla="*/ 2147483647 h 617"/>
              <a:gd name="T10" fmla="*/ 2147483647 w 271"/>
              <a:gd name="T11" fmla="*/ 2147483647 h 617"/>
              <a:gd name="T12" fmla="*/ 2147483647 w 271"/>
              <a:gd name="T13" fmla="*/ 2147483647 h 617"/>
              <a:gd name="T14" fmla="*/ 2147483647 w 271"/>
              <a:gd name="T15" fmla="*/ 2147483647 h 617"/>
              <a:gd name="T16" fmla="*/ 2147483647 w 271"/>
              <a:gd name="T17" fmla="*/ 2147483647 h 617"/>
              <a:gd name="T18" fmla="*/ 2147483647 w 271"/>
              <a:gd name="T19" fmla="*/ 2147483647 h 617"/>
              <a:gd name="T20" fmla="*/ 2147483647 w 271"/>
              <a:gd name="T21" fmla="*/ 2147483647 h 617"/>
              <a:gd name="T22" fmla="*/ 2147483647 w 271"/>
              <a:gd name="T23" fmla="*/ 2147483647 h 617"/>
              <a:gd name="T24" fmla="*/ 2147483647 w 271"/>
              <a:gd name="T25" fmla="*/ 2147483647 h 617"/>
              <a:gd name="T26" fmla="*/ 2147483647 w 271"/>
              <a:gd name="T27" fmla="*/ 2147483647 h 617"/>
              <a:gd name="T28" fmla="*/ 2147483647 w 271"/>
              <a:gd name="T29" fmla="*/ 2147483647 h 617"/>
              <a:gd name="T30" fmla="*/ 2147483647 w 271"/>
              <a:gd name="T31" fmla="*/ 2147483647 h 617"/>
              <a:gd name="T32" fmla="*/ 2147483647 w 271"/>
              <a:gd name="T33" fmla="*/ 2147483647 h 617"/>
              <a:gd name="T34" fmla="*/ 2147483647 w 271"/>
              <a:gd name="T35" fmla="*/ 2147483647 h 617"/>
              <a:gd name="T36" fmla="*/ 2147483647 w 271"/>
              <a:gd name="T37" fmla="*/ 2147483647 h 617"/>
              <a:gd name="T38" fmla="*/ 2147483647 w 271"/>
              <a:gd name="T39" fmla="*/ 2147483647 h 617"/>
              <a:gd name="T40" fmla="*/ 2147483647 w 271"/>
              <a:gd name="T41" fmla="*/ 2147483647 h 617"/>
              <a:gd name="T42" fmla="*/ 2147483647 w 271"/>
              <a:gd name="T43" fmla="*/ 2147483647 h 617"/>
              <a:gd name="T44" fmla="*/ 0 w 271"/>
              <a:gd name="T45" fmla="*/ 2147483647 h 617"/>
              <a:gd name="T46" fmla="*/ 0 w 271"/>
              <a:gd name="T47" fmla="*/ 2147483647 h 617"/>
              <a:gd name="T48" fmla="*/ 2147483647 w 271"/>
              <a:gd name="T49" fmla="*/ 2147483647 h 617"/>
              <a:gd name="T50" fmla="*/ 2147483647 w 271"/>
              <a:gd name="T51" fmla="*/ 2147483647 h 617"/>
              <a:gd name="T52" fmla="*/ 2147483647 w 271"/>
              <a:gd name="T53" fmla="*/ 2147483647 h 617"/>
              <a:gd name="T54" fmla="*/ 2147483647 w 271"/>
              <a:gd name="T55" fmla="*/ 2147483647 h 617"/>
              <a:gd name="T56" fmla="*/ 2147483647 w 271"/>
              <a:gd name="T57" fmla="*/ 2147483647 h 617"/>
              <a:gd name="T58" fmla="*/ 2147483647 w 271"/>
              <a:gd name="T59" fmla="*/ 2147483647 h 617"/>
              <a:gd name="T60" fmla="*/ 2147483647 w 271"/>
              <a:gd name="T61" fmla="*/ 2147483647 h 617"/>
              <a:gd name="T62" fmla="*/ 2147483647 w 271"/>
              <a:gd name="T63" fmla="*/ 2147483647 h 617"/>
              <a:gd name="T64" fmla="*/ 2147483647 w 271"/>
              <a:gd name="T65" fmla="*/ 2147483647 h 617"/>
              <a:gd name="T66" fmla="*/ 2147483647 w 271"/>
              <a:gd name="T67" fmla="*/ 2147483647 h 617"/>
              <a:gd name="T68" fmla="*/ 2147483647 w 271"/>
              <a:gd name="T69" fmla="*/ 2147483647 h 617"/>
              <a:gd name="T70" fmla="*/ 2147483647 w 271"/>
              <a:gd name="T71" fmla="*/ 2147483647 h 617"/>
              <a:gd name="T72" fmla="*/ 2147483647 w 271"/>
              <a:gd name="T73" fmla="*/ 2147483647 h 617"/>
              <a:gd name="T74" fmla="*/ 2147483647 w 271"/>
              <a:gd name="T75" fmla="*/ 2147483647 h 617"/>
              <a:gd name="T76" fmla="*/ 2147483647 w 271"/>
              <a:gd name="T77" fmla="*/ 2147483647 h 617"/>
              <a:gd name="T78" fmla="*/ 2147483647 w 271"/>
              <a:gd name="T79" fmla="*/ 2147483647 h 617"/>
              <a:gd name="T80" fmla="*/ 2147483647 w 271"/>
              <a:gd name="T81" fmla="*/ 2147483647 h 617"/>
              <a:gd name="T82" fmla="*/ 2147483647 w 271"/>
              <a:gd name="T83" fmla="*/ 2147483647 h 617"/>
              <a:gd name="T84" fmla="*/ 2147483647 w 271"/>
              <a:gd name="T85" fmla="*/ 2147483647 h 617"/>
              <a:gd name="T86" fmla="*/ 2147483647 w 271"/>
              <a:gd name="T87" fmla="*/ 2147483647 h 617"/>
              <a:gd name="T88" fmla="*/ 2147483647 w 271"/>
              <a:gd name="T89" fmla="*/ 2147483647 h 617"/>
              <a:gd name="T90" fmla="*/ 2147483647 w 271"/>
              <a:gd name="T91" fmla="*/ 2147483647 h 617"/>
              <a:gd name="T92" fmla="*/ 2147483647 w 271"/>
              <a:gd name="T93" fmla="*/ 2147483647 h 617"/>
              <a:gd name="T94" fmla="*/ 2147483647 w 271"/>
              <a:gd name="T95" fmla="*/ 2147483647 h 617"/>
              <a:gd name="T96" fmla="*/ 2147483647 w 271"/>
              <a:gd name="T97" fmla="*/ 2147483647 h 617"/>
              <a:gd name="T98" fmla="*/ 2147483647 w 271"/>
              <a:gd name="T99" fmla="*/ 0 h 617"/>
              <a:gd name="T100" fmla="*/ 2147483647 w 271"/>
              <a:gd name="T101" fmla="*/ 0 h 617"/>
              <a:gd name="T102" fmla="*/ 2147483647 w 271"/>
              <a:gd name="T103" fmla="*/ 2147483647 h 617"/>
              <a:gd name="T104" fmla="*/ 2147483647 w 271"/>
              <a:gd name="T105" fmla="*/ 2147483647 h 617"/>
              <a:gd name="T106" fmla="*/ 2147483647 w 271"/>
              <a:gd name="T107" fmla="*/ 2147483647 h 617"/>
              <a:gd name="T108" fmla="*/ 2147483647 w 271"/>
              <a:gd name="T109" fmla="*/ 2147483647 h 617"/>
              <a:gd name="T110" fmla="*/ 2147483647 w 271"/>
              <a:gd name="T111" fmla="*/ 2147483647 h 617"/>
              <a:gd name="T112" fmla="*/ 2147483647 w 271"/>
              <a:gd name="T113" fmla="*/ 2147483647 h 617"/>
              <a:gd name="T114" fmla="*/ 2147483647 w 271"/>
              <a:gd name="T115" fmla="*/ 2147483647 h 617"/>
              <a:gd name="T116" fmla="*/ 2147483647 w 271"/>
              <a:gd name="T117" fmla="*/ 2147483647 h 617"/>
              <a:gd name="T118" fmla="*/ 2147483647 w 271"/>
              <a:gd name="T119" fmla="*/ 2147483647 h 617"/>
              <a:gd name="T120" fmla="*/ 2147483647 w 271"/>
              <a:gd name="T121" fmla="*/ 2147483647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1" h="617">
                <a:moveTo>
                  <a:pt x="148" y="586"/>
                </a:moveTo>
                <a:lnTo>
                  <a:pt x="155" y="603"/>
                </a:lnTo>
                <a:lnTo>
                  <a:pt x="173" y="617"/>
                </a:lnTo>
                <a:lnTo>
                  <a:pt x="194" y="617"/>
                </a:lnTo>
                <a:lnTo>
                  <a:pt x="211" y="603"/>
                </a:lnTo>
                <a:lnTo>
                  <a:pt x="219" y="586"/>
                </a:lnTo>
                <a:lnTo>
                  <a:pt x="219" y="360"/>
                </a:lnTo>
                <a:lnTo>
                  <a:pt x="219" y="180"/>
                </a:lnTo>
                <a:lnTo>
                  <a:pt x="219" y="176"/>
                </a:lnTo>
                <a:lnTo>
                  <a:pt x="226" y="176"/>
                </a:lnTo>
                <a:lnTo>
                  <a:pt x="229" y="176"/>
                </a:lnTo>
                <a:lnTo>
                  <a:pt x="229" y="180"/>
                </a:lnTo>
                <a:lnTo>
                  <a:pt x="229" y="346"/>
                </a:lnTo>
                <a:lnTo>
                  <a:pt x="236" y="360"/>
                </a:lnTo>
                <a:lnTo>
                  <a:pt x="250" y="367"/>
                </a:lnTo>
                <a:lnTo>
                  <a:pt x="264" y="360"/>
                </a:lnTo>
                <a:lnTo>
                  <a:pt x="271" y="346"/>
                </a:lnTo>
                <a:lnTo>
                  <a:pt x="271" y="152"/>
                </a:lnTo>
                <a:lnTo>
                  <a:pt x="264" y="138"/>
                </a:lnTo>
                <a:lnTo>
                  <a:pt x="250" y="130"/>
                </a:lnTo>
                <a:lnTo>
                  <a:pt x="21" y="130"/>
                </a:lnTo>
                <a:lnTo>
                  <a:pt x="7" y="138"/>
                </a:lnTo>
                <a:lnTo>
                  <a:pt x="0" y="152"/>
                </a:lnTo>
                <a:lnTo>
                  <a:pt x="0" y="346"/>
                </a:lnTo>
                <a:lnTo>
                  <a:pt x="7" y="360"/>
                </a:lnTo>
                <a:lnTo>
                  <a:pt x="21" y="367"/>
                </a:lnTo>
                <a:lnTo>
                  <a:pt x="35" y="360"/>
                </a:lnTo>
                <a:lnTo>
                  <a:pt x="42" y="346"/>
                </a:lnTo>
                <a:lnTo>
                  <a:pt x="42" y="180"/>
                </a:lnTo>
                <a:lnTo>
                  <a:pt x="42" y="176"/>
                </a:lnTo>
                <a:lnTo>
                  <a:pt x="49" y="176"/>
                </a:lnTo>
                <a:lnTo>
                  <a:pt x="53" y="176"/>
                </a:lnTo>
                <a:lnTo>
                  <a:pt x="53" y="180"/>
                </a:lnTo>
                <a:lnTo>
                  <a:pt x="53" y="360"/>
                </a:lnTo>
                <a:lnTo>
                  <a:pt x="53" y="586"/>
                </a:lnTo>
                <a:lnTo>
                  <a:pt x="60" y="603"/>
                </a:lnTo>
                <a:lnTo>
                  <a:pt x="78" y="617"/>
                </a:lnTo>
                <a:lnTo>
                  <a:pt x="99" y="617"/>
                </a:lnTo>
                <a:lnTo>
                  <a:pt x="116" y="603"/>
                </a:lnTo>
                <a:lnTo>
                  <a:pt x="123" y="586"/>
                </a:lnTo>
                <a:lnTo>
                  <a:pt x="123" y="374"/>
                </a:lnTo>
                <a:lnTo>
                  <a:pt x="127" y="363"/>
                </a:lnTo>
                <a:lnTo>
                  <a:pt x="137" y="360"/>
                </a:lnTo>
                <a:lnTo>
                  <a:pt x="145" y="363"/>
                </a:lnTo>
                <a:lnTo>
                  <a:pt x="148" y="374"/>
                </a:lnTo>
                <a:lnTo>
                  <a:pt x="148" y="586"/>
                </a:lnTo>
                <a:close/>
                <a:moveTo>
                  <a:pt x="74" y="56"/>
                </a:moveTo>
                <a:lnTo>
                  <a:pt x="81" y="32"/>
                </a:lnTo>
                <a:lnTo>
                  <a:pt x="99" y="11"/>
                </a:lnTo>
                <a:lnTo>
                  <a:pt x="123" y="0"/>
                </a:lnTo>
                <a:lnTo>
                  <a:pt x="148" y="0"/>
                </a:lnTo>
                <a:lnTo>
                  <a:pt x="173" y="11"/>
                </a:lnTo>
                <a:lnTo>
                  <a:pt x="190" y="32"/>
                </a:lnTo>
                <a:lnTo>
                  <a:pt x="197" y="56"/>
                </a:lnTo>
                <a:lnTo>
                  <a:pt x="190" y="81"/>
                </a:lnTo>
                <a:lnTo>
                  <a:pt x="173" y="102"/>
                </a:lnTo>
                <a:lnTo>
                  <a:pt x="148" y="113"/>
                </a:lnTo>
                <a:lnTo>
                  <a:pt x="123" y="113"/>
                </a:lnTo>
                <a:lnTo>
                  <a:pt x="99" y="102"/>
                </a:lnTo>
                <a:lnTo>
                  <a:pt x="81" y="81"/>
                </a:lnTo>
                <a:lnTo>
                  <a:pt x="74" y="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77" name="Rectangle 14"/>
          <p:cNvSpPr>
            <a:spLocks noChangeArrowheads="1"/>
          </p:cNvSpPr>
          <p:nvPr/>
        </p:nvSpPr>
        <p:spPr bwMode="auto">
          <a:xfrm>
            <a:off x="3127322" y="2592673"/>
            <a:ext cx="14119" cy="6325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78" name="Rectangle 25"/>
          <p:cNvSpPr>
            <a:spLocks noChangeArrowheads="1"/>
          </p:cNvSpPr>
          <p:nvPr/>
        </p:nvSpPr>
        <p:spPr bwMode="auto">
          <a:xfrm>
            <a:off x="2661641" y="2448920"/>
            <a:ext cx="440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200" dirty="0">
                <a:latin typeface="Arial" charset="0"/>
              </a:rPr>
              <a:t>Autors</a:t>
            </a:r>
            <a:endParaRPr lang="de-DE" altLang="de-DE" sz="1600" dirty="0">
              <a:solidFill>
                <a:schemeClr val="tx1"/>
              </a:solidFill>
              <a:latin typeface="Arial" charset="0"/>
            </a:endParaRPr>
          </a:p>
        </p:txBody>
      </p:sp>
      <p:sp>
        <p:nvSpPr>
          <p:cNvPr id="11279" name="Rectangle 26"/>
          <p:cNvSpPr>
            <a:spLocks noChangeArrowheads="1"/>
          </p:cNvSpPr>
          <p:nvPr/>
        </p:nvSpPr>
        <p:spPr bwMode="auto">
          <a:xfrm>
            <a:off x="4599588" y="4010431"/>
            <a:ext cx="1732834" cy="1082589"/>
          </a:xfrm>
          <a:prstGeom prst="rect">
            <a:avLst/>
          </a:prstGeom>
          <a:solidFill>
            <a:srgbClr val="FFFFFF"/>
          </a:solidFill>
          <a:ln w="6350">
            <a:solidFill>
              <a:srgbClr val="000000"/>
            </a:solidFill>
            <a:miter lim="800000"/>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80" name="Rectangle 27"/>
          <p:cNvSpPr>
            <a:spLocks noChangeArrowheads="1"/>
          </p:cNvSpPr>
          <p:nvPr/>
        </p:nvSpPr>
        <p:spPr bwMode="auto">
          <a:xfrm>
            <a:off x="5109855" y="3799035"/>
            <a:ext cx="7610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endParaRPr lang="de-DE" altLang="de-DE" sz="1200" dirty="0">
              <a:latin typeface="Arial" charset="0"/>
            </a:endParaRPr>
          </a:p>
          <a:p>
            <a:pPr algn="ctr">
              <a:spcBef>
                <a:spcPct val="0"/>
              </a:spcBef>
              <a:buClrTx/>
              <a:buSzTx/>
              <a:buFontTx/>
              <a:buNone/>
            </a:pPr>
            <a:endParaRPr lang="de-DE" altLang="de-DE" sz="1200" dirty="0">
              <a:latin typeface="Arial" charset="0"/>
            </a:endParaRPr>
          </a:p>
          <a:p>
            <a:pPr algn="ctr">
              <a:spcBef>
                <a:spcPct val="0"/>
              </a:spcBef>
              <a:buClrTx/>
              <a:buSzTx/>
              <a:buFontTx/>
              <a:buNone/>
            </a:pPr>
            <a:r>
              <a:rPr lang="de-DE" altLang="de-DE" sz="1200" dirty="0">
                <a:latin typeface="Arial" charset="0"/>
              </a:rPr>
              <a:t>Information</a:t>
            </a:r>
          </a:p>
          <a:p>
            <a:pPr algn="ctr">
              <a:spcBef>
                <a:spcPct val="0"/>
              </a:spcBef>
              <a:buClrTx/>
              <a:buSzTx/>
              <a:buFontTx/>
              <a:buNone/>
            </a:pPr>
            <a:r>
              <a:rPr lang="de-DE" altLang="de-DE" sz="1200" dirty="0" err="1">
                <a:solidFill>
                  <a:schemeClr val="tx1"/>
                </a:solidFill>
                <a:latin typeface="Arial" charset="0"/>
              </a:rPr>
              <a:t>system</a:t>
            </a:r>
            <a:endParaRPr lang="de-DE" altLang="de-DE" sz="1600" dirty="0">
              <a:solidFill>
                <a:schemeClr val="tx1"/>
              </a:solidFill>
              <a:latin typeface="Arial" charset="0"/>
            </a:endParaRPr>
          </a:p>
        </p:txBody>
      </p:sp>
      <p:grpSp>
        <p:nvGrpSpPr>
          <p:cNvPr id="11281" name="Gruppieren 93"/>
          <p:cNvGrpSpPr>
            <a:grpSpLocks/>
          </p:cNvGrpSpPr>
          <p:nvPr/>
        </p:nvGrpSpPr>
        <p:grpSpPr bwMode="auto">
          <a:xfrm>
            <a:off x="4555945" y="2503016"/>
            <a:ext cx="1787272" cy="803955"/>
            <a:chOff x="2851026" y="2060848"/>
            <a:chExt cx="1489075" cy="1158875"/>
          </a:xfrm>
        </p:grpSpPr>
        <p:sp>
          <p:nvSpPr>
            <p:cNvPr id="11331" name="Freeform 34"/>
            <p:cNvSpPr>
              <a:spLocks/>
            </p:cNvSpPr>
            <p:nvPr/>
          </p:nvSpPr>
          <p:spPr bwMode="auto">
            <a:xfrm>
              <a:off x="2851026" y="2060848"/>
              <a:ext cx="1489075" cy="1158875"/>
            </a:xfrm>
            <a:custGeom>
              <a:avLst/>
              <a:gdLst>
                <a:gd name="T0" fmla="*/ 0 w 938"/>
                <a:gd name="T1" fmla="*/ 2147483647 h 730"/>
                <a:gd name="T2" fmla="*/ 0 w 938"/>
                <a:gd name="T3" fmla="*/ 2147483647 h 730"/>
                <a:gd name="T4" fmla="*/ 2147483647 w 938"/>
                <a:gd name="T5" fmla="*/ 2147483647 h 730"/>
                <a:gd name="T6" fmla="*/ 2147483647 w 938"/>
                <a:gd name="T7" fmla="*/ 2147483647 h 730"/>
                <a:gd name="T8" fmla="*/ 2147483647 w 938"/>
                <a:gd name="T9" fmla="*/ 2147483647 h 730"/>
                <a:gd name="T10" fmla="*/ 2147483647 w 938"/>
                <a:gd name="T11" fmla="*/ 2147483647 h 730"/>
                <a:gd name="T12" fmla="*/ 2147483647 w 938"/>
                <a:gd name="T13" fmla="*/ 2147483647 h 730"/>
                <a:gd name="T14" fmla="*/ 2147483647 w 938"/>
                <a:gd name="T15" fmla="*/ 2147483647 h 730"/>
                <a:gd name="T16" fmla="*/ 2147483647 w 938"/>
                <a:gd name="T17" fmla="*/ 2147483647 h 730"/>
                <a:gd name="T18" fmla="*/ 2147483647 w 938"/>
                <a:gd name="T19" fmla="*/ 2147483647 h 730"/>
                <a:gd name="T20" fmla="*/ 2147483647 w 938"/>
                <a:gd name="T21" fmla="*/ 2147483647 h 730"/>
                <a:gd name="T22" fmla="*/ 2147483647 w 938"/>
                <a:gd name="T23" fmla="*/ 2147483647 h 730"/>
                <a:gd name="T24" fmla="*/ 2147483647 w 938"/>
                <a:gd name="T25" fmla="*/ 2147483647 h 730"/>
                <a:gd name="T26" fmla="*/ 2147483647 w 938"/>
                <a:gd name="T27" fmla="*/ 2147483647 h 730"/>
                <a:gd name="T28" fmla="*/ 2147483647 w 938"/>
                <a:gd name="T29" fmla="*/ 2147483647 h 730"/>
                <a:gd name="T30" fmla="*/ 2147483647 w 938"/>
                <a:gd name="T31" fmla="*/ 2147483647 h 730"/>
                <a:gd name="T32" fmla="*/ 2147483647 w 938"/>
                <a:gd name="T33" fmla="*/ 2147483647 h 730"/>
                <a:gd name="T34" fmla="*/ 2147483647 w 938"/>
                <a:gd name="T35" fmla="*/ 2147483647 h 730"/>
                <a:gd name="T36" fmla="*/ 2147483647 w 938"/>
                <a:gd name="T37" fmla="*/ 2147483647 h 730"/>
                <a:gd name="T38" fmla="*/ 2147483647 w 938"/>
                <a:gd name="T39" fmla="*/ 2147483647 h 730"/>
                <a:gd name="T40" fmla="*/ 2147483647 w 938"/>
                <a:gd name="T41" fmla="*/ 2147483647 h 730"/>
                <a:gd name="T42" fmla="*/ 2147483647 w 938"/>
                <a:gd name="T43" fmla="*/ 2147483647 h 730"/>
                <a:gd name="T44" fmla="*/ 2147483647 w 938"/>
                <a:gd name="T45" fmla="*/ 2147483647 h 730"/>
                <a:gd name="T46" fmla="*/ 2147483647 w 938"/>
                <a:gd name="T47" fmla="*/ 2147483647 h 730"/>
                <a:gd name="T48" fmla="*/ 2147483647 w 938"/>
                <a:gd name="T49" fmla="*/ 2147483647 h 730"/>
                <a:gd name="T50" fmla="*/ 2147483647 w 938"/>
                <a:gd name="T51" fmla="*/ 2147483647 h 730"/>
                <a:gd name="T52" fmla="*/ 2147483647 w 938"/>
                <a:gd name="T53" fmla="*/ 2147483647 h 730"/>
                <a:gd name="T54" fmla="*/ 2147483647 w 938"/>
                <a:gd name="T55" fmla="*/ 2147483647 h 730"/>
                <a:gd name="T56" fmla="*/ 2147483647 w 938"/>
                <a:gd name="T57" fmla="*/ 2147483647 h 730"/>
                <a:gd name="T58" fmla="*/ 2147483647 w 938"/>
                <a:gd name="T59" fmla="*/ 2147483647 h 730"/>
                <a:gd name="T60" fmla="*/ 2147483647 w 938"/>
                <a:gd name="T61" fmla="*/ 0 h 730"/>
                <a:gd name="T62" fmla="*/ 2147483647 w 938"/>
                <a:gd name="T63" fmla="*/ 0 h 730"/>
                <a:gd name="T64" fmla="*/ 2147483647 w 938"/>
                <a:gd name="T65" fmla="*/ 2147483647 h 730"/>
                <a:gd name="T66" fmla="*/ 2147483647 w 938"/>
                <a:gd name="T67" fmla="*/ 2147483647 h 730"/>
                <a:gd name="T68" fmla="*/ 2147483647 w 938"/>
                <a:gd name="T69" fmla="*/ 2147483647 h 730"/>
                <a:gd name="T70" fmla="*/ 2147483647 w 938"/>
                <a:gd name="T71" fmla="*/ 2147483647 h 730"/>
                <a:gd name="T72" fmla="*/ 2147483647 w 938"/>
                <a:gd name="T73" fmla="*/ 2147483647 h 730"/>
                <a:gd name="T74" fmla="*/ 2147483647 w 938"/>
                <a:gd name="T75" fmla="*/ 2147483647 h 730"/>
                <a:gd name="T76" fmla="*/ 2147483647 w 938"/>
                <a:gd name="T77" fmla="*/ 2147483647 h 730"/>
                <a:gd name="T78" fmla="*/ 2147483647 w 938"/>
                <a:gd name="T79" fmla="*/ 2147483647 h 730"/>
                <a:gd name="T80" fmla="*/ 0 w 938"/>
                <a:gd name="T81" fmla="*/ 2147483647 h 7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8" h="730">
                  <a:moveTo>
                    <a:pt x="0" y="116"/>
                  </a:moveTo>
                  <a:lnTo>
                    <a:pt x="0" y="610"/>
                  </a:lnTo>
                  <a:lnTo>
                    <a:pt x="7" y="631"/>
                  </a:lnTo>
                  <a:lnTo>
                    <a:pt x="28" y="649"/>
                  </a:lnTo>
                  <a:lnTo>
                    <a:pt x="56" y="667"/>
                  </a:lnTo>
                  <a:lnTo>
                    <a:pt x="99" y="684"/>
                  </a:lnTo>
                  <a:lnTo>
                    <a:pt x="151" y="698"/>
                  </a:lnTo>
                  <a:lnTo>
                    <a:pt x="215" y="709"/>
                  </a:lnTo>
                  <a:lnTo>
                    <a:pt x="282" y="719"/>
                  </a:lnTo>
                  <a:lnTo>
                    <a:pt x="356" y="727"/>
                  </a:lnTo>
                  <a:lnTo>
                    <a:pt x="430" y="730"/>
                  </a:lnTo>
                  <a:lnTo>
                    <a:pt x="507" y="730"/>
                  </a:lnTo>
                  <a:lnTo>
                    <a:pt x="585" y="727"/>
                  </a:lnTo>
                  <a:lnTo>
                    <a:pt x="659" y="719"/>
                  </a:lnTo>
                  <a:lnTo>
                    <a:pt x="726" y="709"/>
                  </a:lnTo>
                  <a:lnTo>
                    <a:pt x="786" y="698"/>
                  </a:lnTo>
                  <a:lnTo>
                    <a:pt x="839" y="684"/>
                  </a:lnTo>
                  <a:lnTo>
                    <a:pt x="881" y="667"/>
                  </a:lnTo>
                  <a:lnTo>
                    <a:pt x="913" y="649"/>
                  </a:lnTo>
                  <a:lnTo>
                    <a:pt x="930" y="631"/>
                  </a:lnTo>
                  <a:lnTo>
                    <a:pt x="938" y="610"/>
                  </a:lnTo>
                  <a:lnTo>
                    <a:pt x="938" y="116"/>
                  </a:lnTo>
                  <a:lnTo>
                    <a:pt x="930" y="99"/>
                  </a:lnTo>
                  <a:lnTo>
                    <a:pt x="913" y="77"/>
                  </a:lnTo>
                  <a:lnTo>
                    <a:pt x="881" y="60"/>
                  </a:lnTo>
                  <a:lnTo>
                    <a:pt x="839" y="46"/>
                  </a:lnTo>
                  <a:lnTo>
                    <a:pt x="786" y="32"/>
                  </a:lnTo>
                  <a:lnTo>
                    <a:pt x="726" y="17"/>
                  </a:lnTo>
                  <a:lnTo>
                    <a:pt x="659" y="10"/>
                  </a:lnTo>
                  <a:lnTo>
                    <a:pt x="585" y="3"/>
                  </a:lnTo>
                  <a:lnTo>
                    <a:pt x="507" y="0"/>
                  </a:lnTo>
                  <a:lnTo>
                    <a:pt x="430" y="0"/>
                  </a:lnTo>
                  <a:lnTo>
                    <a:pt x="356" y="3"/>
                  </a:lnTo>
                  <a:lnTo>
                    <a:pt x="282" y="10"/>
                  </a:lnTo>
                  <a:lnTo>
                    <a:pt x="215" y="17"/>
                  </a:lnTo>
                  <a:lnTo>
                    <a:pt x="151" y="32"/>
                  </a:lnTo>
                  <a:lnTo>
                    <a:pt x="99" y="46"/>
                  </a:lnTo>
                  <a:lnTo>
                    <a:pt x="56" y="60"/>
                  </a:lnTo>
                  <a:lnTo>
                    <a:pt x="28" y="77"/>
                  </a:lnTo>
                  <a:lnTo>
                    <a:pt x="7" y="99"/>
                  </a:lnTo>
                  <a:lnTo>
                    <a:pt x="0" y="116"/>
                  </a:lnTo>
                  <a:close/>
                </a:path>
              </a:pathLst>
            </a:custGeom>
            <a:solidFill>
              <a:srgbClr val="FFFFFF"/>
            </a:solidFill>
            <a:ln w="11113">
              <a:solidFill>
                <a:srgbClr val="000000"/>
              </a:solidFill>
              <a:prstDash val="solid"/>
              <a:round/>
              <a:headEnd/>
              <a:tailEnd/>
            </a:ln>
          </p:spPr>
          <p:txBody>
            <a:bodyPr/>
            <a:lstStyle/>
            <a:p>
              <a:endParaRPr lang="de-DE" sz="1600"/>
            </a:p>
          </p:txBody>
        </p:sp>
        <p:sp>
          <p:nvSpPr>
            <p:cNvPr id="11332" name="Freeform 35"/>
            <p:cNvSpPr>
              <a:spLocks/>
            </p:cNvSpPr>
            <p:nvPr/>
          </p:nvSpPr>
          <p:spPr bwMode="auto">
            <a:xfrm>
              <a:off x="2851026" y="2244998"/>
              <a:ext cx="1489075" cy="185737"/>
            </a:xfrm>
            <a:custGeom>
              <a:avLst/>
              <a:gdLst>
                <a:gd name="T0" fmla="*/ 0 w 938"/>
                <a:gd name="T1" fmla="*/ 0 h 117"/>
                <a:gd name="T2" fmla="*/ 2147483647 w 938"/>
                <a:gd name="T3" fmla="*/ 2147483647 h 117"/>
                <a:gd name="T4" fmla="*/ 2147483647 w 938"/>
                <a:gd name="T5" fmla="*/ 2147483647 h 117"/>
                <a:gd name="T6" fmla="*/ 2147483647 w 938"/>
                <a:gd name="T7" fmla="*/ 2147483647 h 117"/>
                <a:gd name="T8" fmla="*/ 2147483647 w 938"/>
                <a:gd name="T9" fmla="*/ 2147483647 h 117"/>
                <a:gd name="T10" fmla="*/ 2147483647 w 938"/>
                <a:gd name="T11" fmla="*/ 2147483647 h 117"/>
                <a:gd name="T12" fmla="*/ 2147483647 w 938"/>
                <a:gd name="T13" fmla="*/ 2147483647 h 117"/>
                <a:gd name="T14" fmla="*/ 2147483647 w 938"/>
                <a:gd name="T15" fmla="*/ 2147483647 h 117"/>
                <a:gd name="T16" fmla="*/ 2147483647 w 938"/>
                <a:gd name="T17" fmla="*/ 2147483647 h 117"/>
                <a:gd name="T18" fmla="*/ 2147483647 w 938"/>
                <a:gd name="T19" fmla="*/ 2147483647 h 117"/>
                <a:gd name="T20" fmla="*/ 2147483647 w 938"/>
                <a:gd name="T21" fmla="*/ 2147483647 h 117"/>
                <a:gd name="T22" fmla="*/ 2147483647 w 938"/>
                <a:gd name="T23" fmla="*/ 2147483647 h 117"/>
                <a:gd name="T24" fmla="*/ 2147483647 w 938"/>
                <a:gd name="T25" fmla="*/ 2147483647 h 117"/>
                <a:gd name="T26" fmla="*/ 2147483647 w 938"/>
                <a:gd name="T27" fmla="*/ 2147483647 h 117"/>
                <a:gd name="T28" fmla="*/ 2147483647 w 938"/>
                <a:gd name="T29" fmla="*/ 2147483647 h 117"/>
                <a:gd name="T30" fmla="*/ 2147483647 w 938"/>
                <a:gd name="T31" fmla="*/ 2147483647 h 117"/>
                <a:gd name="T32" fmla="*/ 2147483647 w 938"/>
                <a:gd name="T33" fmla="*/ 2147483647 h 117"/>
                <a:gd name="T34" fmla="*/ 2147483647 w 938"/>
                <a:gd name="T35" fmla="*/ 2147483647 h 117"/>
                <a:gd name="T36" fmla="*/ 2147483647 w 938"/>
                <a:gd name="T37" fmla="*/ 2147483647 h 117"/>
                <a:gd name="T38" fmla="*/ 2147483647 w 938"/>
                <a:gd name="T39" fmla="*/ 0 h 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38" h="117">
                  <a:moveTo>
                    <a:pt x="0" y="0"/>
                  </a:moveTo>
                  <a:lnTo>
                    <a:pt x="7" y="21"/>
                  </a:lnTo>
                  <a:lnTo>
                    <a:pt x="28" y="39"/>
                  </a:lnTo>
                  <a:lnTo>
                    <a:pt x="56" y="57"/>
                  </a:lnTo>
                  <a:lnTo>
                    <a:pt x="99" y="74"/>
                  </a:lnTo>
                  <a:lnTo>
                    <a:pt x="151" y="88"/>
                  </a:lnTo>
                  <a:lnTo>
                    <a:pt x="215" y="99"/>
                  </a:lnTo>
                  <a:lnTo>
                    <a:pt x="282" y="110"/>
                  </a:lnTo>
                  <a:lnTo>
                    <a:pt x="356" y="113"/>
                  </a:lnTo>
                  <a:lnTo>
                    <a:pt x="430" y="117"/>
                  </a:lnTo>
                  <a:lnTo>
                    <a:pt x="507" y="117"/>
                  </a:lnTo>
                  <a:lnTo>
                    <a:pt x="585" y="113"/>
                  </a:lnTo>
                  <a:lnTo>
                    <a:pt x="659" y="110"/>
                  </a:lnTo>
                  <a:lnTo>
                    <a:pt x="726" y="99"/>
                  </a:lnTo>
                  <a:lnTo>
                    <a:pt x="786" y="88"/>
                  </a:lnTo>
                  <a:lnTo>
                    <a:pt x="839" y="74"/>
                  </a:lnTo>
                  <a:lnTo>
                    <a:pt x="881" y="57"/>
                  </a:lnTo>
                  <a:lnTo>
                    <a:pt x="913" y="39"/>
                  </a:lnTo>
                  <a:lnTo>
                    <a:pt x="930" y="21"/>
                  </a:lnTo>
                  <a:lnTo>
                    <a:pt x="93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sz="1600"/>
            </a:p>
          </p:txBody>
        </p:sp>
        <p:sp>
          <p:nvSpPr>
            <p:cNvPr id="11333" name="Rectangle 36"/>
            <p:cNvSpPr>
              <a:spLocks noChangeArrowheads="1"/>
            </p:cNvSpPr>
            <p:nvPr/>
          </p:nvSpPr>
          <p:spPr bwMode="auto">
            <a:xfrm>
              <a:off x="3203848" y="2479947"/>
              <a:ext cx="624824" cy="26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200" dirty="0">
                  <a:latin typeface="Arial" charset="0"/>
                </a:rPr>
                <a:t>Knowledge</a:t>
              </a:r>
              <a:endParaRPr lang="de-DE" altLang="de-DE" sz="1600" dirty="0">
                <a:solidFill>
                  <a:schemeClr val="tx1"/>
                </a:solidFill>
                <a:latin typeface="Arial" charset="0"/>
              </a:endParaRPr>
            </a:p>
          </p:txBody>
        </p:sp>
        <p:sp>
          <p:nvSpPr>
            <p:cNvPr id="11334" name="Rectangle 37"/>
            <p:cNvSpPr>
              <a:spLocks noChangeArrowheads="1"/>
            </p:cNvSpPr>
            <p:nvPr/>
          </p:nvSpPr>
          <p:spPr bwMode="auto">
            <a:xfrm>
              <a:off x="3208214" y="2732360"/>
              <a:ext cx="288584" cy="26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200" dirty="0">
                  <a:latin typeface="Arial" charset="0"/>
                </a:rPr>
                <a:t>Base</a:t>
              </a:r>
              <a:endParaRPr lang="de-DE" altLang="de-DE" sz="1600" dirty="0">
                <a:solidFill>
                  <a:schemeClr val="tx1"/>
                </a:solidFill>
                <a:latin typeface="Arial" charset="0"/>
              </a:endParaRPr>
            </a:p>
          </p:txBody>
        </p:sp>
      </p:grpSp>
      <p:sp>
        <p:nvSpPr>
          <p:cNvPr id="11283" name="Rectangle 42"/>
          <p:cNvSpPr>
            <a:spLocks noChangeArrowheads="1"/>
          </p:cNvSpPr>
          <p:nvPr/>
        </p:nvSpPr>
        <p:spPr bwMode="auto">
          <a:xfrm>
            <a:off x="4774718" y="3445889"/>
            <a:ext cx="14055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r>
              <a:rPr lang="de-DE" altLang="de-DE" sz="1200" dirty="0" err="1">
                <a:latin typeface="Arial" charset="0"/>
              </a:rPr>
              <a:t>Representation</a:t>
            </a:r>
            <a:r>
              <a:rPr lang="de-DE" altLang="de-DE" sz="1200" dirty="0">
                <a:latin typeface="Arial" charset="0"/>
              </a:rPr>
              <a:t> </a:t>
            </a:r>
            <a:r>
              <a:rPr lang="de-DE" altLang="de-DE" sz="1200" dirty="0" err="1">
                <a:latin typeface="Arial" charset="0"/>
              </a:rPr>
              <a:t>and</a:t>
            </a:r>
            <a:r>
              <a:rPr lang="de-DE" altLang="de-DE" sz="1200" dirty="0">
                <a:latin typeface="Arial" charset="0"/>
              </a:rPr>
              <a:t> </a:t>
            </a:r>
            <a:r>
              <a:rPr lang="de-DE" altLang="de-DE" sz="1200" dirty="0" err="1">
                <a:latin typeface="Arial" charset="0"/>
              </a:rPr>
              <a:t>knowledge</a:t>
            </a:r>
            <a:r>
              <a:rPr lang="de-DE" altLang="de-DE" sz="1200" dirty="0">
                <a:latin typeface="Arial" charset="0"/>
              </a:rPr>
              <a:t> </a:t>
            </a:r>
            <a:r>
              <a:rPr lang="de-DE" altLang="de-DE" sz="1200" dirty="0" err="1">
                <a:latin typeface="Arial" charset="0"/>
              </a:rPr>
              <a:t>structures</a:t>
            </a:r>
            <a:endParaRPr lang="de-DE" altLang="de-DE" sz="1600" dirty="0">
              <a:solidFill>
                <a:schemeClr val="tx1"/>
              </a:solidFill>
              <a:latin typeface="Arial" charset="0"/>
            </a:endParaRPr>
          </a:p>
        </p:txBody>
      </p:sp>
      <p:sp>
        <p:nvSpPr>
          <p:cNvPr id="11284" name="Rectangle 58"/>
          <p:cNvSpPr>
            <a:spLocks noChangeArrowheads="1"/>
          </p:cNvSpPr>
          <p:nvPr/>
        </p:nvSpPr>
        <p:spPr bwMode="auto">
          <a:xfrm>
            <a:off x="5975587" y="4880396"/>
            <a:ext cx="8985" cy="163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86" name="Freeform 63"/>
          <p:cNvSpPr>
            <a:spLocks noEditPoints="1"/>
          </p:cNvSpPr>
          <p:nvPr/>
        </p:nvSpPr>
        <p:spPr bwMode="auto">
          <a:xfrm>
            <a:off x="2770485" y="3174948"/>
            <a:ext cx="3850" cy="986"/>
          </a:xfrm>
          <a:custGeom>
            <a:avLst/>
            <a:gdLst>
              <a:gd name="T0" fmla="*/ 0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0 w 3"/>
              <a:gd name="T13" fmla="*/ 0 h 1588"/>
              <a:gd name="T14" fmla="*/ 2147483647 w 3"/>
              <a:gd name="T15" fmla="*/ 0 h 1588"/>
              <a:gd name="T16" fmla="*/ 2147483647 w 3"/>
              <a:gd name="T17" fmla="*/ 0 h 1588"/>
              <a:gd name="T18" fmla="*/ 2147483647 w 3"/>
              <a:gd name="T19" fmla="*/ 0 h 1588"/>
              <a:gd name="T20" fmla="*/ 2147483647 w 3"/>
              <a:gd name="T21" fmla="*/ 0 h 1588"/>
              <a:gd name="T22" fmla="*/ 0 w 3"/>
              <a:gd name="T23" fmla="*/ 0 h 1588"/>
              <a:gd name="T24" fmla="*/ 0 w 3"/>
              <a:gd name="T25" fmla="*/ 0 h 1588"/>
              <a:gd name="T26" fmla="*/ 0 w 3"/>
              <a:gd name="T27" fmla="*/ 0 h 1588"/>
              <a:gd name="T28" fmla="*/ 0 w 3"/>
              <a:gd name="T29" fmla="*/ 0 h 1588"/>
              <a:gd name="T30" fmla="*/ 0 w 3"/>
              <a:gd name="T31" fmla="*/ 0 h 1588"/>
              <a:gd name="T32" fmla="*/ 0 w 3"/>
              <a:gd name="T33" fmla="*/ 0 h 1588"/>
              <a:gd name="T34" fmla="*/ 0 w 3"/>
              <a:gd name="T35" fmla="*/ 0 h 1588"/>
              <a:gd name="T36" fmla="*/ 0 w 3"/>
              <a:gd name="T37" fmla="*/ 0 h 1588"/>
              <a:gd name="T38" fmla="*/ 0 w 3"/>
              <a:gd name="T39" fmla="*/ 0 h 1588"/>
              <a:gd name="T40" fmla="*/ 0 w 3"/>
              <a:gd name="T41" fmla="*/ 0 h 1588"/>
              <a:gd name="T42" fmla="*/ 0 w 3"/>
              <a:gd name="T43" fmla="*/ 0 h 1588"/>
              <a:gd name="T44" fmla="*/ 0 w 3"/>
              <a:gd name="T45" fmla="*/ 0 h 1588"/>
              <a:gd name="T46" fmla="*/ 0 w 3"/>
              <a:gd name="T47" fmla="*/ 0 h 1588"/>
              <a:gd name="T48" fmla="*/ 0 w 3"/>
              <a:gd name="T49" fmla="*/ 0 h 1588"/>
              <a:gd name="T50" fmla="*/ 0 w 3"/>
              <a:gd name="T51" fmla="*/ 0 h 1588"/>
              <a:gd name="T52" fmla="*/ 0 w 3"/>
              <a:gd name="T53" fmla="*/ 0 h 1588"/>
              <a:gd name="T54" fmla="*/ 0 w 3"/>
              <a:gd name="T55" fmla="*/ 0 h 1588"/>
              <a:gd name="T56" fmla="*/ 0 w 3"/>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8">
                <a:moveTo>
                  <a:pt x="0" y="0"/>
                </a:moveTo>
                <a:lnTo>
                  <a:pt x="0" y="0"/>
                </a:lnTo>
                <a:lnTo>
                  <a:pt x="3" y="0"/>
                </a:ln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87" name="Freeform 64"/>
          <p:cNvSpPr>
            <a:spLocks noEditPoints="1"/>
          </p:cNvSpPr>
          <p:nvPr/>
        </p:nvSpPr>
        <p:spPr bwMode="auto">
          <a:xfrm>
            <a:off x="2770485" y="3174948"/>
            <a:ext cx="3850" cy="986"/>
          </a:xfrm>
          <a:custGeom>
            <a:avLst/>
            <a:gdLst>
              <a:gd name="T0" fmla="*/ 0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0 w 3"/>
              <a:gd name="T13" fmla="*/ 0 h 1588"/>
              <a:gd name="T14" fmla="*/ 2147483647 w 3"/>
              <a:gd name="T15" fmla="*/ 0 h 1588"/>
              <a:gd name="T16" fmla="*/ 2147483647 w 3"/>
              <a:gd name="T17" fmla="*/ 0 h 1588"/>
              <a:gd name="T18" fmla="*/ 2147483647 w 3"/>
              <a:gd name="T19" fmla="*/ 0 h 1588"/>
              <a:gd name="T20" fmla="*/ 2147483647 w 3"/>
              <a:gd name="T21" fmla="*/ 0 h 1588"/>
              <a:gd name="T22" fmla="*/ 0 w 3"/>
              <a:gd name="T23" fmla="*/ 0 h 1588"/>
              <a:gd name="T24" fmla="*/ 0 w 3"/>
              <a:gd name="T25" fmla="*/ 0 h 1588"/>
              <a:gd name="T26" fmla="*/ 0 w 3"/>
              <a:gd name="T27" fmla="*/ 0 h 1588"/>
              <a:gd name="T28" fmla="*/ 0 w 3"/>
              <a:gd name="T29" fmla="*/ 0 h 1588"/>
              <a:gd name="T30" fmla="*/ 0 w 3"/>
              <a:gd name="T31" fmla="*/ 0 h 1588"/>
              <a:gd name="T32" fmla="*/ 0 w 3"/>
              <a:gd name="T33" fmla="*/ 0 h 1588"/>
              <a:gd name="T34" fmla="*/ 0 w 3"/>
              <a:gd name="T35" fmla="*/ 0 h 1588"/>
              <a:gd name="T36" fmla="*/ 0 w 3"/>
              <a:gd name="T37" fmla="*/ 0 h 1588"/>
              <a:gd name="T38" fmla="*/ 0 w 3"/>
              <a:gd name="T39" fmla="*/ 0 h 1588"/>
              <a:gd name="T40" fmla="*/ 0 w 3"/>
              <a:gd name="T41" fmla="*/ 0 h 1588"/>
              <a:gd name="T42" fmla="*/ 0 w 3"/>
              <a:gd name="T43" fmla="*/ 0 h 1588"/>
              <a:gd name="T44" fmla="*/ 0 w 3"/>
              <a:gd name="T45" fmla="*/ 0 h 1588"/>
              <a:gd name="T46" fmla="*/ 0 w 3"/>
              <a:gd name="T47" fmla="*/ 0 h 1588"/>
              <a:gd name="T48" fmla="*/ 0 w 3"/>
              <a:gd name="T49" fmla="*/ 0 h 1588"/>
              <a:gd name="T50" fmla="*/ 0 w 3"/>
              <a:gd name="T51" fmla="*/ 0 h 1588"/>
              <a:gd name="T52" fmla="*/ 0 w 3"/>
              <a:gd name="T53" fmla="*/ 0 h 1588"/>
              <a:gd name="T54" fmla="*/ 0 w 3"/>
              <a:gd name="T55" fmla="*/ 0 h 1588"/>
              <a:gd name="T56" fmla="*/ 0 w 3"/>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8">
                <a:moveTo>
                  <a:pt x="0" y="0"/>
                </a:moveTo>
                <a:lnTo>
                  <a:pt x="0" y="0"/>
                </a:lnTo>
                <a:lnTo>
                  <a:pt x="3" y="0"/>
                </a:ln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88" name="Freeform 65"/>
          <p:cNvSpPr>
            <a:spLocks noEditPoints="1"/>
          </p:cNvSpPr>
          <p:nvPr/>
        </p:nvSpPr>
        <p:spPr bwMode="auto">
          <a:xfrm>
            <a:off x="2770485" y="3174948"/>
            <a:ext cx="3850" cy="986"/>
          </a:xfrm>
          <a:custGeom>
            <a:avLst/>
            <a:gdLst>
              <a:gd name="T0" fmla="*/ 0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0 w 3"/>
              <a:gd name="T13" fmla="*/ 0 h 1588"/>
              <a:gd name="T14" fmla="*/ 2147483647 w 3"/>
              <a:gd name="T15" fmla="*/ 0 h 1588"/>
              <a:gd name="T16" fmla="*/ 2147483647 w 3"/>
              <a:gd name="T17" fmla="*/ 0 h 1588"/>
              <a:gd name="T18" fmla="*/ 2147483647 w 3"/>
              <a:gd name="T19" fmla="*/ 0 h 1588"/>
              <a:gd name="T20" fmla="*/ 2147483647 w 3"/>
              <a:gd name="T21" fmla="*/ 0 h 1588"/>
              <a:gd name="T22" fmla="*/ 0 w 3"/>
              <a:gd name="T23" fmla="*/ 0 h 1588"/>
              <a:gd name="T24" fmla="*/ 0 w 3"/>
              <a:gd name="T25" fmla="*/ 0 h 1588"/>
              <a:gd name="T26" fmla="*/ 0 w 3"/>
              <a:gd name="T27" fmla="*/ 0 h 1588"/>
              <a:gd name="T28" fmla="*/ 0 w 3"/>
              <a:gd name="T29" fmla="*/ 0 h 1588"/>
              <a:gd name="T30" fmla="*/ 0 w 3"/>
              <a:gd name="T31" fmla="*/ 0 h 1588"/>
              <a:gd name="T32" fmla="*/ 0 w 3"/>
              <a:gd name="T33" fmla="*/ 0 h 1588"/>
              <a:gd name="T34" fmla="*/ 0 w 3"/>
              <a:gd name="T35" fmla="*/ 0 h 1588"/>
              <a:gd name="T36" fmla="*/ 0 w 3"/>
              <a:gd name="T37" fmla="*/ 0 h 1588"/>
              <a:gd name="T38" fmla="*/ 0 w 3"/>
              <a:gd name="T39" fmla="*/ 0 h 1588"/>
              <a:gd name="T40" fmla="*/ 0 w 3"/>
              <a:gd name="T41" fmla="*/ 0 h 1588"/>
              <a:gd name="T42" fmla="*/ 0 w 3"/>
              <a:gd name="T43" fmla="*/ 0 h 1588"/>
              <a:gd name="T44" fmla="*/ 0 w 3"/>
              <a:gd name="T45" fmla="*/ 0 h 1588"/>
              <a:gd name="T46" fmla="*/ 0 w 3"/>
              <a:gd name="T47" fmla="*/ 0 h 1588"/>
              <a:gd name="T48" fmla="*/ 0 w 3"/>
              <a:gd name="T49" fmla="*/ 0 h 1588"/>
              <a:gd name="T50" fmla="*/ 0 w 3"/>
              <a:gd name="T51" fmla="*/ 0 h 1588"/>
              <a:gd name="T52" fmla="*/ 0 w 3"/>
              <a:gd name="T53" fmla="*/ 0 h 1588"/>
              <a:gd name="T54" fmla="*/ 0 w 3"/>
              <a:gd name="T55" fmla="*/ 0 h 1588"/>
              <a:gd name="T56" fmla="*/ 0 w 3"/>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8">
                <a:moveTo>
                  <a:pt x="0" y="0"/>
                </a:moveTo>
                <a:lnTo>
                  <a:pt x="0" y="0"/>
                </a:lnTo>
                <a:lnTo>
                  <a:pt x="3" y="0"/>
                </a:ln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89" name="Rectangle 66"/>
          <p:cNvSpPr>
            <a:spLocks noChangeArrowheads="1"/>
          </p:cNvSpPr>
          <p:nvPr/>
        </p:nvSpPr>
        <p:spPr bwMode="auto">
          <a:xfrm>
            <a:off x="2756365" y="3161156"/>
            <a:ext cx="32090" cy="27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90" name="Freeform 67"/>
          <p:cNvSpPr>
            <a:spLocks noEditPoints="1"/>
          </p:cNvSpPr>
          <p:nvPr/>
        </p:nvSpPr>
        <p:spPr bwMode="auto">
          <a:xfrm>
            <a:off x="2625440" y="2872480"/>
            <a:ext cx="344000" cy="607892"/>
          </a:xfrm>
          <a:custGeom>
            <a:avLst/>
            <a:gdLst>
              <a:gd name="T0" fmla="*/ 2147483647 w 268"/>
              <a:gd name="T1" fmla="*/ 2147483647 h 617"/>
              <a:gd name="T2" fmla="*/ 2147483647 w 268"/>
              <a:gd name="T3" fmla="*/ 2147483647 h 617"/>
              <a:gd name="T4" fmla="*/ 2147483647 w 268"/>
              <a:gd name="T5" fmla="*/ 2147483647 h 617"/>
              <a:gd name="T6" fmla="*/ 2147483647 w 268"/>
              <a:gd name="T7" fmla="*/ 2147483647 h 617"/>
              <a:gd name="T8" fmla="*/ 2147483647 w 268"/>
              <a:gd name="T9" fmla="*/ 2147483647 h 617"/>
              <a:gd name="T10" fmla="*/ 2147483647 w 268"/>
              <a:gd name="T11" fmla="*/ 2147483647 h 617"/>
              <a:gd name="T12" fmla="*/ 2147483647 w 268"/>
              <a:gd name="T13" fmla="*/ 2147483647 h 617"/>
              <a:gd name="T14" fmla="*/ 2147483647 w 268"/>
              <a:gd name="T15" fmla="*/ 2147483647 h 617"/>
              <a:gd name="T16" fmla="*/ 2147483647 w 268"/>
              <a:gd name="T17" fmla="*/ 2147483647 h 617"/>
              <a:gd name="T18" fmla="*/ 2147483647 w 268"/>
              <a:gd name="T19" fmla="*/ 2147483647 h 617"/>
              <a:gd name="T20" fmla="*/ 2147483647 w 268"/>
              <a:gd name="T21" fmla="*/ 2147483647 h 617"/>
              <a:gd name="T22" fmla="*/ 2147483647 w 268"/>
              <a:gd name="T23" fmla="*/ 2147483647 h 617"/>
              <a:gd name="T24" fmla="*/ 2147483647 w 268"/>
              <a:gd name="T25" fmla="*/ 2147483647 h 617"/>
              <a:gd name="T26" fmla="*/ 2147483647 w 268"/>
              <a:gd name="T27" fmla="*/ 2147483647 h 617"/>
              <a:gd name="T28" fmla="*/ 2147483647 w 268"/>
              <a:gd name="T29" fmla="*/ 2147483647 h 617"/>
              <a:gd name="T30" fmla="*/ 2147483647 w 268"/>
              <a:gd name="T31" fmla="*/ 2147483647 h 617"/>
              <a:gd name="T32" fmla="*/ 2147483647 w 268"/>
              <a:gd name="T33" fmla="*/ 2147483647 h 617"/>
              <a:gd name="T34" fmla="*/ 2147483647 w 268"/>
              <a:gd name="T35" fmla="*/ 2147483647 h 617"/>
              <a:gd name="T36" fmla="*/ 2147483647 w 268"/>
              <a:gd name="T37" fmla="*/ 2147483647 h 617"/>
              <a:gd name="T38" fmla="*/ 2147483647 w 268"/>
              <a:gd name="T39" fmla="*/ 2147483647 h 617"/>
              <a:gd name="T40" fmla="*/ 2147483647 w 268"/>
              <a:gd name="T41" fmla="*/ 2147483647 h 617"/>
              <a:gd name="T42" fmla="*/ 2147483647 w 268"/>
              <a:gd name="T43" fmla="*/ 2147483647 h 617"/>
              <a:gd name="T44" fmla="*/ 0 w 268"/>
              <a:gd name="T45" fmla="*/ 2147483647 h 617"/>
              <a:gd name="T46" fmla="*/ 0 w 268"/>
              <a:gd name="T47" fmla="*/ 2147483647 h 617"/>
              <a:gd name="T48" fmla="*/ 2147483647 w 268"/>
              <a:gd name="T49" fmla="*/ 2147483647 h 617"/>
              <a:gd name="T50" fmla="*/ 2147483647 w 268"/>
              <a:gd name="T51" fmla="*/ 2147483647 h 617"/>
              <a:gd name="T52" fmla="*/ 2147483647 w 268"/>
              <a:gd name="T53" fmla="*/ 2147483647 h 617"/>
              <a:gd name="T54" fmla="*/ 2147483647 w 268"/>
              <a:gd name="T55" fmla="*/ 2147483647 h 617"/>
              <a:gd name="T56" fmla="*/ 2147483647 w 268"/>
              <a:gd name="T57" fmla="*/ 2147483647 h 617"/>
              <a:gd name="T58" fmla="*/ 2147483647 w 268"/>
              <a:gd name="T59" fmla="*/ 2147483647 h 617"/>
              <a:gd name="T60" fmla="*/ 2147483647 w 268"/>
              <a:gd name="T61" fmla="*/ 2147483647 h 617"/>
              <a:gd name="T62" fmla="*/ 2147483647 w 268"/>
              <a:gd name="T63" fmla="*/ 2147483647 h 617"/>
              <a:gd name="T64" fmla="*/ 2147483647 w 268"/>
              <a:gd name="T65" fmla="*/ 2147483647 h 617"/>
              <a:gd name="T66" fmla="*/ 2147483647 w 268"/>
              <a:gd name="T67" fmla="*/ 2147483647 h 617"/>
              <a:gd name="T68" fmla="*/ 2147483647 w 268"/>
              <a:gd name="T69" fmla="*/ 2147483647 h 617"/>
              <a:gd name="T70" fmla="*/ 2147483647 w 268"/>
              <a:gd name="T71" fmla="*/ 2147483647 h 617"/>
              <a:gd name="T72" fmla="*/ 2147483647 w 268"/>
              <a:gd name="T73" fmla="*/ 2147483647 h 617"/>
              <a:gd name="T74" fmla="*/ 2147483647 w 268"/>
              <a:gd name="T75" fmla="*/ 2147483647 h 617"/>
              <a:gd name="T76" fmla="*/ 2147483647 w 268"/>
              <a:gd name="T77" fmla="*/ 2147483647 h 617"/>
              <a:gd name="T78" fmla="*/ 2147483647 w 268"/>
              <a:gd name="T79" fmla="*/ 2147483647 h 617"/>
              <a:gd name="T80" fmla="*/ 2147483647 w 268"/>
              <a:gd name="T81" fmla="*/ 2147483647 h 617"/>
              <a:gd name="T82" fmla="*/ 2147483647 w 268"/>
              <a:gd name="T83" fmla="*/ 2147483647 h 617"/>
              <a:gd name="T84" fmla="*/ 2147483647 w 268"/>
              <a:gd name="T85" fmla="*/ 2147483647 h 617"/>
              <a:gd name="T86" fmla="*/ 2147483647 w 268"/>
              <a:gd name="T87" fmla="*/ 2147483647 h 617"/>
              <a:gd name="T88" fmla="*/ 2147483647 w 268"/>
              <a:gd name="T89" fmla="*/ 2147483647 h 617"/>
              <a:gd name="T90" fmla="*/ 2147483647 w 268"/>
              <a:gd name="T91" fmla="*/ 2147483647 h 617"/>
              <a:gd name="T92" fmla="*/ 2147483647 w 268"/>
              <a:gd name="T93" fmla="*/ 2147483647 h 617"/>
              <a:gd name="T94" fmla="*/ 2147483647 w 268"/>
              <a:gd name="T95" fmla="*/ 2147483647 h 617"/>
              <a:gd name="T96" fmla="*/ 2147483647 w 268"/>
              <a:gd name="T97" fmla="*/ 2147483647 h 617"/>
              <a:gd name="T98" fmla="*/ 2147483647 w 268"/>
              <a:gd name="T99" fmla="*/ 0 h 617"/>
              <a:gd name="T100" fmla="*/ 2147483647 w 268"/>
              <a:gd name="T101" fmla="*/ 0 h 617"/>
              <a:gd name="T102" fmla="*/ 2147483647 w 268"/>
              <a:gd name="T103" fmla="*/ 2147483647 h 617"/>
              <a:gd name="T104" fmla="*/ 2147483647 w 268"/>
              <a:gd name="T105" fmla="*/ 2147483647 h 617"/>
              <a:gd name="T106" fmla="*/ 2147483647 w 268"/>
              <a:gd name="T107" fmla="*/ 2147483647 h 617"/>
              <a:gd name="T108" fmla="*/ 2147483647 w 268"/>
              <a:gd name="T109" fmla="*/ 2147483647 h 617"/>
              <a:gd name="T110" fmla="*/ 2147483647 w 268"/>
              <a:gd name="T111" fmla="*/ 2147483647 h 617"/>
              <a:gd name="T112" fmla="*/ 2147483647 w 268"/>
              <a:gd name="T113" fmla="*/ 2147483647 h 617"/>
              <a:gd name="T114" fmla="*/ 2147483647 w 268"/>
              <a:gd name="T115" fmla="*/ 2147483647 h 617"/>
              <a:gd name="T116" fmla="*/ 2147483647 w 268"/>
              <a:gd name="T117" fmla="*/ 2147483647 h 617"/>
              <a:gd name="T118" fmla="*/ 2147483647 w 268"/>
              <a:gd name="T119" fmla="*/ 2147483647 h 617"/>
              <a:gd name="T120" fmla="*/ 2147483647 w 268"/>
              <a:gd name="T121" fmla="*/ 2147483647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8" h="617">
                <a:moveTo>
                  <a:pt x="148" y="585"/>
                </a:moveTo>
                <a:lnTo>
                  <a:pt x="155" y="603"/>
                </a:lnTo>
                <a:lnTo>
                  <a:pt x="169" y="617"/>
                </a:lnTo>
                <a:lnTo>
                  <a:pt x="190" y="617"/>
                </a:lnTo>
                <a:lnTo>
                  <a:pt x="208" y="603"/>
                </a:lnTo>
                <a:lnTo>
                  <a:pt x="215" y="585"/>
                </a:lnTo>
                <a:lnTo>
                  <a:pt x="215" y="360"/>
                </a:lnTo>
                <a:lnTo>
                  <a:pt x="215" y="180"/>
                </a:lnTo>
                <a:lnTo>
                  <a:pt x="218" y="176"/>
                </a:lnTo>
                <a:lnTo>
                  <a:pt x="222" y="176"/>
                </a:lnTo>
                <a:lnTo>
                  <a:pt x="225" y="176"/>
                </a:lnTo>
                <a:lnTo>
                  <a:pt x="229" y="180"/>
                </a:lnTo>
                <a:lnTo>
                  <a:pt x="229" y="345"/>
                </a:lnTo>
                <a:lnTo>
                  <a:pt x="236" y="360"/>
                </a:lnTo>
                <a:lnTo>
                  <a:pt x="250" y="367"/>
                </a:lnTo>
                <a:lnTo>
                  <a:pt x="264" y="360"/>
                </a:lnTo>
                <a:lnTo>
                  <a:pt x="268" y="345"/>
                </a:lnTo>
                <a:lnTo>
                  <a:pt x="268" y="151"/>
                </a:lnTo>
                <a:lnTo>
                  <a:pt x="264" y="137"/>
                </a:lnTo>
                <a:lnTo>
                  <a:pt x="250" y="130"/>
                </a:lnTo>
                <a:lnTo>
                  <a:pt x="17" y="130"/>
                </a:lnTo>
                <a:lnTo>
                  <a:pt x="3" y="137"/>
                </a:lnTo>
                <a:lnTo>
                  <a:pt x="0" y="151"/>
                </a:lnTo>
                <a:lnTo>
                  <a:pt x="0" y="345"/>
                </a:lnTo>
                <a:lnTo>
                  <a:pt x="3" y="360"/>
                </a:lnTo>
                <a:lnTo>
                  <a:pt x="17" y="367"/>
                </a:lnTo>
                <a:lnTo>
                  <a:pt x="31" y="360"/>
                </a:lnTo>
                <a:lnTo>
                  <a:pt x="39" y="345"/>
                </a:lnTo>
                <a:lnTo>
                  <a:pt x="39" y="180"/>
                </a:lnTo>
                <a:lnTo>
                  <a:pt x="42" y="176"/>
                </a:lnTo>
                <a:lnTo>
                  <a:pt x="46" y="176"/>
                </a:lnTo>
                <a:lnTo>
                  <a:pt x="49" y="176"/>
                </a:lnTo>
                <a:lnTo>
                  <a:pt x="53" y="180"/>
                </a:lnTo>
                <a:lnTo>
                  <a:pt x="53" y="360"/>
                </a:lnTo>
                <a:lnTo>
                  <a:pt x="53" y="585"/>
                </a:lnTo>
                <a:lnTo>
                  <a:pt x="60" y="603"/>
                </a:lnTo>
                <a:lnTo>
                  <a:pt x="77" y="617"/>
                </a:lnTo>
                <a:lnTo>
                  <a:pt x="98" y="617"/>
                </a:lnTo>
                <a:lnTo>
                  <a:pt x="113" y="603"/>
                </a:lnTo>
                <a:lnTo>
                  <a:pt x="120" y="585"/>
                </a:lnTo>
                <a:lnTo>
                  <a:pt x="120" y="374"/>
                </a:lnTo>
                <a:lnTo>
                  <a:pt x="123" y="363"/>
                </a:lnTo>
                <a:lnTo>
                  <a:pt x="134" y="360"/>
                </a:lnTo>
                <a:lnTo>
                  <a:pt x="144" y="363"/>
                </a:lnTo>
                <a:lnTo>
                  <a:pt x="148" y="374"/>
                </a:lnTo>
                <a:lnTo>
                  <a:pt x="148" y="585"/>
                </a:lnTo>
                <a:close/>
                <a:moveTo>
                  <a:pt x="74" y="56"/>
                </a:moveTo>
                <a:lnTo>
                  <a:pt x="81" y="31"/>
                </a:lnTo>
                <a:lnTo>
                  <a:pt x="95" y="10"/>
                </a:lnTo>
                <a:lnTo>
                  <a:pt x="120" y="0"/>
                </a:lnTo>
                <a:lnTo>
                  <a:pt x="148" y="0"/>
                </a:lnTo>
                <a:lnTo>
                  <a:pt x="172" y="10"/>
                </a:lnTo>
                <a:lnTo>
                  <a:pt x="187" y="31"/>
                </a:lnTo>
                <a:lnTo>
                  <a:pt x="194" y="56"/>
                </a:lnTo>
                <a:lnTo>
                  <a:pt x="187" y="81"/>
                </a:lnTo>
                <a:lnTo>
                  <a:pt x="172" y="102"/>
                </a:lnTo>
                <a:lnTo>
                  <a:pt x="148" y="113"/>
                </a:lnTo>
                <a:lnTo>
                  <a:pt x="120" y="113"/>
                </a:lnTo>
                <a:lnTo>
                  <a:pt x="95" y="102"/>
                </a:lnTo>
                <a:lnTo>
                  <a:pt x="81" y="81"/>
                </a:lnTo>
                <a:lnTo>
                  <a:pt x="7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91" name="Rectangle 68"/>
          <p:cNvSpPr>
            <a:spLocks noChangeArrowheads="1"/>
          </p:cNvSpPr>
          <p:nvPr/>
        </p:nvSpPr>
        <p:spPr bwMode="auto">
          <a:xfrm>
            <a:off x="2996395" y="2858688"/>
            <a:ext cx="12836" cy="6325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92" name="Rectangle 69"/>
          <p:cNvSpPr>
            <a:spLocks noChangeArrowheads="1"/>
          </p:cNvSpPr>
          <p:nvPr/>
        </p:nvSpPr>
        <p:spPr bwMode="auto">
          <a:xfrm>
            <a:off x="3340396" y="2911890"/>
            <a:ext cx="8985" cy="160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94" name="Freeform 71"/>
          <p:cNvSpPr>
            <a:spLocks/>
          </p:cNvSpPr>
          <p:nvPr/>
        </p:nvSpPr>
        <p:spPr bwMode="auto">
          <a:xfrm>
            <a:off x="3344246" y="2829130"/>
            <a:ext cx="969645" cy="326114"/>
          </a:xfrm>
          <a:custGeom>
            <a:avLst/>
            <a:gdLst>
              <a:gd name="T0" fmla="*/ 0 w 832"/>
              <a:gd name="T1" fmla="*/ 2147483647 h 331"/>
              <a:gd name="T2" fmla="*/ 2147483647 w 832"/>
              <a:gd name="T3" fmla="*/ 2147483647 h 331"/>
              <a:gd name="T4" fmla="*/ 2147483647 w 832"/>
              <a:gd name="T5" fmla="*/ 2147483647 h 331"/>
              <a:gd name="T6" fmla="*/ 2147483647 w 832"/>
              <a:gd name="T7" fmla="*/ 2147483647 h 331"/>
              <a:gd name="T8" fmla="*/ 2147483647 w 832"/>
              <a:gd name="T9" fmla="*/ 0 h 331"/>
              <a:gd name="T10" fmla="*/ 2147483647 w 832"/>
              <a:gd name="T11" fmla="*/ 2147483647 h 331"/>
              <a:gd name="T12" fmla="*/ 0 w 832"/>
              <a:gd name="T13" fmla="*/ 2147483647 h 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2" h="331">
                <a:moveTo>
                  <a:pt x="0" y="250"/>
                </a:moveTo>
                <a:lnTo>
                  <a:pt x="748" y="250"/>
                </a:lnTo>
                <a:lnTo>
                  <a:pt x="748" y="331"/>
                </a:lnTo>
                <a:lnTo>
                  <a:pt x="832" y="166"/>
                </a:lnTo>
                <a:lnTo>
                  <a:pt x="748" y="0"/>
                </a:lnTo>
                <a:lnTo>
                  <a:pt x="748" y="81"/>
                </a:lnTo>
                <a:lnTo>
                  <a:pt x="0" y="8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sz="1600"/>
          </a:p>
        </p:txBody>
      </p:sp>
      <p:sp>
        <p:nvSpPr>
          <p:cNvPr id="11295" name="Rectangle 72"/>
          <p:cNvSpPr>
            <a:spLocks noChangeArrowheads="1"/>
          </p:cNvSpPr>
          <p:nvPr/>
        </p:nvSpPr>
        <p:spPr bwMode="auto">
          <a:xfrm>
            <a:off x="3494426" y="2911890"/>
            <a:ext cx="573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200" dirty="0" err="1">
                <a:latin typeface="Arial" charset="0"/>
              </a:rPr>
              <a:t>Creation</a:t>
            </a:r>
            <a:endParaRPr lang="de-DE" altLang="de-DE" sz="1600" dirty="0">
              <a:solidFill>
                <a:schemeClr val="tx1"/>
              </a:solidFill>
              <a:latin typeface="Arial" charset="0"/>
            </a:endParaRPr>
          </a:p>
        </p:txBody>
      </p:sp>
      <p:sp>
        <p:nvSpPr>
          <p:cNvPr id="11296" name="Freeform 81"/>
          <p:cNvSpPr>
            <a:spLocks noEditPoints="1"/>
          </p:cNvSpPr>
          <p:nvPr/>
        </p:nvSpPr>
        <p:spPr bwMode="auto">
          <a:xfrm>
            <a:off x="7655795" y="4540490"/>
            <a:ext cx="337581" cy="591143"/>
          </a:xfrm>
          <a:custGeom>
            <a:avLst/>
            <a:gdLst>
              <a:gd name="T0" fmla="*/ 2147483647 w 263"/>
              <a:gd name="T1" fmla="*/ 2147483647 h 600"/>
              <a:gd name="T2" fmla="*/ 2147483647 w 263"/>
              <a:gd name="T3" fmla="*/ 2147483647 h 600"/>
              <a:gd name="T4" fmla="*/ 2147483647 w 263"/>
              <a:gd name="T5" fmla="*/ 2147483647 h 600"/>
              <a:gd name="T6" fmla="*/ 2147483647 w 263"/>
              <a:gd name="T7" fmla="*/ 2147483647 h 600"/>
              <a:gd name="T8" fmla="*/ 2147483647 w 263"/>
              <a:gd name="T9" fmla="*/ 2147483647 h 600"/>
              <a:gd name="T10" fmla="*/ 2147483647 w 263"/>
              <a:gd name="T11" fmla="*/ 2147483647 h 600"/>
              <a:gd name="T12" fmla="*/ 2147483647 w 263"/>
              <a:gd name="T13" fmla="*/ 2147483647 h 600"/>
              <a:gd name="T14" fmla="*/ 2147483647 w 263"/>
              <a:gd name="T15" fmla="*/ 2147483647 h 600"/>
              <a:gd name="T16" fmla="*/ 2147483647 w 263"/>
              <a:gd name="T17" fmla="*/ 2147483647 h 600"/>
              <a:gd name="T18" fmla="*/ 2147483647 w 263"/>
              <a:gd name="T19" fmla="*/ 2147483647 h 600"/>
              <a:gd name="T20" fmla="*/ 2147483647 w 263"/>
              <a:gd name="T21" fmla="*/ 2147483647 h 600"/>
              <a:gd name="T22" fmla="*/ 2147483647 w 263"/>
              <a:gd name="T23" fmla="*/ 2147483647 h 600"/>
              <a:gd name="T24" fmla="*/ 2147483647 w 263"/>
              <a:gd name="T25" fmla="*/ 2147483647 h 600"/>
              <a:gd name="T26" fmla="*/ 2147483647 w 263"/>
              <a:gd name="T27" fmla="*/ 2147483647 h 600"/>
              <a:gd name="T28" fmla="*/ 2147483647 w 263"/>
              <a:gd name="T29" fmla="*/ 2147483647 h 600"/>
              <a:gd name="T30" fmla="*/ 2147483647 w 263"/>
              <a:gd name="T31" fmla="*/ 2147483647 h 600"/>
              <a:gd name="T32" fmla="*/ 2147483647 w 263"/>
              <a:gd name="T33" fmla="*/ 2147483647 h 600"/>
              <a:gd name="T34" fmla="*/ 2147483647 w 263"/>
              <a:gd name="T35" fmla="*/ 2147483647 h 600"/>
              <a:gd name="T36" fmla="*/ 0 w 263"/>
              <a:gd name="T37" fmla="*/ 2147483647 h 600"/>
              <a:gd name="T38" fmla="*/ 2147483647 w 263"/>
              <a:gd name="T39" fmla="*/ 2147483647 h 600"/>
              <a:gd name="T40" fmla="*/ 2147483647 w 263"/>
              <a:gd name="T41" fmla="*/ 2147483647 h 600"/>
              <a:gd name="T42" fmla="*/ 2147483647 w 263"/>
              <a:gd name="T43" fmla="*/ 2147483647 h 600"/>
              <a:gd name="T44" fmla="*/ 2147483647 w 263"/>
              <a:gd name="T45" fmla="*/ 2147483647 h 600"/>
              <a:gd name="T46" fmla="*/ 2147483647 w 263"/>
              <a:gd name="T47" fmla="*/ 2147483647 h 600"/>
              <a:gd name="T48" fmla="*/ 2147483647 w 263"/>
              <a:gd name="T49" fmla="*/ 2147483647 h 600"/>
              <a:gd name="T50" fmla="*/ 2147483647 w 263"/>
              <a:gd name="T51" fmla="*/ 2147483647 h 600"/>
              <a:gd name="T52" fmla="*/ 2147483647 w 263"/>
              <a:gd name="T53" fmla="*/ 2147483647 h 600"/>
              <a:gd name="T54" fmla="*/ 2147483647 w 263"/>
              <a:gd name="T55" fmla="*/ 2147483647 h 600"/>
              <a:gd name="T56" fmla="*/ 2147483647 w 263"/>
              <a:gd name="T57" fmla="*/ 2147483647 h 600"/>
              <a:gd name="T58" fmla="*/ 2147483647 w 263"/>
              <a:gd name="T59" fmla="*/ 2147483647 h 600"/>
              <a:gd name="T60" fmla="*/ 2147483647 w 263"/>
              <a:gd name="T61" fmla="*/ 2147483647 h 600"/>
              <a:gd name="T62" fmla="*/ 2147483647 w 263"/>
              <a:gd name="T63" fmla="*/ 2147483647 h 600"/>
              <a:gd name="T64" fmla="*/ 2147483647 w 263"/>
              <a:gd name="T65" fmla="*/ 2147483647 h 600"/>
              <a:gd name="T66" fmla="*/ 2147483647 w 263"/>
              <a:gd name="T67" fmla="*/ 2147483647 h 600"/>
              <a:gd name="T68" fmla="*/ 2147483647 w 263"/>
              <a:gd name="T69" fmla="*/ 2147483647 h 600"/>
              <a:gd name="T70" fmla="*/ 2147483647 w 263"/>
              <a:gd name="T71" fmla="*/ 2147483647 h 600"/>
              <a:gd name="T72" fmla="*/ 2147483647 w 263"/>
              <a:gd name="T73" fmla="*/ 2147483647 h 600"/>
              <a:gd name="T74" fmla="*/ 2147483647 w 263"/>
              <a:gd name="T75" fmla="*/ 2147483647 h 600"/>
              <a:gd name="T76" fmla="*/ 2147483647 w 263"/>
              <a:gd name="T77" fmla="*/ 2147483647 h 600"/>
              <a:gd name="T78" fmla="*/ 2147483647 w 263"/>
              <a:gd name="T79" fmla="*/ 2147483647 h 600"/>
              <a:gd name="T80" fmla="*/ 2147483647 w 263"/>
              <a:gd name="T81" fmla="*/ 2147483647 h 600"/>
              <a:gd name="T82" fmla="*/ 2147483647 w 263"/>
              <a:gd name="T83" fmla="*/ 0 h 600"/>
              <a:gd name="T84" fmla="*/ 2147483647 w 263"/>
              <a:gd name="T85" fmla="*/ 2147483647 h 600"/>
              <a:gd name="T86" fmla="*/ 2147483647 w 263"/>
              <a:gd name="T87" fmla="*/ 2147483647 h 600"/>
              <a:gd name="T88" fmla="*/ 2147483647 w 263"/>
              <a:gd name="T89" fmla="*/ 2147483647 h 600"/>
              <a:gd name="T90" fmla="*/ 2147483647 w 263"/>
              <a:gd name="T91" fmla="*/ 2147483647 h 600"/>
              <a:gd name="T92" fmla="*/ 2147483647 w 263"/>
              <a:gd name="T93" fmla="*/ 2147483647 h 600"/>
              <a:gd name="T94" fmla="*/ 2147483647 w 263"/>
              <a:gd name="T95" fmla="*/ 2147483647 h 600"/>
              <a:gd name="T96" fmla="*/ 2147483647 w 263"/>
              <a:gd name="T97" fmla="*/ 2147483647 h 600"/>
              <a:gd name="T98" fmla="*/ 2147483647 w 263"/>
              <a:gd name="T99" fmla="*/ 2147483647 h 600"/>
              <a:gd name="T100" fmla="*/ 2147483647 w 263"/>
              <a:gd name="T101" fmla="*/ 2147483647 h 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3" h="600">
                <a:moveTo>
                  <a:pt x="145" y="567"/>
                </a:moveTo>
                <a:lnTo>
                  <a:pt x="147" y="577"/>
                </a:lnTo>
                <a:lnTo>
                  <a:pt x="151" y="587"/>
                </a:lnTo>
                <a:lnTo>
                  <a:pt x="159" y="593"/>
                </a:lnTo>
                <a:lnTo>
                  <a:pt x="167" y="599"/>
                </a:lnTo>
                <a:lnTo>
                  <a:pt x="177" y="600"/>
                </a:lnTo>
                <a:lnTo>
                  <a:pt x="188" y="599"/>
                </a:lnTo>
                <a:lnTo>
                  <a:pt x="197" y="593"/>
                </a:lnTo>
                <a:lnTo>
                  <a:pt x="205" y="587"/>
                </a:lnTo>
                <a:lnTo>
                  <a:pt x="209" y="577"/>
                </a:lnTo>
                <a:lnTo>
                  <a:pt x="211" y="567"/>
                </a:lnTo>
                <a:lnTo>
                  <a:pt x="211" y="350"/>
                </a:lnTo>
                <a:lnTo>
                  <a:pt x="211" y="178"/>
                </a:lnTo>
                <a:lnTo>
                  <a:pt x="212" y="174"/>
                </a:lnTo>
                <a:lnTo>
                  <a:pt x="214" y="172"/>
                </a:lnTo>
                <a:lnTo>
                  <a:pt x="218" y="171"/>
                </a:lnTo>
                <a:lnTo>
                  <a:pt x="220" y="172"/>
                </a:lnTo>
                <a:lnTo>
                  <a:pt x="223" y="174"/>
                </a:lnTo>
                <a:lnTo>
                  <a:pt x="224" y="178"/>
                </a:lnTo>
                <a:lnTo>
                  <a:pt x="224" y="337"/>
                </a:lnTo>
                <a:lnTo>
                  <a:pt x="225" y="345"/>
                </a:lnTo>
                <a:lnTo>
                  <a:pt x="230" y="351"/>
                </a:lnTo>
                <a:lnTo>
                  <a:pt x="236" y="355"/>
                </a:lnTo>
                <a:lnTo>
                  <a:pt x="243" y="356"/>
                </a:lnTo>
                <a:lnTo>
                  <a:pt x="251" y="355"/>
                </a:lnTo>
                <a:lnTo>
                  <a:pt x="258" y="351"/>
                </a:lnTo>
                <a:lnTo>
                  <a:pt x="262" y="345"/>
                </a:lnTo>
                <a:lnTo>
                  <a:pt x="263" y="337"/>
                </a:lnTo>
                <a:lnTo>
                  <a:pt x="263" y="147"/>
                </a:lnTo>
                <a:lnTo>
                  <a:pt x="262" y="140"/>
                </a:lnTo>
                <a:lnTo>
                  <a:pt x="258" y="133"/>
                </a:lnTo>
                <a:lnTo>
                  <a:pt x="251" y="130"/>
                </a:lnTo>
                <a:lnTo>
                  <a:pt x="243" y="128"/>
                </a:lnTo>
                <a:lnTo>
                  <a:pt x="20" y="128"/>
                </a:lnTo>
                <a:lnTo>
                  <a:pt x="12" y="130"/>
                </a:lnTo>
                <a:lnTo>
                  <a:pt x="6" y="133"/>
                </a:lnTo>
                <a:lnTo>
                  <a:pt x="2" y="140"/>
                </a:lnTo>
                <a:lnTo>
                  <a:pt x="0" y="147"/>
                </a:lnTo>
                <a:lnTo>
                  <a:pt x="0" y="337"/>
                </a:lnTo>
                <a:lnTo>
                  <a:pt x="2" y="345"/>
                </a:lnTo>
                <a:lnTo>
                  <a:pt x="6" y="351"/>
                </a:lnTo>
                <a:lnTo>
                  <a:pt x="12" y="355"/>
                </a:lnTo>
                <a:lnTo>
                  <a:pt x="20" y="356"/>
                </a:lnTo>
                <a:lnTo>
                  <a:pt x="28" y="355"/>
                </a:lnTo>
                <a:lnTo>
                  <a:pt x="34" y="351"/>
                </a:lnTo>
                <a:lnTo>
                  <a:pt x="38" y="345"/>
                </a:lnTo>
                <a:lnTo>
                  <a:pt x="40" y="337"/>
                </a:lnTo>
                <a:lnTo>
                  <a:pt x="40" y="178"/>
                </a:lnTo>
                <a:lnTo>
                  <a:pt x="41" y="174"/>
                </a:lnTo>
                <a:lnTo>
                  <a:pt x="43" y="172"/>
                </a:lnTo>
                <a:lnTo>
                  <a:pt x="47" y="171"/>
                </a:lnTo>
                <a:lnTo>
                  <a:pt x="49" y="172"/>
                </a:lnTo>
                <a:lnTo>
                  <a:pt x="52" y="174"/>
                </a:lnTo>
                <a:lnTo>
                  <a:pt x="53" y="178"/>
                </a:lnTo>
                <a:lnTo>
                  <a:pt x="53" y="350"/>
                </a:lnTo>
                <a:lnTo>
                  <a:pt x="53" y="567"/>
                </a:lnTo>
                <a:lnTo>
                  <a:pt x="54" y="577"/>
                </a:lnTo>
                <a:lnTo>
                  <a:pt x="58" y="587"/>
                </a:lnTo>
                <a:lnTo>
                  <a:pt x="66" y="593"/>
                </a:lnTo>
                <a:lnTo>
                  <a:pt x="76" y="599"/>
                </a:lnTo>
                <a:lnTo>
                  <a:pt x="86" y="600"/>
                </a:lnTo>
                <a:lnTo>
                  <a:pt x="96" y="599"/>
                </a:lnTo>
                <a:lnTo>
                  <a:pt x="106" y="593"/>
                </a:lnTo>
                <a:lnTo>
                  <a:pt x="112" y="587"/>
                </a:lnTo>
                <a:lnTo>
                  <a:pt x="117" y="577"/>
                </a:lnTo>
                <a:lnTo>
                  <a:pt x="118" y="567"/>
                </a:lnTo>
                <a:lnTo>
                  <a:pt x="118" y="363"/>
                </a:lnTo>
                <a:lnTo>
                  <a:pt x="119" y="358"/>
                </a:lnTo>
                <a:lnTo>
                  <a:pt x="123" y="354"/>
                </a:lnTo>
                <a:lnTo>
                  <a:pt x="127" y="351"/>
                </a:lnTo>
                <a:lnTo>
                  <a:pt x="132" y="350"/>
                </a:lnTo>
                <a:lnTo>
                  <a:pt x="136" y="351"/>
                </a:lnTo>
                <a:lnTo>
                  <a:pt x="141" y="354"/>
                </a:lnTo>
                <a:lnTo>
                  <a:pt x="144" y="358"/>
                </a:lnTo>
                <a:lnTo>
                  <a:pt x="145" y="363"/>
                </a:lnTo>
                <a:lnTo>
                  <a:pt x="145" y="567"/>
                </a:lnTo>
                <a:close/>
                <a:moveTo>
                  <a:pt x="73" y="56"/>
                </a:moveTo>
                <a:lnTo>
                  <a:pt x="75" y="43"/>
                </a:lnTo>
                <a:lnTo>
                  <a:pt x="80" y="30"/>
                </a:lnTo>
                <a:lnTo>
                  <a:pt x="88" y="19"/>
                </a:lnTo>
                <a:lnTo>
                  <a:pt x="99" y="10"/>
                </a:lnTo>
                <a:lnTo>
                  <a:pt x="111" y="4"/>
                </a:lnTo>
                <a:lnTo>
                  <a:pt x="124" y="0"/>
                </a:lnTo>
                <a:lnTo>
                  <a:pt x="139" y="0"/>
                </a:lnTo>
                <a:lnTo>
                  <a:pt x="153" y="4"/>
                </a:lnTo>
                <a:lnTo>
                  <a:pt x="165" y="10"/>
                </a:lnTo>
                <a:lnTo>
                  <a:pt x="176" y="19"/>
                </a:lnTo>
                <a:lnTo>
                  <a:pt x="183" y="30"/>
                </a:lnTo>
                <a:lnTo>
                  <a:pt x="188" y="43"/>
                </a:lnTo>
                <a:lnTo>
                  <a:pt x="190" y="56"/>
                </a:lnTo>
                <a:lnTo>
                  <a:pt x="188" y="70"/>
                </a:lnTo>
                <a:lnTo>
                  <a:pt x="183" y="83"/>
                </a:lnTo>
                <a:lnTo>
                  <a:pt x="176" y="95"/>
                </a:lnTo>
                <a:lnTo>
                  <a:pt x="165" y="103"/>
                </a:lnTo>
                <a:lnTo>
                  <a:pt x="153" y="110"/>
                </a:lnTo>
                <a:lnTo>
                  <a:pt x="139" y="114"/>
                </a:lnTo>
                <a:lnTo>
                  <a:pt x="124" y="114"/>
                </a:lnTo>
                <a:lnTo>
                  <a:pt x="111" y="110"/>
                </a:lnTo>
                <a:lnTo>
                  <a:pt x="99" y="103"/>
                </a:lnTo>
                <a:lnTo>
                  <a:pt x="88" y="95"/>
                </a:lnTo>
                <a:lnTo>
                  <a:pt x="80" y="83"/>
                </a:lnTo>
                <a:lnTo>
                  <a:pt x="75" y="70"/>
                </a:lnTo>
                <a:lnTo>
                  <a:pt x="73"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pic>
        <p:nvPicPr>
          <p:cNvPr id="11297" name="Picture 87" descr="BD0002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7585" y="4379895"/>
            <a:ext cx="350418" cy="26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8" name="Gruppieren 94"/>
          <p:cNvGrpSpPr>
            <a:grpSpLocks/>
          </p:cNvGrpSpPr>
          <p:nvPr/>
        </p:nvGrpSpPr>
        <p:grpSpPr bwMode="auto">
          <a:xfrm>
            <a:off x="5772781" y="4410436"/>
            <a:ext cx="2094804" cy="974402"/>
            <a:chOff x="5015368" y="4825136"/>
            <a:chExt cx="1135063" cy="1235075"/>
          </a:xfrm>
        </p:grpSpPr>
        <p:sp>
          <p:nvSpPr>
            <p:cNvPr id="11318" name="Freeform 18"/>
            <p:cNvSpPr>
              <a:spLocks noEditPoints="1"/>
            </p:cNvSpPr>
            <p:nvPr/>
          </p:nvSpPr>
          <p:spPr bwMode="auto">
            <a:xfrm>
              <a:off x="5062993" y="5949086"/>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w 1588"/>
                <a:gd name="T21" fmla="*/ 0 h 1588"/>
                <a:gd name="T22" fmla="*/ 0 w 1588"/>
                <a:gd name="T23" fmla="*/ 0 h 1588"/>
                <a:gd name="T24" fmla="*/ 0 w 1588"/>
                <a:gd name="T25" fmla="*/ 0 h 1588"/>
                <a:gd name="T26" fmla="*/ 0 w 1588"/>
                <a:gd name="T27" fmla="*/ 0 h 1588"/>
                <a:gd name="T28" fmla="*/ 0 w 1588"/>
                <a:gd name="T29" fmla="*/ 0 h 1588"/>
                <a:gd name="T30" fmla="*/ 0 w 1588"/>
                <a:gd name="T31" fmla="*/ 0 h 1588"/>
                <a:gd name="T32" fmla="*/ 0 w 1588"/>
                <a:gd name="T33" fmla="*/ 0 h 1588"/>
                <a:gd name="T34" fmla="*/ 0 w 1588"/>
                <a:gd name="T35" fmla="*/ 0 h 1588"/>
                <a:gd name="T36" fmla="*/ 0 w 1588"/>
                <a:gd name="T37" fmla="*/ 0 h 1588"/>
                <a:gd name="T38" fmla="*/ 0 w 1588"/>
                <a:gd name="T39" fmla="*/ 0 h 1588"/>
                <a:gd name="T40" fmla="*/ 0 w 1588"/>
                <a:gd name="T41" fmla="*/ 0 h 1588"/>
                <a:gd name="T42" fmla="*/ 0 w 1588"/>
                <a:gd name="T43" fmla="*/ 0 h 1588"/>
                <a:gd name="T44" fmla="*/ 0 w 1588"/>
                <a:gd name="T45" fmla="*/ 0 h 1588"/>
                <a:gd name="T46" fmla="*/ 0 w 1588"/>
                <a:gd name="T47" fmla="*/ 0 h 1588"/>
                <a:gd name="T48" fmla="*/ 0 w 1588"/>
                <a:gd name="T49" fmla="*/ 0 h 1588"/>
                <a:gd name="T50" fmla="*/ 0 w 1588"/>
                <a:gd name="T51" fmla="*/ 0 h 1588"/>
                <a:gd name="T52" fmla="*/ 0 w 1588"/>
                <a:gd name="T53" fmla="*/ 0 h 1588"/>
                <a:gd name="T54" fmla="*/ 0 w 1588"/>
                <a:gd name="T55" fmla="*/ 0 h 1588"/>
                <a:gd name="T56" fmla="*/ 0 w 1588"/>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8">
                  <a:moveTo>
                    <a:pt x="0" y="0"/>
                  </a:move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319" name="Freeform 19"/>
            <p:cNvSpPr>
              <a:spLocks noEditPoints="1"/>
            </p:cNvSpPr>
            <p:nvPr/>
          </p:nvSpPr>
          <p:spPr bwMode="auto">
            <a:xfrm>
              <a:off x="5062993" y="5949086"/>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w 1588"/>
                <a:gd name="T21" fmla="*/ 0 h 1588"/>
                <a:gd name="T22" fmla="*/ 0 w 1588"/>
                <a:gd name="T23" fmla="*/ 0 h 1588"/>
                <a:gd name="T24" fmla="*/ 0 w 1588"/>
                <a:gd name="T25" fmla="*/ 0 h 1588"/>
                <a:gd name="T26" fmla="*/ 0 w 1588"/>
                <a:gd name="T27" fmla="*/ 0 h 1588"/>
                <a:gd name="T28" fmla="*/ 0 w 1588"/>
                <a:gd name="T29" fmla="*/ 0 h 1588"/>
                <a:gd name="T30" fmla="*/ 0 w 1588"/>
                <a:gd name="T31" fmla="*/ 0 h 1588"/>
                <a:gd name="T32" fmla="*/ 0 w 1588"/>
                <a:gd name="T33" fmla="*/ 0 h 1588"/>
                <a:gd name="T34" fmla="*/ 0 w 1588"/>
                <a:gd name="T35" fmla="*/ 0 h 1588"/>
                <a:gd name="T36" fmla="*/ 0 w 1588"/>
                <a:gd name="T37" fmla="*/ 0 h 1588"/>
                <a:gd name="T38" fmla="*/ 0 w 1588"/>
                <a:gd name="T39" fmla="*/ 0 h 1588"/>
                <a:gd name="T40" fmla="*/ 0 w 1588"/>
                <a:gd name="T41" fmla="*/ 0 h 1588"/>
                <a:gd name="T42" fmla="*/ 0 w 1588"/>
                <a:gd name="T43" fmla="*/ 0 h 1588"/>
                <a:gd name="T44" fmla="*/ 0 w 1588"/>
                <a:gd name="T45" fmla="*/ 0 h 1588"/>
                <a:gd name="T46" fmla="*/ 0 w 1588"/>
                <a:gd name="T47" fmla="*/ 0 h 1588"/>
                <a:gd name="T48" fmla="*/ 0 w 1588"/>
                <a:gd name="T49" fmla="*/ 0 h 1588"/>
                <a:gd name="T50" fmla="*/ 0 w 1588"/>
                <a:gd name="T51" fmla="*/ 0 h 1588"/>
                <a:gd name="T52" fmla="*/ 0 w 1588"/>
                <a:gd name="T53" fmla="*/ 0 h 1588"/>
                <a:gd name="T54" fmla="*/ 0 w 1588"/>
                <a:gd name="T55" fmla="*/ 0 h 1588"/>
                <a:gd name="T56" fmla="*/ 0 w 1588"/>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8">
                  <a:moveTo>
                    <a:pt x="0" y="0"/>
                  </a:move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320" name="Freeform 20"/>
            <p:cNvSpPr>
              <a:spLocks noEditPoints="1"/>
            </p:cNvSpPr>
            <p:nvPr/>
          </p:nvSpPr>
          <p:spPr bwMode="auto">
            <a:xfrm>
              <a:off x="5062993" y="5949086"/>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w 1588"/>
                <a:gd name="T21" fmla="*/ 0 h 1588"/>
                <a:gd name="T22" fmla="*/ 0 w 1588"/>
                <a:gd name="T23" fmla="*/ 0 h 1588"/>
                <a:gd name="T24" fmla="*/ 0 w 1588"/>
                <a:gd name="T25" fmla="*/ 0 h 1588"/>
                <a:gd name="T26" fmla="*/ 0 w 1588"/>
                <a:gd name="T27" fmla="*/ 0 h 1588"/>
                <a:gd name="T28" fmla="*/ 0 w 1588"/>
                <a:gd name="T29" fmla="*/ 0 h 1588"/>
                <a:gd name="T30" fmla="*/ 0 w 1588"/>
                <a:gd name="T31" fmla="*/ 0 h 1588"/>
                <a:gd name="T32" fmla="*/ 0 w 1588"/>
                <a:gd name="T33" fmla="*/ 0 h 1588"/>
                <a:gd name="T34" fmla="*/ 0 w 1588"/>
                <a:gd name="T35" fmla="*/ 0 h 1588"/>
                <a:gd name="T36" fmla="*/ 0 w 1588"/>
                <a:gd name="T37" fmla="*/ 0 h 1588"/>
                <a:gd name="T38" fmla="*/ 0 w 1588"/>
                <a:gd name="T39" fmla="*/ 0 h 1588"/>
                <a:gd name="T40" fmla="*/ 0 w 1588"/>
                <a:gd name="T41" fmla="*/ 0 h 1588"/>
                <a:gd name="T42" fmla="*/ 0 w 1588"/>
                <a:gd name="T43" fmla="*/ 0 h 1588"/>
                <a:gd name="T44" fmla="*/ 0 w 1588"/>
                <a:gd name="T45" fmla="*/ 0 h 1588"/>
                <a:gd name="T46" fmla="*/ 0 w 1588"/>
                <a:gd name="T47" fmla="*/ 0 h 1588"/>
                <a:gd name="T48" fmla="*/ 0 w 1588"/>
                <a:gd name="T49" fmla="*/ 0 h 1588"/>
                <a:gd name="T50" fmla="*/ 0 w 1588"/>
                <a:gd name="T51" fmla="*/ 0 h 1588"/>
                <a:gd name="T52" fmla="*/ 0 w 1588"/>
                <a:gd name="T53" fmla="*/ 0 h 1588"/>
                <a:gd name="T54" fmla="*/ 0 w 1588"/>
                <a:gd name="T55" fmla="*/ 0 h 1588"/>
                <a:gd name="T56" fmla="*/ 0 w 1588"/>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8">
                  <a:moveTo>
                    <a:pt x="0" y="0"/>
                  </a:move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321" name="Rectangle 21"/>
            <p:cNvSpPr>
              <a:spLocks noChangeArrowheads="1"/>
            </p:cNvSpPr>
            <p:nvPr/>
          </p:nvSpPr>
          <p:spPr bwMode="auto">
            <a:xfrm>
              <a:off x="5040768" y="5931624"/>
              <a:ext cx="44450" cy="39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22" name="Rectangle 73"/>
            <p:cNvSpPr>
              <a:spLocks noChangeArrowheads="1"/>
            </p:cNvSpPr>
            <p:nvPr/>
          </p:nvSpPr>
          <p:spPr bwMode="auto">
            <a:xfrm>
              <a:off x="6139318" y="5796686"/>
              <a:ext cx="11113" cy="263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23" name="Freeform 77"/>
            <p:cNvSpPr>
              <a:spLocks noEditPoints="1"/>
            </p:cNvSpPr>
            <p:nvPr/>
          </p:nvSpPr>
          <p:spPr bwMode="auto">
            <a:xfrm>
              <a:off x="5034418" y="5839549"/>
              <a:ext cx="1588" cy="1587"/>
            </a:xfrm>
            <a:custGeom>
              <a:avLst/>
              <a:gdLst>
                <a:gd name="T0" fmla="*/ 0 w 1"/>
                <a:gd name="T1" fmla="*/ 2147483647 h 1"/>
                <a:gd name="T2" fmla="*/ 2147483647 w 1"/>
                <a:gd name="T3" fmla="*/ 2147483647 h 1"/>
                <a:gd name="T4" fmla="*/ 2147483647 w 1"/>
                <a:gd name="T5" fmla="*/ 2147483647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2147483647 w 1"/>
                <a:gd name="T17" fmla="*/ 2147483647 h 1"/>
                <a:gd name="T18" fmla="*/ 2147483647 w 1"/>
                <a:gd name="T19" fmla="*/ 0 h 1"/>
                <a:gd name="T20" fmla="*/ 2147483647 w 1"/>
                <a:gd name="T21" fmla="*/ 0 h 1"/>
                <a:gd name="T22" fmla="*/ 0 w 1"/>
                <a:gd name="T23" fmla="*/ 0 h 1"/>
                <a:gd name="T24" fmla="*/ 0 w 1"/>
                <a:gd name="T25" fmla="*/ 0 h 1"/>
                <a:gd name="T26" fmla="*/ 0 w 1"/>
                <a:gd name="T27" fmla="*/ 2147483647 h 1"/>
                <a:gd name="T28" fmla="*/ 0 w 1"/>
                <a:gd name="T29" fmla="*/ 2147483647 h 1"/>
                <a:gd name="T30" fmla="*/ 0 w 1"/>
                <a:gd name="T31" fmla="*/ 2147483647 h 1"/>
                <a:gd name="T32" fmla="*/ 0 w 1"/>
                <a:gd name="T33" fmla="*/ 0 h 1"/>
                <a:gd name="T34" fmla="*/ 0 w 1"/>
                <a:gd name="T35" fmla="*/ 0 h 1"/>
                <a:gd name="T36" fmla="*/ 0 w 1"/>
                <a:gd name="T37" fmla="*/ 0 h 1"/>
                <a:gd name="T38" fmla="*/ 0 w 1"/>
                <a:gd name="T39" fmla="*/ 2147483647 h 1"/>
                <a:gd name="T40" fmla="*/ 0 w 1"/>
                <a:gd name="T41" fmla="*/ 2147483647 h 1"/>
                <a:gd name="T42" fmla="*/ 0 w 1"/>
                <a:gd name="T43" fmla="*/ 2147483647 h 1"/>
                <a:gd name="T44" fmla="*/ 0 w 1"/>
                <a:gd name="T45" fmla="*/ 2147483647 h 1"/>
                <a:gd name="T46" fmla="*/ 0 w 1"/>
                <a:gd name="T47" fmla="*/ 2147483647 h 1"/>
                <a:gd name="T48" fmla="*/ 0 w 1"/>
                <a:gd name="T49" fmla="*/ 2147483647 h 1"/>
                <a:gd name="T50" fmla="*/ 0 w 1"/>
                <a:gd name="T51" fmla="*/ 2147483647 h 1"/>
                <a:gd name="T52" fmla="*/ 0 w 1"/>
                <a:gd name="T53" fmla="*/ 0 h 1"/>
                <a:gd name="T54" fmla="*/ 0 w 1"/>
                <a:gd name="T55" fmla="*/ 0 h 1"/>
                <a:gd name="T56" fmla="*/ 0 w 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 h="1">
                  <a:moveTo>
                    <a:pt x="0" y="1"/>
                  </a:moveTo>
                  <a:lnTo>
                    <a:pt x="1" y="1"/>
                  </a:lnTo>
                  <a:lnTo>
                    <a:pt x="1" y="0"/>
                  </a:lnTo>
                  <a:lnTo>
                    <a:pt x="1" y="1"/>
                  </a:lnTo>
                  <a:lnTo>
                    <a:pt x="1" y="0"/>
                  </a:lnTo>
                  <a:lnTo>
                    <a:pt x="0" y="0"/>
                  </a:lnTo>
                  <a:lnTo>
                    <a:pt x="0" y="1"/>
                  </a:lnTo>
                  <a:lnTo>
                    <a:pt x="0" y="0"/>
                  </a:lnTo>
                  <a:lnTo>
                    <a:pt x="0" y="1"/>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324" name="Freeform 78"/>
            <p:cNvSpPr>
              <a:spLocks noEditPoints="1"/>
            </p:cNvSpPr>
            <p:nvPr/>
          </p:nvSpPr>
          <p:spPr bwMode="auto">
            <a:xfrm>
              <a:off x="5034418" y="5839549"/>
              <a:ext cx="1588" cy="1587"/>
            </a:xfrm>
            <a:custGeom>
              <a:avLst/>
              <a:gdLst>
                <a:gd name="T0" fmla="*/ 0 w 1"/>
                <a:gd name="T1" fmla="*/ 2147483647 h 1"/>
                <a:gd name="T2" fmla="*/ 2147483647 w 1"/>
                <a:gd name="T3" fmla="*/ 2147483647 h 1"/>
                <a:gd name="T4" fmla="*/ 2147483647 w 1"/>
                <a:gd name="T5" fmla="*/ 2147483647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2147483647 w 1"/>
                <a:gd name="T17" fmla="*/ 2147483647 h 1"/>
                <a:gd name="T18" fmla="*/ 2147483647 w 1"/>
                <a:gd name="T19" fmla="*/ 0 h 1"/>
                <a:gd name="T20" fmla="*/ 2147483647 w 1"/>
                <a:gd name="T21" fmla="*/ 0 h 1"/>
                <a:gd name="T22" fmla="*/ 0 w 1"/>
                <a:gd name="T23" fmla="*/ 0 h 1"/>
                <a:gd name="T24" fmla="*/ 0 w 1"/>
                <a:gd name="T25" fmla="*/ 0 h 1"/>
                <a:gd name="T26" fmla="*/ 0 w 1"/>
                <a:gd name="T27" fmla="*/ 2147483647 h 1"/>
                <a:gd name="T28" fmla="*/ 0 w 1"/>
                <a:gd name="T29" fmla="*/ 2147483647 h 1"/>
                <a:gd name="T30" fmla="*/ 0 w 1"/>
                <a:gd name="T31" fmla="*/ 2147483647 h 1"/>
                <a:gd name="T32" fmla="*/ 0 w 1"/>
                <a:gd name="T33" fmla="*/ 0 h 1"/>
                <a:gd name="T34" fmla="*/ 0 w 1"/>
                <a:gd name="T35" fmla="*/ 0 h 1"/>
                <a:gd name="T36" fmla="*/ 0 w 1"/>
                <a:gd name="T37" fmla="*/ 0 h 1"/>
                <a:gd name="T38" fmla="*/ 0 w 1"/>
                <a:gd name="T39" fmla="*/ 2147483647 h 1"/>
                <a:gd name="T40" fmla="*/ 0 w 1"/>
                <a:gd name="T41" fmla="*/ 2147483647 h 1"/>
                <a:gd name="T42" fmla="*/ 0 w 1"/>
                <a:gd name="T43" fmla="*/ 2147483647 h 1"/>
                <a:gd name="T44" fmla="*/ 0 w 1"/>
                <a:gd name="T45" fmla="*/ 2147483647 h 1"/>
                <a:gd name="T46" fmla="*/ 0 w 1"/>
                <a:gd name="T47" fmla="*/ 2147483647 h 1"/>
                <a:gd name="T48" fmla="*/ 0 w 1"/>
                <a:gd name="T49" fmla="*/ 2147483647 h 1"/>
                <a:gd name="T50" fmla="*/ 0 w 1"/>
                <a:gd name="T51" fmla="*/ 2147483647 h 1"/>
                <a:gd name="T52" fmla="*/ 0 w 1"/>
                <a:gd name="T53" fmla="*/ 0 h 1"/>
                <a:gd name="T54" fmla="*/ 0 w 1"/>
                <a:gd name="T55" fmla="*/ 0 h 1"/>
                <a:gd name="T56" fmla="*/ 0 w 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 h="1">
                  <a:moveTo>
                    <a:pt x="0" y="1"/>
                  </a:moveTo>
                  <a:lnTo>
                    <a:pt x="1" y="1"/>
                  </a:lnTo>
                  <a:lnTo>
                    <a:pt x="1" y="0"/>
                  </a:lnTo>
                  <a:lnTo>
                    <a:pt x="1" y="1"/>
                  </a:lnTo>
                  <a:lnTo>
                    <a:pt x="1" y="0"/>
                  </a:lnTo>
                  <a:lnTo>
                    <a:pt x="0" y="0"/>
                  </a:lnTo>
                  <a:lnTo>
                    <a:pt x="0" y="1"/>
                  </a:lnTo>
                  <a:lnTo>
                    <a:pt x="0" y="0"/>
                  </a:lnTo>
                  <a:lnTo>
                    <a:pt x="0" y="1"/>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325" name="Freeform 79"/>
            <p:cNvSpPr>
              <a:spLocks noEditPoints="1"/>
            </p:cNvSpPr>
            <p:nvPr/>
          </p:nvSpPr>
          <p:spPr bwMode="auto">
            <a:xfrm>
              <a:off x="5034418" y="5839549"/>
              <a:ext cx="1588" cy="1587"/>
            </a:xfrm>
            <a:custGeom>
              <a:avLst/>
              <a:gdLst>
                <a:gd name="T0" fmla="*/ 0 w 1"/>
                <a:gd name="T1" fmla="*/ 2147483647 h 1"/>
                <a:gd name="T2" fmla="*/ 2147483647 w 1"/>
                <a:gd name="T3" fmla="*/ 2147483647 h 1"/>
                <a:gd name="T4" fmla="*/ 2147483647 w 1"/>
                <a:gd name="T5" fmla="*/ 2147483647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2147483647 w 1"/>
                <a:gd name="T17" fmla="*/ 2147483647 h 1"/>
                <a:gd name="T18" fmla="*/ 2147483647 w 1"/>
                <a:gd name="T19" fmla="*/ 0 h 1"/>
                <a:gd name="T20" fmla="*/ 2147483647 w 1"/>
                <a:gd name="T21" fmla="*/ 0 h 1"/>
                <a:gd name="T22" fmla="*/ 0 w 1"/>
                <a:gd name="T23" fmla="*/ 0 h 1"/>
                <a:gd name="T24" fmla="*/ 0 w 1"/>
                <a:gd name="T25" fmla="*/ 0 h 1"/>
                <a:gd name="T26" fmla="*/ 0 w 1"/>
                <a:gd name="T27" fmla="*/ 2147483647 h 1"/>
                <a:gd name="T28" fmla="*/ 0 w 1"/>
                <a:gd name="T29" fmla="*/ 2147483647 h 1"/>
                <a:gd name="T30" fmla="*/ 0 w 1"/>
                <a:gd name="T31" fmla="*/ 2147483647 h 1"/>
                <a:gd name="T32" fmla="*/ 0 w 1"/>
                <a:gd name="T33" fmla="*/ 0 h 1"/>
                <a:gd name="T34" fmla="*/ 0 w 1"/>
                <a:gd name="T35" fmla="*/ 0 h 1"/>
                <a:gd name="T36" fmla="*/ 0 w 1"/>
                <a:gd name="T37" fmla="*/ 0 h 1"/>
                <a:gd name="T38" fmla="*/ 0 w 1"/>
                <a:gd name="T39" fmla="*/ 2147483647 h 1"/>
                <a:gd name="T40" fmla="*/ 0 w 1"/>
                <a:gd name="T41" fmla="*/ 2147483647 h 1"/>
                <a:gd name="T42" fmla="*/ 0 w 1"/>
                <a:gd name="T43" fmla="*/ 2147483647 h 1"/>
                <a:gd name="T44" fmla="*/ 0 w 1"/>
                <a:gd name="T45" fmla="*/ 2147483647 h 1"/>
                <a:gd name="T46" fmla="*/ 0 w 1"/>
                <a:gd name="T47" fmla="*/ 2147483647 h 1"/>
                <a:gd name="T48" fmla="*/ 0 w 1"/>
                <a:gd name="T49" fmla="*/ 2147483647 h 1"/>
                <a:gd name="T50" fmla="*/ 0 w 1"/>
                <a:gd name="T51" fmla="*/ 2147483647 h 1"/>
                <a:gd name="T52" fmla="*/ 0 w 1"/>
                <a:gd name="T53" fmla="*/ 0 h 1"/>
                <a:gd name="T54" fmla="*/ 0 w 1"/>
                <a:gd name="T55" fmla="*/ 0 h 1"/>
                <a:gd name="T56" fmla="*/ 0 w 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 h="1">
                  <a:moveTo>
                    <a:pt x="0" y="1"/>
                  </a:moveTo>
                  <a:lnTo>
                    <a:pt x="1" y="1"/>
                  </a:lnTo>
                  <a:lnTo>
                    <a:pt x="1" y="0"/>
                  </a:lnTo>
                  <a:lnTo>
                    <a:pt x="1" y="1"/>
                  </a:lnTo>
                  <a:lnTo>
                    <a:pt x="1" y="0"/>
                  </a:lnTo>
                  <a:lnTo>
                    <a:pt x="0" y="0"/>
                  </a:lnTo>
                  <a:lnTo>
                    <a:pt x="0" y="1"/>
                  </a:lnTo>
                  <a:lnTo>
                    <a:pt x="0" y="0"/>
                  </a:lnTo>
                  <a:lnTo>
                    <a:pt x="0" y="1"/>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326" name="Rectangle 80"/>
            <p:cNvSpPr>
              <a:spLocks noChangeArrowheads="1"/>
            </p:cNvSpPr>
            <p:nvPr/>
          </p:nvSpPr>
          <p:spPr bwMode="auto">
            <a:xfrm>
              <a:off x="5015368" y="5820499"/>
              <a:ext cx="396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27" name="Rectangle 86"/>
            <p:cNvSpPr>
              <a:spLocks noChangeArrowheads="1"/>
            </p:cNvSpPr>
            <p:nvPr/>
          </p:nvSpPr>
          <p:spPr bwMode="auto">
            <a:xfrm>
              <a:off x="6099631" y="5690324"/>
              <a:ext cx="11112" cy="25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28" name="AutoShape 89"/>
            <p:cNvSpPr>
              <a:spLocks noChangeArrowheads="1"/>
            </p:cNvSpPr>
            <p:nvPr/>
          </p:nvSpPr>
          <p:spPr bwMode="auto">
            <a:xfrm>
              <a:off x="5463043" y="5129936"/>
              <a:ext cx="452438" cy="638175"/>
            </a:xfrm>
            <a:prstGeom prst="leftRightArrow">
              <a:avLst>
                <a:gd name="adj1" fmla="val 50000"/>
                <a:gd name="adj2" fmla="val 20000"/>
              </a:avLst>
            </a:prstGeom>
            <a:solidFill>
              <a:srgbClr val="969696">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endParaRPr lang="de-DE" altLang="de-DE" sz="1100">
                <a:solidFill>
                  <a:schemeClr val="tx1"/>
                </a:solidFill>
                <a:latin typeface="Times New Roman" pitchFamily="18" charset="0"/>
              </a:endParaRPr>
            </a:p>
          </p:txBody>
        </p:sp>
        <p:sp>
          <p:nvSpPr>
            <p:cNvPr id="11329" name="Rectangle 90"/>
            <p:cNvSpPr>
              <a:spLocks noChangeArrowheads="1"/>
            </p:cNvSpPr>
            <p:nvPr/>
          </p:nvSpPr>
          <p:spPr bwMode="auto">
            <a:xfrm rot="16200000" flipH="1">
              <a:off x="5212218" y="5294634"/>
              <a:ext cx="1079499" cy="14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endParaRPr lang="de-DE" altLang="de-DE" sz="1100">
                <a:solidFill>
                  <a:schemeClr val="tx1"/>
                </a:solidFill>
                <a:latin typeface="Times New Roman" pitchFamily="18" charset="0"/>
              </a:endParaRPr>
            </a:p>
          </p:txBody>
        </p:sp>
      </p:grpSp>
      <p:sp>
        <p:nvSpPr>
          <p:cNvPr id="11299" name="Rechteck 92"/>
          <p:cNvSpPr>
            <a:spLocks noChangeArrowheads="1"/>
          </p:cNvSpPr>
          <p:nvPr/>
        </p:nvSpPr>
        <p:spPr bwMode="auto">
          <a:xfrm>
            <a:off x="4611803" y="4558762"/>
            <a:ext cx="1743103" cy="534984"/>
          </a:xfrm>
          <a:prstGeom prst="rect">
            <a:avLst/>
          </a:prstGeom>
          <a:solidFill>
            <a:srgbClr val="00B8FF">
              <a:alpha val="50195"/>
            </a:srgbClr>
          </a:solidFill>
          <a:ln w="9525" algn="ctr">
            <a:solidFill>
              <a:schemeClr val="tx1"/>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00" name="Rectangle 91"/>
          <p:cNvSpPr>
            <a:spLocks noChangeArrowheads="1"/>
          </p:cNvSpPr>
          <p:nvPr/>
        </p:nvSpPr>
        <p:spPr bwMode="auto">
          <a:xfrm>
            <a:off x="5187229" y="4645278"/>
            <a:ext cx="592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r>
              <a:rPr lang="de-DE" altLang="de-DE" sz="1200" dirty="0">
                <a:latin typeface="Arial" charset="0"/>
              </a:rPr>
              <a:t>User </a:t>
            </a:r>
            <a:br>
              <a:rPr lang="de-DE" altLang="de-DE" sz="1200" dirty="0">
                <a:latin typeface="Arial" charset="0"/>
              </a:rPr>
            </a:br>
            <a:r>
              <a:rPr lang="de-DE" altLang="de-DE" sz="1200" dirty="0">
                <a:latin typeface="Arial" charset="0"/>
              </a:rPr>
              <a:t>Interface</a:t>
            </a:r>
          </a:p>
        </p:txBody>
      </p:sp>
      <p:sp>
        <p:nvSpPr>
          <p:cNvPr id="11301" name="Rechteck 95"/>
          <p:cNvSpPr>
            <a:spLocks noChangeArrowheads="1"/>
          </p:cNvSpPr>
          <p:nvPr/>
        </p:nvSpPr>
        <p:spPr bwMode="auto">
          <a:xfrm>
            <a:off x="6549348" y="4483346"/>
            <a:ext cx="893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r>
              <a:rPr lang="de-DE" altLang="de-DE" sz="1200" dirty="0">
                <a:latin typeface="Arial" charset="0"/>
              </a:rPr>
              <a:t>Interaction</a:t>
            </a:r>
          </a:p>
        </p:txBody>
      </p:sp>
      <p:sp>
        <p:nvSpPr>
          <p:cNvPr id="11314" name="Pfeil nach rechts 100"/>
          <p:cNvSpPr>
            <a:spLocks noChangeArrowheads="1"/>
          </p:cNvSpPr>
          <p:nvPr/>
        </p:nvSpPr>
        <p:spPr bwMode="auto">
          <a:xfrm flipH="1">
            <a:off x="8101976" y="4632199"/>
            <a:ext cx="546928" cy="313157"/>
          </a:xfrm>
          <a:prstGeom prst="rightArrow">
            <a:avLst>
              <a:gd name="adj1" fmla="val 50000"/>
              <a:gd name="adj2" fmla="val 49997"/>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15" name="Pfeil nach rechts 101"/>
          <p:cNvSpPr>
            <a:spLocks noChangeArrowheads="1"/>
          </p:cNvSpPr>
          <p:nvPr/>
        </p:nvSpPr>
        <p:spPr bwMode="auto">
          <a:xfrm rot="1617542" flipH="1">
            <a:off x="7170601" y="5045479"/>
            <a:ext cx="960109" cy="325627"/>
          </a:xfrm>
          <a:prstGeom prst="rightArrow">
            <a:avLst>
              <a:gd name="adj1" fmla="val 50000"/>
              <a:gd name="adj2" fmla="val 50003"/>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16" name="Rectangle 25"/>
          <p:cNvSpPr>
            <a:spLocks noChangeArrowheads="1"/>
          </p:cNvSpPr>
          <p:nvPr/>
        </p:nvSpPr>
        <p:spPr bwMode="auto">
          <a:xfrm>
            <a:off x="8684086" y="4603451"/>
            <a:ext cx="803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200" dirty="0">
                <a:latin typeface="Arial" charset="0"/>
              </a:rPr>
              <a:t>Information </a:t>
            </a:r>
            <a:br>
              <a:rPr lang="de-DE" altLang="de-DE" sz="1200" dirty="0">
                <a:latin typeface="Arial" charset="0"/>
              </a:rPr>
            </a:br>
            <a:r>
              <a:rPr lang="de-DE" altLang="de-DE" sz="1200" dirty="0" err="1">
                <a:latin typeface="Arial" charset="0"/>
              </a:rPr>
              <a:t>Behavior</a:t>
            </a:r>
            <a:endParaRPr lang="de-DE" altLang="de-DE" sz="1600" dirty="0">
              <a:solidFill>
                <a:schemeClr val="tx1"/>
              </a:solidFill>
              <a:latin typeface="Arial" charset="0"/>
            </a:endParaRPr>
          </a:p>
        </p:txBody>
      </p:sp>
      <p:sp>
        <p:nvSpPr>
          <p:cNvPr id="11317" name="Rectangle 25"/>
          <p:cNvSpPr>
            <a:spLocks noChangeArrowheads="1"/>
          </p:cNvSpPr>
          <p:nvPr/>
        </p:nvSpPr>
        <p:spPr bwMode="auto">
          <a:xfrm>
            <a:off x="8218397" y="5096843"/>
            <a:ext cx="710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200" dirty="0">
                <a:latin typeface="Arial" charset="0"/>
              </a:rPr>
              <a:t>Human-</a:t>
            </a:r>
          </a:p>
          <a:p>
            <a:pPr>
              <a:spcBef>
                <a:spcPct val="0"/>
              </a:spcBef>
              <a:buClrTx/>
              <a:buSzTx/>
              <a:buFontTx/>
              <a:buNone/>
            </a:pPr>
            <a:r>
              <a:rPr lang="de-DE" altLang="de-DE" sz="1200" dirty="0">
                <a:latin typeface="Arial" charset="0"/>
              </a:rPr>
              <a:t>Computer</a:t>
            </a:r>
          </a:p>
          <a:p>
            <a:pPr>
              <a:spcBef>
                <a:spcPct val="0"/>
              </a:spcBef>
              <a:buClrTx/>
              <a:buSzTx/>
              <a:buFontTx/>
              <a:buNone/>
            </a:pPr>
            <a:r>
              <a:rPr lang="de-DE" altLang="de-DE" sz="1200" dirty="0">
                <a:solidFill>
                  <a:schemeClr val="tx1"/>
                </a:solidFill>
                <a:latin typeface="Arial" charset="0"/>
              </a:rPr>
              <a:t>Interaction</a:t>
            </a:r>
            <a:endParaRPr lang="de-DE" altLang="de-DE" sz="1600" dirty="0">
              <a:solidFill>
                <a:schemeClr val="tx1"/>
              </a:solidFill>
              <a:latin typeface="Arial" charset="0"/>
            </a:endParaRPr>
          </a:p>
        </p:txBody>
      </p:sp>
      <p:sp>
        <p:nvSpPr>
          <p:cNvPr id="72" name="Rectangle 25"/>
          <p:cNvSpPr>
            <a:spLocks noChangeArrowheads="1"/>
          </p:cNvSpPr>
          <p:nvPr/>
        </p:nvSpPr>
        <p:spPr bwMode="auto">
          <a:xfrm>
            <a:off x="8819176" y="5721003"/>
            <a:ext cx="109324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None/>
            </a:pPr>
            <a:r>
              <a:rPr lang="de-DE" altLang="de-DE" sz="1700" dirty="0">
                <a:latin typeface="Arial" charset="0"/>
              </a:rPr>
              <a:t>Human-</a:t>
            </a:r>
          </a:p>
          <a:p>
            <a:pPr>
              <a:spcBef>
                <a:spcPct val="0"/>
              </a:spcBef>
              <a:buClrTx/>
              <a:buSzTx/>
              <a:buNone/>
            </a:pPr>
            <a:r>
              <a:rPr lang="de-DE" altLang="de-DE" sz="1700" dirty="0">
                <a:latin typeface="Arial" charset="0"/>
              </a:rPr>
              <a:t>Information</a:t>
            </a:r>
          </a:p>
          <a:p>
            <a:pPr>
              <a:spcBef>
                <a:spcPct val="0"/>
              </a:spcBef>
              <a:buClrTx/>
              <a:buSzTx/>
              <a:buNone/>
            </a:pPr>
            <a:r>
              <a:rPr lang="de-DE" altLang="de-DE" sz="1700" dirty="0">
                <a:latin typeface="Arial" charset="0"/>
              </a:rPr>
              <a:t>Interaction</a:t>
            </a:r>
          </a:p>
        </p:txBody>
      </p:sp>
      <p:grpSp>
        <p:nvGrpSpPr>
          <p:cNvPr id="111" name="Gruppieren 110"/>
          <p:cNvGrpSpPr>
            <a:grpSpLocks/>
          </p:cNvGrpSpPr>
          <p:nvPr/>
        </p:nvGrpSpPr>
        <p:grpSpPr bwMode="auto">
          <a:xfrm>
            <a:off x="1847528" y="1556792"/>
            <a:ext cx="7080800" cy="2567132"/>
            <a:chOff x="-498486" y="104636"/>
            <a:chExt cx="8756989" cy="4135336"/>
          </a:xfrm>
        </p:grpSpPr>
        <p:sp>
          <p:nvSpPr>
            <p:cNvPr id="11310" name="Pfeil nach rechts 98"/>
            <p:cNvSpPr>
              <a:spLocks noChangeArrowheads="1"/>
            </p:cNvSpPr>
            <p:nvPr/>
          </p:nvSpPr>
          <p:spPr bwMode="auto">
            <a:xfrm flipH="1">
              <a:off x="5245036" y="2076629"/>
              <a:ext cx="1900585" cy="537736"/>
            </a:xfrm>
            <a:prstGeom prst="rightArrow">
              <a:avLst>
                <a:gd name="adj1" fmla="val 50000"/>
                <a:gd name="adj2" fmla="val 5000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11" name="Rectangle 25"/>
            <p:cNvSpPr>
              <a:spLocks noChangeArrowheads="1"/>
            </p:cNvSpPr>
            <p:nvPr/>
          </p:nvSpPr>
          <p:spPr bwMode="auto">
            <a:xfrm>
              <a:off x="7236703" y="2066925"/>
              <a:ext cx="1021800" cy="59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200" dirty="0">
                  <a:latin typeface="Arial" charset="0"/>
                </a:rPr>
                <a:t>Knowledge</a:t>
              </a:r>
            </a:p>
            <a:p>
              <a:pPr>
                <a:spcBef>
                  <a:spcPct val="0"/>
                </a:spcBef>
                <a:buClrTx/>
                <a:buSzTx/>
                <a:buFontTx/>
                <a:buNone/>
              </a:pPr>
              <a:r>
                <a:rPr lang="de-DE" altLang="de-DE" sz="1200" dirty="0" err="1">
                  <a:latin typeface="Arial" charset="0"/>
                </a:rPr>
                <a:t>organisation</a:t>
              </a:r>
              <a:endParaRPr lang="de-DE" altLang="de-DE" sz="1600" dirty="0">
                <a:solidFill>
                  <a:schemeClr val="tx1"/>
                </a:solidFill>
                <a:latin typeface="Arial" charset="0"/>
              </a:endParaRPr>
            </a:p>
          </p:txBody>
        </p:sp>
        <p:sp>
          <p:nvSpPr>
            <p:cNvPr id="11312" name="Rectangle 25"/>
            <p:cNvSpPr>
              <a:spLocks noChangeArrowheads="1"/>
            </p:cNvSpPr>
            <p:nvPr/>
          </p:nvSpPr>
          <p:spPr bwMode="auto">
            <a:xfrm>
              <a:off x="1101725" y="3645023"/>
              <a:ext cx="1096470" cy="59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200" dirty="0">
                  <a:latin typeface="Arial" charset="0"/>
                </a:rPr>
                <a:t>Information </a:t>
              </a:r>
              <a:br>
                <a:rPr lang="de-DE" altLang="de-DE" sz="1200" dirty="0">
                  <a:latin typeface="Arial" charset="0"/>
                </a:rPr>
              </a:br>
              <a:r>
                <a:rPr lang="de-DE" altLang="de-DE" sz="1200" dirty="0">
                  <a:latin typeface="Arial" charset="0"/>
                </a:rPr>
                <a:t>Management</a:t>
              </a:r>
              <a:endParaRPr lang="de-DE" altLang="de-DE" sz="1600" dirty="0">
                <a:solidFill>
                  <a:schemeClr val="tx1"/>
                </a:solidFill>
                <a:latin typeface="Arial" charset="0"/>
              </a:endParaRPr>
            </a:p>
          </p:txBody>
        </p:sp>
        <p:sp>
          <p:nvSpPr>
            <p:cNvPr id="11313" name="Pfeil nach rechts 108"/>
            <p:cNvSpPr>
              <a:spLocks noChangeArrowheads="1"/>
            </p:cNvSpPr>
            <p:nvPr/>
          </p:nvSpPr>
          <p:spPr bwMode="auto">
            <a:xfrm rot="5400000" flipH="1">
              <a:off x="1291538" y="2862157"/>
              <a:ext cx="950292" cy="504754"/>
            </a:xfrm>
            <a:prstGeom prst="rightArrow">
              <a:avLst>
                <a:gd name="adj1" fmla="val 50000"/>
                <a:gd name="adj2" fmla="val 4999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73" name="Rectangle 25"/>
            <p:cNvSpPr>
              <a:spLocks noChangeArrowheads="1"/>
            </p:cNvSpPr>
            <p:nvPr/>
          </p:nvSpPr>
          <p:spPr bwMode="auto">
            <a:xfrm>
              <a:off x="-498486" y="104636"/>
              <a:ext cx="3211603" cy="84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err="1">
                  <a:latin typeface="Arial" charset="0"/>
                </a:rPr>
                <a:t>Scholarly</a:t>
              </a:r>
              <a:r>
                <a:rPr lang="de-DE" altLang="de-DE" sz="1700" dirty="0">
                  <a:latin typeface="Arial" charset="0"/>
                </a:rPr>
                <a:t> Communication, </a:t>
              </a:r>
            </a:p>
            <a:p>
              <a:pPr>
                <a:spcBef>
                  <a:spcPct val="0"/>
                </a:spcBef>
                <a:buClrTx/>
                <a:buSzTx/>
                <a:buFontTx/>
                <a:buNone/>
              </a:pPr>
              <a:r>
                <a:rPr lang="de-DE" altLang="de-DE" sz="1700" dirty="0" err="1">
                  <a:latin typeface="Arial" charset="0"/>
                </a:rPr>
                <a:t>Infometrics</a:t>
              </a:r>
              <a:endParaRPr lang="de-DE" altLang="de-DE" sz="1700" dirty="0">
                <a:latin typeface="Arial" charset="0"/>
              </a:endParaRPr>
            </a:p>
          </p:txBody>
        </p:sp>
      </p:grpSp>
      <p:grpSp>
        <p:nvGrpSpPr>
          <p:cNvPr id="112" name="Gruppieren 111"/>
          <p:cNvGrpSpPr>
            <a:grpSpLocks/>
          </p:cNvGrpSpPr>
          <p:nvPr/>
        </p:nvGrpSpPr>
        <p:grpSpPr bwMode="auto">
          <a:xfrm>
            <a:off x="6549349" y="3436038"/>
            <a:ext cx="2494321" cy="920213"/>
            <a:chOff x="5316378" y="3132494"/>
            <a:chExt cx="3085280" cy="1482314"/>
          </a:xfrm>
        </p:grpSpPr>
        <p:sp>
          <p:nvSpPr>
            <p:cNvPr id="11306" name="Pfeil nach rechts 97"/>
            <p:cNvSpPr>
              <a:spLocks noChangeArrowheads="1"/>
            </p:cNvSpPr>
            <p:nvPr/>
          </p:nvSpPr>
          <p:spPr bwMode="auto">
            <a:xfrm flipH="1">
              <a:off x="5316379" y="3148226"/>
              <a:ext cx="1900585" cy="537736"/>
            </a:xfrm>
            <a:prstGeom prst="rightArrow">
              <a:avLst>
                <a:gd name="adj1" fmla="val 50000"/>
                <a:gd name="adj2" fmla="val 5000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07" name="Pfeil nach rechts 99"/>
            <p:cNvSpPr>
              <a:spLocks noChangeArrowheads="1"/>
            </p:cNvSpPr>
            <p:nvPr/>
          </p:nvSpPr>
          <p:spPr bwMode="auto">
            <a:xfrm flipH="1">
              <a:off x="5316378" y="4077072"/>
              <a:ext cx="1900585" cy="537736"/>
            </a:xfrm>
            <a:prstGeom prst="rightArrow">
              <a:avLst>
                <a:gd name="adj1" fmla="val 50000"/>
                <a:gd name="adj2" fmla="val 5000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08" name="Rectangle 25"/>
            <p:cNvSpPr>
              <a:spLocks noChangeArrowheads="1"/>
            </p:cNvSpPr>
            <p:nvPr/>
          </p:nvSpPr>
          <p:spPr bwMode="auto">
            <a:xfrm>
              <a:off x="7315504" y="3132494"/>
              <a:ext cx="994449" cy="59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200">
                  <a:latin typeface="Arial" charset="0"/>
                </a:rPr>
                <a:t>Information </a:t>
              </a:r>
              <a:br>
                <a:rPr lang="de-DE" altLang="de-DE" sz="1200">
                  <a:latin typeface="Arial" charset="0"/>
                </a:rPr>
              </a:br>
              <a:r>
                <a:rPr lang="de-DE" altLang="de-DE" sz="1200">
                  <a:latin typeface="Arial" charset="0"/>
                </a:rPr>
                <a:t>Retrieval</a:t>
              </a:r>
              <a:endParaRPr lang="de-DE" altLang="de-DE" sz="1600">
                <a:solidFill>
                  <a:schemeClr val="tx1"/>
                </a:solidFill>
                <a:latin typeface="Arial" charset="0"/>
              </a:endParaRPr>
            </a:p>
          </p:txBody>
        </p:sp>
        <p:sp>
          <p:nvSpPr>
            <p:cNvPr id="11309" name="Rectangle 25"/>
            <p:cNvSpPr>
              <a:spLocks noChangeArrowheads="1"/>
            </p:cNvSpPr>
            <p:nvPr/>
          </p:nvSpPr>
          <p:spPr bwMode="auto">
            <a:xfrm>
              <a:off x="7306270" y="3985900"/>
              <a:ext cx="1095388" cy="59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200" dirty="0">
                  <a:latin typeface="Arial" charset="0"/>
                </a:rPr>
                <a:t>Software</a:t>
              </a:r>
            </a:p>
            <a:p>
              <a:pPr>
                <a:spcBef>
                  <a:spcPct val="0"/>
                </a:spcBef>
                <a:buClrTx/>
                <a:buSzTx/>
                <a:buFontTx/>
                <a:buNone/>
              </a:pPr>
              <a:r>
                <a:rPr lang="de-DE" altLang="de-DE" sz="1200" dirty="0">
                  <a:solidFill>
                    <a:schemeClr val="tx1"/>
                  </a:solidFill>
                  <a:latin typeface="Arial" charset="0"/>
                </a:rPr>
                <a:t>Technologies</a:t>
              </a:r>
              <a:endParaRPr lang="de-DE" altLang="de-DE" sz="1600" dirty="0">
                <a:solidFill>
                  <a:schemeClr val="tx1"/>
                </a:solidFill>
                <a:latin typeface="Arial" charset="0"/>
              </a:endParaRPr>
            </a:p>
          </p:txBody>
        </p:sp>
      </p:grpSp>
      <p:sp>
        <p:nvSpPr>
          <p:cNvPr id="71" name="Titel 1"/>
          <p:cNvSpPr>
            <a:spLocks noGrp="1"/>
          </p:cNvSpPr>
          <p:nvPr>
            <p:ph type="title"/>
          </p:nvPr>
        </p:nvSpPr>
        <p:spPr>
          <a:xfrm>
            <a:off x="648929" y="300038"/>
            <a:ext cx="9328509" cy="1066800"/>
          </a:xfrm>
        </p:spPr>
        <p:txBody>
          <a:bodyPr/>
          <a:lstStyle/>
          <a:p>
            <a:r>
              <a:rPr lang="de-DE" sz="3600" dirty="0" smtClean="0"/>
              <a:t>Areas </a:t>
            </a:r>
            <a:r>
              <a:rPr lang="de-DE" sz="3600" dirty="0" err="1" smtClean="0"/>
              <a:t>within</a:t>
            </a:r>
            <a:r>
              <a:rPr lang="de-DE" sz="3600" dirty="0" smtClean="0"/>
              <a:t> Information Science</a:t>
            </a:r>
            <a:r>
              <a:rPr lang="hr-HR" sz="3600" dirty="0" smtClean="0"/>
              <a:t> – T. </a:t>
            </a:r>
            <a:r>
              <a:rPr lang="hr-HR" sz="3600" dirty="0" err="1" smtClean="0"/>
              <a:t>Mandl</a:t>
            </a:r>
            <a:endParaRPr lang="de-DE" altLang="de-DE" sz="3600" dirty="0" smtClean="0"/>
          </a:p>
        </p:txBody>
      </p:sp>
      <p:sp>
        <p:nvSpPr>
          <p:cNvPr id="77" name="Rectangle 25"/>
          <p:cNvSpPr>
            <a:spLocks noChangeArrowheads="1"/>
          </p:cNvSpPr>
          <p:nvPr/>
        </p:nvSpPr>
        <p:spPr bwMode="auto">
          <a:xfrm>
            <a:off x="1953968" y="5968062"/>
            <a:ext cx="1154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a:latin typeface="Arial" charset="0"/>
              </a:rPr>
              <a:t>Information </a:t>
            </a:r>
            <a:br>
              <a:rPr lang="de-DE" altLang="de-DE" sz="1700" dirty="0">
                <a:latin typeface="Arial" charset="0"/>
              </a:rPr>
            </a:br>
            <a:r>
              <a:rPr lang="de-DE" altLang="de-DE" sz="1700" dirty="0" err="1">
                <a:latin typeface="Arial" charset="0"/>
              </a:rPr>
              <a:t>and</a:t>
            </a:r>
            <a:r>
              <a:rPr lang="de-DE" altLang="de-DE" sz="1700" dirty="0">
                <a:latin typeface="Arial" charset="0"/>
              </a:rPr>
              <a:t> Society</a:t>
            </a:r>
            <a:endParaRPr lang="de-DE" altLang="de-DE" dirty="0">
              <a:solidFill>
                <a:schemeClr val="tx1"/>
              </a:solidFill>
              <a:latin typeface="Arial" charset="0"/>
            </a:endParaRPr>
          </a:p>
        </p:txBody>
      </p:sp>
      <p:sp>
        <p:nvSpPr>
          <p:cNvPr id="78" name="Pfeil nach rechts 108"/>
          <p:cNvSpPr>
            <a:spLocks noChangeArrowheads="1"/>
          </p:cNvSpPr>
          <p:nvPr/>
        </p:nvSpPr>
        <p:spPr bwMode="auto">
          <a:xfrm rot="8394695" flipH="1">
            <a:off x="2585823" y="5376845"/>
            <a:ext cx="538862" cy="504775"/>
          </a:xfrm>
          <a:prstGeom prst="rightArrow">
            <a:avLst>
              <a:gd name="adj1" fmla="val 50000"/>
              <a:gd name="adj2" fmla="val 4999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74" name="Pfeil nach rechts 108"/>
          <p:cNvSpPr>
            <a:spLocks noChangeArrowheads="1"/>
          </p:cNvSpPr>
          <p:nvPr/>
        </p:nvSpPr>
        <p:spPr bwMode="auto">
          <a:xfrm rot="15505236" flipH="1">
            <a:off x="2217789" y="2187362"/>
            <a:ext cx="569304" cy="504775"/>
          </a:xfrm>
          <a:prstGeom prst="rightArrow">
            <a:avLst>
              <a:gd name="adj1" fmla="val 50000"/>
              <a:gd name="adj2" fmla="val 4999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2" name="Rezervirano mjesto podnožja 1"/>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0487787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
            <a:ext cx="7416800" cy="57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utnik 3"/>
          <p:cNvSpPr/>
          <p:nvPr/>
        </p:nvSpPr>
        <p:spPr>
          <a:xfrm>
            <a:off x="923544" y="5303520"/>
            <a:ext cx="365760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de-DE" b="1" dirty="0">
                <a:solidFill>
                  <a:schemeClr val="bg1"/>
                </a:solidFill>
              </a:rPr>
              <a:t>Model of Information Seeking (Wilson 1999)</a:t>
            </a:r>
            <a:endParaRPr lang="en-GB" dirty="0">
              <a:solidFill>
                <a:schemeClr val="bg1"/>
              </a:solidFill>
            </a:endParaRPr>
          </a:p>
        </p:txBody>
      </p:sp>
      <p:sp>
        <p:nvSpPr>
          <p:cNvPr id="2" name="Rezervirano mjesto podnožja 1"/>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95510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a:t>Problems</a:t>
            </a:r>
            <a:r>
              <a:rPr lang="hr-HR" dirty="0"/>
              <a:t> to </a:t>
            </a:r>
            <a:r>
              <a:rPr lang="hr-HR" dirty="0" err="1"/>
              <a:t>study</a:t>
            </a:r>
            <a:r>
              <a:rPr lang="hr-HR" dirty="0"/>
              <a:t> </a:t>
            </a:r>
            <a:r>
              <a:rPr lang="hr-HR" dirty="0" err="1"/>
              <a:t>and</a:t>
            </a:r>
            <a:r>
              <a:rPr lang="hr-HR" dirty="0"/>
              <a:t> </a:t>
            </a:r>
            <a:r>
              <a:rPr lang="hr-HR" dirty="0" err="1"/>
              <a:t>deal</a:t>
            </a:r>
            <a:r>
              <a:rPr lang="hr-HR" dirty="0"/>
              <a:t> </a:t>
            </a:r>
            <a:r>
              <a:rPr lang="hr-HR" dirty="0" err="1" smtClean="0"/>
              <a:t>with</a:t>
            </a:r>
            <a:endParaRPr lang="en-GB" dirty="0"/>
          </a:p>
        </p:txBody>
      </p:sp>
      <p:sp>
        <p:nvSpPr>
          <p:cNvPr id="5" name="Rezervirano mjesto teksta 4"/>
          <p:cNvSpPr>
            <a:spLocks noGrp="1"/>
          </p:cNvSpPr>
          <p:nvPr>
            <p:ph type="body" idx="1"/>
          </p:nvPr>
        </p:nvSpPr>
        <p:spPr/>
        <p:txBody>
          <a:bodyPr/>
          <a:lstStyle/>
          <a:p>
            <a:r>
              <a:rPr lang="hr-HR" altLang="en-US" dirty="0"/>
              <a:t>Who </a:t>
            </a:r>
            <a:r>
              <a:rPr lang="hr-HR" altLang="en-US" dirty="0" err="1"/>
              <a:t>addressed</a:t>
            </a:r>
            <a:r>
              <a:rPr lang="hr-HR" altLang="en-US" dirty="0"/>
              <a:t> </a:t>
            </a:r>
            <a:r>
              <a:rPr lang="hr-HR" altLang="en-US" dirty="0" err="1"/>
              <a:t>this</a:t>
            </a:r>
            <a:r>
              <a:rPr lang="hr-HR" altLang="en-US" dirty="0"/>
              <a:t> problem, </a:t>
            </a:r>
            <a:r>
              <a:rPr lang="hr-HR" altLang="en-US" dirty="0" err="1"/>
              <a:t>when</a:t>
            </a:r>
            <a:r>
              <a:rPr lang="hr-HR" altLang="en-US" dirty="0"/>
              <a:t> </a:t>
            </a:r>
            <a:r>
              <a:rPr lang="hr-HR" altLang="en-US" dirty="0" err="1"/>
              <a:t>and</a:t>
            </a:r>
            <a:r>
              <a:rPr lang="hr-HR" altLang="en-US" dirty="0"/>
              <a:t> </a:t>
            </a:r>
            <a:r>
              <a:rPr lang="hr-HR" altLang="en-US" dirty="0" err="1"/>
              <a:t>why</a:t>
            </a:r>
            <a:r>
              <a:rPr lang="hr-HR" altLang="en-US" dirty="0" smtClean="0"/>
              <a:t>?</a:t>
            </a:r>
            <a:endParaRPr lang="en-GB" dirty="0"/>
          </a:p>
        </p:txBody>
      </p:sp>
      <p:sp>
        <p:nvSpPr>
          <p:cNvPr id="2" name="Rezervirano mjesto podnožja 1"/>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334235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smtClean="0"/>
              <a:t>Domain</a:t>
            </a:r>
            <a:r>
              <a:rPr lang="hr-HR" dirty="0" smtClean="0"/>
              <a:t> </a:t>
            </a:r>
            <a:r>
              <a:rPr lang="hr-HR" dirty="0" err="1" smtClean="0"/>
              <a:t>analysis</a:t>
            </a:r>
            <a:r>
              <a:rPr lang="hr-HR" dirty="0" smtClean="0"/>
              <a:t> – </a:t>
            </a:r>
            <a:r>
              <a:rPr lang="hr-HR" dirty="0" err="1" smtClean="0"/>
              <a:t>Hjorland</a:t>
            </a:r>
            <a:r>
              <a:rPr lang="hr-HR" dirty="0" smtClean="0"/>
              <a:t>, 2002</a:t>
            </a:r>
            <a:endParaRPr lang="en-GB" dirty="0"/>
          </a:p>
        </p:txBody>
      </p:sp>
      <p:sp>
        <p:nvSpPr>
          <p:cNvPr id="5" name="Rezervirano mjesto sadržaja 4"/>
          <p:cNvSpPr>
            <a:spLocks noGrp="1"/>
          </p:cNvSpPr>
          <p:nvPr>
            <p:ph idx="1"/>
          </p:nvPr>
        </p:nvSpPr>
        <p:spPr/>
        <p:txBody>
          <a:bodyPr>
            <a:normAutofit fontScale="92500" lnSpcReduction="20000"/>
          </a:bodyPr>
          <a:lstStyle/>
          <a:p>
            <a:r>
              <a:rPr lang="hr-HR" dirty="0" err="1" smtClean="0"/>
              <a:t>Aspects</a:t>
            </a:r>
            <a:r>
              <a:rPr lang="hr-HR" dirty="0" smtClean="0"/>
              <a:t> </a:t>
            </a:r>
            <a:r>
              <a:rPr lang="hr-HR" dirty="0" err="1" smtClean="0"/>
              <a:t>of</a:t>
            </a:r>
            <a:endParaRPr lang="hr-HR" dirty="0" smtClean="0"/>
          </a:p>
          <a:p>
            <a:pPr lvl="1"/>
            <a:r>
              <a:rPr lang="hr-HR" dirty="0" err="1" smtClean="0"/>
              <a:t>Resource</a:t>
            </a:r>
            <a:r>
              <a:rPr lang="hr-HR" dirty="0" smtClean="0"/>
              <a:t> </a:t>
            </a:r>
            <a:r>
              <a:rPr lang="hr-HR" dirty="0" err="1" smtClean="0"/>
              <a:t>guides</a:t>
            </a:r>
            <a:r>
              <a:rPr lang="hr-HR" dirty="0" smtClean="0"/>
              <a:t> </a:t>
            </a:r>
            <a:r>
              <a:rPr lang="hr-HR" dirty="0" err="1" smtClean="0"/>
              <a:t>and</a:t>
            </a:r>
            <a:r>
              <a:rPr lang="hr-HR" dirty="0" smtClean="0"/>
              <a:t> </a:t>
            </a:r>
            <a:r>
              <a:rPr lang="hr-HR" dirty="0" err="1" smtClean="0"/>
              <a:t>subject</a:t>
            </a:r>
            <a:r>
              <a:rPr lang="hr-HR" dirty="0" smtClean="0"/>
              <a:t> </a:t>
            </a:r>
            <a:r>
              <a:rPr lang="hr-HR" dirty="0" err="1" smtClean="0"/>
              <a:t>gateways</a:t>
            </a:r>
            <a:endParaRPr lang="hr-HR" dirty="0" smtClean="0"/>
          </a:p>
          <a:p>
            <a:pPr lvl="1"/>
            <a:r>
              <a:rPr lang="hr-HR" dirty="0" err="1" smtClean="0"/>
              <a:t>Special</a:t>
            </a:r>
            <a:r>
              <a:rPr lang="hr-HR" dirty="0" smtClean="0"/>
              <a:t> </a:t>
            </a:r>
            <a:r>
              <a:rPr lang="hr-HR" dirty="0" err="1" smtClean="0"/>
              <a:t>classifications</a:t>
            </a:r>
            <a:r>
              <a:rPr lang="hr-HR" dirty="0" smtClean="0"/>
              <a:t> </a:t>
            </a:r>
            <a:r>
              <a:rPr lang="hr-HR" dirty="0" err="1" smtClean="0"/>
              <a:t>an</a:t>
            </a:r>
            <a:r>
              <a:rPr lang="hr-HR" dirty="0" smtClean="0"/>
              <a:t> </a:t>
            </a:r>
            <a:r>
              <a:rPr lang="hr-HR" dirty="0" err="1" smtClean="0"/>
              <a:t>thesauri</a:t>
            </a:r>
            <a:endParaRPr lang="hr-HR" dirty="0" smtClean="0"/>
          </a:p>
          <a:p>
            <a:pPr lvl="1"/>
            <a:r>
              <a:rPr lang="hr-HR" dirty="0" err="1" smtClean="0"/>
              <a:t>Indexing</a:t>
            </a:r>
            <a:r>
              <a:rPr lang="hr-HR" dirty="0" smtClean="0"/>
              <a:t> </a:t>
            </a:r>
            <a:r>
              <a:rPr lang="hr-HR" dirty="0" err="1" smtClean="0"/>
              <a:t>and</a:t>
            </a:r>
            <a:r>
              <a:rPr lang="hr-HR" dirty="0" smtClean="0"/>
              <a:t> </a:t>
            </a:r>
            <a:r>
              <a:rPr lang="hr-HR" dirty="0" err="1" smtClean="0"/>
              <a:t>retrieval</a:t>
            </a:r>
            <a:r>
              <a:rPr lang="hr-HR" dirty="0" smtClean="0"/>
              <a:t> </a:t>
            </a:r>
            <a:r>
              <a:rPr lang="hr-HR" dirty="0" err="1" smtClean="0"/>
              <a:t>special</a:t>
            </a:r>
            <a:r>
              <a:rPr lang="hr-HR" dirty="0" smtClean="0"/>
              <a:t> </a:t>
            </a:r>
            <a:r>
              <a:rPr lang="hr-HR" dirty="0" err="1" smtClean="0"/>
              <a:t>features</a:t>
            </a:r>
            <a:endParaRPr lang="hr-HR" dirty="0" smtClean="0"/>
          </a:p>
          <a:p>
            <a:pPr lvl="1"/>
            <a:r>
              <a:rPr lang="hr-HR" dirty="0" err="1" smtClean="0"/>
              <a:t>User</a:t>
            </a:r>
            <a:r>
              <a:rPr lang="hr-HR" dirty="0" smtClean="0"/>
              <a:t> </a:t>
            </a:r>
            <a:r>
              <a:rPr lang="hr-HR" dirty="0" err="1" smtClean="0"/>
              <a:t>studies</a:t>
            </a:r>
            <a:endParaRPr lang="hr-HR" dirty="0" smtClean="0"/>
          </a:p>
          <a:p>
            <a:pPr lvl="1"/>
            <a:r>
              <a:rPr lang="hr-HR" dirty="0" err="1" smtClean="0"/>
              <a:t>Bibliometric</a:t>
            </a:r>
            <a:r>
              <a:rPr lang="hr-HR" dirty="0" smtClean="0"/>
              <a:t> </a:t>
            </a:r>
            <a:r>
              <a:rPr lang="hr-HR" dirty="0" err="1" smtClean="0"/>
              <a:t>studies</a:t>
            </a:r>
            <a:endParaRPr lang="hr-HR" dirty="0" smtClean="0"/>
          </a:p>
          <a:p>
            <a:pPr lvl="1"/>
            <a:r>
              <a:rPr lang="hr-HR" dirty="0" err="1" smtClean="0"/>
              <a:t>Historical</a:t>
            </a:r>
            <a:r>
              <a:rPr lang="hr-HR" dirty="0" smtClean="0"/>
              <a:t> </a:t>
            </a:r>
            <a:r>
              <a:rPr lang="hr-HR" dirty="0" err="1" smtClean="0"/>
              <a:t>studies</a:t>
            </a:r>
            <a:endParaRPr lang="hr-HR" dirty="0" smtClean="0"/>
          </a:p>
          <a:p>
            <a:pPr lvl="1"/>
            <a:r>
              <a:rPr lang="hr-HR" dirty="0" err="1" smtClean="0"/>
              <a:t>Document</a:t>
            </a:r>
            <a:r>
              <a:rPr lang="hr-HR" dirty="0" smtClean="0"/>
              <a:t> </a:t>
            </a:r>
            <a:r>
              <a:rPr lang="hr-HR" dirty="0" err="1" smtClean="0"/>
              <a:t>and</a:t>
            </a:r>
            <a:r>
              <a:rPr lang="hr-HR" dirty="0" smtClean="0"/>
              <a:t> </a:t>
            </a:r>
            <a:r>
              <a:rPr lang="hr-HR" dirty="0" err="1" smtClean="0"/>
              <a:t>genre</a:t>
            </a:r>
            <a:r>
              <a:rPr lang="hr-HR" dirty="0" smtClean="0"/>
              <a:t> </a:t>
            </a:r>
            <a:r>
              <a:rPr lang="hr-HR" dirty="0" err="1" smtClean="0"/>
              <a:t>studies</a:t>
            </a:r>
            <a:endParaRPr lang="hr-HR" dirty="0" smtClean="0"/>
          </a:p>
          <a:p>
            <a:pPr lvl="1"/>
            <a:r>
              <a:rPr lang="hr-HR" dirty="0" err="1" smtClean="0"/>
              <a:t>Epistemological</a:t>
            </a:r>
            <a:r>
              <a:rPr lang="hr-HR" dirty="0" smtClean="0"/>
              <a:t> </a:t>
            </a:r>
            <a:r>
              <a:rPr lang="hr-HR" dirty="0" err="1" smtClean="0"/>
              <a:t>and</a:t>
            </a:r>
            <a:r>
              <a:rPr lang="hr-HR" dirty="0" smtClean="0"/>
              <a:t> </a:t>
            </a:r>
            <a:r>
              <a:rPr lang="hr-HR" dirty="0" err="1" smtClean="0"/>
              <a:t>critical</a:t>
            </a:r>
            <a:r>
              <a:rPr lang="hr-HR" dirty="0" smtClean="0"/>
              <a:t> </a:t>
            </a:r>
            <a:r>
              <a:rPr lang="hr-HR" dirty="0" err="1" smtClean="0"/>
              <a:t>studies</a:t>
            </a:r>
            <a:endParaRPr lang="hr-HR" dirty="0" smtClean="0"/>
          </a:p>
          <a:p>
            <a:pPr lvl="1"/>
            <a:r>
              <a:rPr lang="hr-HR" dirty="0" err="1" smtClean="0"/>
              <a:t>Terminologies</a:t>
            </a:r>
            <a:r>
              <a:rPr lang="hr-HR" dirty="0" smtClean="0"/>
              <a:t>, </a:t>
            </a:r>
            <a:r>
              <a:rPr lang="hr-HR" dirty="0" err="1" smtClean="0"/>
              <a:t>languages</a:t>
            </a:r>
            <a:r>
              <a:rPr lang="hr-HR" dirty="0" smtClean="0"/>
              <a:t> for </a:t>
            </a:r>
            <a:r>
              <a:rPr lang="hr-HR" dirty="0" err="1" smtClean="0"/>
              <a:t>special</a:t>
            </a:r>
            <a:r>
              <a:rPr lang="hr-HR" dirty="0" smtClean="0"/>
              <a:t> </a:t>
            </a:r>
            <a:r>
              <a:rPr lang="hr-HR" dirty="0" err="1" smtClean="0"/>
              <a:t>purposes</a:t>
            </a:r>
            <a:r>
              <a:rPr lang="hr-HR" dirty="0" smtClean="0"/>
              <a:t>, </a:t>
            </a:r>
            <a:r>
              <a:rPr lang="hr-HR" dirty="0" err="1" smtClean="0"/>
              <a:t>discourse</a:t>
            </a:r>
            <a:r>
              <a:rPr lang="hr-HR" dirty="0" smtClean="0"/>
              <a:t> </a:t>
            </a:r>
            <a:r>
              <a:rPr lang="hr-HR" dirty="0" err="1" smtClean="0"/>
              <a:t>analysis</a:t>
            </a:r>
            <a:endParaRPr lang="hr-HR" dirty="0" smtClean="0"/>
          </a:p>
          <a:p>
            <a:pPr lvl="1"/>
            <a:r>
              <a:rPr lang="hr-HR" dirty="0" err="1" smtClean="0"/>
              <a:t>Structures</a:t>
            </a:r>
            <a:r>
              <a:rPr lang="hr-HR" dirty="0" smtClean="0"/>
              <a:t> </a:t>
            </a:r>
            <a:r>
              <a:rPr lang="hr-HR" dirty="0" err="1" smtClean="0"/>
              <a:t>and</a:t>
            </a:r>
            <a:r>
              <a:rPr lang="hr-HR" dirty="0" smtClean="0"/>
              <a:t> </a:t>
            </a:r>
            <a:r>
              <a:rPr lang="hr-HR" dirty="0" err="1" smtClean="0"/>
              <a:t>institutions</a:t>
            </a:r>
            <a:r>
              <a:rPr lang="hr-HR" dirty="0" smtClean="0"/>
              <a:t> </a:t>
            </a:r>
            <a:r>
              <a:rPr lang="hr-HR" dirty="0" err="1" smtClean="0"/>
              <a:t>in</a:t>
            </a:r>
            <a:r>
              <a:rPr lang="hr-HR" dirty="0" smtClean="0"/>
              <a:t> </a:t>
            </a:r>
            <a:r>
              <a:rPr lang="hr-HR" dirty="0" err="1" smtClean="0"/>
              <a:t>communication</a:t>
            </a:r>
            <a:r>
              <a:rPr lang="hr-HR" dirty="0" smtClean="0"/>
              <a:t> </a:t>
            </a:r>
            <a:r>
              <a:rPr lang="hr-HR" dirty="0" err="1" smtClean="0"/>
              <a:t>of</a:t>
            </a:r>
            <a:r>
              <a:rPr lang="hr-HR" dirty="0" smtClean="0"/>
              <a:t> </a:t>
            </a:r>
            <a:r>
              <a:rPr lang="hr-HR" dirty="0" err="1" smtClean="0"/>
              <a:t>information</a:t>
            </a:r>
            <a:endParaRPr lang="hr-HR" dirty="0" smtClean="0"/>
          </a:p>
          <a:p>
            <a:pPr lvl="1"/>
            <a:r>
              <a:rPr lang="hr-HR" dirty="0" err="1" smtClean="0"/>
              <a:t>Cognition</a:t>
            </a:r>
            <a:r>
              <a:rPr lang="hr-HR" dirty="0" smtClean="0"/>
              <a:t>, </a:t>
            </a:r>
            <a:r>
              <a:rPr lang="hr-HR" dirty="0" err="1" smtClean="0"/>
              <a:t>knowledge</a:t>
            </a:r>
            <a:r>
              <a:rPr lang="hr-HR" dirty="0" smtClean="0"/>
              <a:t> </a:t>
            </a:r>
            <a:r>
              <a:rPr lang="hr-HR" dirty="0" err="1" smtClean="0"/>
              <a:t>representation</a:t>
            </a:r>
            <a:r>
              <a:rPr lang="hr-HR" dirty="0" smtClean="0"/>
              <a:t> </a:t>
            </a:r>
            <a:r>
              <a:rPr lang="hr-HR" dirty="0" err="1" smtClean="0"/>
              <a:t>and</a:t>
            </a:r>
            <a:r>
              <a:rPr lang="hr-HR" dirty="0" smtClean="0"/>
              <a:t> </a:t>
            </a:r>
            <a:r>
              <a:rPr lang="hr-HR" dirty="0" err="1" smtClean="0"/>
              <a:t>artificial</a:t>
            </a:r>
            <a:r>
              <a:rPr lang="hr-HR" dirty="0" smtClean="0"/>
              <a:t> </a:t>
            </a:r>
            <a:r>
              <a:rPr lang="hr-HR" dirty="0" err="1" smtClean="0"/>
              <a:t>intelligence</a:t>
            </a:r>
            <a:endParaRPr lang="en-GB" dirty="0"/>
          </a:p>
        </p:txBody>
      </p:sp>
      <p:sp>
        <p:nvSpPr>
          <p:cNvPr id="2" name="Rezervirano mjesto podnožja 1"/>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05425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 calcmode="lin" valueType="num">
                                      <p:cBhvr additive="base">
                                        <p:cTn id="5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How to </a:t>
            </a:r>
            <a:r>
              <a:rPr lang="hr-HR" dirty="0" err="1" smtClean="0"/>
              <a:t>deal</a:t>
            </a:r>
            <a:r>
              <a:rPr lang="hr-HR" dirty="0" smtClean="0"/>
              <a:t> </a:t>
            </a:r>
            <a:r>
              <a:rPr lang="hr-HR" dirty="0" err="1" smtClean="0"/>
              <a:t>with</a:t>
            </a:r>
            <a:r>
              <a:rPr lang="hr-HR" dirty="0" smtClean="0"/>
              <a:t>?</a:t>
            </a:r>
            <a:endParaRPr lang="en-GB" dirty="0"/>
          </a:p>
        </p:txBody>
      </p:sp>
      <p:sp>
        <p:nvSpPr>
          <p:cNvPr id="3" name="Rezervirano mjesto sadržaja 2"/>
          <p:cNvSpPr>
            <a:spLocks noGrp="1"/>
          </p:cNvSpPr>
          <p:nvPr>
            <p:ph idx="1"/>
          </p:nvPr>
        </p:nvSpPr>
        <p:spPr/>
        <p:txBody>
          <a:bodyPr/>
          <a:lstStyle/>
          <a:p>
            <a:r>
              <a:rPr lang="en-US" altLang="en-US" dirty="0" smtClean="0"/>
              <a:t>Information </a:t>
            </a:r>
            <a:r>
              <a:rPr lang="en-US" altLang="en-US" dirty="0"/>
              <a:t>explosion</a:t>
            </a:r>
          </a:p>
          <a:p>
            <a:pPr lvl="1"/>
            <a:r>
              <a:rPr lang="en-US" altLang="en-US" dirty="0"/>
              <a:t>exponential growth of information artifacts, if not of information </a:t>
            </a:r>
            <a:r>
              <a:rPr lang="en-US" altLang="en-US" dirty="0" smtClean="0"/>
              <a:t>itself</a:t>
            </a:r>
            <a:endParaRPr lang="en-US" altLang="en-US" sz="2800" dirty="0"/>
          </a:p>
          <a:p>
            <a:r>
              <a:rPr lang="en-US" altLang="en-US" dirty="0"/>
              <a:t>Communication explosion</a:t>
            </a:r>
          </a:p>
          <a:p>
            <a:pPr lvl="1"/>
            <a:r>
              <a:rPr lang="en-US" altLang="en-US" dirty="0"/>
              <a:t>exponential growth of means and ways by which information is communicated, transmitted, accesses, </a:t>
            </a:r>
            <a:r>
              <a:rPr lang="en-US" altLang="en-US" dirty="0" smtClean="0"/>
              <a:t>used</a:t>
            </a:r>
            <a:endParaRPr lang="hr-HR" altLang="en-US" dirty="0" smtClean="0"/>
          </a:p>
          <a:p>
            <a:pPr lvl="1"/>
            <a:r>
              <a:rPr lang="hr-HR" altLang="en-US" dirty="0" smtClean="0"/>
              <a:t>Digital </a:t>
            </a:r>
            <a:r>
              <a:rPr lang="hr-HR" altLang="en-US" dirty="0" err="1" smtClean="0"/>
              <a:t>environment</a:t>
            </a:r>
            <a:endParaRPr lang="en-US" altLang="en-US" dirty="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4794955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sr-Latn-RS" dirty="0" err="1" smtClean="0"/>
              <a:t>Belkin’s</a:t>
            </a:r>
            <a:r>
              <a:rPr lang="hr-HR" altLang="sr-Latn-RS" dirty="0" smtClean="0"/>
              <a:t> </a:t>
            </a:r>
            <a:r>
              <a:rPr lang="hr-HR" altLang="sr-Latn-RS" dirty="0" err="1" smtClean="0"/>
              <a:t>five</a:t>
            </a:r>
            <a:r>
              <a:rPr lang="hr-HR" altLang="sr-Latn-RS" dirty="0" smtClean="0"/>
              <a:t> </a:t>
            </a:r>
            <a:r>
              <a:rPr lang="hr-HR" altLang="sr-Latn-RS" dirty="0" err="1" smtClean="0"/>
              <a:t>basic</a:t>
            </a:r>
            <a:r>
              <a:rPr lang="hr-HR" altLang="sr-Latn-RS" dirty="0" smtClean="0"/>
              <a:t> </a:t>
            </a:r>
            <a:r>
              <a:rPr lang="hr-HR" altLang="sr-Latn-RS" dirty="0" err="1" smtClean="0"/>
              <a:t>elements</a:t>
            </a:r>
            <a:r>
              <a:rPr lang="hr-HR" altLang="sr-Latn-RS" dirty="0" smtClean="0"/>
              <a:t> </a:t>
            </a:r>
            <a:r>
              <a:rPr lang="hr-HR" altLang="sr-Latn-RS" dirty="0" err="1" smtClean="0"/>
              <a:t>in</a:t>
            </a:r>
            <a:r>
              <a:rPr lang="hr-HR" altLang="sr-Latn-RS" dirty="0" smtClean="0"/>
              <a:t> IS</a:t>
            </a:r>
            <a:r>
              <a:rPr lang="hr-HR" altLang="sr-Latn-RS" dirty="0"/>
              <a:t/>
            </a:r>
            <a:br>
              <a:rPr lang="hr-HR" altLang="sr-Latn-RS" dirty="0"/>
            </a:br>
            <a:endParaRPr lang="en-GB" dirty="0"/>
          </a:p>
        </p:txBody>
      </p:sp>
      <p:sp>
        <p:nvSpPr>
          <p:cNvPr id="3" name="Rezervirano mjesto sadržaja 2"/>
          <p:cNvSpPr>
            <a:spLocks noGrp="1"/>
          </p:cNvSpPr>
          <p:nvPr>
            <p:ph idx="1"/>
          </p:nvPr>
        </p:nvSpPr>
        <p:spPr/>
        <p:txBody>
          <a:bodyPr/>
          <a:lstStyle/>
          <a:p>
            <a:r>
              <a:rPr lang="hr-HR" altLang="sr-Latn-RS" dirty="0" err="1" smtClean="0"/>
              <a:t>Information</a:t>
            </a:r>
            <a:r>
              <a:rPr lang="hr-HR" altLang="sr-Latn-RS" dirty="0" smtClean="0"/>
              <a:t> </a:t>
            </a:r>
            <a:r>
              <a:rPr lang="hr-HR" altLang="sr-Latn-RS" dirty="0" err="1" smtClean="0"/>
              <a:t>in</a:t>
            </a:r>
            <a:r>
              <a:rPr lang="hr-HR" altLang="sr-Latn-RS" dirty="0" smtClean="0"/>
              <a:t> </a:t>
            </a:r>
            <a:r>
              <a:rPr lang="hr-HR" altLang="sr-Latn-RS" dirty="0" err="1" smtClean="0"/>
              <a:t>cognitive</a:t>
            </a:r>
            <a:r>
              <a:rPr lang="hr-HR" altLang="sr-Latn-RS" dirty="0" smtClean="0"/>
              <a:t> </a:t>
            </a:r>
            <a:r>
              <a:rPr lang="hr-HR" altLang="sr-Latn-RS" dirty="0" err="1" smtClean="0"/>
              <a:t>communication</a:t>
            </a:r>
            <a:r>
              <a:rPr lang="hr-HR" altLang="sr-Latn-RS" dirty="0" smtClean="0"/>
              <a:t> </a:t>
            </a:r>
            <a:r>
              <a:rPr lang="hr-HR" altLang="sr-Latn-RS" dirty="0" err="1" smtClean="0"/>
              <a:t>systems</a:t>
            </a:r>
            <a:r>
              <a:rPr lang="hr-HR" altLang="sr-Latn-RS" dirty="0" smtClean="0"/>
              <a:t> </a:t>
            </a:r>
            <a:r>
              <a:rPr lang="hr-HR" altLang="sr-Latn-RS" dirty="0" err="1" smtClean="0"/>
              <a:t>which</a:t>
            </a:r>
            <a:r>
              <a:rPr lang="hr-HR" altLang="sr-Latn-RS" dirty="0" smtClean="0"/>
              <a:t> </a:t>
            </a:r>
            <a:r>
              <a:rPr lang="hr-HR" altLang="sr-Latn-RS" dirty="0" err="1" smtClean="0"/>
              <a:t>include</a:t>
            </a:r>
            <a:r>
              <a:rPr lang="hr-HR" altLang="sr-Latn-RS" dirty="0" smtClean="0"/>
              <a:t> human</a:t>
            </a:r>
          </a:p>
          <a:p>
            <a:r>
              <a:rPr lang="hr-HR" altLang="sr-Latn-RS" dirty="0" err="1" smtClean="0"/>
              <a:t>Idea</a:t>
            </a:r>
            <a:r>
              <a:rPr lang="hr-HR" altLang="sr-Latn-RS" dirty="0" smtClean="0"/>
              <a:t> </a:t>
            </a:r>
            <a:r>
              <a:rPr lang="hr-HR" altLang="sr-Latn-RS" dirty="0" err="1" smtClean="0"/>
              <a:t>about</a:t>
            </a:r>
            <a:r>
              <a:rPr lang="hr-HR" altLang="sr-Latn-RS" dirty="0" smtClean="0"/>
              <a:t> </a:t>
            </a:r>
            <a:r>
              <a:rPr lang="hr-HR" altLang="sr-Latn-RS" dirty="0" err="1" smtClean="0"/>
              <a:t>desired</a:t>
            </a:r>
            <a:r>
              <a:rPr lang="hr-HR" altLang="sr-Latn-RS" dirty="0" smtClean="0"/>
              <a:t> </a:t>
            </a:r>
            <a:r>
              <a:rPr lang="hr-HR" altLang="sr-Latn-RS" dirty="0" err="1" smtClean="0"/>
              <a:t>information</a:t>
            </a:r>
            <a:endParaRPr lang="hr-HR" altLang="sr-Latn-RS" dirty="0" smtClean="0"/>
          </a:p>
          <a:p>
            <a:r>
              <a:rPr lang="hr-HR" altLang="sr-Latn-RS" dirty="0" err="1" smtClean="0"/>
              <a:t>Effectivness</a:t>
            </a:r>
            <a:r>
              <a:rPr lang="hr-HR" altLang="sr-Latn-RS" dirty="0" smtClean="0"/>
              <a:t> </a:t>
            </a:r>
            <a:r>
              <a:rPr lang="hr-HR" altLang="sr-Latn-RS" dirty="0" err="1" smtClean="0"/>
              <a:t>of</a:t>
            </a:r>
            <a:r>
              <a:rPr lang="hr-HR" altLang="sr-Latn-RS" dirty="0" smtClean="0"/>
              <a:t> </a:t>
            </a:r>
            <a:r>
              <a:rPr lang="hr-HR" altLang="sr-Latn-RS" dirty="0" err="1" smtClean="0"/>
              <a:t>information</a:t>
            </a:r>
            <a:r>
              <a:rPr lang="hr-HR" altLang="sr-Latn-RS" dirty="0" smtClean="0"/>
              <a:t> (system) </a:t>
            </a:r>
            <a:r>
              <a:rPr lang="hr-HR" altLang="sr-Latn-RS" dirty="0" err="1" smtClean="0"/>
              <a:t>and</a:t>
            </a:r>
            <a:r>
              <a:rPr lang="hr-HR" altLang="sr-Latn-RS" dirty="0" smtClean="0"/>
              <a:t> </a:t>
            </a:r>
            <a:r>
              <a:rPr lang="hr-HR" altLang="sr-Latn-RS" dirty="0" err="1" smtClean="0"/>
              <a:t>information</a:t>
            </a:r>
            <a:r>
              <a:rPr lang="hr-HR" altLang="sr-Latn-RS" dirty="0" smtClean="0"/>
              <a:t> transfer </a:t>
            </a:r>
          </a:p>
          <a:p>
            <a:r>
              <a:rPr lang="hr-HR" altLang="sr-Latn-RS" dirty="0" err="1" smtClean="0"/>
              <a:t>Relation</a:t>
            </a:r>
            <a:r>
              <a:rPr lang="hr-HR" altLang="sr-Latn-RS" dirty="0" smtClean="0"/>
              <a:t> </a:t>
            </a:r>
            <a:r>
              <a:rPr lang="hr-HR" altLang="sr-Latn-RS" dirty="0" err="1" smtClean="0"/>
              <a:t>between</a:t>
            </a:r>
            <a:r>
              <a:rPr lang="hr-HR" altLang="sr-Latn-RS" dirty="0" smtClean="0"/>
              <a:t> </a:t>
            </a:r>
            <a:r>
              <a:rPr lang="hr-HR" altLang="sr-Latn-RS" dirty="0" err="1" smtClean="0"/>
              <a:t>information</a:t>
            </a:r>
            <a:r>
              <a:rPr lang="hr-HR" altLang="sr-Latn-RS" dirty="0" smtClean="0"/>
              <a:t> </a:t>
            </a:r>
            <a:r>
              <a:rPr lang="hr-HR" altLang="sr-Latn-RS" dirty="0" err="1" smtClean="0"/>
              <a:t>and</a:t>
            </a:r>
            <a:r>
              <a:rPr lang="hr-HR" altLang="sr-Latn-RS" dirty="0" smtClean="0"/>
              <a:t> </a:t>
            </a:r>
            <a:r>
              <a:rPr lang="hr-HR" altLang="sr-Latn-RS" dirty="0" err="1" smtClean="0"/>
              <a:t>its</a:t>
            </a:r>
            <a:r>
              <a:rPr lang="hr-HR" altLang="sr-Latn-RS" dirty="0" smtClean="0"/>
              <a:t> generator</a:t>
            </a:r>
          </a:p>
          <a:p>
            <a:r>
              <a:rPr lang="hr-HR" altLang="sr-Latn-RS" dirty="0" err="1" smtClean="0"/>
              <a:t>Relation</a:t>
            </a:r>
            <a:r>
              <a:rPr lang="hr-HR" altLang="sr-Latn-RS" dirty="0" smtClean="0"/>
              <a:t> </a:t>
            </a:r>
            <a:r>
              <a:rPr lang="hr-HR" altLang="sr-Latn-RS" dirty="0" err="1" smtClean="0"/>
              <a:t>between</a:t>
            </a:r>
            <a:r>
              <a:rPr lang="hr-HR" altLang="sr-Latn-RS" dirty="0" smtClean="0"/>
              <a:t> </a:t>
            </a:r>
            <a:r>
              <a:rPr lang="hr-HR" altLang="sr-Latn-RS" dirty="0" err="1" smtClean="0"/>
              <a:t>information</a:t>
            </a:r>
            <a:r>
              <a:rPr lang="hr-HR" altLang="sr-Latn-RS" dirty="0" smtClean="0"/>
              <a:t> </a:t>
            </a:r>
            <a:r>
              <a:rPr lang="hr-HR" altLang="sr-Latn-RS" dirty="0" err="1" smtClean="0"/>
              <a:t>and</a:t>
            </a:r>
            <a:r>
              <a:rPr lang="hr-HR" altLang="sr-Latn-RS" dirty="0" smtClean="0"/>
              <a:t> </a:t>
            </a:r>
            <a:r>
              <a:rPr lang="hr-HR" altLang="sr-Latn-RS" dirty="0" err="1" smtClean="0"/>
              <a:t>its</a:t>
            </a:r>
            <a:r>
              <a:rPr lang="hr-HR" altLang="sr-Latn-RS" dirty="0" smtClean="0"/>
              <a:t> </a:t>
            </a:r>
            <a:r>
              <a:rPr lang="hr-HR" altLang="sr-Latn-RS" dirty="0" err="1" smtClean="0"/>
              <a:t>user</a:t>
            </a:r>
            <a:r>
              <a:rPr lang="hr-HR" altLang="sr-Latn-RS" dirty="0" smtClean="0"/>
              <a:t> </a:t>
            </a:r>
            <a:endParaRPr lang="en-US" altLang="sr-Latn-RS"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9347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sr-Latn-RS" dirty="0" err="1" smtClean="0"/>
              <a:t>Ingwersen’s</a:t>
            </a:r>
            <a:r>
              <a:rPr lang="hr-HR" altLang="sr-Latn-RS" dirty="0" smtClean="0"/>
              <a:t> </a:t>
            </a:r>
            <a:r>
              <a:rPr lang="hr-HR" altLang="sr-Latn-RS" dirty="0" err="1" smtClean="0"/>
              <a:t>domains</a:t>
            </a:r>
            <a:r>
              <a:rPr lang="hr-HR" altLang="sr-Latn-RS" dirty="0" smtClean="0"/>
              <a:t> </a:t>
            </a:r>
            <a:r>
              <a:rPr lang="hr-HR" altLang="sr-Latn-RS" dirty="0" err="1" smtClean="0"/>
              <a:t>inside</a:t>
            </a:r>
            <a:r>
              <a:rPr lang="hr-HR" altLang="sr-Latn-RS" dirty="0" smtClean="0"/>
              <a:t> IS</a:t>
            </a:r>
            <a:r>
              <a:rPr lang="hr-HR" altLang="sr-Latn-RS" dirty="0"/>
              <a:t/>
            </a:r>
            <a:br>
              <a:rPr lang="hr-HR" altLang="sr-Latn-RS" dirty="0"/>
            </a:br>
            <a:endParaRPr lang="en-GB" dirty="0"/>
          </a:p>
        </p:txBody>
      </p:sp>
      <p:sp>
        <p:nvSpPr>
          <p:cNvPr id="3" name="Rezervirano mjesto sadržaja 2"/>
          <p:cNvSpPr>
            <a:spLocks noGrp="1"/>
          </p:cNvSpPr>
          <p:nvPr>
            <p:ph idx="1"/>
          </p:nvPr>
        </p:nvSpPr>
        <p:spPr/>
        <p:txBody>
          <a:bodyPr/>
          <a:lstStyle/>
          <a:p>
            <a:r>
              <a:rPr lang="hr-HR" altLang="sr-Latn-RS" dirty="0" err="1" smtClean="0"/>
              <a:t>Informetrics</a:t>
            </a:r>
            <a:endParaRPr lang="hr-HR" altLang="sr-Latn-RS" dirty="0" smtClean="0"/>
          </a:p>
          <a:p>
            <a:r>
              <a:rPr lang="hr-HR" altLang="sr-Latn-RS" dirty="0" err="1" smtClean="0"/>
              <a:t>Information</a:t>
            </a:r>
            <a:r>
              <a:rPr lang="hr-HR" altLang="sr-Latn-RS" dirty="0" smtClean="0"/>
              <a:t> </a:t>
            </a:r>
            <a:r>
              <a:rPr lang="hr-HR" altLang="sr-Latn-RS" dirty="0" err="1" smtClean="0"/>
              <a:t>Seeking</a:t>
            </a:r>
            <a:endParaRPr lang="hr-HR" altLang="sr-Latn-RS" dirty="0" smtClean="0"/>
          </a:p>
          <a:p>
            <a:r>
              <a:rPr lang="hr-HR" altLang="sr-Latn-RS" dirty="0" err="1" smtClean="0"/>
              <a:t>Information</a:t>
            </a:r>
            <a:r>
              <a:rPr lang="hr-HR" altLang="sr-Latn-RS" dirty="0" smtClean="0"/>
              <a:t> </a:t>
            </a:r>
            <a:r>
              <a:rPr lang="hr-HR" altLang="sr-Latn-RS" dirty="0" err="1" smtClean="0"/>
              <a:t>Retrieval</a:t>
            </a:r>
            <a:endParaRPr lang="hr-HR" altLang="sr-Latn-RS" dirty="0" smtClean="0"/>
          </a:p>
          <a:p>
            <a:r>
              <a:rPr lang="hr-HR" altLang="sr-Latn-RS" dirty="0" err="1" smtClean="0"/>
              <a:t>Information</a:t>
            </a:r>
            <a:r>
              <a:rPr lang="hr-HR" altLang="sr-Latn-RS" dirty="0" smtClean="0"/>
              <a:t> Management</a:t>
            </a:r>
          </a:p>
          <a:p>
            <a:r>
              <a:rPr lang="hr-HR" altLang="sr-Latn-RS" dirty="0" smtClean="0"/>
              <a:t>Design </a:t>
            </a:r>
            <a:r>
              <a:rPr lang="hr-HR" altLang="sr-Latn-RS" dirty="0" err="1" smtClean="0"/>
              <a:t>of</a:t>
            </a:r>
            <a:r>
              <a:rPr lang="hr-HR" altLang="sr-Latn-RS" dirty="0" smtClean="0"/>
              <a:t> IR </a:t>
            </a:r>
            <a:r>
              <a:rPr lang="hr-HR" altLang="sr-Latn-RS" dirty="0" err="1" smtClean="0"/>
              <a:t>systems</a:t>
            </a:r>
            <a:endParaRPr lang="en-US" altLang="sr-Latn-RS"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203498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en-US" dirty="0"/>
              <a:t>Robinson i </a:t>
            </a:r>
            <a:r>
              <a:rPr lang="hr-HR" altLang="en-US" dirty="0" err="1" smtClean="0"/>
              <a:t>Bowden</a:t>
            </a:r>
            <a:r>
              <a:rPr lang="hr-HR" altLang="en-US" dirty="0" smtClean="0"/>
              <a:t>, 2012</a:t>
            </a:r>
            <a:endParaRPr lang="en-GB" dirty="0"/>
          </a:p>
        </p:txBody>
      </p:sp>
      <p:sp>
        <p:nvSpPr>
          <p:cNvPr id="3" name="Rezervirano mjesto sadržaja 2"/>
          <p:cNvSpPr>
            <a:spLocks noGrp="1"/>
          </p:cNvSpPr>
          <p:nvPr>
            <p:ph idx="1"/>
          </p:nvPr>
        </p:nvSpPr>
        <p:spPr/>
        <p:txBody>
          <a:bodyPr/>
          <a:lstStyle/>
          <a:p>
            <a:r>
              <a:rPr lang="en-GB" altLang="en-US" dirty="0" err="1" smtClean="0"/>
              <a:t>Informa</a:t>
            </a:r>
            <a:r>
              <a:rPr lang="hr-HR" altLang="en-US" dirty="0" err="1" smtClean="0"/>
              <a:t>tion</a:t>
            </a:r>
            <a:r>
              <a:rPr lang="hr-HR" altLang="en-US" dirty="0" smtClean="0"/>
              <a:t> </a:t>
            </a:r>
            <a:r>
              <a:rPr lang="hr-HR" altLang="en-US" dirty="0" err="1" smtClean="0"/>
              <a:t>sciences</a:t>
            </a:r>
            <a:r>
              <a:rPr lang="hr-HR" altLang="en-US" dirty="0" smtClean="0"/>
              <a:t> (</a:t>
            </a:r>
            <a:r>
              <a:rPr lang="hr-HR" altLang="en-US" dirty="0" err="1" smtClean="0"/>
              <a:t>wider</a:t>
            </a:r>
            <a:r>
              <a:rPr lang="hr-HR" altLang="en-US" dirty="0" smtClean="0"/>
              <a:t>) </a:t>
            </a:r>
            <a:r>
              <a:rPr lang="hr-HR" altLang="en-US" dirty="0" err="1" smtClean="0"/>
              <a:t>ans</a:t>
            </a:r>
            <a:r>
              <a:rPr lang="hr-HR" altLang="en-US" dirty="0" smtClean="0"/>
              <a:t> I</a:t>
            </a:r>
            <a:r>
              <a:rPr lang="en-GB" altLang="en-US" dirty="0" err="1" smtClean="0"/>
              <a:t>nforma</a:t>
            </a:r>
            <a:r>
              <a:rPr lang="hr-HR" altLang="en-US" dirty="0" err="1" smtClean="0"/>
              <a:t>tion</a:t>
            </a:r>
            <a:r>
              <a:rPr lang="hr-HR" altLang="en-US" dirty="0" smtClean="0"/>
              <a:t> </a:t>
            </a:r>
            <a:r>
              <a:rPr lang="hr-HR" altLang="en-US" dirty="0" err="1" smtClean="0"/>
              <a:t>science</a:t>
            </a:r>
            <a:r>
              <a:rPr lang="hr-HR" altLang="en-US" dirty="0" smtClean="0"/>
              <a:t> (</a:t>
            </a:r>
            <a:r>
              <a:rPr lang="hr-HR" altLang="en-US" dirty="0" err="1" smtClean="0"/>
              <a:t>narow</a:t>
            </a:r>
            <a:r>
              <a:rPr lang="hr-HR" altLang="en-US" dirty="0" smtClean="0"/>
              <a:t>)</a:t>
            </a:r>
            <a:r>
              <a:rPr lang="en-GB" altLang="en-US" dirty="0" smtClean="0"/>
              <a:t> </a:t>
            </a:r>
            <a:r>
              <a:rPr lang="hr-HR" altLang="en-US" dirty="0" err="1" smtClean="0"/>
              <a:t>defined</a:t>
            </a:r>
            <a:r>
              <a:rPr lang="hr-HR" altLang="en-US" dirty="0" smtClean="0"/>
              <a:t> as:</a:t>
            </a:r>
            <a:endParaRPr lang="hr-HR" altLang="en-US" dirty="0"/>
          </a:p>
          <a:p>
            <a:pPr lvl="1"/>
            <a:r>
              <a:rPr lang="hr-HR" altLang="en-US" b="1" dirty="0" err="1" smtClean="0"/>
              <a:t>Study</a:t>
            </a:r>
            <a:r>
              <a:rPr lang="hr-HR" altLang="en-US" b="1" dirty="0" smtClean="0"/>
              <a:t> </a:t>
            </a:r>
            <a:r>
              <a:rPr lang="hr-HR" altLang="en-US" b="1" dirty="0" err="1" smtClean="0"/>
              <a:t>of</a:t>
            </a:r>
            <a:r>
              <a:rPr lang="hr-HR" altLang="en-US" b="1" dirty="0" smtClean="0"/>
              <a:t> </a:t>
            </a:r>
            <a:r>
              <a:rPr lang="hr-HR" altLang="en-US" b="1" dirty="0" err="1" smtClean="0"/>
              <a:t>the</a:t>
            </a:r>
            <a:r>
              <a:rPr lang="hr-HR" altLang="en-US" b="1" dirty="0" smtClean="0"/>
              <a:t> </a:t>
            </a:r>
            <a:r>
              <a:rPr lang="hr-HR" altLang="en-US" b="1" dirty="0" err="1" smtClean="0"/>
              <a:t>process</a:t>
            </a:r>
            <a:r>
              <a:rPr lang="hr-HR" altLang="en-US" b="1" dirty="0" smtClean="0"/>
              <a:t> </a:t>
            </a:r>
            <a:r>
              <a:rPr lang="hr-HR" altLang="en-US" b="1" dirty="0" err="1" smtClean="0"/>
              <a:t>of</a:t>
            </a:r>
            <a:r>
              <a:rPr lang="hr-HR" altLang="en-US" b="1" dirty="0" smtClean="0"/>
              <a:t> </a:t>
            </a:r>
            <a:r>
              <a:rPr lang="hr-HR" altLang="en-US" b="1" dirty="0" err="1" smtClean="0"/>
              <a:t>information-communication</a:t>
            </a:r>
            <a:r>
              <a:rPr lang="hr-HR" altLang="en-US" b="1" dirty="0" smtClean="0"/>
              <a:t> </a:t>
            </a:r>
            <a:r>
              <a:rPr lang="hr-HR" altLang="en-US" b="1" dirty="0" err="1" smtClean="0"/>
              <a:t>chain</a:t>
            </a:r>
            <a:r>
              <a:rPr lang="en-GB" altLang="en-US" b="1" dirty="0" smtClean="0"/>
              <a:t>, </a:t>
            </a:r>
            <a:r>
              <a:rPr lang="hr-HR" altLang="en-US" b="1" dirty="0" err="1" smtClean="0"/>
              <a:t>and</a:t>
            </a:r>
            <a:r>
              <a:rPr lang="hr-HR" altLang="en-US" b="1" dirty="0" smtClean="0"/>
              <a:t> </a:t>
            </a:r>
            <a:r>
              <a:rPr lang="hr-HR" altLang="en-US" b="1" dirty="0" err="1" smtClean="0"/>
              <a:t>interactions</a:t>
            </a:r>
            <a:r>
              <a:rPr lang="hr-HR" altLang="en-US" b="1" dirty="0" smtClean="0"/>
              <a:t> </a:t>
            </a:r>
            <a:r>
              <a:rPr lang="hr-HR" altLang="en-US" b="1" dirty="0" err="1" smtClean="0"/>
              <a:t>that</a:t>
            </a:r>
            <a:r>
              <a:rPr lang="hr-HR" altLang="en-US" b="1" dirty="0" smtClean="0"/>
              <a:t> </a:t>
            </a:r>
            <a:r>
              <a:rPr lang="hr-HR" altLang="en-US" b="1" dirty="0" err="1" smtClean="0"/>
              <a:t>occur</a:t>
            </a:r>
            <a:r>
              <a:rPr lang="hr-HR" altLang="en-US" b="1" dirty="0" smtClean="0"/>
              <a:t> </a:t>
            </a:r>
            <a:r>
              <a:rPr lang="hr-HR" altLang="en-US" b="1" dirty="0" err="1" smtClean="0"/>
              <a:t>inside</a:t>
            </a:r>
            <a:r>
              <a:rPr lang="hr-HR" altLang="en-US" b="1" dirty="0" smtClean="0"/>
              <a:t> </a:t>
            </a:r>
            <a:r>
              <a:rPr lang="hr-HR" altLang="en-US" b="1" dirty="0" err="1" smtClean="0"/>
              <a:t>this</a:t>
            </a:r>
            <a:r>
              <a:rPr lang="hr-HR" altLang="en-US" b="1" dirty="0" smtClean="0"/>
              <a:t> </a:t>
            </a:r>
            <a:r>
              <a:rPr lang="hr-HR" altLang="en-US" b="1" dirty="0" err="1" smtClean="0"/>
              <a:t>chain</a:t>
            </a:r>
            <a:r>
              <a:rPr lang="hr-HR" altLang="en-US" b="1" dirty="0" smtClean="0"/>
              <a:t> </a:t>
            </a:r>
            <a:r>
              <a:rPr lang="hr-HR" altLang="en-US" b="1" dirty="0" err="1" smtClean="0"/>
              <a:t>with</a:t>
            </a:r>
            <a:r>
              <a:rPr lang="hr-HR" altLang="en-US" b="1" dirty="0" smtClean="0"/>
              <a:t> a </a:t>
            </a:r>
            <a:r>
              <a:rPr lang="hr-HR" altLang="en-US" b="1" dirty="0" err="1" smtClean="0"/>
              <a:t>goal</a:t>
            </a:r>
            <a:r>
              <a:rPr lang="hr-HR" altLang="en-US" b="1" dirty="0" smtClean="0"/>
              <a:t> to </a:t>
            </a:r>
            <a:r>
              <a:rPr lang="hr-HR" altLang="en-US" b="1" dirty="0" err="1" smtClean="0"/>
              <a:t>allow</a:t>
            </a:r>
            <a:r>
              <a:rPr lang="hr-HR" altLang="en-US" b="1" dirty="0" smtClean="0"/>
              <a:t> </a:t>
            </a:r>
            <a:r>
              <a:rPr lang="hr-HR" altLang="en-US" b="1" dirty="0" err="1" smtClean="0"/>
              <a:t>access</a:t>
            </a:r>
            <a:r>
              <a:rPr lang="hr-HR" altLang="en-US" b="1" dirty="0" smtClean="0"/>
              <a:t> to </a:t>
            </a:r>
            <a:r>
              <a:rPr lang="en-GB" altLang="en-US" b="1" dirty="0" smtClean="0"/>
              <a:t> </a:t>
            </a:r>
            <a:r>
              <a:rPr lang="hr-HR" altLang="en-US" b="1" dirty="0" err="1" smtClean="0"/>
              <a:t>particular</a:t>
            </a:r>
            <a:r>
              <a:rPr lang="hr-HR" altLang="en-US" b="1" dirty="0" smtClean="0"/>
              <a:t> </a:t>
            </a:r>
            <a:r>
              <a:rPr lang="hr-HR" altLang="en-US" b="1" dirty="0" err="1" smtClean="0"/>
              <a:t>documents</a:t>
            </a:r>
            <a:r>
              <a:rPr lang="en-GB" altLang="en-US" dirty="0" smtClean="0"/>
              <a:t> </a:t>
            </a:r>
            <a:endParaRPr lang="en-GB" altLang="en-US"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845126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Robinson, 2009</a:t>
            </a:r>
            <a:endParaRPr lang="en-GB" dirty="0"/>
          </a:p>
        </p:txBody>
      </p:sp>
      <p:sp>
        <p:nvSpPr>
          <p:cNvPr id="3" name="Rezervirano mjesto sadržaja 2"/>
          <p:cNvSpPr>
            <a:spLocks noGrp="1"/>
          </p:cNvSpPr>
          <p:nvPr>
            <p:ph idx="1"/>
          </p:nvPr>
        </p:nvSpPr>
        <p:spPr/>
        <p:txBody>
          <a:bodyPr>
            <a:normAutofit fontScale="92500" lnSpcReduction="10000"/>
          </a:bodyPr>
          <a:lstStyle/>
          <a:p>
            <a:pPr>
              <a:defRPr/>
            </a:pPr>
            <a:r>
              <a:rPr lang="hr-HR" dirty="0" smtClean="0"/>
              <a:t>All </a:t>
            </a:r>
            <a:r>
              <a:rPr lang="hr-HR" dirty="0" err="1" smtClean="0"/>
              <a:t>Information</a:t>
            </a:r>
            <a:r>
              <a:rPr lang="hr-HR" dirty="0" smtClean="0"/>
              <a:t> </a:t>
            </a:r>
            <a:r>
              <a:rPr lang="hr-HR" dirty="0" err="1" smtClean="0"/>
              <a:t>Sciences</a:t>
            </a:r>
            <a:r>
              <a:rPr lang="hr-HR" dirty="0" smtClean="0"/>
              <a:t> </a:t>
            </a:r>
            <a:r>
              <a:rPr lang="en-GB" dirty="0" smtClean="0"/>
              <a:t>(</a:t>
            </a:r>
            <a:r>
              <a:rPr lang="en-GB" dirty="0"/>
              <a:t>IS, LIS, AS, RM I dr.) </a:t>
            </a:r>
            <a:r>
              <a:rPr lang="hr-HR" dirty="0" smtClean="0"/>
              <a:t>are </a:t>
            </a:r>
            <a:r>
              <a:rPr lang="hr-HR" dirty="0" err="1" smtClean="0"/>
              <a:t>interested</a:t>
            </a:r>
            <a:r>
              <a:rPr lang="hr-HR" dirty="0" smtClean="0"/>
              <a:t> </a:t>
            </a:r>
            <a:r>
              <a:rPr lang="hr-HR" dirty="0" err="1" smtClean="0"/>
              <a:t>in</a:t>
            </a:r>
            <a:r>
              <a:rPr lang="hr-HR" dirty="0" smtClean="0"/>
              <a:t>:</a:t>
            </a:r>
            <a:r>
              <a:rPr lang="en-GB" dirty="0" smtClean="0"/>
              <a:t> </a:t>
            </a:r>
            <a:endParaRPr lang="hr-HR" dirty="0"/>
          </a:p>
          <a:p>
            <a:pPr lvl="1">
              <a:defRPr/>
            </a:pPr>
            <a:r>
              <a:rPr lang="hr-HR" sz="2000" dirty="0" err="1" smtClean="0"/>
              <a:t>Processes</a:t>
            </a:r>
            <a:r>
              <a:rPr lang="hr-HR" sz="2000" dirty="0" smtClean="0"/>
              <a:t> </a:t>
            </a:r>
            <a:r>
              <a:rPr lang="hr-HR" sz="2000" dirty="0" err="1" smtClean="0"/>
              <a:t>of</a:t>
            </a:r>
            <a:r>
              <a:rPr lang="hr-HR" sz="2000" dirty="0" smtClean="0"/>
              <a:t> </a:t>
            </a:r>
            <a:r>
              <a:rPr lang="hr-HR" sz="2000" dirty="0" err="1" smtClean="0"/>
              <a:t>information</a:t>
            </a:r>
            <a:r>
              <a:rPr lang="hr-HR" sz="2000" dirty="0" smtClean="0"/>
              <a:t> </a:t>
            </a:r>
            <a:r>
              <a:rPr lang="hr-HR" sz="2000" dirty="0" err="1" smtClean="0"/>
              <a:t>communication</a:t>
            </a:r>
            <a:r>
              <a:rPr lang="hr-HR" sz="2000" dirty="0" smtClean="0"/>
              <a:t> </a:t>
            </a:r>
            <a:r>
              <a:rPr lang="en-GB" dirty="0" smtClean="0"/>
              <a:t>which </a:t>
            </a:r>
            <a:r>
              <a:rPr lang="en-GB" dirty="0"/>
              <a:t>can be regarded as a spectrum of </a:t>
            </a:r>
            <a:r>
              <a:rPr lang="en-GB" dirty="0" smtClean="0"/>
              <a:t>activities</a:t>
            </a:r>
            <a:endParaRPr lang="hr-HR" dirty="0" smtClean="0"/>
          </a:p>
          <a:p>
            <a:pPr lvl="1">
              <a:defRPr/>
            </a:pPr>
            <a:r>
              <a:rPr lang="en-GB" dirty="0" smtClean="0"/>
              <a:t>Whether </a:t>
            </a:r>
            <a:r>
              <a:rPr lang="en-GB" dirty="0"/>
              <a:t>research and practice may be termed library science, information science, archival work or records management, depends entirely upon from where within the communication chain the viewpoint </a:t>
            </a:r>
            <a:r>
              <a:rPr lang="en-GB" dirty="0" smtClean="0"/>
              <a:t>arises</a:t>
            </a:r>
            <a:endParaRPr lang="hr-HR" dirty="0" smtClean="0"/>
          </a:p>
          <a:p>
            <a:pPr lvl="2">
              <a:defRPr/>
            </a:pPr>
            <a:r>
              <a:rPr lang="en-GB" dirty="0" smtClean="0"/>
              <a:t>Library </a:t>
            </a:r>
            <a:r>
              <a:rPr lang="en-GB" dirty="0"/>
              <a:t>related activities focus on processes associated with collections and services; </a:t>
            </a:r>
            <a:endParaRPr lang="hr-HR" dirty="0" smtClean="0"/>
          </a:p>
          <a:p>
            <a:pPr lvl="2">
              <a:defRPr/>
            </a:pPr>
            <a:r>
              <a:rPr lang="hr-HR" dirty="0"/>
              <a:t>I</a:t>
            </a:r>
            <a:r>
              <a:rPr lang="en-GB" dirty="0" err="1" smtClean="0"/>
              <a:t>nformation</a:t>
            </a:r>
            <a:r>
              <a:rPr lang="en-GB" dirty="0" smtClean="0"/>
              <a:t> </a:t>
            </a:r>
            <a:r>
              <a:rPr lang="en-GB" dirty="0"/>
              <a:t>science may focus on technological solutions to information retrieval, or analysis of data; </a:t>
            </a:r>
            <a:endParaRPr lang="hr-HR" dirty="0"/>
          </a:p>
          <a:p>
            <a:pPr lvl="2">
              <a:defRPr/>
            </a:pPr>
            <a:r>
              <a:rPr lang="hr-HR" dirty="0" smtClean="0"/>
              <a:t>A</a:t>
            </a:r>
            <a:r>
              <a:rPr lang="en-GB" dirty="0" err="1" smtClean="0"/>
              <a:t>rchival</a:t>
            </a:r>
            <a:r>
              <a:rPr lang="en-GB" dirty="0" smtClean="0"/>
              <a:t> </a:t>
            </a:r>
            <a:r>
              <a:rPr lang="en-GB" dirty="0"/>
              <a:t>practice may focus on the authority, provenance and access for a given set of documents. </a:t>
            </a:r>
            <a:endParaRPr lang="hr-HR" dirty="0" smtClean="0"/>
          </a:p>
          <a:p>
            <a:pPr lvl="3">
              <a:defRPr/>
            </a:pPr>
            <a:r>
              <a:rPr lang="en-GB" b="1" dirty="0" smtClean="0"/>
              <a:t>All </a:t>
            </a:r>
            <a:r>
              <a:rPr lang="en-GB" b="1" dirty="0"/>
              <a:t>are encompassed by the categories comprising the information communication </a:t>
            </a:r>
            <a:r>
              <a:rPr lang="en-GB" b="1" dirty="0" smtClean="0"/>
              <a:t>chain</a:t>
            </a:r>
            <a:endParaRPr lang="en-GB" b="1"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70084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Floridi – </a:t>
            </a:r>
            <a:r>
              <a:rPr lang="hr-HR" dirty="0" err="1" smtClean="0"/>
              <a:t>Philosophy</a:t>
            </a:r>
            <a:r>
              <a:rPr lang="hr-HR" dirty="0" smtClean="0"/>
              <a:t> </a:t>
            </a:r>
            <a:r>
              <a:rPr lang="hr-HR" dirty="0" err="1" smtClean="0"/>
              <a:t>of</a:t>
            </a:r>
            <a:r>
              <a:rPr lang="hr-HR" dirty="0" smtClean="0"/>
              <a:t> </a:t>
            </a:r>
            <a:r>
              <a:rPr lang="hr-HR" dirty="0" err="1" smtClean="0"/>
              <a:t>Information</a:t>
            </a:r>
            <a:r>
              <a:rPr lang="hr-HR" dirty="0" smtClean="0"/>
              <a:t>, 2011 </a:t>
            </a:r>
            <a:endParaRPr lang="en-GB" dirty="0"/>
          </a:p>
        </p:txBody>
      </p:sp>
      <p:sp>
        <p:nvSpPr>
          <p:cNvPr id="3" name="Rezervirano mjesto sadržaja 2"/>
          <p:cNvSpPr>
            <a:spLocks noGrp="1"/>
          </p:cNvSpPr>
          <p:nvPr>
            <p:ph idx="1"/>
          </p:nvPr>
        </p:nvSpPr>
        <p:spPr/>
        <p:txBody>
          <a:bodyPr/>
          <a:lstStyle/>
          <a:p>
            <a:pPr fontAlgn="base"/>
            <a:r>
              <a:rPr lang="en-GB" dirty="0" err="1"/>
              <a:t>Floridi</a:t>
            </a:r>
            <a:r>
              <a:rPr lang="en-GB" dirty="0"/>
              <a:t> sets out the central problems that the philosophy of information seeks to address, in five </a:t>
            </a:r>
            <a:r>
              <a:rPr lang="en-GB" dirty="0" smtClean="0"/>
              <a:t>areas</a:t>
            </a:r>
            <a:r>
              <a:rPr lang="hr-HR" dirty="0" smtClean="0"/>
              <a:t>, ‘</a:t>
            </a:r>
            <a:r>
              <a:rPr lang="hr-HR" dirty="0" err="1" smtClean="0"/>
              <a:t>problems</a:t>
            </a:r>
            <a:r>
              <a:rPr lang="hr-HR" dirty="0" smtClean="0"/>
              <a:t>’</a:t>
            </a:r>
            <a:r>
              <a:rPr lang="en-GB" dirty="0" smtClean="0"/>
              <a:t>:</a:t>
            </a:r>
            <a:endParaRPr lang="en-GB" dirty="0"/>
          </a:p>
          <a:p>
            <a:pPr lvl="1" fontAlgn="base"/>
            <a:r>
              <a:rPr lang="en-GB" i="1" dirty="0" smtClean="0"/>
              <a:t>in </a:t>
            </a:r>
            <a:r>
              <a:rPr lang="en-GB" i="1" dirty="0"/>
              <a:t>the </a:t>
            </a:r>
            <a:r>
              <a:rPr lang="en-GB" b="1" i="1" dirty="0"/>
              <a:t>analysis of the concept of information</a:t>
            </a:r>
            <a:r>
              <a:rPr lang="en-GB" i="1" dirty="0"/>
              <a:t>, </a:t>
            </a:r>
            <a:endParaRPr lang="hr-HR" i="1" dirty="0" smtClean="0"/>
          </a:p>
          <a:p>
            <a:pPr lvl="1" fontAlgn="base"/>
            <a:r>
              <a:rPr lang="en-GB" i="1" dirty="0" smtClean="0"/>
              <a:t>in </a:t>
            </a:r>
            <a:r>
              <a:rPr lang="en-GB" b="1" i="1" dirty="0"/>
              <a:t>semantics</a:t>
            </a:r>
            <a:r>
              <a:rPr lang="en-GB" i="1" dirty="0"/>
              <a:t>, </a:t>
            </a:r>
            <a:endParaRPr lang="hr-HR" i="1" dirty="0" smtClean="0"/>
          </a:p>
          <a:p>
            <a:pPr lvl="1" fontAlgn="base"/>
            <a:r>
              <a:rPr lang="en-GB" i="1" dirty="0" smtClean="0"/>
              <a:t>in </a:t>
            </a:r>
            <a:r>
              <a:rPr lang="en-GB" i="1" dirty="0"/>
              <a:t>the </a:t>
            </a:r>
            <a:r>
              <a:rPr lang="en-GB" b="1" i="1" dirty="0"/>
              <a:t>study of intelligence</a:t>
            </a:r>
            <a:r>
              <a:rPr lang="en-GB" i="1" dirty="0"/>
              <a:t>, </a:t>
            </a:r>
            <a:endParaRPr lang="hr-HR" i="1" dirty="0" smtClean="0"/>
          </a:p>
          <a:p>
            <a:pPr lvl="1" fontAlgn="base"/>
            <a:r>
              <a:rPr lang="en-GB" i="1" dirty="0" smtClean="0"/>
              <a:t>in </a:t>
            </a:r>
            <a:r>
              <a:rPr lang="en-GB" i="1" dirty="0"/>
              <a:t>the </a:t>
            </a:r>
            <a:r>
              <a:rPr lang="en-GB" b="1" i="1" dirty="0"/>
              <a:t>relation between information and nature</a:t>
            </a:r>
            <a:r>
              <a:rPr lang="en-GB" i="1" dirty="0"/>
              <a:t>, and </a:t>
            </a:r>
            <a:endParaRPr lang="hr-HR" i="1" dirty="0" smtClean="0"/>
          </a:p>
          <a:p>
            <a:pPr lvl="1" fontAlgn="base"/>
            <a:r>
              <a:rPr lang="en-GB" i="1" dirty="0" smtClean="0"/>
              <a:t>in </a:t>
            </a:r>
            <a:r>
              <a:rPr lang="en-GB" i="1" dirty="0"/>
              <a:t>the </a:t>
            </a:r>
            <a:r>
              <a:rPr lang="en-GB" b="1" i="1" dirty="0"/>
              <a:t>investigation of values</a:t>
            </a:r>
            <a:r>
              <a:rPr lang="en-GB" i="1" dirty="0"/>
              <a:t>.’ </a:t>
            </a:r>
            <a:endParaRPr lang="hr-HR" i="1" dirty="0" smtClean="0"/>
          </a:p>
          <a:p>
            <a:pPr lvl="4" fontAlgn="base"/>
            <a:r>
              <a:rPr lang="en-GB" i="1" dirty="0" err="1" smtClean="0"/>
              <a:t>Floridi</a:t>
            </a:r>
            <a:r>
              <a:rPr lang="en-GB" i="1" dirty="0" smtClean="0"/>
              <a:t> 2011</a:t>
            </a:r>
            <a:endParaRPr lang="en-GB" dirty="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20232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altLang="en-US" dirty="0" err="1"/>
              <a:t>Relations</a:t>
            </a:r>
            <a:r>
              <a:rPr lang="hr-HR" altLang="en-US" dirty="0"/>
              <a:t> to </a:t>
            </a:r>
            <a:r>
              <a:rPr lang="hr-HR" altLang="en-US" dirty="0" err="1"/>
              <a:t>other</a:t>
            </a:r>
            <a:r>
              <a:rPr lang="hr-HR" altLang="en-US" dirty="0"/>
              <a:t> </a:t>
            </a:r>
            <a:r>
              <a:rPr lang="hr-HR" altLang="en-US" dirty="0" err="1" smtClean="0"/>
              <a:t>disciplines</a:t>
            </a:r>
            <a:endParaRPr lang="en-GB" dirty="0"/>
          </a:p>
        </p:txBody>
      </p:sp>
      <p:sp>
        <p:nvSpPr>
          <p:cNvPr id="5" name="Rezervirano mjesto teksta 4"/>
          <p:cNvSpPr>
            <a:spLocks noGrp="1"/>
          </p:cNvSpPr>
          <p:nvPr>
            <p:ph type="body" idx="1"/>
          </p:nvPr>
        </p:nvSpPr>
        <p:spPr/>
        <p:txBody>
          <a:bodyPr/>
          <a:lstStyle/>
          <a:p>
            <a:endParaRPr lang="en-GB"/>
          </a:p>
        </p:txBody>
      </p:sp>
      <p:sp>
        <p:nvSpPr>
          <p:cNvPr id="2" name="Rezervirano mjesto podnožja 1"/>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267447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t>Partner </a:t>
            </a:r>
            <a:r>
              <a:rPr lang="hr-HR" dirty="0" err="1" smtClean="0"/>
              <a:t>disciplines</a:t>
            </a:r>
            <a:r>
              <a:rPr lang="hr-HR" dirty="0" smtClean="0"/>
              <a:t> (</a:t>
            </a:r>
            <a:r>
              <a:rPr lang="hr-HR" dirty="0" err="1" smtClean="0"/>
              <a:t>according</a:t>
            </a:r>
            <a:r>
              <a:rPr lang="hr-HR" dirty="0" smtClean="0"/>
              <a:t> to </a:t>
            </a:r>
            <a:r>
              <a:rPr lang="en-GB" dirty="0"/>
              <a:t>Williams, M. E. (1987/1988) </a:t>
            </a:r>
            <a:br>
              <a:rPr lang="en-GB" dirty="0"/>
            </a:br>
            <a:endParaRPr lang="en-GB" dirty="0"/>
          </a:p>
        </p:txBody>
      </p:sp>
      <p:sp>
        <p:nvSpPr>
          <p:cNvPr id="5" name="Rezervirano mjesto sadržaja 4"/>
          <p:cNvSpPr>
            <a:spLocks noGrp="1"/>
          </p:cNvSpPr>
          <p:nvPr>
            <p:ph idx="1"/>
          </p:nvPr>
        </p:nvSpPr>
        <p:spPr/>
        <p:txBody>
          <a:bodyPr>
            <a:normAutofit fontScale="70000" lnSpcReduction="20000"/>
          </a:bodyPr>
          <a:lstStyle/>
          <a:p>
            <a:r>
              <a:rPr lang="en-GB" dirty="0"/>
              <a:t>Among the disciplines brought together in this amalgam called information science are </a:t>
            </a:r>
            <a:endParaRPr lang="hr-HR" dirty="0" smtClean="0"/>
          </a:p>
          <a:p>
            <a:pPr lvl="1"/>
            <a:r>
              <a:rPr lang="en-GB" dirty="0" smtClean="0"/>
              <a:t>computer </a:t>
            </a:r>
            <a:r>
              <a:rPr lang="en-GB" dirty="0"/>
              <a:t>sciences, </a:t>
            </a:r>
            <a:endParaRPr lang="hr-HR" dirty="0" smtClean="0"/>
          </a:p>
          <a:p>
            <a:pPr lvl="1"/>
            <a:r>
              <a:rPr lang="en-GB" dirty="0" smtClean="0"/>
              <a:t>cognitive </a:t>
            </a:r>
            <a:r>
              <a:rPr lang="en-GB" dirty="0"/>
              <a:t>science, </a:t>
            </a:r>
            <a:endParaRPr lang="hr-HR" dirty="0" smtClean="0"/>
          </a:p>
          <a:p>
            <a:pPr lvl="1"/>
            <a:r>
              <a:rPr lang="en-GB" dirty="0" smtClean="0"/>
              <a:t>psychology</a:t>
            </a:r>
            <a:r>
              <a:rPr lang="en-GB" dirty="0"/>
              <a:t>, </a:t>
            </a:r>
            <a:endParaRPr lang="hr-HR" dirty="0" smtClean="0"/>
          </a:p>
          <a:p>
            <a:pPr lvl="1"/>
            <a:r>
              <a:rPr lang="en-GB" dirty="0" smtClean="0"/>
              <a:t>mathematics</a:t>
            </a:r>
            <a:r>
              <a:rPr lang="en-GB" dirty="0"/>
              <a:t>, </a:t>
            </a:r>
            <a:endParaRPr lang="hr-HR" dirty="0" smtClean="0"/>
          </a:p>
          <a:p>
            <a:pPr lvl="1"/>
            <a:r>
              <a:rPr lang="en-GB" dirty="0" smtClean="0"/>
              <a:t>logic</a:t>
            </a:r>
            <a:r>
              <a:rPr lang="en-GB" dirty="0"/>
              <a:t>, </a:t>
            </a:r>
            <a:endParaRPr lang="hr-HR" dirty="0" smtClean="0"/>
          </a:p>
          <a:p>
            <a:pPr lvl="1"/>
            <a:r>
              <a:rPr lang="en-GB" dirty="0" smtClean="0"/>
              <a:t>information </a:t>
            </a:r>
            <a:r>
              <a:rPr lang="en-GB" dirty="0"/>
              <a:t>theory, </a:t>
            </a:r>
            <a:endParaRPr lang="hr-HR" dirty="0" smtClean="0"/>
          </a:p>
          <a:p>
            <a:pPr lvl="1"/>
            <a:r>
              <a:rPr lang="en-GB" dirty="0" smtClean="0"/>
              <a:t>electronics</a:t>
            </a:r>
            <a:r>
              <a:rPr lang="en-GB" dirty="0"/>
              <a:t>, </a:t>
            </a:r>
            <a:endParaRPr lang="hr-HR" dirty="0" smtClean="0"/>
          </a:p>
          <a:p>
            <a:pPr lvl="1"/>
            <a:r>
              <a:rPr lang="en-GB" dirty="0" smtClean="0"/>
              <a:t>communications</a:t>
            </a:r>
            <a:r>
              <a:rPr lang="en-GB" dirty="0"/>
              <a:t>, </a:t>
            </a:r>
            <a:endParaRPr lang="hr-HR" dirty="0" smtClean="0"/>
          </a:p>
          <a:p>
            <a:pPr lvl="1"/>
            <a:r>
              <a:rPr lang="en-GB" dirty="0" smtClean="0"/>
              <a:t>linguistics</a:t>
            </a:r>
            <a:r>
              <a:rPr lang="en-GB" dirty="0"/>
              <a:t>, </a:t>
            </a:r>
            <a:endParaRPr lang="hr-HR" dirty="0" smtClean="0"/>
          </a:p>
          <a:p>
            <a:pPr lvl="1"/>
            <a:r>
              <a:rPr lang="en-GB" dirty="0" smtClean="0"/>
              <a:t>economics</a:t>
            </a:r>
            <a:r>
              <a:rPr lang="en-GB" dirty="0"/>
              <a:t>, </a:t>
            </a:r>
            <a:endParaRPr lang="hr-HR" dirty="0" smtClean="0"/>
          </a:p>
          <a:p>
            <a:pPr lvl="1"/>
            <a:r>
              <a:rPr lang="en-GB" dirty="0" smtClean="0"/>
              <a:t>classification </a:t>
            </a:r>
            <a:r>
              <a:rPr lang="en-GB" dirty="0"/>
              <a:t>science, </a:t>
            </a:r>
            <a:endParaRPr lang="hr-HR" dirty="0" smtClean="0"/>
          </a:p>
          <a:p>
            <a:pPr lvl="1"/>
            <a:r>
              <a:rPr lang="en-GB" dirty="0" smtClean="0"/>
              <a:t>systems </a:t>
            </a:r>
            <a:r>
              <a:rPr lang="en-GB" dirty="0"/>
              <a:t>science</a:t>
            </a:r>
            <a:r>
              <a:rPr lang="en-GB" dirty="0" smtClean="0"/>
              <a:t>,</a:t>
            </a:r>
            <a:endParaRPr lang="hr-HR" dirty="0" smtClean="0"/>
          </a:p>
          <a:p>
            <a:pPr lvl="1"/>
            <a:r>
              <a:rPr lang="en-GB" dirty="0" smtClean="0"/>
              <a:t> </a:t>
            </a:r>
            <a:r>
              <a:rPr lang="en-GB" dirty="0"/>
              <a:t>library science and </a:t>
            </a:r>
            <a:endParaRPr lang="hr-HR" dirty="0" smtClean="0"/>
          </a:p>
          <a:p>
            <a:pPr lvl="1"/>
            <a:r>
              <a:rPr lang="en-GB" dirty="0" smtClean="0"/>
              <a:t>management </a:t>
            </a:r>
            <a:r>
              <a:rPr lang="en-GB" dirty="0"/>
              <a:t>science. </a:t>
            </a:r>
          </a:p>
        </p:txBody>
      </p:sp>
      <p:sp>
        <p:nvSpPr>
          <p:cNvPr id="2" name="Rezervirano mjesto podnožja 1"/>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5029074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Relations</a:t>
            </a:r>
            <a:r>
              <a:rPr lang="hr-HR" dirty="0" smtClean="0"/>
              <a:t> to </a:t>
            </a:r>
            <a:r>
              <a:rPr lang="hr-HR" dirty="0" err="1" smtClean="0"/>
              <a:t>other</a:t>
            </a:r>
            <a:r>
              <a:rPr lang="hr-HR" dirty="0" smtClean="0"/>
              <a:t> </a:t>
            </a:r>
            <a:r>
              <a:rPr lang="hr-HR" dirty="0" err="1"/>
              <a:t>d</a:t>
            </a:r>
            <a:r>
              <a:rPr lang="hr-HR" dirty="0" err="1" smtClean="0"/>
              <a:t>isciplines</a:t>
            </a:r>
            <a:endParaRPr lang="en-GB" dirty="0"/>
          </a:p>
        </p:txBody>
      </p:sp>
      <p:sp>
        <p:nvSpPr>
          <p:cNvPr id="3" name="Rezervirano mjesto sadržaja 2"/>
          <p:cNvSpPr>
            <a:spLocks noGrp="1"/>
          </p:cNvSpPr>
          <p:nvPr>
            <p:ph idx="1"/>
          </p:nvPr>
        </p:nvSpPr>
        <p:spPr/>
        <p:txBody>
          <a:bodyPr/>
          <a:lstStyle/>
          <a:p>
            <a:r>
              <a:rPr lang="hr-HR" sz="3200" dirty="0" err="1" smtClean="0"/>
              <a:t>Alliances</a:t>
            </a:r>
            <a:r>
              <a:rPr lang="hr-HR" sz="3200" dirty="0"/>
              <a:t>/</a:t>
            </a:r>
            <a:r>
              <a:rPr lang="hr-HR" sz="3200" dirty="0" err="1" smtClean="0"/>
              <a:t>competition</a:t>
            </a:r>
            <a:r>
              <a:rPr lang="hr-HR" sz="3200" dirty="0" smtClean="0"/>
              <a:t> w</a:t>
            </a:r>
            <a:r>
              <a:rPr lang="en-US" altLang="en-US" sz="3200" dirty="0" err="1" smtClean="0"/>
              <a:t>ith</a:t>
            </a:r>
            <a:r>
              <a:rPr lang="en-US" altLang="en-US" sz="3200" dirty="0" smtClean="0"/>
              <a:t> </a:t>
            </a:r>
            <a:r>
              <a:rPr lang="en-US" altLang="en-US" sz="3200" dirty="0"/>
              <a:t>a number of fields...</a:t>
            </a:r>
          </a:p>
          <a:p>
            <a:pPr lvl="1"/>
            <a:r>
              <a:rPr lang="en-US" altLang="en-US" sz="3200" dirty="0"/>
              <a:t>Strongest</a:t>
            </a:r>
            <a:r>
              <a:rPr lang="en-US" altLang="en-US" sz="3200" dirty="0" smtClean="0"/>
              <a:t>: </a:t>
            </a:r>
            <a:endParaRPr lang="hr-HR" altLang="en-US" sz="3200" dirty="0" smtClean="0"/>
          </a:p>
          <a:p>
            <a:pPr lvl="2"/>
            <a:r>
              <a:rPr lang="en-US" altLang="en-US" sz="3200" dirty="0" smtClean="0"/>
              <a:t>Librarianship</a:t>
            </a:r>
            <a:r>
              <a:rPr lang="hr-HR" altLang="en-US" sz="3200" dirty="0" smtClean="0"/>
              <a:t> (</a:t>
            </a:r>
            <a:r>
              <a:rPr lang="hr-HR" altLang="en-US" sz="3200" dirty="0" err="1" smtClean="0"/>
              <a:t>nowdays</a:t>
            </a:r>
            <a:r>
              <a:rPr lang="hr-HR" altLang="en-US" sz="3200" dirty="0" smtClean="0"/>
              <a:t> – LAM, GLAM) </a:t>
            </a:r>
          </a:p>
          <a:p>
            <a:pPr lvl="2"/>
            <a:r>
              <a:rPr lang="en-US" altLang="en-US" sz="3200" dirty="0" smtClean="0"/>
              <a:t>Computer </a:t>
            </a:r>
            <a:r>
              <a:rPr lang="en-US" altLang="en-US" sz="3200" dirty="0"/>
              <a:t>science</a:t>
            </a:r>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42238268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IS vs </a:t>
            </a:r>
            <a:r>
              <a:rPr lang="hr-HR" dirty="0" err="1" smtClean="0"/>
              <a:t>Librarianship</a:t>
            </a:r>
            <a:endParaRPr lang="en-GB" dirty="0"/>
          </a:p>
        </p:txBody>
      </p:sp>
      <p:sp>
        <p:nvSpPr>
          <p:cNvPr id="3" name="Rezervirano mjesto sadržaja 2"/>
          <p:cNvSpPr>
            <a:spLocks noGrp="1"/>
          </p:cNvSpPr>
          <p:nvPr>
            <p:ph idx="1"/>
          </p:nvPr>
        </p:nvSpPr>
        <p:spPr/>
        <p:txBody>
          <a:bodyPr>
            <a:normAutofit lnSpcReduction="10000"/>
          </a:bodyPr>
          <a:lstStyle/>
          <a:p>
            <a:r>
              <a:rPr lang="en-US" altLang="en-US" dirty="0" smtClean="0"/>
              <a:t>IS </a:t>
            </a:r>
            <a:r>
              <a:rPr lang="en-US" altLang="en-US" dirty="0"/>
              <a:t>&amp; librarianship share:</a:t>
            </a:r>
          </a:p>
          <a:p>
            <a:pPr lvl="1"/>
            <a:r>
              <a:rPr lang="en-US" altLang="en-US" dirty="0"/>
              <a:t>Social role in information society</a:t>
            </a:r>
          </a:p>
          <a:p>
            <a:pPr lvl="1"/>
            <a:r>
              <a:rPr lang="en-US" altLang="en-US" dirty="0"/>
              <a:t>Concern with effective utilization of graphic &amp; other types of records</a:t>
            </a:r>
          </a:p>
          <a:p>
            <a:pPr lvl="1"/>
            <a:r>
              <a:rPr lang="en-US" altLang="en-US" dirty="0"/>
              <a:t>Research problems related to a number of topics</a:t>
            </a:r>
          </a:p>
          <a:p>
            <a:pPr lvl="1"/>
            <a:r>
              <a:rPr lang="en-US" altLang="en-US" dirty="0"/>
              <a:t>Transfer to &amp; from information retrieval</a:t>
            </a:r>
          </a:p>
          <a:p>
            <a:pPr>
              <a:lnSpc>
                <a:spcPct val="90000"/>
              </a:lnSpc>
            </a:pPr>
            <a:r>
              <a:rPr lang="en-US" altLang="en-US" dirty="0" smtClean="0"/>
              <a:t>IS </a:t>
            </a:r>
            <a:r>
              <a:rPr lang="en-US" altLang="en-US" dirty="0"/>
              <a:t>&amp; librarianship differ in:</a:t>
            </a:r>
          </a:p>
          <a:p>
            <a:pPr lvl="1">
              <a:lnSpc>
                <a:spcPct val="90000"/>
              </a:lnSpc>
            </a:pPr>
            <a:r>
              <a:rPr lang="en-US" altLang="en-US" dirty="0"/>
              <a:t>Selection &amp; definition of many problems addressed</a:t>
            </a:r>
          </a:p>
          <a:p>
            <a:pPr lvl="1">
              <a:lnSpc>
                <a:spcPct val="90000"/>
              </a:lnSpc>
            </a:pPr>
            <a:r>
              <a:rPr lang="en-US" altLang="en-US" dirty="0"/>
              <a:t>Theoretical questions &amp; framework</a:t>
            </a:r>
          </a:p>
          <a:p>
            <a:pPr lvl="1">
              <a:lnSpc>
                <a:spcPct val="90000"/>
              </a:lnSpc>
            </a:pPr>
            <a:r>
              <a:rPr lang="en-US" altLang="en-US" dirty="0"/>
              <a:t>Nature &amp; degree of </a:t>
            </a:r>
            <a:r>
              <a:rPr lang="en-US" altLang="en-US" dirty="0" smtClean="0"/>
              <a:t>experimentation</a:t>
            </a:r>
            <a:endParaRPr lang="hr-HR" altLang="en-US" dirty="0" smtClean="0"/>
          </a:p>
          <a:p>
            <a:pPr lvl="1">
              <a:lnSpc>
                <a:spcPct val="90000"/>
              </a:lnSpc>
            </a:pPr>
            <a:r>
              <a:rPr lang="en-US" altLang="en-US" dirty="0" smtClean="0"/>
              <a:t>Tools </a:t>
            </a:r>
            <a:r>
              <a:rPr lang="en-US" altLang="en-US" dirty="0"/>
              <a:t>and approaches </a:t>
            </a:r>
            <a:r>
              <a:rPr lang="en-US" altLang="en-US" dirty="0" smtClean="0"/>
              <a:t>used</a:t>
            </a:r>
            <a:endParaRPr lang="hr-HR" altLang="en-US" dirty="0" smtClean="0"/>
          </a:p>
          <a:p>
            <a:pPr lvl="1">
              <a:lnSpc>
                <a:spcPct val="90000"/>
              </a:lnSpc>
            </a:pPr>
            <a:r>
              <a:rPr lang="en-US" altLang="en-US" dirty="0" smtClean="0"/>
              <a:t>Nature </a:t>
            </a:r>
            <a:r>
              <a:rPr lang="en-US" altLang="en-US" dirty="0"/>
              <a:t>&amp; strength of interdisciplinary relations</a:t>
            </a:r>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5768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What</a:t>
            </a:r>
            <a:r>
              <a:rPr lang="hr-HR" dirty="0" smtClean="0"/>
              <a:t> </a:t>
            </a:r>
            <a:r>
              <a:rPr lang="hr-HR" dirty="0" err="1" smtClean="0"/>
              <a:t>is</a:t>
            </a:r>
            <a:r>
              <a:rPr lang="hr-HR" dirty="0" smtClean="0"/>
              <a:t> </a:t>
            </a:r>
            <a:r>
              <a:rPr lang="hr-HR" dirty="0" err="1" smtClean="0"/>
              <a:t>in</a:t>
            </a:r>
            <a:r>
              <a:rPr lang="hr-HR" dirty="0" smtClean="0"/>
              <a:t> </a:t>
            </a:r>
            <a:r>
              <a:rPr lang="hr-HR" dirty="0" err="1" smtClean="0"/>
              <a:t>the</a:t>
            </a:r>
            <a:r>
              <a:rPr lang="hr-HR" dirty="0" smtClean="0"/>
              <a:t> </a:t>
            </a:r>
            <a:r>
              <a:rPr lang="hr-HR" dirty="0" err="1" smtClean="0"/>
              <a:t>name</a:t>
            </a:r>
            <a:r>
              <a:rPr lang="hr-HR" dirty="0" smtClean="0"/>
              <a:t>?</a:t>
            </a:r>
            <a:endParaRPr lang="en-GB" dirty="0"/>
          </a:p>
        </p:txBody>
      </p:sp>
      <p:sp>
        <p:nvSpPr>
          <p:cNvPr id="3" name="Rezervirano mjesto sadržaja 2"/>
          <p:cNvSpPr>
            <a:spLocks noGrp="1"/>
          </p:cNvSpPr>
          <p:nvPr>
            <p:ph idx="1"/>
          </p:nvPr>
        </p:nvSpPr>
        <p:spPr/>
        <p:txBody>
          <a:bodyPr/>
          <a:lstStyle/>
          <a:p>
            <a:r>
              <a:rPr lang="en-US" altLang="en-US" dirty="0"/>
              <a:t>Librarianship. Information science</a:t>
            </a:r>
          </a:p>
          <a:p>
            <a:r>
              <a:rPr lang="en-US" altLang="en-US" dirty="0"/>
              <a:t>Library and information science</a:t>
            </a:r>
          </a:p>
          <a:p>
            <a:r>
              <a:rPr lang="en-US" altLang="en-US" dirty="0" err="1"/>
              <a:t>Libraryandinformationscience</a:t>
            </a:r>
            <a:endParaRPr lang="en-US" altLang="en-US" dirty="0"/>
          </a:p>
          <a:p>
            <a:pPr lvl="1"/>
            <a:r>
              <a:rPr lang="en-US" altLang="en-US" dirty="0"/>
              <a:t> Michael Buckland’s suggestion</a:t>
            </a:r>
          </a:p>
          <a:p>
            <a:r>
              <a:rPr lang="en-US" altLang="en-US" dirty="0"/>
              <a:t>Information science</a:t>
            </a:r>
          </a:p>
          <a:p>
            <a:r>
              <a:rPr lang="en-US" altLang="en-US" dirty="0"/>
              <a:t>Information sciences</a:t>
            </a:r>
          </a:p>
          <a:p>
            <a:r>
              <a:rPr lang="en-US" altLang="en-US" dirty="0"/>
              <a:t>Information </a:t>
            </a:r>
          </a:p>
          <a:p>
            <a:pPr lvl="1"/>
            <a:r>
              <a:rPr lang="en-US" altLang="en-US" dirty="0"/>
              <a:t>like in the “Information School”</a:t>
            </a:r>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922484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en-US" altLang="en-US" dirty="0"/>
              <a:t>Information Science: Where does it come from</a:t>
            </a:r>
            <a:endParaRPr lang="en-GB" dirty="0"/>
          </a:p>
        </p:txBody>
      </p:sp>
      <p:sp>
        <p:nvSpPr>
          <p:cNvPr id="5" name="Rezervirano mjesto teksta 4"/>
          <p:cNvSpPr>
            <a:spLocks noGrp="1"/>
          </p:cNvSpPr>
          <p:nvPr>
            <p:ph type="body" idx="1"/>
          </p:nvPr>
        </p:nvSpPr>
        <p:spPr/>
        <p:txBody>
          <a:bodyPr/>
          <a:lstStyle/>
          <a:p>
            <a:endParaRPr lang="en-GB"/>
          </a:p>
        </p:txBody>
      </p:sp>
      <p:sp>
        <p:nvSpPr>
          <p:cNvPr id="2" name="Rezervirano mjesto podnožja 1"/>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470026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IS vs Computer Science</a:t>
            </a:r>
            <a:endParaRPr lang="en-GB" dirty="0"/>
          </a:p>
        </p:txBody>
      </p:sp>
      <p:sp>
        <p:nvSpPr>
          <p:cNvPr id="3" name="Rezervirano mjesto sadržaja 2"/>
          <p:cNvSpPr>
            <a:spLocks noGrp="1"/>
          </p:cNvSpPr>
          <p:nvPr>
            <p:ph idx="1"/>
          </p:nvPr>
        </p:nvSpPr>
        <p:spPr>
          <a:xfrm>
            <a:off x="1165386" y="2102079"/>
            <a:ext cx="8946541" cy="4195481"/>
          </a:xfrm>
        </p:spPr>
        <p:txBody>
          <a:bodyPr>
            <a:normAutofit/>
          </a:bodyPr>
          <a:lstStyle/>
          <a:p>
            <a:pPr>
              <a:lnSpc>
                <a:spcPct val="90000"/>
              </a:lnSpc>
            </a:pPr>
            <a:r>
              <a:rPr lang="hr-HR" altLang="en-US" sz="2400" dirty="0" err="1" smtClean="0"/>
              <a:t>Similarities</a:t>
            </a:r>
            <a:r>
              <a:rPr lang="hr-HR" altLang="en-US" sz="2400" dirty="0" smtClean="0"/>
              <a:t>:</a:t>
            </a:r>
          </a:p>
          <a:p>
            <a:pPr lvl="1">
              <a:lnSpc>
                <a:spcPct val="90000"/>
              </a:lnSpc>
            </a:pPr>
            <a:r>
              <a:rPr lang="en-US" altLang="en-US" sz="2000" dirty="0" smtClean="0"/>
              <a:t>Concentrating </a:t>
            </a:r>
            <a:r>
              <a:rPr lang="en-US" altLang="en-US" sz="2000" dirty="0"/>
              <a:t>on </a:t>
            </a:r>
            <a:r>
              <a:rPr lang="en-US" altLang="en-US" sz="2000" dirty="0" smtClean="0"/>
              <a:t>advanced </a:t>
            </a:r>
            <a:r>
              <a:rPr lang="en-US" altLang="en-US" sz="2000" dirty="0"/>
              <a:t>IR algorithms &amp; techniques </a:t>
            </a:r>
          </a:p>
          <a:p>
            <a:pPr lvl="1">
              <a:lnSpc>
                <a:spcPct val="90000"/>
              </a:lnSpc>
            </a:pPr>
            <a:r>
              <a:rPr lang="en-US" altLang="en-US" sz="2000" dirty="0"/>
              <a:t>digital library infrastructure &amp; various domains</a:t>
            </a:r>
          </a:p>
          <a:p>
            <a:pPr lvl="1">
              <a:lnSpc>
                <a:spcPct val="90000"/>
              </a:lnSpc>
            </a:pPr>
            <a:r>
              <a:rPr lang="en-US" altLang="en-US" sz="2000" dirty="0"/>
              <a:t>human computer interaction</a:t>
            </a:r>
          </a:p>
          <a:p>
            <a:r>
              <a:rPr lang="hr-HR" dirty="0" err="1"/>
              <a:t>Differences</a:t>
            </a:r>
            <a:endParaRPr lang="hr-HR" dirty="0"/>
          </a:p>
          <a:p>
            <a:pPr lvl="1">
              <a:lnSpc>
                <a:spcPct val="90000"/>
              </a:lnSpc>
            </a:pPr>
            <a:r>
              <a:rPr lang="en-US" altLang="en-US" dirty="0"/>
              <a:t>CS primarily about algorithms</a:t>
            </a:r>
          </a:p>
          <a:p>
            <a:pPr lvl="1">
              <a:lnSpc>
                <a:spcPct val="90000"/>
              </a:lnSpc>
            </a:pPr>
            <a:r>
              <a:rPr lang="en-US" altLang="en-US" dirty="0"/>
              <a:t>IS primarily about information and its users and use</a:t>
            </a:r>
          </a:p>
          <a:p>
            <a:r>
              <a:rPr lang="en-US" altLang="en-US" dirty="0"/>
              <a:t>Growing number of computer scientists active in IS – particularly in IR and digital libraries</a:t>
            </a:r>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416250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Contribution</a:t>
            </a:r>
            <a:r>
              <a:rPr lang="hr-HR" dirty="0" smtClean="0"/>
              <a:t> </a:t>
            </a:r>
            <a:r>
              <a:rPr lang="hr-HR" dirty="0" err="1" smtClean="0"/>
              <a:t>of</a:t>
            </a:r>
            <a:r>
              <a:rPr lang="hr-HR" dirty="0" smtClean="0"/>
              <a:t> </a:t>
            </a:r>
            <a:r>
              <a:rPr lang="hr-HR" dirty="0" err="1" smtClean="0"/>
              <a:t>the</a:t>
            </a:r>
            <a:r>
              <a:rPr lang="hr-HR" dirty="0" smtClean="0"/>
              <a:t> IS</a:t>
            </a:r>
            <a:endParaRPr lang="en-GB" dirty="0"/>
          </a:p>
        </p:txBody>
      </p:sp>
      <p:sp>
        <p:nvSpPr>
          <p:cNvPr id="3" name="Rezervirano mjesto sadržaja 2"/>
          <p:cNvSpPr>
            <a:spLocks noGrp="1"/>
          </p:cNvSpPr>
          <p:nvPr>
            <p:ph idx="1"/>
          </p:nvPr>
        </p:nvSpPr>
        <p:spPr/>
        <p:txBody>
          <a:bodyPr/>
          <a:lstStyle/>
          <a:p>
            <a:r>
              <a:rPr lang="en-US" altLang="en-US" sz="2400" dirty="0"/>
              <a:t>IS effected handling of information in society</a:t>
            </a:r>
          </a:p>
          <a:p>
            <a:r>
              <a:rPr lang="en-US" altLang="en-US" sz="2400" dirty="0"/>
              <a:t>Developed an organized body of knowledge &amp; professional competencies</a:t>
            </a:r>
          </a:p>
          <a:p>
            <a:r>
              <a:rPr lang="en-US" altLang="en-US" sz="2400" dirty="0"/>
              <a:t>Applied </a:t>
            </a:r>
            <a:r>
              <a:rPr lang="en-US" altLang="en-US" sz="2400" dirty="0" err="1"/>
              <a:t>interdisciplinarity</a:t>
            </a:r>
            <a:endParaRPr lang="en-US" altLang="en-US" sz="2400" dirty="0"/>
          </a:p>
          <a:p>
            <a:r>
              <a:rPr lang="en-US" altLang="en-US" sz="2400" dirty="0"/>
              <a:t>IR reached a mature stage</a:t>
            </a:r>
          </a:p>
          <a:p>
            <a:pPr lvl="1"/>
            <a:r>
              <a:rPr lang="en-US" altLang="en-US" sz="2000" dirty="0"/>
              <a:t>penetrated many fields &amp; human activities</a:t>
            </a:r>
          </a:p>
          <a:p>
            <a:r>
              <a:rPr lang="en-US" altLang="en-US" sz="2400" dirty="0"/>
              <a:t>Stressed </a:t>
            </a:r>
            <a:r>
              <a:rPr lang="en-US" altLang="en-US" sz="2400" b="1" dirty="0"/>
              <a:t>HUMAN</a:t>
            </a:r>
            <a:r>
              <a:rPr lang="en-US" altLang="en-US" sz="2400" dirty="0"/>
              <a:t> in human-computer interaction</a:t>
            </a:r>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806409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smtClean="0"/>
              <a:t>Challenges</a:t>
            </a:r>
            <a:r>
              <a:rPr lang="hr-HR" dirty="0" smtClean="0"/>
              <a:t> </a:t>
            </a:r>
            <a:r>
              <a:rPr lang="hr-HR" dirty="0" err="1" smtClean="0"/>
              <a:t>and</a:t>
            </a:r>
            <a:r>
              <a:rPr lang="hr-HR" dirty="0" smtClean="0"/>
              <a:t> </a:t>
            </a:r>
            <a:r>
              <a:rPr lang="hr-HR" dirty="0" err="1" smtClean="0"/>
              <a:t>new</a:t>
            </a:r>
            <a:r>
              <a:rPr lang="hr-HR" dirty="0" smtClean="0"/>
              <a:t> </a:t>
            </a:r>
            <a:r>
              <a:rPr lang="hr-HR" dirty="0" err="1" smtClean="0"/>
              <a:t>trends</a:t>
            </a:r>
            <a:endParaRPr lang="en-GB" dirty="0"/>
          </a:p>
        </p:txBody>
      </p:sp>
      <p:sp>
        <p:nvSpPr>
          <p:cNvPr id="5" name="Rezervirano mjesto teksta 4"/>
          <p:cNvSpPr>
            <a:spLocks noGrp="1"/>
          </p:cNvSpPr>
          <p:nvPr>
            <p:ph type="body" idx="1"/>
          </p:nvPr>
        </p:nvSpPr>
        <p:spPr/>
        <p:txBody>
          <a:bodyPr/>
          <a:lstStyle/>
          <a:p>
            <a:endParaRPr lang="en-GB" dirty="0"/>
          </a:p>
        </p:txBody>
      </p:sp>
      <p:sp>
        <p:nvSpPr>
          <p:cNvPr id="2" name="Rezervirano mjesto podnožja 1"/>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5709972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Challenges</a:t>
            </a:r>
            <a:r>
              <a:rPr lang="hr-HR" dirty="0" smtClean="0"/>
              <a:t> for IS</a:t>
            </a:r>
            <a:endParaRPr lang="en-GB" dirty="0"/>
          </a:p>
        </p:txBody>
      </p:sp>
      <p:sp>
        <p:nvSpPr>
          <p:cNvPr id="3" name="Rezervirano mjesto sadržaja 2"/>
          <p:cNvSpPr>
            <a:spLocks noGrp="1"/>
          </p:cNvSpPr>
          <p:nvPr>
            <p:ph idx="1"/>
          </p:nvPr>
        </p:nvSpPr>
        <p:spPr/>
        <p:txBody>
          <a:bodyPr/>
          <a:lstStyle/>
          <a:p>
            <a:pPr>
              <a:lnSpc>
                <a:spcPct val="90000"/>
              </a:lnSpc>
            </a:pPr>
            <a:r>
              <a:rPr lang="en-US" altLang="en-US" dirty="0"/>
              <a:t>Adjust to the growing &amp; changing social &amp; organizational role of </a:t>
            </a:r>
            <a:r>
              <a:rPr lang="en-US" altLang="en-US" dirty="0" err="1" smtClean="0"/>
              <a:t>inf</a:t>
            </a:r>
            <a:r>
              <a:rPr lang="hr-HR" altLang="en-US" dirty="0" err="1" smtClean="0"/>
              <a:t>ormation</a:t>
            </a:r>
            <a:r>
              <a:rPr lang="en-US" altLang="en-US" dirty="0" smtClean="0"/>
              <a:t> </a:t>
            </a:r>
            <a:r>
              <a:rPr lang="en-US" altLang="en-US" dirty="0"/>
              <a:t>&amp; related  </a:t>
            </a:r>
            <a:r>
              <a:rPr lang="en-US" altLang="en-US" dirty="0" err="1" smtClean="0"/>
              <a:t>inf</a:t>
            </a:r>
            <a:r>
              <a:rPr lang="hr-HR" altLang="en-US" dirty="0" err="1" smtClean="0"/>
              <a:t>ormation</a:t>
            </a:r>
            <a:r>
              <a:rPr lang="en-US" altLang="en-US" dirty="0" smtClean="0"/>
              <a:t> </a:t>
            </a:r>
            <a:r>
              <a:rPr lang="en-US" altLang="en-US" dirty="0"/>
              <a:t>infrastructure</a:t>
            </a:r>
          </a:p>
          <a:p>
            <a:pPr>
              <a:lnSpc>
                <a:spcPct val="90000"/>
              </a:lnSpc>
            </a:pPr>
            <a:r>
              <a:rPr lang="en-US" altLang="en-US" dirty="0"/>
              <a:t>Play a positive role in globalization of information</a:t>
            </a:r>
          </a:p>
          <a:p>
            <a:pPr>
              <a:lnSpc>
                <a:spcPct val="90000"/>
              </a:lnSpc>
            </a:pPr>
            <a:r>
              <a:rPr lang="en-US" altLang="en-US" dirty="0"/>
              <a:t>Respond to technological imperative in human terms</a:t>
            </a:r>
          </a:p>
          <a:p>
            <a:pPr>
              <a:lnSpc>
                <a:spcPct val="90000"/>
              </a:lnSpc>
            </a:pPr>
            <a:r>
              <a:rPr lang="en-US" altLang="en-US" dirty="0"/>
              <a:t>Respond to changes from </a:t>
            </a:r>
            <a:r>
              <a:rPr lang="en-US" altLang="en-US" dirty="0" err="1" smtClean="0"/>
              <a:t>inf</a:t>
            </a:r>
            <a:r>
              <a:rPr lang="hr-HR" altLang="en-US" dirty="0" err="1" smtClean="0"/>
              <a:t>ormation</a:t>
            </a:r>
            <a:r>
              <a:rPr lang="en-US" altLang="en-US" dirty="0" smtClean="0"/>
              <a:t> </a:t>
            </a:r>
            <a:r>
              <a:rPr lang="en-US" altLang="en-US" dirty="0"/>
              <a:t>to communication explosion </a:t>
            </a:r>
            <a:r>
              <a:rPr lang="en-US" altLang="en-US" dirty="0" smtClean="0"/>
              <a:t>– bringing </a:t>
            </a:r>
            <a:r>
              <a:rPr lang="en-US" altLang="en-US" dirty="0"/>
              <a:t>own experiences to resolutions, particularly to the web</a:t>
            </a:r>
          </a:p>
          <a:p>
            <a:pPr>
              <a:lnSpc>
                <a:spcPct val="90000"/>
              </a:lnSpc>
            </a:pPr>
            <a:r>
              <a:rPr lang="en-US" altLang="en-US" dirty="0"/>
              <a:t>Join competition with quality</a:t>
            </a:r>
          </a:p>
          <a:p>
            <a:pPr>
              <a:lnSpc>
                <a:spcPct val="90000"/>
              </a:lnSpc>
            </a:pPr>
            <a:r>
              <a:rPr lang="en-US" altLang="en-US" dirty="0"/>
              <a:t>Join </a:t>
            </a:r>
            <a:r>
              <a:rPr lang="en-US" altLang="en-US" b="1" dirty="0">
                <a:solidFill>
                  <a:srgbClr val="FF0000"/>
                </a:solidFill>
              </a:rPr>
              <a:t>DIGITAL</a:t>
            </a:r>
            <a:r>
              <a:rPr lang="en-US" altLang="en-US" dirty="0"/>
              <a:t> with </a:t>
            </a:r>
            <a:r>
              <a:rPr lang="en-US" altLang="en-US" b="1" dirty="0" smtClean="0">
                <a:solidFill>
                  <a:srgbClr val="FF0000"/>
                </a:solidFill>
              </a:rPr>
              <a:t>LIBRARIES</a:t>
            </a:r>
            <a:r>
              <a:rPr lang="hr-HR" altLang="en-US" b="1" dirty="0" smtClean="0">
                <a:solidFill>
                  <a:srgbClr val="FF0000"/>
                </a:solidFill>
              </a:rPr>
              <a:t>   </a:t>
            </a:r>
          </a:p>
          <a:p>
            <a:pPr lvl="6">
              <a:lnSpc>
                <a:spcPct val="90000"/>
              </a:lnSpc>
            </a:pPr>
            <a:r>
              <a:rPr lang="hr-HR" altLang="en-US" dirty="0" smtClean="0"/>
              <a:t>(</a:t>
            </a:r>
            <a:r>
              <a:rPr lang="hr-HR" altLang="en-US" dirty="0" err="1" smtClean="0"/>
              <a:t>Tefko</a:t>
            </a:r>
            <a:r>
              <a:rPr lang="hr-HR" altLang="en-US" dirty="0" smtClean="0"/>
              <a:t> </a:t>
            </a:r>
            <a:r>
              <a:rPr lang="hr-HR" altLang="en-US" dirty="0" err="1" smtClean="0"/>
              <a:t>Saracevic</a:t>
            </a:r>
            <a:r>
              <a:rPr lang="hr-HR" altLang="en-US" dirty="0" smtClean="0"/>
              <a:t>)</a:t>
            </a:r>
            <a:endParaRPr lang="en-US" altLang="en-US" dirty="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8947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Hot </a:t>
            </a:r>
            <a:r>
              <a:rPr lang="hr-HR" dirty="0" err="1" smtClean="0"/>
              <a:t>topics</a:t>
            </a:r>
            <a:endParaRPr lang="en-GB" dirty="0"/>
          </a:p>
        </p:txBody>
      </p:sp>
      <p:sp>
        <p:nvSpPr>
          <p:cNvPr id="3" name="Rezervirano mjesto sadržaja 2"/>
          <p:cNvSpPr>
            <a:spLocks noGrp="1"/>
          </p:cNvSpPr>
          <p:nvPr>
            <p:ph idx="1"/>
          </p:nvPr>
        </p:nvSpPr>
        <p:spPr/>
        <p:txBody>
          <a:bodyPr>
            <a:normAutofit fontScale="92500" lnSpcReduction="20000"/>
          </a:bodyPr>
          <a:lstStyle/>
          <a:p>
            <a:r>
              <a:rPr lang="hr-HR" dirty="0" err="1" smtClean="0"/>
              <a:t>Information</a:t>
            </a:r>
            <a:r>
              <a:rPr lang="hr-HR" dirty="0" smtClean="0"/>
              <a:t> </a:t>
            </a:r>
            <a:r>
              <a:rPr lang="hr-HR" dirty="0" err="1" smtClean="0"/>
              <a:t>and</a:t>
            </a:r>
            <a:r>
              <a:rPr lang="hr-HR" dirty="0" smtClean="0"/>
              <a:t> </a:t>
            </a:r>
            <a:r>
              <a:rPr lang="hr-HR" dirty="0" err="1" smtClean="0"/>
              <a:t>society</a:t>
            </a:r>
            <a:endParaRPr lang="hr-HR" dirty="0" smtClean="0"/>
          </a:p>
          <a:p>
            <a:pPr lvl="1"/>
            <a:r>
              <a:rPr lang="de-DE" dirty="0" smtClean="0"/>
              <a:t>Information </a:t>
            </a:r>
            <a:r>
              <a:rPr lang="de-DE" dirty="0" err="1" smtClean="0"/>
              <a:t>Ethics</a:t>
            </a:r>
            <a:endParaRPr lang="hr-HR" dirty="0" smtClean="0"/>
          </a:p>
          <a:p>
            <a:pPr lvl="1"/>
            <a:r>
              <a:rPr lang="de-DE" dirty="0" smtClean="0"/>
              <a:t>Legal </a:t>
            </a:r>
            <a:r>
              <a:rPr lang="de-DE" dirty="0" err="1"/>
              <a:t>framework</a:t>
            </a:r>
            <a:r>
              <a:rPr lang="de-DE" dirty="0"/>
              <a:t>	</a:t>
            </a:r>
          </a:p>
          <a:p>
            <a:pPr lvl="2"/>
            <a:r>
              <a:rPr lang="de-DE" dirty="0"/>
              <a:t>Copyright</a:t>
            </a:r>
          </a:p>
          <a:p>
            <a:pPr lvl="2"/>
            <a:r>
              <a:rPr lang="de-DE" dirty="0"/>
              <a:t>Data </a:t>
            </a:r>
            <a:r>
              <a:rPr lang="de-DE" dirty="0" err="1" smtClean="0"/>
              <a:t>Protection</a:t>
            </a:r>
            <a:endParaRPr lang="hr-HR" dirty="0" smtClean="0"/>
          </a:p>
          <a:p>
            <a:pPr lvl="2"/>
            <a:r>
              <a:rPr lang="hr-HR" dirty="0" err="1" smtClean="0"/>
              <a:t>Security</a:t>
            </a:r>
            <a:endParaRPr lang="hr-HR" dirty="0"/>
          </a:p>
          <a:p>
            <a:r>
              <a:rPr lang="hr-HR" dirty="0" smtClean="0"/>
              <a:t>Digital </a:t>
            </a:r>
            <a:r>
              <a:rPr lang="hr-HR" dirty="0" err="1" smtClean="0"/>
              <a:t>Humanities</a:t>
            </a:r>
            <a:endParaRPr lang="hr-HR" dirty="0" smtClean="0"/>
          </a:p>
          <a:p>
            <a:pPr lvl="1"/>
            <a:r>
              <a:rPr lang="de-DE" dirty="0" err="1"/>
              <a:t>Cooperation</a:t>
            </a:r>
            <a:r>
              <a:rPr lang="de-DE" dirty="0"/>
              <a:t> </a:t>
            </a:r>
            <a:r>
              <a:rPr lang="de-DE" dirty="0" err="1"/>
              <a:t>between</a:t>
            </a:r>
            <a:r>
              <a:rPr lang="de-DE" dirty="0"/>
              <a:t> </a:t>
            </a:r>
            <a:r>
              <a:rPr lang="de-DE" altLang="de-DE" dirty="0" err="1" smtClean="0"/>
              <a:t>humanities</a:t>
            </a:r>
            <a:r>
              <a:rPr lang="hr-HR" altLang="de-DE" dirty="0" smtClean="0"/>
              <a:t>, CS </a:t>
            </a:r>
            <a:r>
              <a:rPr lang="hr-HR" altLang="de-DE" dirty="0" err="1" smtClean="0"/>
              <a:t>and</a:t>
            </a:r>
            <a:r>
              <a:rPr lang="hr-HR" altLang="de-DE" dirty="0" smtClean="0"/>
              <a:t> IS</a:t>
            </a:r>
            <a:r>
              <a:rPr lang="de-DE" altLang="de-DE" dirty="0" smtClean="0"/>
              <a:t> </a:t>
            </a:r>
            <a:r>
              <a:rPr lang="de-DE" altLang="de-DE" dirty="0" err="1"/>
              <a:t>disciplines</a:t>
            </a:r>
            <a:endParaRPr lang="de-DE" dirty="0"/>
          </a:p>
          <a:p>
            <a:pPr lvl="1"/>
            <a:r>
              <a:rPr lang="de-DE" dirty="0" smtClean="0"/>
              <a:t>Quantitative </a:t>
            </a:r>
            <a:r>
              <a:rPr lang="de-DE" dirty="0" err="1"/>
              <a:t>methods</a:t>
            </a:r>
            <a:r>
              <a:rPr lang="de-DE" dirty="0"/>
              <a:t> </a:t>
            </a:r>
            <a:r>
              <a:rPr lang="de-DE" dirty="0" err="1"/>
              <a:t>are</a:t>
            </a:r>
            <a:r>
              <a:rPr lang="de-DE" dirty="0"/>
              <a:t> </a:t>
            </a:r>
            <a:r>
              <a:rPr lang="de-DE" dirty="0" err="1"/>
              <a:t>used</a:t>
            </a:r>
            <a:r>
              <a:rPr lang="de-DE" dirty="0"/>
              <a:t> in </a:t>
            </a:r>
            <a:r>
              <a:rPr lang="de-DE" dirty="0" err="1"/>
              <a:t>addition</a:t>
            </a:r>
            <a:r>
              <a:rPr lang="de-DE" dirty="0"/>
              <a:t> </a:t>
            </a:r>
            <a:r>
              <a:rPr lang="de-DE" dirty="0" err="1"/>
              <a:t>to</a:t>
            </a:r>
            <a:r>
              <a:rPr lang="de-DE" dirty="0"/>
              <a:t> classic </a:t>
            </a:r>
            <a:r>
              <a:rPr lang="de-DE" dirty="0" err="1"/>
              <a:t>methods</a:t>
            </a:r>
            <a:r>
              <a:rPr lang="de-DE" dirty="0"/>
              <a:t> like </a:t>
            </a:r>
            <a:r>
              <a:rPr lang="hr-HR" dirty="0" err="1" smtClean="0"/>
              <a:t>historical</a:t>
            </a:r>
            <a:r>
              <a:rPr lang="hr-HR" dirty="0" smtClean="0"/>
              <a:t> </a:t>
            </a:r>
            <a:r>
              <a:rPr lang="hr-HR" dirty="0" err="1" smtClean="0"/>
              <a:t>analysis</a:t>
            </a:r>
            <a:r>
              <a:rPr lang="hr-HR" dirty="0" smtClean="0"/>
              <a:t>, </a:t>
            </a:r>
            <a:r>
              <a:rPr lang="hr-HR" dirty="0" err="1" smtClean="0"/>
              <a:t>comparative</a:t>
            </a:r>
            <a:r>
              <a:rPr lang="hr-HR" dirty="0" smtClean="0"/>
              <a:t> </a:t>
            </a:r>
            <a:r>
              <a:rPr lang="hr-HR" dirty="0" err="1" smtClean="0"/>
              <a:t>approaches</a:t>
            </a:r>
            <a:r>
              <a:rPr lang="hr-HR" dirty="0" smtClean="0"/>
              <a:t>, </a:t>
            </a:r>
            <a:r>
              <a:rPr lang="de-DE" dirty="0" err="1" smtClean="0"/>
              <a:t>hermeneutics</a:t>
            </a:r>
            <a:endParaRPr lang="de-DE" dirty="0"/>
          </a:p>
          <a:p>
            <a:pPr lvl="1"/>
            <a:r>
              <a:rPr lang="de-DE" dirty="0"/>
              <a:t>Analysis </a:t>
            </a:r>
            <a:r>
              <a:rPr lang="de-DE" dirty="0" err="1"/>
              <a:t>of</a:t>
            </a:r>
            <a:r>
              <a:rPr lang="de-DE" dirty="0"/>
              <a:t> large </a:t>
            </a:r>
            <a:r>
              <a:rPr lang="de-DE" dirty="0" err="1"/>
              <a:t>data</a:t>
            </a:r>
            <a:r>
              <a:rPr lang="de-DE" dirty="0"/>
              <a:t> </a:t>
            </a:r>
            <a:r>
              <a:rPr lang="de-DE" dirty="0" err="1"/>
              <a:t>sets</a:t>
            </a:r>
            <a:r>
              <a:rPr lang="de-DE" dirty="0"/>
              <a:t> </a:t>
            </a:r>
            <a:r>
              <a:rPr lang="de-DE" dirty="0" err="1"/>
              <a:t>allows</a:t>
            </a:r>
            <a:r>
              <a:rPr lang="de-DE" dirty="0"/>
              <a:t> </a:t>
            </a:r>
            <a:r>
              <a:rPr lang="de-DE" dirty="0" err="1"/>
              <a:t>new</a:t>
            </a:r>
            <a:r>
              <a:rPr lang="de-DE" dirty="0"/>
              <a:t> </a:t>
            </a:r>
            <a:r>
              <a:rPr lang="de-DE" dirty="0" err="1"/>
              <a:t>insights</a:t>
            </a:r>
            <a:endParaRPr lang="de-DE" dirty="0"/>
          </a:p>
          <a:p>
            <a:pPr lvl="1"/>
            <a:r>
              <a:rPr lang="hr-HR" dirty="0" err="1" smtClean="0"/>
              <a:t>Focus</a:t>
            </a:r>
            <a:r>
              <a:rPr lang="hr-HR" dirty="0" smtClean="0"/>
              <a:t> on i</a:t>
            </a:r>
            <a:r>
              <a:rPr lang="de-DE" dirty="0" err="1" smtClean="0"/>
              <a:t>nterdisciplinar</a:t>
            </a:r>
            <a:r>
              <a:rPr lang="hr-HR" dirty="0" err="1" smtClean="0"/>
              <a:t>ity</a:t>
            </a:r>
            <a:endParaRPr lang="de-DE"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40436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Hot </a:t>
            </a:r>
            <a:r>
              <a:rPr lang="hr-HR" dirty="0" err="1" smtClean="0"/>
              <a:t>topics</a:t>
            </a:r>
            <a:r>
              <a:rPr lang="hr-HR" dirty="0" smtClean="0"/>
              <a:t> – </a:t>
            </a:r>
            <a:r>
              <a:rPr lang="hr-HR" dirty="0" err="1" smtClean="0"/>
              <a:t>cont</a:t>
            </a:r>
            <a:r>
              <a:rPr lang="hr-HR" dirty="0" smtClean="0"/>
              <a:t>…</a:t>
            </a:r>
            <a:endParaRPr lang="en-GB" dirty="0"/>
          </a:p>
        </p:txBody>
      </p:sp>
      <p:sp>
        <p:nvSpPr>
          <p:cNvPr id="3" name="Rezervirano mjesto sadržaja 2"/>
          <p:cNvSpPr>
            <a:spLocks noGrp="1"/>
          </p:cNvSpPr>
          <p:nvPr>
            <p:ph idx="1"/>
          </p:nvPr>
        </p:nvSpPr>
        <p:spPr/>
        <p:txBody>
          <a:bodyPr>
            <a:normAutofit fontScale="92500" lnSpcReduction="10000"/>
          </a:bodyPr>
          <a:lstStyle/>
          <a:p>
            <a:r>
              <a:rPr lang="hr-HR" altLang="de-DE" dirty="0" smtClean="0"/>
              <a:t>How to make </a:t>
            </a:r>
            <a:r>
              <a:rPr lang="hr-HR" altLang="de-DE" dirty="0" err="1" smtClean="0"/>
              <a:t>all</a:t>
            </a:r>
            <a:r>
              <a:rPr lang="hr-HR" altLang="de-DE" dirty="0" smtClean="0"/>
              <a:t> human </a:t>
            </a:r>
            <a:r>
              <a:rPr lang="hr-HR" altLang="de-DE" dirty="0" err="1" smtClean="0"/>
              <a:t>knowledge</a:t>
            </a:r>
            <a:r>
              <a:rPr lang="hr-HR" altLang="de-DE" dirty="0" smtClean="0"/>
              <a:t> </a:t>
            </a:r>
            <a:r>
              <a:rPr lang="hr-HR" altLang="de-DE" dirty="0" err="1" smtClean="0"/>
              <a:t>available</a:t>
            </a:r>
            <a:r>
              <a:rPr lang="hr-HR" altLang="de-DE" dirty="0" smtClean="0"/>
              <a:t> – </a:t>
            </a:r>
            <a:r>
              <a:rPr lang="hr-HR" altLang="de-DE" dirty="0" err="1" smtClean="0"/>
              <a:t>open</a:t>
            </a:r>
            <a:r>
              <a:rPr lang="hr-HR" altLang="de-DE" dirty="0" smtClean="0"/>
              <a:t> </a:t>
            </a:r>
            <a:r>
              <a:rPr lang="hr-HR" altLang="de-DE" dirty="0" err="1" smtClean="0"/>
              <a:t>access</a:t>
            </a:r>
            <a:r>
              <a:rPr lang="hr-HR" altLang="de-DE" dirty="0" smtClean="0"/>
              <a:t> </a:t>
            </a:r>
            <a:r>
              <a:rPr lang="hr-HR" altLang="de-DE" dirty="0" err="1" smtClean="0"/>
              <a:t>approach</a:t>
            </a:r>
            <a:endParaRPr lang="hr-HR" altLang="de-DE" dirty="0" smtClean="0"/>
          </a:p>
          <a:p>
            <a:pPr lvl="1"/>
            <a:r>
              <a:rPr lang="de-DE" altLang="de-DE" dirty="0" smtClean="0"/>
              <a:t>Knowledge </a:t>
            </a:r>
            <a:r>
              <a:rPr lang="de-DE" altLang="de-DE" dirty="0" err="1"/>
              <a:t>is</a:t>
            </a:r>
            <a:r>
              <a:rPr lang="de-DE" altLang="de-DE" dirty="0"/>
              <a:t> </a:t>
            </a:r>
            <a:r>
              <a:rPr lang="de-DE" altLang="de-DE" dirty="0" err="1"/>
              <a:t>part</a:t>
            </a:r>
            <a:r>
              <a:rPr lang="de-DE" altLang="de-DE" dirty="0"/>
              <a:t> </a:t>
            </a:r>
            <a:r>
              <a:rPr lang="de-DE" altLang="de-DE" dirty="0" err="1"/>
              <a:t>of</a:t>
            </a:r>
            <a:r>
              <a:rPr lang="de-DE" altLang="de-DE" dirty="0"/>
              <a:t> human </a:t>
            </a:r>
            <a:r>
              <a:rPr lang="de-DE" altLang="de-DE" dirty="0" err="1" smtClean="0"/>
              <a:t>deve</a:t>
            </a:r>
            <a:r>
              <a:rPr lang="hr-HR" altLang="de-DE" dirty="0" smtClean="0"/>
              <a:t>l</a:t>
            </a:r>
            <a:r>
              <a:rPr lang="de-DE" altLang="de-DE" dirty="0" err="1" smtClean="0"/>
              <a:t>opment</a:t>
            </a:r>
            <a:endParaRPr lang="de-DE" altLang="de-DE" dirty="0"/>
          </a:p>
          <a:p>
            <a:pPr lvl="1"/>
            <a:r>
              <a:rPr lang="de-DE" altLang="de-DE" dirty="0"/>
              <a:t>New Knowledge </a:t>
            </a:r>
            <a:r>
              <a:rPr lang="de-DE" altLang="de-DE" dirty="0" err="1"/>
              <a:t>builds</a:t>
            </a:r>
            <a:r>
              <a:rPr lang="de-DE" altLang="de-DE" dirty="0"/>
              <a:t> on </a:t>
            </a:r>
            <a:r>
              <a:rPr lang="de-DE" altLang="de-DE" dirty="0" err="1"/>
              <a:t>previous</a:t>
            </a:r>
            <a:r>
              <a:rPr lang="de-DE" altLang="de-DE" dirty="0"/>
              <a:t> </a:t>
            </a:r>
            <a:r>
              <a:rPr lang="de-DE" altLang="de-DE" dirty="0" err="1"/>
              <a:t>knowledge</a:t>
            </a:r>
            <a:r>
              <a:rPr lang="de-DE" altLang="de-DE" dirty="0"/>
              <a:t> </a:t>
            </a:r>
            <a:r>
              <a:rPr lang="de-DE" altLang="de-DE" dirty="0" err="1"/>
              <a:t>created</a:t>
            </a:r>
            <a:r>
              <a:rPr lang="de-DE" altLang="de-DE" dirty="0"/>
              <a:t> </a:t>
            </a:r>
            <a:r>
              <a:rPr lang="de-DE" altLang="de-DE" dirty="0" err="1"/>
              <a:t>by</a:t>
            </a:r>
            <a:r>
              <a:rPr lang="de-DE" altLang="de-DE" dirty="0"/>
              <a:t> </a:t>
            </a:r>
            <a:r>
              <a:rPr lang="de-DE" altLang="de-DE" dirty="0" err="1"/>
              <a:t>others</a:t>
            </a:r>
            <a:endParaRPr lang="de-DE" altLang="de-DE" dirty="0"/>
          </a:p>
          <a:p>
            <a:pPr lvl="1"/>
            <a:r>
              <a:rPr lang="de-DE" altLang="de-DE" dirty="0"/>
              <a:t>New Knowledge </a:t>
            </a:r>
            <a:r>
              <a:rPr lang="de-DE" altLang="de-DE" dirty="0" err="1"/>
              <a:t>is</a:t>
            </a:r>
            <a:r>
              <a:rPr lang="de-DE" altLang="de-DE" dirty="0"/>
              <a:t> </a:t>
            </a:r>
            <a:r>
              <a:rPr lang="de-DE" altLang="de-DE" dirty="0" err="1"/>
              <a:t>based</a:t>
            </a:r>
            <a:r>
              <a:rPr lang="de-DE" altLang="de-DE" dirty="0"/>
              <a:t> on </a:t>
            </a:r>
            <a:r>
              <a:rPr lang="de-DE" altLang="de-DE" dirty="0" err="1"/>
              <a:t>education</a:t>
            </a:r>
            <a:r>
              <a:rPr lang="de-DE" altLang="de-DE" dirty="0"/>
              <a:t> </a:t>
            </a:r>
            <a:r>
              <a:rPr lang="de-DE" altLang="de-DE" dirty="0" err="1"/>
              <a:t>which</a:t>
            </a:r>
            <a:r>
              <a:rPr lang="de-DE" altLang="de-DE" dirty="0"/>
              <a:t> </a:t>
            </a:r>
            <a:r>
              <a:rPr lang="de-DE" altLang="de-DE" dirty="0" err="1"/>
              <a:t>is</a:t>
            </a:r>
            <a:r>
              <a:rPr lang="de-DE" altLang="de-DE" dirty="0"/>
              <a:t> </a:t>
            </a:r>
            <a:r>
              <a:rPr lang="de-DE" altLang="de-DE" dirty="0" err="1"/>
              <a:t>paid</a:t>
            </a:r>
            <a:r>
              <a:rPr lang="de-DE" altLang="de-DE" dirty="0"/>
              <a:t> </a:t>
            </a:r>
            <a:r>
              <a:rPr lang="de-DE" altLang="de-DE" dirty="0" err="1"/>
              <a:t>for</a:t>
            </a:r>
            <a:r>
              <a:rPr lang="de-DE" altLang="de-DE" dirty="0"/>
              <a:t> </a:t>
            </a:r>
            <a:r>
              <a:rPr lang="de-DE" altLang="de-DE" dirty="0" err="1"/>
              <a:t>by</a:t>
            </a:r>
            <a:r>
              <a:rPr lang="de-DE" altLang="de-DE" dirty="0"/>
              <a:t> </a:t>
            </a:r>
            <a:r>
              <a:rPr lang="de-DE" altLang="de-DE" dirty="0" err="1"/>
              <a:t>the</a:t>
            </a:r>
            <a:r>
              <a:rPr lang="de-DE" altLang="de-DE" dirty="0"/>
              <a:t> </a:t>
            </a:r>
            <a:r>
              <a:rPr lang="de-DE" altLang="de-DE" dirty="0" err="1"/>
              <a:t>society</a:t>
            </a:r>
            <a:r>
              <a:rPr lang="de-DE" altLang="de-DE" dirty="0"/>
              <a:t> </a:t>
            </a:r>
            <a:r>
              <a:rPr lang="de-DE" altLang="de-DE" dirty="0" err="1"/>
              <a:t>as</a:t>
            </a:r>
            <a:r>
              <a:rPr lang="de-DE" altLang="de-DE" dirty="0"/>
              <a:t> a </a:t>
            </a:r>
            <a:r>
              <a:rPr lang="de-DE" altLang="de-DE" dirty="0" err="1"/>
              <a:t>whole</a:t>
            </a:r>
            <a:endParaRPr lang="de-DE" altLang="de-DE" dirty="0"/>
          </a:p>
          <a:p>
            <a:r>
              <a:rPr lang="hr-HR" dirty="0" smtClean="0"/>
              <a:t>How to </a:t>
            </a:r>
            <a:r>
              <a:rPr lang="hr-HR" dirty="0" err="1" smtClean="0"/>
              <a:t>handle</a:t>
            </a:r>
            <a:r>
              <a:rPr lang="hr-HR" dirty="0" smtClean="0"/>
              <a:t> ‘</a:t>
            </a:r>
            <a:r>
              <a:rPr lang="hr-HR" dirty="0" err="1" smtClean="0"/>
              <a:t>big</a:t>
            </a:r>
            <a:r>
              <a:rPr lang="hr-HR" dirty="0" smtClean="0"/>
              <a:t> data’</a:t>
            </a:r>
          </a:p>
          <a:p>
            <a:pPr lvl="1"/>
            <a:r>
              <a:rPr lang="hr-HR" dirty="0" err="1" smtClean="0"/>
              <a:t>Collaboration</a:t>
            </a:r>
            <a:r>
              <a:rPr lang="hr-HR" dirty="0" smtClean="0"/>
              <a:t> </a:t>
            </a:r>
            <a:r>
              <a:rPr lang="hr-HR" dirty="0" err="1" smtClean="0"/>
              <a:t>between</a:t>
            </a:r>
            <a:r>
              <a:rPr lang="hr-HR" dirty="0" smtClean="0"/>
              <a:t> </a:t>
            </a:r>
            <a:r>
              <a:rPr lang="hr-HR" dirty="0" err="1" smtClean="0"/>
              <a:t>experts</a:t>
            </a:r>
            <a:r>
              <a:rPr lang="hr-HR" dirty="0" smtClean="0"/>
              <a:t> </a:t>
            </a:r>
            <a:r>
              <a:rPr lang="hr-HR" dirty="0" err="1" smtClean="0"/>
              <a:t>from</a:t>
            </a:r>
            <a:r>
              <a:rPr lang="hr-HR" dirty="0" smtClean="0"/>
              <a:t> </a:t>
            </a:r>
            <a:r>
              <a:rPr lang="hr-HR" dirty="0" err="1" smtClean="0"/>
              <a:t>various</a:t>
            </a:r>
            <a:r>
              <a:rPr lang="hr-HR" dirty="0" smtClean="0"/>
              <a:t> </a:t>
            </a:r>
            <a:r>
              <a:rPr lang="hr-HR" dirty="0" err="1" smtClean="0"/>
              <a:t>disciplines</a:t>
            </a:r>
            <a:endParaRPr lang="hr-HR" dirty="0" smtClean="0"/>
          </a:p>
          <a:p>
            <a:pPr lvl="1"/>
            <a:r>
              <a:rPr lang="hr-HR" dirty="0" err="1" smtClean="0"/>
              <a:t>Very</a:t>
            </a:r>
            <a:r>
              <a:rPr lang="hr-HR" dirty="0" smtClean="0"/>
              <a:t> </a:t>
            </a:r>
            <a:r>
              <a:rPr lang="hr-HR" dirty="0" err="1" smtClean="0"/>
              <a:t>strong</a:t>
            </a:r>
            <a:r>
              <a:rPr lang="hr-HR" dirty="0" smtClean="0"/>
              <a:t> processing </a:t>
            </a:r>
            <a:r>
              <a:rPr lang="hr-HR" dirty="0" err="1" smtClean="0"/>
              <a:t>capacities</a:t>
            </a:r>
            <a:endParaRPr lang="hr-HR" dirty="0" smtClean="0"/>
          </a:p>
          <a:p>
            <a:pPr lvl="1"/>
            <a:r>
              <a:rPr lang="hr-HR" dirty="0" smtClean="0"/>
              <a:t>Huge </a:t>
            </a:r>
            <a:r>
              <a:rPr lang="hr-HR" dirty="0" err="1" smtClean="0"/>
              <a:t>storage</a:t>
            </a:r>
            <a:r>
              <a:rPr lang="hr-HR" dirty="0" smtClean="0"/>
              <a:t> </a:t>
            </a:r>
            <a:r>
              <a:rPr lang="hr-HR" dirty="0" err="1" smtClean="0"/>
              <a:t>capacities</a:t>
            </a:r>
            <a:r>
              <a:rPr lang="hr-HR" dirty="0" smtClean="0"/>
              <a:t> (</a:t>
            </a:r>
            <a:r>
              <a:rPr lang="hr-HR" dirty="0" err="1" smtClean="0"/>
              <a:t>repositories</a:t>
            </a:r>
            <a:r>
              <a:rPr lang="hr-HR" dirty="0" smtClean="0"/>
              <a:t>)</a:t>
            </a:r>
          </a:p>
          <a:p>
            <a:pPr lvl="1"/>
            <a:r>
              <a:rPr lang="hr-HR" dirty="0" smtClean="0"/>
              <a:t>Huge </a:t>
            </a:r>
            <a:r>
              <a:rPr lang="hr-HR" dirty="0" err="1" smtClean="0"/>
              <a:t>funding</a:t>
            </a:r>
            <a:r>
              <a:rPr lang="hr-HR" dirty="0" smtClean="0"/>
              <a:t> for </a:t>
            </a:r>
            <a:r>
              <a:rPr lang="hr-HR" dirty="0" err="1" smtClean="0"/>
              <a:t>research</a:t>
            </a:r>
            <a:r>
              <a:rPr lang="hr-HR" dirty="0" smtClean="0"/>
              <a:t> </a:t>
            </a:r>
            <a:r>
              <a:rPr lang="hr-HR" dirty="0" err="1" smtClean="0"/>
              <a:t>and</a:t>
            </a:r>
            <a:r>
              <a:rPr lang="hr-HR" dirty="0" smtClean="0"/>
              <a:t> development</a:t>
            </a:r>
          </a:p>
          <a:p>
            <a:r>
              <a:rPr lang="hr-HR" dirty="0" smtClean="0"/>
              <a:t>ICT </a:t>
            </a:r>
            <a:r>
              <a:rPr lang="hr-HR" dirty="0" err="1" smtClean="0"/>
              <a:t>in</a:t>
            </a:r>
            <a:r>
              <a:rPr lang="hr-HR" dirty="0" smtClean="0"/>
              <a:t> </a:t>
            </a:r>
            <a:r>
              <a:rPr lang="hr-HR" dirty="0" err="1" smtClean="0"/>
              <a:t>education</a:t>
            </a:r>
            <a:r>
              <a:rPr lang="hr-HR" dirty="0" smtClean="0"/>
              <a:t> </a:t>
            </a: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3882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smtClean="0"/>
              <a:t>Conclusions</a:t>
            </a:r>
            <a:r>
              <a:rPr lang="hr-HR" dirty="0" smtClean="0"/>
              <a:t> </a:t>
            </a:r>
            <a:r>
              <a:rPr lang="hr-HR" dirty="0" err="1" smtClean="0"/>
              <a:t>and</a:t>
            </a:r>
            <a:r>
              <a:rPr lang="hr-HR" dirty="0" smtClean="0"/>
              <a:t> </a:t>
            </a:r>
            <a:r>
              <a:rPr lang="hr-HR" dirty="0" err="1" smtClean="0"/>
              <a:t>discussion</a:t>
            </a:r>
            <a:endParaRPr lang="en-GB" dirty="0"/>
          </a:p>
        </p:txBody>
      </p:sp>
      <p:sp>
        <p:nvSpPr>
          <p:cNvPr id="5" name="Rezervirano mjesto teksta 4"/>
          <p:cNvSpPr>
            <a:spLocks noGrp="1"/>
          </p:cNvSpPr>
          <p:nvPr>
            <p:ph type="body" idx="1"/>
          </p:nvPr>
        </p:nvSpPr>
        <p:spPr/>
        <p:txBody>
          <a:bodyPr/>
          <a:lstStyle/>
          <a:p>
            <a:endParaRPr lang="en-GB"/>
          </a:p>
        </p:txBody>
      </p:sp>
      <p:sp>
        <p:nvSpPr>
          <p:cNvPr id="2" name="Rezervirano mjesto podnožja 1"/>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4178461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Some </a:t>
            </a:r>
            <a:r>
              <a:rPr lang="hr-HR" dirty="0" err="1" smtClean="0"/>
              <a:t>conclusion</a:t>
            </a:r>
            <a:r>
              <a:rPr lang="hr-HR" dirty="0" smtClean="0"/>
              <a:t> </a:t>
            </a:r>
            <a:r>
              <a:rPr lang="hr-HR" smtClean="0"/>
              <a:t>remarks</a:t>
            </a:r>
            <a:endParaRPr lang="en-GB" dirty="0"/>
          </a:p>
        </p:txBody>
      </p:sp>
      <p:sp>
        <p:nvSpPr>
          <p:cNvPr id="3" name="Rezervirano mjesto sadržaja 2"/>
          <p:cNvSpPr>
            <a:spLocks noGrp="1"/>
          </p:cNvSpPr>
          <p:nvPr>
            <p:ph idx="1"/>
          </p:nvPr>
        </p:nvSpPr>
        <p:spPr/>
        <p:txBody>
          <a:bodyPr/>
          <a:lstStyle/>
          <a:p>
            <a:r>
              <a:rPr lang="en-GB" dirty="0"/>
              <a:t>The export of </a:t>
            </a:r>
            <a:r>
              <a:rPr lang="hr-HR" dirty="0" smtClean="0"/>
              <a:t>(</a:t>
            </a:r>
            <a:r>
              <a:rPr lang="en-GB" dirty="0" smtClean="0"/>
              <a:t>L</a:t>
            </a:r>
            <a:r>
              <a:rPr lang="hr-HR" dirty="0" smtClean="0"/>
              <a:t>)</a:t>
            </a:r>
            <a:r>
              <a:rPr lang="en-GB" dirty="0" smtClean="0"/>
              <a:t>IS </a:t>
            </a:r>
            <a:r>
              <a:rPr lang="en-GB" dirty="0"/>
              <a:t>ideas to other fields seem, however, to have increased over the </a:t>
            </a:r>
            <a:r>
              <a:rPr lang="en-GB" dirty="0" smtClean="0"/>
              <a:t>last</a:t>
            </a:r>
            <a:r>
              <a:rPr lang="hr-HR" dirty="0" smtClean="0"/>
              <a:t> </a:t>
            </a:r>
            <a:r>
              <a:rPr lang="en-GB" dirty="0" smtClean="0"/>
              <a:t>decade</a:t>
            </a:r>
            <a:r>
              <a:rPr lang="hr-HR" dirty="0"/>
              <a:t>;</a:t>
            </a:r>
            <a:r>
              <a:rPr lang="en-GB" dirty="0" smtClean="0"/>
              <a:t> </a:t>
            </a:r>
            <a:endParaRPr lang="hr-HR" dirty="0" smtClean="0"/>
          </a:p>
          <a:p>
            <a:r>
              <a:rPr lang="hr-HR" dirty="0"/>
              <a:t>I</a:t>
            </a:r>
            <a:r>
              <a:rPr lang="en-GB" dirty="0" err="1" smtClean="0"/>
              <a:t>nformation</a:t>
            </a:r>
            <a:r>
              <a:rPr lang="en-GB" dirty="0" smtClean="0"/>
              <a:t> </a:t>
            </a:r>
            <a:r>
              <a:rPr lang="en-GB" dirty="0"/>
              <a:t>studies have started to make </a:t>
            </a:r>
            <a:r>
              <a:rPr lang="en-GB" dirty="0" smtClean="0"/>
              <a:t>a</a:t>
            </a:r>
            <a:r>
              <a:rPr lang="hr-HR" dirty="0" smtClean="0"/>
              <a:t> </a:t>
            </a:r>
            <a:r>
              <a:rPr lang="en-GB" dirty="0" smtClean="0"/>
              <a:t>significant </a:t>
            </a:r>
            <a:r>
              <a:rPr lang="en-GB" dirty="0"/>
              <a:t>contribution of ideas to, e.g. computer science and engineering as well as </a:t>
            </a:r>
            <a:r>
              <a:rPr lang="en-GB" dirty="0" smtClean="0"/>
              <a:t>to</a:t>
            </a:r>
            <a:r>
              <a:rPr lang="hr-HR" dirty="0" smtClean="0"/>
              <a:t> </a:t>
            </a:r>
            <a:r>
              <a:rPr lang="en-GB" dirty="0" smtClean="0"/>
              <a:t>business </a:t>
            </a:r>
            <a:r>
              <a:rPr lang="en-GB" dirty="0"/>
              <a:t>and management </a:t>
            </a:r>
            <a:r>
              <a:rPr lang="en-GB" dirty="0" smtClean="0"/>
              <a:t>studies</a:t>
            </a:r>
            <a:r>
              <a:rPr lang="hr-HR" dirty="0" smtClean="0"/>
              <a:t>;</a:t>
            </a:r>
            <a:r>
              <a:rPr lang="en-GB" dirty="0" smtClean="0"/>
              <a:t> </a:t>
            </a:r>
            <a:endParaRPr lang="hr-HR" dirty="0" smtClean="0"/>
          </a:p>
          <a:p>
            <a:r>
              <a:rPr lang="en-GB" dirty="0" smtClean="0"/>
              <a:t>Still</a:t>
            </a:r>
            <a:r>
              <a:rPr lang="en-GB" dirty="0"/>
              <a:t>, both these issues reflect problems of </a:t>
            </a:r>
            <a:r>
              <a:rPr lang="en-GB" dirty="0" smtClean="0"/>
              <a:t>creating</a:t>
            </a:r>
            <a:r>
              <a:rPr lang="hr-HR" dirty="0" smtClean="0"/>
              <a:t> </a:t>
            </a:r>
            <a:r>
              <a:rPr lang="en-GB" dirty="0" smtClean="0"/>
              <a:t>and </a:t>
            </a:r>
            <a:r>
              <a:rPr lang="en-GB" dirty="0"/>
              <a:t>maintaining monopoly on LIS competencies, as well as boundaries towards </a:t>
            </a:r>
            <a:r>
              <a:rPr lang="en-GB" dirty="0" smtClean="0"/>
              <a:t>other</a:t>
            </a:r>
            <a:r>
              <a:rPr lang="hr-HR" dirty="0" smtClean="0"/>
              <a:t> </a:t>
            </a:r>
            <a:r>
              <a:rPr lang="en-GB" dirty="0" smtClean="0"/>
              <a:t>research </a:t>
            </a:r>
            <a:r>
              <a:rPr lang="en-GB" dirty="0"/>
              <a:t>fields</a:t>
            </a:r>
            <a:r>
              <a:rPr lang="en-GB" dirty="0" smtClean="0"/>
              <a:t>.</a:t>
            </a:r>
            <a:endParaRPr lang="hr-HR" dirty="0" smtClean="0"/>
          </a:p>
          <a:p>
            <a:pPr lvl="5"/>
            <a:r>
              <a:rPr lang="hr-HR" dirty="0" err="1" smtClean="0"/>
              <a:t>Nolin</a:t>
            </a:r>
            <a:r>
              <a:rPr lang="hr-HR" dirty="0" smtClean="0"/>
              <a:t> </a:t>
            </a:r>
            <a:r>
              <a:rPr lang="hr-HR" dirty="0" err="1" smtClean="0"/>
              <a:t>and</a:t>
            </a:r>
            <a:r>
              <a:rPr lang="hr-HR" dirty="0" smtClean="0"/>
              <a:t> </a:t>
            </a:r>
            <a:r>
              <a:rPr lang="hr-HR" dirty="0" err="1"/>
              <a:t>Å</a:t>
            </a:r>
            <a:r>
              <a:rPr lang="hr-HR" smtClean="0"/>
              <a:t>strom</a:t>
            </a:r>
            <a:r>
              <a:rPr lang="hr-HR" dirty="0" smtClean="0"/>
              <a:t>, 2010</a:t>
            </a: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34087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perspectives</a:t>
            </a:r>
            <a:endParaRPr lang="en-GB" dirty="0"/>
          </a:p>
        </p:txBody>
      </p:sp>
      <p:sp>
        <p:nvSpPr>
          <p:cNvPr id="3" name="Rezervirano mjesto sadržaja 2"/>
          <p:cNvSpPr>
            <a:spLocks noGrp="1"/>
          </p:cNvSpPr>
          <p:nvPr>
            <p:ph idx="1"/>
          </p:nvPr>
        </p:nvSpPr>
        <p:spPr/>
        <p:txBody>
          <a:bodyPr/>
          <a:lstStyle/>
          <a:p>
            <a:r>
              <a:rPr lang="hr-HR" altLang="sr-Latn-RS" dirty="0" err="1" smtClean="0"/>
              <a:t>Rationalist</a:t>
            </a:r>
            <a:r>
              <a:rPr lang="hr-HR" altLang="sr-Latn-RS" dirty="0" smtClean="0"/>
              <a:t> </a:t>
            </a:r>
            <a:r>
              <a:rPr lang="hr-HR" altLang="sr-Latn-RS" dirty="0" err="1" smtClean="0"/>
              <a:t>position</a:t>
            </a:r>
            <a:r>
              <a:rPr lang="hr-HR" altLang="sr-Latn-RS" dirty="0" smtClean="0"/>
              <a:t> </a:t>
            </a:r>
            <a:endParaRPr lang="hr-HR" altLang="sr-Latn-RS" dirty="0"/>
          </a:p>
          <a:p>
            <a:r>
              <a:rPr lang="hr-HR" altLang="sr-Latn-RS" dirty="0" err="1" smtClean="0"/>
              <a:t>Cognitive</a:t>
            </a:r>
            <a:r>
              <a:rPr lang="hr-HR" altLang="sr-Latn-RS" dirty="0" smtClean="0"/>
              <a:t> </a:t>
            </a:r>
            <a:r>
              <a:rPr lang="hr-HR" altLang="sr-Latn-RS" dirty="0" err="1" smtClean="0"/>
              <a:t>viewpoint</a:t>
            </a:r>
            <a:endParaRPr lang="hr-HR" altLang="sr-Latn-RS" dirty="0"/>
          </a:p>
          <a:p>
            <a:r>
              <a:rPr lang="hr-HR" altLang="sr-Latn-RS" dirty="0" err="1" smtClean="0"/>
              <a:t>Sociological</a:t>
            </a:r>
            <a:r>
              <a:rPr lang="hr-HR" altLang="sr-Latn-RS" dirty="0" smtClean="0"/>
              <a:t> </a:t>
            </a:r>
            <a:r>
              <a:rPr lang="hr-HR" altLang="sr-Latn-RS" dirty="0" err="1" smtClean="0"/>
              <a:t>viewpoint</a:t>
            </a:r>
            <a:r>
              <a:rPr lang="hr-HR" altLang="sr-Latn-RS" dirty="0" smtClean="0"/>
              <a:t> </a:t>
            </a:r>
            <a:endParaRPr lang="hr-HR" altLang="sr-Latn-RS" dirty="0"/>
          </a:p>
          <a:p>
            <a:r>
              <a:rPr lang="hr-HR" altLang="sr-Latn-RS" dirty="0" err="1" smtClean="0"/>
              <a:t>Philosophical</a:t>
            </a:r>
            <a:r>
              <a:rPr lang="hr-HR" altLang="sr-Latn-RS" dirty="0" smtClean="0"/>
              <a:t> </a:t>
            </a:r>
            <a:r>
              <a:rPr lang="hr-HR" altLang="sr-Latn-RS" dirty="0" err="1" smtClean="0"/>
              <a:t>viewpoint</a:t>
            </a:r>
            <a:r>
              <a:rPr lang="hr-HR" altLang="sr-Latn-RS" dirty="0" smtClean="0"/>
              <a:t>, </a:t>
            </a:r>
            <a:r>
              <a:rPr lang="hr-HR" altLang="sr-Latn-RS" dirty="0" err="1" smtClean="0"/>
              <a:t>hermeneutics</a:t>
            </a:r>
            <a:r>
              <a:rPr lang="hr-HR" altLang="sr-Latn-RS" dirty="0" smtClean="0"/>
              <a:t> </a:t>
            </a:r>
            <a:r>
              <a:rPr lang="hr-HR" altLang="sr-Latn-RS" dirty="0" err="1" smtClean="0"/>
              <a:t>in</a:t>
            </a:r>
            <a:r>
              <a:rPr lang="hr-HR" altLang="sr-Latn-RS" dirty="0" smtClean="0"/>
              <a:t> </a:t>
            </a:r>
            <a:r>
              <a:rPr lang="hr-HR" altLang="sr-Latn-RS" dirty="0" err="1" smtClean="0"/>
              <a:t>particular</a:t>
            </a:r>
            <a:endParaRPr lang="hr-HR" altLang="sr-Latn-RS" dirty="0"/>
          </a:p>
          <a:p>
            <a:pPr>
              <a:buNone/>
            </a:pPr>
            <a:endParaRPr lang="hr-HR" altLang="sr-Latn-RS" dirty="0"/>
          </a:p>
          <a:p>
            <a:pPr marL="0" indent="0">
              <a:buNone/>
            </a:pPr>
            <a:r>
              <a:rPr lang="hr-HR" altLang="sr-Latn-RS" dirty="0" smtClean="0"/>
              <a:t>New </a:t>
            </a:r>
            <a:r>
              <a:rPr lang="hr-HR" altLang="sr-Latn-RS" dirty="0" err="1" smtClean="0"/>
              <a:t>environment</a:t>
            </a:r>
            <a:endParaRPr lang="hr-HR" altLang="sr-Latn-RS" dirty="0"/>
          </a:p>
          <a:p>
            <a:r>
              <a:rPr lang="hr-HR" altLang="sr-Latn-RS" dirty="0" smtClean="0"/>
              <a:t>New </a:t>
            </a:r>
            <a:r>
              <a:rPr lang="hr-HR" altLang="sr-Latn-RS" dirty="0" err="1" smtClean="0"/>
              <a:t>semantic</a:t>
            </a:r>
            <a:r>
              <a:rPr lang="hr-HR" altLang="sr-Latn-RS" dirty="0" smtClean="0"/>
              <a:t> </a:t>
            </a:r>
            <a:r>
              <a:rPr lang="hr-HR" altLang="sr-Latn-RS" dirty="0" err="1" smtClean="0"/>
              <a:t>entities</a:t>
            </a:r>
            <a:r>
              <a:rPr lang="hr-HR" altLang="sr-Latn-RS" dirty="0" smtClean="0"/>
              <a:t> </a:t>
            </a:r>
            <a:r>
              <a:rPr lang="hr-HR" altLang="sr-Latn-RS" dirty="0" err="1" smtClean="0"/>
              <a:t>instead</a:t>
            </a:r>
            <a:r>
              <a:rPr lang="hr-HR" altLang="sr-Latn-RS" dirty="0" smtClean="0"/>
              <a:t> </a:t>
            </a:r>
            <a:r>
              <a:rPr lang="hr-HR" altLang="sr-Latn-RS" dirty="0" err="1" smtClean="0"/>
              <a:t>of</a:t>
            </a:r>
            <a:r>
              <a:rPr lang="hr-HR" altLang="sr-Latn-RS" dirty="0" smtClean="0"/>
              <a:t> </a:t>
            </a:r>
            <a:r>
              <a:rPr lang="hr-HR" altLang="sr-Latn-RS" dirty="0" err="1" smtClean="0"/>
              <a:t>traditional</a:t>
            </a:r>
            <a:r>
              <a:rPr lang="hr-HR" altLang="sr-Latn-RS" dirty="0" smtClean="0"/>
              <a:t> </a:t>
            </a:r>
            <a:r>
              <a:rPr lang="hr-HR" altLang="sr-Latn-RS" dirty="0" err="1" smtClean="0"/>
              <a:t>documents</a:t>
            </a:r>
            <a:endParaRPr lang="en-US" altLang="sr-Latn-RS"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4058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 Contact Information</a:t>
            </a:r>
          </a:p>
        </p:txBody>
      </p:sp>
      <p:graphicFrame>
        <p:nvGraphicFramePr>
          <p:cNvPr id="4" name="Content Placeholder 3" descr="Instructor Contact Information"/>
          <p:cNvGraphicFramePr>
            <a:graphicFrameLocks noGrp="1"/>
          </p:cNvGraphicFramePr>
          <p:nvPr>
            <p:ph idx="1"/>
            <p:extLst>
              <p:ext uri="{D42A27DB-BD31-4B8C-83A1-F6EECF244321}">
                <p14:modId xmlns:p14="http://schemas.microsoft.com/office/powerpoint/2010/main" val="1358933381"/>
              </p:ext>
            </p:extLst>
          </p:nvPr>
        </p:nvGraphicFramePr>
        <p:xfrm>
          <a:off x="1103313" y="1998046"/>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podnožja 2"/>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557394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F</a:t>
            </a:r>
            <a:r>
              <a:rPr lang="en-GB" dirty="0" err="1" smtClean="0"/>
              <a:t>ragmentation</a:t>
            </a:r>
            <a:r>
              <a:rPr lang="en-GB" dirty="0" smtClean="0"/>
              <a:t> </a:t>
            </a:r>
            <a:r>
              <a:rPr lang="en-GB" dirty="0"/>
              <a:t>and </a:t>
            </a:r>
            <a:r>
              <a:rPr lang="en-GB" dirty="0" smtClean="0"/>
              <a:t>crisis</a:t>
            </a:r>
            <a:r>
              <a:rPr lang="hr-HR" dirty="0" smtClean="0"/>
              <a:t> </a:t>
            </a:r>
            <a:r>
              <a:rPr lang="hr-HR" dirty="0" err="1" smtClean="0"/>
              <a:t>of</a:t>
            </a:r>
            <a:r>
              <a:rPr lang="hr-HR" dirty="0" smtClean="0"/>
              <a:t> </a:t>
            </a:r>
            <a:r>
              <a:rPr lang="hr-HR" dirty="0" err="1" smtClean="0"/>
              <a:t>the</a:t>
            </a:r>
            <a:r>
              <a:rPr lang="hr-HR" dirty="0" smtClean="0"/>
              <a:t> </a:t>
            </a:r>
            <a:r>
              <a:rPr lang="hr-HR" dirty="0" err="1" smtClean="0"/>
              <a:t>library</a:t>
            </a:r>
            <a:r>
              <a:rPr lang="hr-HR" dirty="0" smtClean="0"/>
              <a:t> </a:t>
            </a:r>
            <a:r>
              <a:rPr lang="hr-HR" dirty="0" err="1" smtClean="0"/>
              <a:t>and</a:t>
            </a:r>
            <a:r>
              <a:rPr lang="hr-HR" dirty="0" smtClean="0"/>
              <a:t> </a:t>
            </a:r>
            <a:r>
              <a:rPr lang="hr-HR" dirty="0" err="1" smtClean="0"/>
              <a:t>documentation</a:t>
            </a:r>
            <a:r>
              <a:rPr lang="hr-HR" dirty="0" smtClean="0"/>
              <a:t> </a:t>
            </a:r>
            <a:r>
              <a:rPr lang="hr-HR" dirty="0" err="1" smtClean="0"/>
              <a:t>field</a:t>
            </a:r>
            <a:endParaRPr lang="en-GB" dirty="0"/>
          </a:p>
        </p:txBody>
      </p:sp>
      <p:sp>
        <p:nvSpPr>
          <p:cNvPr id="3" name="Rezervirano mjesto sadržaja 2"/>
          <p:cNvSpPr>
            <a:spLocks noGrp="1"/>
          </p:cNvSpPr>
          <p:nvPr>
            <p:ph idx="1"/>
          </p:nvPr>
        </p:nvSpPr>
        <p:spPr/>
        <p:txBody>
          <a:bodyPr>
            <a:normAutofit/>
          </a:bodyPr>
          <a:lstStyle/>
          <a:p>
            <a:r>
              <a:rPr lang="en-GB" dirty="0" smtClean="0"/>
              <a:t>problems </a:t>
            </a:r>
            <a:r>
              <a:rPr lang="en-GB" dirty="0"/>
              <a:t>identified some </a:t>
            </a:r>
            <a:r>
              <a:rPr lang="hr-HR" dirty="0" smtClean="0"/>
              <a:t>50</a:t>
            </a:r>
            <a:r>
              <a:rPr lang="en-GB" dirty="0" smtClean="0"/>
              <a:t> </a:t>
            </a:r>
            <a:r>
              <a:rPr lang="en-GB" dirty="0"/>
              <a:t>years ago </a:t>
            </a:r>
            <a:endParaRPr lang="hr-HR" dirty="0" smtClean="0"/>
          </a:p>
          <a:p>
            <a:r>
              <a:rPr lang="en-GB" dirty="0" smtClean="0"/>
              <a:t>relate</a:t>
            </a:r>
            <a:r>
              <a:rPr lang="hr-HR" dirty="0" smtClean="0"/>
              <a:t>d</a:t>
            </a:r>
            <a:r>
              <a:rPr lang="en-GB" dirty="0" smtClean="0"/>
              <a:t> to</a:t>
            </a:r>
            <a:r>
              <a:rPr lang="hr-HR" dirty="0" smtClean="0"/>
              <a:t>:</a:t>
            </a:r>
            <a:endParaRPr lang="en-GB" dirty="0"/>
          </a:p>
          <a:p>
            <a:pPr lvl="1"/>
            <a:r>
              <a:rPr lang="en-GB" dirty="0"/>
              <a:t>the intellectual development of </a:t>
            </a:r>
            <a:r>
              <a:rPr lang="hr-HR" dirty="0" smtClean="0"/>
              <a:t>(</a:t>
            </a:r>
            <a:r>
              <a:rPr lang="en-GB" dirty="0" smtClean="0"/>
              <a:t>L</a:t>
            </a:r>
            <a:r>
              <a:rPr lang="hr-HR" dirty="0" smtClean="0"/>
              <a:t>)</a:t>
            </a:r>
            <a:r>
              <a:rPr lang="en-GB" dirty="0" smtClean="0"/>
              <a:t>IS (</a:t>
            </a:r>
            <a:r>
              <a:rPr lang="hr-HR" dirty="0" err="1" smtClean="0"/>
              <a:t>Shera</a:t>
            </a:r>
            <a:r>
              <a:rPr lang="hr-HR" dirty="0" smtClean="0"/>
              <a:t>, </a:t>
            </a:r>
            <a:r>
              <a:rPr lang="en-GB" dirty="0" smtClean="0"/>
              <a:t>Brookes</a:t>
            </a:r>
            <a:r>
              <a:rPr lang="en-GB" dirty="0"/>
              <a:t>, </a:t>
            </a:r>
            <a:r>
              <a:rPr lang="hr-HR" dirty="0" err="1" smtClean="0"/>
              <a:t>Cuadra</a:t>
            </a:r>
            <a:r>
              <a:rPr lang="hr-HR" dirty="0" smtClean="0"/>
              <a:t>…)</a:t>
            </a:r>
            <a:endParaRPr lang="en-GB" dirty="0"/>
          </a:p>
          <a:p>
            <a:pPr lvl="1"/>
            <a:r>
              <a:rPr lang="en-GB" dirty="0" smtClean="0"/>
              <a:t>the </a:t>
            </a:r>
            <a:r>
              <a:rPr lang="en-GB" dirty="0"/>
              <a:t>social organization </a:t>
            </a:r>
            <a:r>
              <a:rPr lang="en-GB" dirty="0" smtClean="0"/>
              <a:t>(</a:t>
            </a:r>
            <a:r>
              <a:rPr lang="hr-HR" dirty="0" err="1" smtClean="0"/>
              <a:t>Shera</a:t>
            </a:r>
            <a:r>
              <a:rPr lang="hr-HR" dirty="0" smtClean="0"/>
              <a:t>, Miksa…)</a:t>
            </a:r>
            <a:endParaRPr lang="en-GB" dirty="0"/>
          </a:p>
          <a:p>
            <a:r>
              <a:rPr lang="hr-HR" dirty="0" err="1"/>
              <a:t>p</a:t>
            </a:r>
            <a:r>
              <a:rPr lang="hr-HR" dirty="0" err="1" smtClean="0"/>
              <a:t>rovoked</a:t>
            </a:r>
            <a:r>
              <a:rPr lang="hr-HR" dirty="0" smtClean="0"/>
              <a:t> </a:t>
            </a:r>
            <a:r>
              <a:rPr lang="hr-HR" dirty="0" err="1" smtClean="0"/>
              <a:t>the</a:t>
            </a:r>
            <a:r>
              <a:rPr lang="hr-HR" dirty="0" smtClean="0"/>
              <a:t> </a:t>
            </a:r>
            <a:r>
              <a:rPr lang="hr-HR" dirty="0" err="1" smtClean="0"/>
              <a:t>search</a:t>
            </a:r>
            <a:r>
              <a:rPr lang="hr-HR" dirty="0" smtClean="0"/>
              <a:t> for a </a:t>
            </a:r>
            <a:r>
              <a:rPr lang="hr-HR" dirty="0" err="1" smtClean="0"/>
              <a:t>new</a:t>
            </a:r>
            <a:r>
              <a:rPr lang="hr-HR" dirty="0" smtClean="0"/>
              <a:t> </a:t>
            </a:r>
            <a:r>
              <a:rPr lang="hr-HR" dirty="0" err="1" smtClean="0"/>
              <a:t>paradigm</a:t>
            </a:r>
            <a:r>
              <a:rPr lang="hr-HR" dirty="0" smtClean="0"/>
              <a:t> – IS</a:t>
            </a:r>
          </a:p>
          <a:p>
            <a:r>
              <a:rPr lang="en-GB" dirty="0" smtClean="0"/>
              <a:t>still remain </a:t>
            </a:r>
            <a:r>
              <a:rPr lang="en-GB" dirty="0"/>
              <a:t>in the twenty-first </a:t>
            </a:r>
            <a:r>
              <a:rPr lang="en-GB" dirty="0" smtClean="0"/>
              <a:t>century</a:t>
            </a:r>
            <a:r>
              <a:rPr lang="hr-HR" dirty="0" smtClean="0"/>
              <a:t> for IS</a:t>
            </a:r>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32571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In </a:t>
            </a:r>
            <a:r>
              <a:rPr lang="hr-HR" dirty="0" err="1" smtClean="0"/>
              <a:t>search</a:t>
            </a:r>
            <a:r>
              <a:rPr lang="hr-HR" dirty="0" smtClean="0"/>
              <a:t> for </a:t>
            </a:r>
            <a:r>
              <a:rPr lang="hr-HR" dirty="0" err="1" smtClean="0"/>
              <a:t>roots</a:t>
            </a:r>
            <a:endParaRPr lang="en-GB" dirty="0"/>
          </a:p>
        </p:txBody>
      </p:sp>
      <p:sp>
        <p:nvSpPr>
          <p:cNvPr id="3" name="Rezervirano mjesto sadržaja 2"/>
          <p:cNvSpPr>
            <a:spLocks noGrp="1"/>
          </p:cNvSpPr>
          <p:nvPr>
            <p:ph idx="1"/>
          </p:nvPr>
        </p:nvSpPr>
        <p:spPr/>
        <p:txBody>
          <a:bodyPr/>
          <a:lstStyle/>
          <a:p>
            <a:r>
              <a:rPr lang="hr-HR" altLang="sr-Latn-RS" dirty="0" err="1" smtClean="0"/>
              <a:t>Disparity</a:t>
            </a:r>
            <a:r>
              <a:rPr lang="hr-HR" altLang="sr-Latn-RS" dirty="0" smtClean="0"/>
              <a:t> </a:t>
            </a:r>
            <a:r>
              <a:rPr lang="hr-HR" altLang="sr-Latn-RS" dirty="0" err="1" smtClean="0"/>
              <a:t>of</a:t>
            </a:r>
            <a:r>
              <a:rPr lang="hr-HR" altLang="sr-Latn-RS" dirty="0" smtClean="0"/>
              <a:t> </a:t>
            </a:r>
            <a:r>
              <a:rPr lang="hr-HR" altLang="sr-Latn-RS" dirty="0" err="1" smtClean="0"/>
              <a:t>individual</a:t>
            </a:r>
            <a:r>
              <a:rPr lang="hr-HR" altLang="sr-Latn-RS" dirty="0" smtClean="0"/>
              <a:t> </a:t>
            </a:r>
            <a:r>
              <a:rPr lang="hr-HR" altLang="sr-Latn-RS" dirty="0" err="1" smtClean="0"/>
              <a:t>braches</a:t>
            </a:r>
            <a:r>
              <a:rPr lang="hr-HR" altLang="sr-Latn-RS" dirty="0" smtClean="0"/>
              <a:t>’ development </a:t>
            </a:r>
          </a:p>
          <a:p>
            <a:r>
              <a:rPr lang="hr-HR" altLang="sr-Latn-RS" dirty="0" err="1" smtClean="0"/>
              <a:t>Beginnings</a:t>
            </a:r>
            <a:r>
              <a:rPr lang="hr-HR" altLang="sr-Latn-RS" dirty="0" smtClean="0"/>
              <a:t> </a:t>
            </a:r>
            <a:r>
              <a:rPr lang="hr-HR" altLang="sr-Latn-RS" dirty="0" err="1" smtClean="0"/>
              <a:t>of</a:t>
            </a:r>
            <a:r>
              <a:rPr lang="hr-HR" altLang="sr-Latn-RS" dirty="0" smtClean="0"/>
              <a:t> </a:t>
            </a:r>
            <a:r>
              <a:rPr lang="hr-HR" altLang="sr-Latn-RS" dirty="0" err="1" smtClean="0"/>
              <a:t>theoretical</a:t>
            </a:r>
            <a:r>
              <a:rPr lang="hr-HR" altLang="sr-Latn-RS" dirty="0" smtClean="0"/>
              <a:t> </a:t>
            </a:r>
            <a:r>
              <a:rPr lang="hr-HR" altLang="sr-Latn-RS" dirty="0" err="1" smtClean="0"/>
              <a:t>reflections</a:t>
            </a:r>
            <a:endParaRPr lang="hr-HR" altLang="sr-Latn-RS" dirty="0"/>
          </a:p>
          <a:p>
            <a:pPr lvl="1"/>
            <a:r>
              <a:rPr lang="hr-HR" altLang="sr-Latn-RS" dirty="0"/>
              <a:t>P</a:t>
            </a:r>
            <a:r>
              <a:rPr lang="hr-HR" altLang="sr-Latn-RS" dirty="0" smtClean="0"/>
              <a:t>roto-</a:t>
            </a:r>
            <a:r>
              <a:rPr lang="hr-HR" altLang="sr-Latn-RS" dirty="0" err="1" smtClean="0"/>
              <a:t>scientific</a:t>
            </a:r>
            <a:r>
              <a:rPr lang="hr-HR" altLang="sr-Latn-RS" dirty="0" smtClean="0"/>
              <a:t> </a:t>
            </a:r>
            <a:r>
              <a:rPr lang="hr-HR" altLang="sr-Latn-RS" dirty="0" err="1" smtClean="0"/>
              <a:t>phase</a:t>
            </a:r>
            <a:r>
              <a:rPr lang="hr-HR" altLang="sr-Latn-RS" dirty="0" smtClean="0"/>
              <a:t> </a:t>
            </a:r>
            <a:r>
              <a:rPr lang="hr-HR" altLang="sr-Latn-RS" dirty="0" err="1" smtClean="0"/>
              <a:t>in</a:t>
            </a:r>
            <a:r>
              <a:rPr lang="hr-HR" altLang="sr-Latn-RS" dirty="0" smtClean="0"/>
              <a:t> </a:t>
            </a:r>
            <a:r>
              <a:rPr lang="hr-HR" altLang="sr-Latn-RS" dirty="0" err="1" smtClean="0"/>
              <a:t>the</a:t>
            </a:r>
            <a:r>
              <a:rPr lang="hr-HR" altLang="sr-Latn-RS" dirty="0" smtClean="0"/>
              <a:t> </a:t>
            </a:r>
            <a:r>
              <a:rPr lang="hr-HR" altLang="sr-Latn-RS" dirty="0" err="1" smtClean="0"/>
              <a:t>field’s</a:t>
            </a:r>
            <a:r>
              <a:rPr lang="hr-HR" altLang="sr-Latn-RS" dirty="0" smtClean="0"/>
              <a:t> development</a:t>
            </a:r>
            <a:endParaRPr lang="hr-HR" altLang="sr-Latn-RS" dirty="0"/>
          </a:p>
          <a:p>
            <a:pPr lvl="1"/>
            <a:r>
              <a:rPr lang="hr-HR" altLang="sr-Latn-RS" dirty="0" err="1" smtClean="0"/>
              <a:t>Toward</a:t>
            </a:r>
            <a:r>
              <a:rPr lang="hr-HR" altLang="sr-Latn-RS" dirty="0" smtClean="0"/>
              <a:t> </a:t>
            </a:r>
            <a:r>
              <a:rPr lang="hr-HR" altLang="sr-Latn-RS" dirty="0" err="1" smtClean="0"/>
              <a:t>foundations</a:t>
            </a:r>
            <a:r>
              <a:rPr lang="hr-HR" altLang="sr-Latn-RS" dirty="0" smtClean="0"/>
              <a:t> </a:t>
            </a:r>
            <a:r>
              <a:rPr lang="hr-HR" altLang="sr-Latn-RS" dirty="0" err="1" smtClean="0"/>
              <a:t>of</a:t>
            </a:r>
            <a:r>
              <a:rPr lang="hr-HR" altLang="sr-Latn-RS" dirty="0" smtClean="0"/>
              <a:t> </a:t>
            </a:r>
            <a:r>
              <a:rPr lang="hr-HR" altLang="sr-Latn-RS" dirty="0" err="1" smtClean="0"/>
              <a:t>the</a:t>
            </a:r>
            <a:r>
              <a:rPr lang="hr-HR" altLang="sr-Latn-RS" dirty="0" smtClean="0"/>
              <a:t> </a:t>
            </a:r>
            <a:r>
              <a:rPr lang="hr-HR" altLang="sr-Latn-RS" dirty="0" err="1" smtClean="0"/>
              <a:t>theoretical</a:t>
            </a:r>
            <a:r>
              <a:rPr lang="hr-HR" altLang="sr-Latn-RS" dirty="0" smtClean="0"/>
              <a:t> </a:t>
            </a:r>
            <a:r>
              <a:rPr lang="hr-HR" altLang="sr-Latn-RS" dirty="0" err="1" smtClean="0"/>
              <a:t>and</a:t>
            </a:r>
            <a:r>
              <a:rPr lang="hr-HR" altLang="sr-Latn-RS" dirty="0" smtClean="0"/>
              <a:t> </a:t>
            </a:r>
            <a:r>
              <a:rPr lang="hr-HR" altLang="sr-Latn-RS" dirty="0" err="1" smtClean="0"/>
              <a:t>methodological</a:t>
            </a:r>
            <a:r>
              <a:rPr lang="hr-HR" altLang="sr-Latn-RS" dirty="0" smtClean="0"/>
              <a:t> </a:t>
            </a:r>
            <a:r>
              <a:rPr lang="hr-HR" altLang="sr-Latn-RS" dirty="0" err="1" smtClean="0"/>
              <a:t>models</a:t>
            </a:r>
            <a:r>
              <a:rPr lang="hr-HR" altLang="sr-Latn-RS" dirty="0" smtClean="0"/>
              <a:t> </a:t>
            </a:r>
          </a:p>
          <a:p>
            <a:pPr lvl="1"/>
            <a:r>
              <a:rPr lang="hr-HR" altLang="sr-Latn-RS" dirty="0" err="1" smtClean="0"/>
              <a:t>Historical</a:t>
            </a:r>
            <a:r>
              <a:rPr lang="hr-HR" altLang="sr-Latn-RS" dirty="0" smtClean="0"/>
              <a:t> </a:t>
            </a:r>
            <a:r>
              <a:rPr lang="hr-HR" altLang="sr-Latn-RS" dirty="0" err="1" smtClean="0"/>
              <a:t>and</a:t>
            </a:r>
            <a:r>
              <a:rPr lang="hr-HR" altLang="sr-Latn-RS" dirty="0" smtClean="0"/>
              <a:t> </a:t>
            </a:r>
            <a:r>
              <a:rPr lang="hr-HR" altLang="sr-Latn-RS" dirty="0" err="1" smtClean="0"/>
              <a:t>descriptive</a:t>
            </a:r>
            <a:r>
              <a:rPr lang="hr-HR" altLang="sr-Latn-RS" dirty="0" smtClean="0"/>
              <a:t> period</a:t>
            </a:r>
            <a:endParaRPr lang="hr-HR" altLang="sr-Latn-RS" dirty="0"/>
          </a:p>
          <a:p>
            <a:pPr lvl="1"/>
            <a:r>
              <a:rPr lang="hr-HR" altLang="sr-Latn-RS" dirty="0" err="1" smtClean="0"/>
              <a:t>Disagreements</a:t>
            </a:r>
            <a:r>
              <a:rPr lang="hr-HR" altLang="sr-Latn-RS" dirty="0" smtClean="0"/>
              <a:t>, </a:t>
            </a:r>
            <a:r>
              <a:rPr lang="hr-HR" altLang="sr-Latn-RS" dirty="0" err="1" smtClean="0"/>
              <a:t>taken</a:t>
            </a:r>
            <a:r>
              <a:rPr lang="hr-HR" altLang="sr-Latn-RS" dirty="0" smtClean="0"/>
              <a:t> </a:t>
            </a:r>
            <a:r>
              <a:rPr lang="hr-HR" altLang="sr-Latn-RS" dirty="0" err="1" smtClean="0"/>
              <a:t>by</a:t>
            </a:r>
            <a:r>
              <a:rPr lang="hr-HR" altLang="sr-Latn-RS" dirty="0" smtClean="0"/>
              <a:t> </a:t>
            </a:r>
            <a:r>
              <a:rPr lang="hr-HR" altLang="sr-Latn-RS" dirty="0" err="1" smtClean="0"/>
              <a:t>trends</a:t>
            </a:r>
            <a:r>
              <a:rPr lang="hr-HR" altLang="sr-Latn-RS" dirty="0" smtClean="0"/>
              <a:t>, ‘</a:t>
            </a:r>
            <a:r>
              <a:rPr lang="hr-HR" altLang="sr-Latn-RS" dirty="0" err="1" smtClean="0"/>
              <a:t>technological</a:t>
            </a:r>
            <a:r>
              <a:rPr lang="hr-HR" altLang="sr-Latn-RS" dirty="0" smtClean="0"/>
              <a:t> </a:t>
            </a:r>
            <a:r>
              <a:rPr lang="hr-HR" altLang="sr-Latn-RS" dirty="0" err="1" smtClean="0"/>
              <a:t>shock</a:t>
            </a:r>
            <a:r>
              <a:rPr lang="hr-HR" altLang="sr-Latn-RS" dirty="0" smtClean="0"/>
              <a:t>’</a:t>
            </a:r>
            <a:endParaRPr lang="hr-HR" altLang="sr-Latn-RS" dirty="0"/>
          </a:p>
          <a:p>
            <a:pPr lvl="1"/>
            <a:r>
              <a:rPr lang="hr-HR" altLang="sr-Latn-RS" dirty="0" err="1" smtClean="0"/>
              <a:t>Analytical</a:t>
            </a:r>
            <a:r>
              <a:rPr lang="hr-HR" altLang="sr-Latn-RS" dirty="0" smtClean="0"/>
              <a:t> </a:t>
            </a:r>
            <a:r>
              <a:rPr lang="hr-HR" altLang="sr-Latn-RS" dirty="0" err="1" smtClean="0"/>
              <a:t>and</a:t>
            </a:r>
            <a:r>
              <a:rPr lang="hr-HR" altLang="sr-Latn-RS" dirty="0" smtClean="0"/>
              <a:t> </a:t>
            </a:r>
            <a:r>
              <a:rPr lang="hr-HR" altLang="sr-Latn-RS" dirty="0" err="1" smtClean="0"/>
              <a:t>syntetic</a:t>
            </a:r>
            <a:r>
              <a:rPr lang="hr-HR" altLang="sr-Latn-RS" dirty="0" smtClean="0"/>
              <a:t> </a:t>
            </a:r>
            <a:r>
              <a:rPr lang="hr-HR" altLang="sr-Latn-RS" dirty="0" err="1" smtClean="0"/>
              <a:t>phase</a:t>
            </a:r>
            <a:r>
              <a:rPr lang="hr-HR" altLang="sr-Latn-RS" dirty="0" smtClean="0"/>
              <a:t> </a:t>
            </a:r>
            <a:r>
              <a:rPr lang="hr-HR" altLang="sr-Latn-RS" dirty="0" err="1" smtClean="0"/>
              <a:t>or</a:t>
            </a:r>
            <a:r>
              <a:rPr lang="hr-HR" altLang="sr-Latn-RS" dirty="0" smtClean="0"/>
              <a:t> </a:t>
            </a:r>
            <a:r>
              <a:rPr lang="hr-HR" altLang="sr-Latn-RS" dirty="0" err="1" smtClean="0"/>
              <a:t>toward</a:t>
            </a:r>
            <a:r>
              <a:rPr lang="hr-HR" altLang="sr-Latn-RS" dirty="0" smtClean="0"/>
              <a:t> </a:t>
            </a:r>
            <a:r>
              <a:rPr lang="hr-HR" altLang="sr-Latn-RS" dirty="0" err="1" smtClean="0"/>
              <a:t>determination</a:t>
            </a:r>
            <a:r>
              <a:rPr lang="hr-HR" altLang="sr-Latn-RS" dirty="0" smtClean="0"/>
              <a:t> </a:t>
            </a:r>
            <a:r>
              <a:rPr lang="hr-HR" altLang="sr-Latn-RS" dirty="0" err="1" smtClean="0"/>
              <a:t>of</a:t>
            </a:r>
            <a:r>
              <a:rPr lang="hr-HR" altLang="sr-Latn-RS" dirty="0" smtClean="0"/>
              <a:t> </a:t>
            </a:r>
            <a:r>
              <a:rPr lang="hr-HR" altLang="sr-Latn-RS" dirty="0" err="1" smtClean="0"/>
              <a:t>the</a:t>
            </a:r>
            <a:r>
              <a:rPr lang="hr-HR" altLang="sr-Latn-RS" dirty="0" smtClean="0"/>
              <a:t> </a:t>
            </a:r>
            <a:r>
              <a:rPr lang="hr-HR" altLang="sr-Latn-RS" dirty="0" err="1" smtClean="0"/>
              <a:t>basic</a:t>
            </a:r>
            <a:r>
              <a:rPr lang="hr-HR" altLang="sr-Latn-RS" dirty="0" smtClean="0"/>
              <a:t> </a:t>
            </a:r>
            <a:r>
              <a:rPr lang="hr-HR" altLang="sr-Latn-RS" dirty="0" err="1" smtClean="0"/>
              <a:t>theoretical</a:t>
            </a:r>
            <a:r>
              <a:rPr lang="hr-HR" altLang="sr-Latn-RS" dirty="0" smtClean="0"/>
              <a:t> </a:t>
            </a:r>
            <a:r>
              <a:rPr lang="hr-HR" altLang="sr-Latn-RS" dirty="0" err="1" smtClean="0"/>
              <a:t>whole</a:t>
            </a:r>
            <a:endParaRPr lang="hr-HR" altLang="sr-Latn-RS"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240960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Bit </a:t>
            </a:r>
            <a:r>
              <a:rPr lang="hr-HR" dirty="0" err="1" smtClean="0"/>
              <a:t>of</a:t>
            </a:r>
            <a:r>
              <a:rPr lang="hr-HR" dirty="0" smtClean="0"/>
              <a:t> </a:t>
            </a:r>
            <a:r>
              <a:rPr lang="hr-HR" dirty="0" err="1" smtClean="0"/>
              <a:t>history</a:t>
            </a:r>
            <a:r>
              <a:rPr lang="hr-HR" dirty="0" smtClean="0"/>
              <a:t> …</a:t>
            </a:r>
            <a:endParaRPr lang="en-GB" dirty="0"/>
          </a:p>
        </p:txBody>
      </p:sp>
      <p:sp>
        <p:nvSpPr>
          <p:cNvPr id="3" name="Rezervirano mjesto sadržaja 2"/>
          <p:cNvSpPr>
            <a:spLocks noGrp="1"/>
          </p:cNvSpPr>
          <p:nvPr>
            <p:ph idx="1"/>
          </p:nvPr>
        </p:nvSpPr>
        <p:spPr/>
        <p:txBody>
          <a:bodyPr>
            <a:normAutofit lnSpcReduction="10000"/>
          </a:bodyPr>
          <a:lstStyle/>
          <a:p>
            <a:pPr>
              <a:lnSpc>
                <a:spcPct val="90000"/>
              </a:lnSpc>
            </a:pPr>
            <a:r>
              <a:rPr lang="hr-HR" altLang="sr-Latn-RS" dirty="0" err="1" smtClean="0">
                <a:cs typeface="Times New Roman" panose="02020603050405020304" pitchFamily="18" charset="0"/>
              </a:rPr>
              <a:t>From</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the</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second</a:t>
            </a:r>
            <a:r>
              <a:rPr lang="hr-HR" altLang="sr-Latn-RS" dirty="0" smtClean="0">
                <a:cs typeface="Times New Roman" panose="02020603050405020304" pitchFamily="18" charset="0"/>
              </a:rPr>
              <a:t> half </a:t>
            </a:r>
            <a:r>
              <a:rPr lang="hr-HR" altLang="sr-Latn-RS" dirty="0" err="1" smtClean="0">
                <a:cs typeface="Times New Roman" panose="02020603050405020304" pitchFamily="18" charset="0"/>
              </a:rPr>
              <a:t>of</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the</a:t>
            </a:r>
            <a:r>
              <a:rPr lang="hr-HR" altLang="sr-Latn-RS" dirty="0" smtClean="0">
                <a:cs typeface="Times New Roman" panose="02020603050405020304" pitchFamily="18" charset="0"/>
              </a:rPr>
              <a:t> 19 </a:t>
            </a:r>
            <a:r>
              <a:rPr lang="hr-HR" altLang="sr-Latn-RS" dirty="0" err="1" smtClean="0">
                <a:cs typeface="Times New Roman" panose="02020603050405020304" pitchFamily="18" charset="0"/>
              </a:rPr>
              <a:t>Centrury</a:t>
            </a:r>
            <a:r>
              <a:rPr lang="hr-HR" altLang="sr-Latn-RS" dirty="0" smtClean="0">
                <a:cs typeface="Times New Roman" panose="02020603050405020304" pitchFamily="18" charset="0"/>
              </a:rPr>
              <a:t> – </a:t>
            </a:r>
            <a:r>
              <a:rPr lang="hr-HR" altLang="sr-Latn-RS" dirty="0" err="1" smtClean="0">
                <a:cs typeface="Times New Roman" panose="02020603050405020304" pitchFamily="18" charset="0"/>
              </a:rPr>
              <a:t>six</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main</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periods</a:t>
            </a:r>
            <a:r>
              <a:rPr lang="hr-HR" altLang="sr-Latn-RS" dirty="0" smtClean="0">
                <a:cs typeface="Times New Roman" panose="02020603050405020304" pitchFamily="18" charset="0"/>
              </a:rPr>
              <a:t> </a:t>
            </a:r>
            <a:r>
              <a:rPr lang="hr-HR" altLang="sr-Latn-RS" dirty="0" smtClean="0"/>
              <a:t>(</a:t>
            </a:r>
            <a:r>
              <a:rPr lang="hr-HR" altLang="sr-Latn-RS" dirty="0" err="1" smtClean="0"/>
              <a:t>which</a:t>
            </a:r>
            <a:r>
              <a:rPr lang="hr-HR" altLang="sr-Latn-RS" dirty="0" smtClean="0"/>
              <a:t> </a:t>
            </a:r>
            <a:r>
              <a:rPr lang="hr-HR" altLang="sr-Latn-RS" dirty="0" err="1" smtClean="0"/>
              <a:t>sometime</a:t>
            </a:r>
            <a:r>
              <a:rPr lang="hr-HR" altLang="sr-Latn-RS" dirty="0" smtClean="0"/>
              <a:t> </a:t>
            </a:r>
            <a:r>
              <a:rPr lang="hr-HR" altLang="sr-Latn-RS" dirty="0" err="1" smtClean="0"/>
              <a:t>overlap</a:t>
            </a:r>
            <a:r>
              <a:rPr lang="hr-HR" altLang="sr-Latn-RS" dirty="0" smtClean="0"/>
              <a:t>)</a:t>
            </a:r>
            <a:r>
              <a:rPr lang="en-US" altLang="sr-Latn-RS" dirty="0" smtClean="0">
                <a:cs typeface="Times New Roman" panose="02020603050405020304" pitchFamily="18" charset="0"/>
              </a:rPr>
              <a:t>:</a:t>
            </a:r>
            <a:r>
              <a:rPr lang="en-US" altLang="sr-Latn-RS" sz="3200" dirty="0" smtClean="0">
                <a:cs typeface="Times New Roman" panose="02020603050405020304" pitchFamily="18" charset="0"/>
              </a:rPr>
              <a:t> </a:t>
            </a:r>
            <a:endParaRPr lang="en-US" altLang="sr-Latn-RS" sz="3200" dirty="0">
              <a:cs typeface="Times New Roman" panose="02020603050405020304" pitchFamily="18" charset="0"/>
            </a:endParaRPr>
          </a:p>
          <a:p>
            <a:pPr lvl="1">
              <a:lnSpc>
                <a:spcPct val="90000"/>
              </a:lnSpc>
            </a:pPr>
            <a:r>
              <a:rPr lang="en-US" altLang="sr-Latn-RS" dirty="0" err="1" smtClean="0">
                <a:cs typeface="Times New Roman" panose="02020603050405020304" pitchFamily="18" charset="0"/>
              </a:rPr>
              <a:t>Pragmati</a:t>
            </a:r>
            <a:r>
              <a:rPr lang="hr-HR" altLang="sr-Latn-RS" dirty="0" smtClean="0">
                <a:cs typeface="Times New Roman" panose="02020603050405020304" pitchFamily="18" charset="0"/>
              </a:rPr>
              <a:t>c </a:t>
            </a:r>
            <a:r>
              <a:rPr lang="hr-HR" altLang="sr-Latn-RS" dirty="0" err="1" smtClean="0">
                <a:cs typeface="Times New Roman" panose="02020603050405020304" pitchFamily="18" charset="0"/>
              </a:rPr>
              <a:t>view</a:t>
            </a:r>
            <a:r>
              <a:rPr lang="hr-HR" altLang="sr-Latn-RS" dirty="0" smtClean="0">
                <a:cs typeface="Times New Roman" panose="02020603050405020304" pitchFamily="18" charset="0"/>
              </a:rPr>
              <a:t> on</a:t>
            </a:r>
            <a:r>
              <a:rPr lang="en-US" altLang="sr-Latn-RS" dirty="0" smtClean="0">
                <a:cs typeface="Times New Roman" panose="02020603050405020304" pitchFamily="18" charset="0"/>
              </a:rPr>
              <a:t> </a:t>
            </a:r>
            <a:r>
              <a:rPr lang="hr-HR" altLang="sr-Latn-RS" dirty="0" smtClean="0">
                <a:cs typeface="Times New Roman" panose="02020603050405020304" pitchFamily="18" charset="0"/>
              </a:rPr>
              <a:t>(</a:t>
            </a:r>
            <a:r>
              <a:rPr lang="hr-HR" altLang="sr-Latn-RS" dirty="0" err="1" smtClean="0">
                <a:cs typeface="Times New Roman" panose="02020603050405020304" pitchFamily="18" charset="0"/>
              </a:rPr>
              <a:t>library</a:t>
            </a:r>
            <a:r>
              <a:rPr lang="hr-HR" altLang="sr-Latn-RS" dirty="0" smtClean="0">
                <a:cs typeface="Times New Roman" panose="02020603050405020304" pitchFamily="18" charset="0"/>
              </a:rPr>
              <a:t>)</a:t>
            </a:r>
            <a:r>
              <a:rPr lang="en-US" altLang="sr-Latn-RS" dirty="0" smtClean="0">
                <a:cs typeface="Times New Roman" panose="02020603050405020304" pitchFamily="18" charset="0"/>
              </a:rPr>
              <a:t> </a:t>
            </a:r>
            <a:r>
              <a:rPr lang="hr-HR" altLang="sr-Latn-RS" dirty="0" err="1" smtClean="0">
                <a:cs typeface="Times New Roman" panose="02020603050405020304" pitchFamily="18" charset="0"/>
              </a:rPr>
              <a:t>science</a:t>
            </a:r>
            <a:r>
              <a:rPr lang="en-US" altLang="sr-Latn-RS" dirty="0" smtClean="0">
                <a:cs typeface="Times New Roman" panose="02020603050405020304" pitchFamily="18" charset="0"/>
              </a:rPr>
              <a:t> </a:t>
            </a:r>
            <a:r>
              <a:rPr lang="en-US" altLang="sr-Latn-RS" dirty="0">
                <a:cs typeface="Times New Roman" panose="02020603050405020304" pitchFamily="18" charset="0"/>
              </a:rPr>
              <a:t>(1876</a:t>
            </a:r>
            <a:r>
              <a:rPr lang="hr-HR" altLang="sr-Latn-RS" dirty="0">
                <a:cs typeface="Times New Roman" panose="02020603050405020304" pitchFamily="18" charset="0"/>
              </a:rPr>
              <a:t>.</a:t>
            </a:r>
            <a:r>
              <a:rPr lang="en-US" altLang="sr-Latn-RS" dirty="0">
                <a:cs typeface="Times New Roman" panose="02020603050405020304" pitchFamily="18" charset="0"/>
              </a:rPr>
              <a:t>-1925</a:t>
            </a:r>
            <a:r>
              <a:rPr lang="hr-HR" altLang="sr-Latn-RS" dirty="0">
                <a:cs typeface="Times New Roman" panose="02020603050405020304" pitchFamily="18" charset="0"/>
              </a:rPr>
              <a:t>.</a:t>
            </a:r>
            <a:r>
              <a:rPr lang="en-US" altLang="sr-Latn-RS" dirty="0">
                <a:cs typeface="Times New Roman" panose="02020603050405020304" pitchFamily="18" charset="0"/>
              </a:rPr>
              <a:t>) </a:t>
            </a:r>
            <a:r>
              <a:rPr lang="hr-HR" altLang="sr-Latn-RS" dirty="0" err="1" smtClean="0">
                <a:cs typeface="Times New Roman" panose="02020603050405020304" pitchFamily="18" charset="0"/>
              </a:rPr>
              <a:t>characterised</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by</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attempts</a:t>
            </a:r>
            <a:r>
              <a:rPr lang="hr-HR" altLang="sr-Latn-RS" dirty="0" smtClean="0">
                <a:cs typeface="Times New Roman" panose="02020603050405020304" pitchFamily="18" charset="0"/>
              </a:rPr>
              <a:t> to </a:t>
            </a:r>
            <a:r>
              <a:rPr lang="hr-HR" altLang="sr-Latn-RS" dirty="0" err="1" smtClean="0">
                <a:cs typeface="Times New Roman" panose="02020603050405020304" pitchFamily="18" charset="0"/>
              </a:rPr>
              <a:t>organize</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collections</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and</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offer</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services</a:t>
            </a:r>
            <a:r>
              <a:rPr lang="en-US" altLang="sr-Latn-RS" dirty="0" smtClean="0">
                <a:cs typeface="Times New Roman" panose="02020603050405020304" pitchFamily="18" charset="0"/>
              </a:rPr>
              <a:t>; </a:t>
            </a:r>
            <a:endParaRPr lang="en-US" altLang="sr-Latn-RS" dirty="0">
              <a:cs typeface="Times New Roman" panose="02020603050405020304" pitchFamily="18" charset="0"/>
            </a:endParaRPr>
          </a:p>
          <a:p>
            <a:pPr lvl="1">
              <a:lnSpc>
                <a:spcPct val="90000"/>
              </a:lnSpc>
            </a:pPr>
            <a:r>
              <a:rPr lang="hr-HR" altLang="sr-Latn-RS" dirty="0" smtClean="0">
                <a:cs typeface="Times New Roman" panose="02020603050405020304" pitchFamily="18" charset="0"/>
              </a:rPr>
              <a:t>Professional </a:t>
            </a:r>
            <a:r>
              <a:rPr lang="hr-HR" altLang="sr-Latn-RS" dirty="0" err="1" smtClean="0">
                <a:cs typeface="Times New Roman" panose="02020603050405020304" pitchFamily="18" charset="0"/>
              </a:rPr>
              <a:t>interpretation</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of</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the</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tasks</a:t>
            </a:r>
            <a:r>
              <a:rPr lang="en-US" altLang="sr-Latn-RS" dirty="0" smtClean="0">
                <a:cs typeface="Times New Roman" panose="02020603050405020304" pitchFamily="18" charset="0"/>
              </a:rPr>
              <a:t> </a:t>
            </a:r>
            <a:r>
              <a:rPr lang="en-US" altLang="sr-Latn-RS" dirty="0">
                <a:cs typeface="Times New Roman" panose="02020603050405020304" pitchFamily="18" charset="0"/>
              </a:rPr>
              <a:t>(1925</a:t>
            </a:r>
            <a:r>
              <a:rPr lang="hr-HR" altLang="sr-Latn-RS" dirty="0">
                <a:cs typeface="Times New Roman" panose="02020603050405020304" pitchFamily="18" charset="0"/>
              </a:rPr>
              <a:t>.</a:t>
            </a:r>
            <a:r>
              <a:rPr lang="en-US" altLang="sr-Latn-RS" dirty="0">
                <a:cs typeface="Times New Roman" panose="02020603050405020304" pitchFamily="18" charset="0"/>
              </a:rPr>
              <a:t>-1950</a:t>
            </a:r>
            <a:r>
              <a:rPr lang="hr-HR" altLang="sr-Latn-RS" dirty="0">
                <a:cs typeface="Times New Roman" panose="02020603050405020304" pitchFamily="18" charset="0"/>
              </a:rPr>
              <a:t>.</a:t>
            </a:r>
            <a:r>
              <a:rPr lang="en-US" altLang="sr-Latn-RS" dirty="0">
                <a:cs typeface="Times New Roman" panose="02020603050405020304" pitchFamily="18" charset="0"/>
              </a:rPr>
              <a:t>) </a:t>
            </a:r>
            <a:r>
              <a:rPr lang="hr-HR" altLang="sr-Latn-RS" dirty="0" err="1" smtClean="0">
                <a:cs typeface="Times New Roman" panose="02020603050405020304" pitchFamily="18" charset="0"/>
              </a:rPr>
              <a:t>of</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library</a:t>
            </a:r>
            <a:r>
              <a:rPr lang="hr-HR" altLang="sr-Latn-RS" dirty="0">
                <a:cs typeface="Times New Roman" panose="02020603050405020304" pitchFamily="18" charset="0"/>
              </a:rPr>
              <a:t>,</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archival</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and</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documentation</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institutions</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and</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their</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activities</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that</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support</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education</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scientific</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work</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and</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culture</a:t>
            </a:r>
            <a:r>
              <a:rPr lang="en-US" altLang="sr-Latn-RS" dirty="0" smtClean="0">
                <a:cs typeface="Times New Roman" panose="02020603050405020304" pitchFamily="18" charset="0"/>
              </a:rPr>
              <a:t>; </a:t>
            </a:r>
            <a:endParaRPr lang="hr-HR" altLang="sr-Latn-RS" dirty="0" smtClean="0">
              <a:cs typeface="Times New Roman" panose="02020603050405020304" pitchFamily="18" charset="0"/>
            </a:endParaRPr>
          </a:p>
          <a:p>
            <a:pPr lvl="1"/>
            <a:r>
              <a:rPr lang="en-US" altLang="sr-Latn-RS" dirty="0" err="1" smtClean="0">
                <a:cs typeface="Times New Roman" panose="02020603050405020304" pitchFamily="18" charset="0"/>
              </a:rPr>
              <a:t>Sociolo</a:t>
            </a:r>
            <a:r>
              <a:rPr lang="hr-HR" altLang="sr-Latn-RS" dirty="0" err="1" smtClean="0">
                <a:cs typeface="Times New Roman" panose="02020603050405020304" pitchFamily="18" charset="0"/>
              </a:rPr>
              <a:t>gical</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approach</a:t>
            </a:r>
            <a:r>
              <a:rPr lang="hr-HR" altLang="sr-Latn-RS" dirty="0" smtClean="0">
                <a:cs typeface="Times New Roman" panose="02020603050405020304" pitchFamily="18" charset="0"/>
              </a:rPr>
              <a:t> </a:t>
            </a:r>
            <a:r>
              <a:rPr lang="en-US" altLang="sr-Latn-RS" dirty="0" smtClean="0">
                <a:cs typeface="Times New Roman" panose="02020603050405020304" pitchFamily="18" charset="0"/>
              </a:rPr>
              <a:t>(</a:t>
            </a:r>
            <a:r>
              <a:rPr lang="hr-HR" altLang="sr-Latn-RS" dirty="0" err="1" smtClean="0">
                <a:cs typeface="Times New Roman" panose="02020603050405020304" pitchFamily="18" charset="0"/>
              </a:rPr>
              <a:t>from</a:t>
            </a:r>
            <a:r>
              <a:rPr lang="hr-HR" altLang="sr-Latn-RS" dirty="0" smtClean="0">
                <a:cs typeface="Times New Roman" panose="02020603050405020304" pitchFamily="18" charset="0"/>
              </a:rPr>
              <a:t> </a:t>
            </a:r>
            <a:r>
              <a:rPr lang="en-US" altLang="sr-Latn-RS" dirty="0" smtClean="0">
                <a:cs typeface="Times New Roman" panose="02020603050405020304" pitchFamily="18" charset="0"/>
              </a:rPr>
              <a:t>1930) </a:t>
            </a:r>
            <a:r>
              <a:rPr lang="hr-HR" altLang="sr-Latn-RS" dirty="0" err="1" smtClean="0">
                <a:cs typeface="Times New Roman" panose="02020603050405020304" pitchFamily="18" charset="0"/>
              </a:rPr>
              <a:t>with</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an</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aim</a:t>
            </a:r>
            <a:r>
              <a:rPr lang="hr-HR" altLang="sr-Latn-RS" dirty="0" smtClean="0">
                <a:cs typeface="Times New Roman" panose="02020603050405020304" pitchFamily="18" charset="0"/>
              </a:rPr>
              <a:t> to interprete </a:t>
            </a:r>
            <a:r>
              <a:rPr lang="hr-HR" altLang="sr-Latn-RS" dirty="0" err="1" smtClean="0">
                <a:cs typeface="Times New Roman" panose="02020603050405020304" pitchFamily="18" charset="0"/>
              </a:rPr>
              <a:t>the</a:t>
            </a:r>
            <a:r>
              <a:rPr lang="hr-HR" altLang="sr-Latn-RS" dirty="0" smtClean="0">
                <a:cs typeface="Times New Roman" panose="02020603050405020304" pitchFamily="18" charset="0"/>
              </a:rPr>
              <a:t> role </a:t>
            </a:r>
            <a:r>
              <a:rPr lang="hr-HR" altLang="sr-Latn-RS" dirty="0" err="1" smtClean="0">
                <a:cs typeface="Times New Roman" panose="02020603050405020304" pitchFamily="18" charset="0"/>
              </a:rPr>
              <a:t>of</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library</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archival</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documentation</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and</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museum</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institutions</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in</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society</a:t>
            </a:r>
            <a:r>
              <a:rPr lang="en-US" altLang="sr-Latn-RS" dirty="0" smtClean="0">
                <a:cs typeface="Times New Roman" panose="02020603050405020304" pitchFamily="18" charset="0"/>
              </a:rPr>
              <a:t> </a:t>
            </a:r>
            <a:endParaRPr lang="en-US" altLang="sr-Latn-RS" dirty="0">
              <a:cs typeface="Times New Roman" panose="02020603050405020304" pitchFamily="18" charset="0"/>
            </a:endParaRPr>
          </a:p>
          <a:p>
            <a:pPr lvl="1"/>
            <a:r>
              <a:rPr lang="en-US" altLang="sr-Latn-RS" dirty="0" smtClean="0">
                <a:cs typeface="Times New Roman" panose="02020603050405020304" pitchFamily="18" charset="0"/>
              </a:rPr>
              <a:t>D</a:t>
            </a:r>
            <a:r>
              <a:rPr lang="hr-HR" altLang="sr-Latn-RS" dirty="0" smtClean="0">
                <a:cs typeface="Times New Roman" panose="02020603050405020304" pitchFamily="18" charset="0"/>
              </a:rPr>
              <a:t>i</a:t>
            </a:r>
            <a:r>
              <a:rPr lang="en-US" altLang="sr-Latn-RS" dirty="0" err="1" smtClean="0">
                <a:cs typeface="Times New Roman" panose="02020603050405020304" pitchFamily="18" charset="0"/>
              </a:rPr>
              <a:t>alog</a:t>
            </a:r>
            <a:r>
              <a:rPr lang="hr-HR" altLang="sr-Latn-RS" dirty="0" smtClean="0">
                <a:cs typeface="Times New Roman" panose="02020603050405020304" pitchFamily="18" charset="0"/>
              </a:rPr>
              <a:t> on </a:t>
            </a:r>
            <a:r>
              <a:rPr lang="hr-HR" altLang="sr-Latn-RS" dirty="0" err="1" smtClean="0">
                <a:cs typeface="Times New Roman" panose="02020603050405020304" pitchFamily="18" charset="0"/>
              </a:rPr>
              <a:t>the</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philosophical</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aspects</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of</a:t>
            </a:r>
            <a:r>
              <a:rPr lang="hr-HR" altLang="sr-Latn-RS" dirty="0" smtClean="0">
                <a:cs typeface="Times New Roman" panose="02020603050405020304" pitchFamily="18" charset="0"/>
              </a:rPr>
              <a:t> (L)IS </a:t>
            </a:r>
            <a:r>
              <a:rPr lang="en-US" altLang="sr-Latn-RS" dirty="0" smtClean="0">
                <a:cs typeface="Times New Roman" panose="02020603050405020304" pitchFamily="18" charset="0"/>
              </a:rPr>
              <a:t>(</a:t>
            </a:r>
            <a:r>
              <a:rPr lang="hr-HR" altLang="sr-Latn-RS" dirty="0" err="1" smtClean="0">
                <a:cs typeface="Times New Roman" panose="02020603050405020304" pitchFamily="18" charset="0"/>
              </a:rPr>
              <a:t>from</a:t>
            </a:r>
            <a:r>
              <a:rPr lang="en-US" altLang="sr-Latn-RS" dirty="0" smtClean="0">
                <a:cs typeface="Times New Roman" panose="02020603050405020304" pitchFamily="18" charset="0"/>
              </a:rPr>
              <a:t>1960); </a:t>
            </a:r>
            <a:endParaRPr lang="en-US" altLang="sr-Latn-RS" dirty="0">
              <a:cs typeface="Times New Roman" panose="02020603050405020304" pitchFamily="18" charset="0"/>
            </a:endParaRPr>
          </a:p>
          <a:p>
            <a:pPr lvl="1"/>
            <a:r>
              <a:rPr lang="hr-HR" altLang="sr-Latn-RS" dirty="0" err="1" smtClean="0">
                <a:cs typeface="Times New Roman" panose="02020603050405020304" pitchFamily="18" charset="0"/>
              </a:rPr>
              <a:t>Historical</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audits</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about</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the</a:t>
            </a:r>
            <a:r>
              <a:rPr lang="hr-HR" altLang="sr-Latn-RS" dirty="0" smtClean="0">
                <a:cs typeface="Times New Roman" panose="02020603050405020304" pitchFamily="18" charset="0"/>
              </a:rPr>
              <a:t> (L)IS </a:t>
            </a:r>
            <a:r>
              <a:rPr lang="hr-HR" altLang="sr-Latn-RS" dirty="0" err="1" smtClean="0">
                <a:cs typeface="Times New Roman" panose="02020603050405020304" pitchFamily="18" charset="0"/>
              </a:rPr>
              <a:t>field</a:t>
            </a:r>
            <a:endParaRPr lang="hr-HR" altLang="sr-Latn-RS" dirty="0" smtClean="0">
              <a:cs typeface="Times New Roman" panose="02020603050405020304" pitchFamily="18" charset="0"/>
            </a:endParaRPr>
          </a:p>
          <a:p>
            <a:pPr lvl="1"/>
            <a:r>
              <a:rPr lang="hr-HR" altLang="sr-Latn-RS" dirty="0" err="1">
                <a:cs typeface="Times New Roman" panose="02020603050405020304" pitchFamily="18" charset="0"/>
              </a:rPr>
              <a:t>C</a:t>
            </a:r>
            <a:r>
              <a:rPr lang="hr-HR" altLang="sr-Latn-RS" dirty="0" err="1" smtClean="0">
                <a:cs typeface="Times New Roman" panose="02020603050405020304" pitchFamily="18" charset="0"/>
              </a:rPr>
              <a:t>hallenges</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of</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the</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digital</a:t>
            </a:r>
            <a:r>
              <a:rPr lang="hr-HR" altLang="sr-Latn-RS" dirty="0" smtClean="0">
                <a:cs typeface="Times New Roman" panose="02020603050405020304" pitchFamily="18" charset="0"/>
              </a:rPr>
              <a:t> era</a:t>
            </a:r>
            <a:endParaRPr lang="hr-HR" altLang="sr-Latn-RS" dirty="0">
              <a:cs typeface="Times New Roman" panose="02020603050405020304" pitchFamily="18" charset="0"/>
            </a:endParaRPr>
          </a:p>
          <a:p>
            <a:pPr lvl="1">
              <a:lnSpc>
                <a:spcPct val="90000"/>
              </a:lnSpc>
            </a:pPr>
            <a:endParaRPr lang="hr-HR" altLang="sr-Latn-RS"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66026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Intellectual</a:t>
            </a:r>
            <a:r>
              <a:rPr lang="hr-HR" dirty="0" smtClean="0"/>
              <a:t> </a:t>
            </a:r>
            <a:r>
              <a:rPr lang="hr-HR" dirty="0" err="1" smtClean="0"/>
              <a:t>organization</a:t>
            </a:r>
            <a:r>
              <a:rPr lang="hr-HR" dirty="0" smtClean="0"/>
              <a:t> </a:t>
            </a:r>
            <a:r>
              <a:rPr lang="hr-HR" dirty="0" err="1" smtClean="0"/>
              <a:t>of</a:t>
            </a:r>
            <a:r>
              <a:rPr lang="hr-HR" dirty="0" smtClean="0"/>
              <a:t> </a:t>
            </a:r>
            <a:r>
              <a:rPr lang="hr-HR" dirty="0" err="1" smtClean="0"/>
              <a:t>knowledge</a:t>
            </a:r>
            <a:endParaRPr lang="en-GB" dirty="0"/>
          </a:p>
        </p:txBody>
      </p:sp>
      <p:sp>
        <p:nvSpPr>
          <p:cNvPr id="3" name="Rezervirano mjesto sadržaja 2"/>
          <p:cNvSpPr>
            <a:spLocks noGrp="1"/>
          </p:cNvSpPr>
          <p:nvPr>
            <p:ph idx="1"/>
          </p:nvPr>
        </p:nvSpPr>
        <p:spPr/>
        <p:txBody>
          <a:bodyPr/>
          <a:lstStyle/>
          <a:p>
            <a:pPr>
              <a:lnSpc>
                <a:spcPct val="90000"/>
              </a:lnSpc>
            </a:pPr>
            <a:r>
              <a:rPr lang="hr-HR" altLang="sr-Latn-RS" dirty="0" err="1" smtClean="0"/>
              <a:t>Seen</a:t>
            </a:r>
            <a:r>
              <a:rPr lang="hr-HR" altLang="sr-Latn-RS" dirty="0" smtClean="0"/>
              <a:t> </a:t>
            </a:r>
            <a:r>
              <a:rPr lang="hr-HR" altLang="sr-Latn-RS" dirty="0" err="1" smtClean="0"/>
              <a:t>from</a:t>
            </a:r>
            <a:r>
              <a:rPr lang="hr-HR" altLang="sr-Latn-RS" dirty="0" smtClean="0"/>
              <a:t> </a:t>
            </a:r>
            <a:r>
              <a:rPr lang="hr-HR" altLang="sr-Latn-RS" dirty="0" err="1" smtClean="0"/>
              <a:t>the</a:t>
            </a:r>
            <a:r>
              <a:rPr lang="hr-HR" altLang="sr-Latn-RS" dirty="0" smtClean="0"/>
              <a:t> </a:t>
            </a:r>
            <a:r>
              <a:rPr lang="hr-HR" altLang="sr-Latn-RS" dirty="0" err="1" smtClean="0"/>
              <a:t>perspective</a:t>
            </a:r>
            <a:r>
              <a:rPr lang="hr-HR" altLang="sr-Latn-RS" dirty="0" smtClean="0"/>
              <a:t> </a:t>
            </a:r>
            <a:r>
              <a:rPr lang="hr-HR" altLang="sr-Latn-RS" dirty="0" err="1" smtClean="0"/>
              <a:t>of</a:t>
            </a:r>
            <a:r>
              <a:rPr lang="hr-HR" altLang="sr-Latn-RS" dirty="0" smtClean="0"/>
              <a:t>: </a:t>
            </a:r>
            <a:r>
              <a:rPr lang="en-GB" altLang="sr-Latn-RS" dirty="0" smtClean="0">
                <a:cs typeface="Times New Roman" panose="02020603050405020304" pitchFamily="18" charset="0"/>
              </a:rPr>
              <a:t> </a:t>
            </a:r>
            <a:endParaRPr lang="en-GB" altLang="sr-Latn-RS" dirty="0">
              <a:latin typeface="CRO_Garamond" charset="0"/>
              <a:cs typeface="Times New Roman" panose="02020603050405020304" pitchFamily="18" charset="0"/>
            </a:endParaRPr>
          </a:p>
          <a:p>
            <a:pPr lvl="1">
              <a:lnSpc>
                <a:spcPct val="90000"/>
              </a:lnSpc>
            </a:pPr>
            <a:r>
              <a:rPr lang="en-GB" altLang="sr-Latn-RS" dirty="0" err="1" smtClean="0">
                <a:cs typeface="Times New Roman" panose="02020603050405020304" pitchFamily="18" charset="0"/>
              </a:rPr>
              <a:t>Organiza</a:t>
            </a:r>
            <a:r>
              <a:rPr lang="hr-HR" altLang="sr-Latn-RS" dirty="0" err="1" smtClean="0">
                <a:cs typeface="Times New Roman" panose="02020603050405020304" pitchFamily="18" charset="0"/>
              </a:rPr>
              <a:t>tion</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indipendent</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of</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the</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information</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carrier</a:t>
            </a:r>
            <a:r>
              <a:rPr lang="en-GB" altLang="sr-Latn-RS" dirty="0" smtClean="0">
                <a:cs typeface="Times New Roman" panose="02020603050405020304" pitchFamily="18" charset="0"/>
              </a:rPr>
              <a:t> </a:t>
            </a:r>
            <a:endParaRPr lang="hr-HR" altLang="sr-Latn-RS" dirty="0" smtClean="0">
              <a:cs typeface="Times New Roman" panose="02020603050405020304" pitchFamily="18" charset="0"/>
            </a:endParaRPr>
          </a:p>
          <a:p>
            <a:pPr lvl="1">
              <a:lnSpc>
                <a:spcPct val="90000"/>
              </a:lnSpc>
            </a:pPr>
            <a:r>
              <a:rPr lang="hr-HR" altLang="sr-Latn-RS" dirty="0" err="1" smtClean="0">
                <a:cs typeface="Times New Roman" panose="02020603050405020304" pitchFamily="18" charset="0"/>
              </a:rPr>
              <a:t>Ways</a:t>
            </a:r>
            <a:r>
              <a:rPr lang="hr-HR" altLang="sr-Latn-RS" dirty="0" smtClean="0">
                <a:cs typeface="Times New Roman" panose="02020603050405020304" pitchFamily="18" charset="0"/>
              </a:rPr>
              <a:t> to </a:t>
            </a:r>
            <a:r>
              <a:rPr lang="hr-HR" altLang="sr-Latn-RS" dirty="0" err="1" smtClean="0">
                <a:cs typeface="Times New Roman" panose="02020603050405020304" pitchFamily="18" charset="0"/>
              </a:rPr>
              <a:t>controll</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the</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quantity</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of</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published</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documents</a:t>
            </a:r>
            <a:r>
              <a:rPr lang="hr-HR" altLang="sr-Latn-RS" dirty="0" smtClean="0">
                <a:cs typeface="Times New Roman" panose="02020603050405020304" pitchFamily="18" charset="0"/>
              </a:rPr>
              <a:t> </a:t>
            </a:r>
            <a:endParaRPr lang="en-GB" altLang="sr-Latn-RS" dirty="0">
              <a:latin typeface="CRO_Garamond" charset="0"/>
              <a:cs typeface="Times New Roman" panose="02020603050405020304" pitchFamily="18" charset="0"/>
            </a:endParaRPr>
          </a:p>
          <a:p>
            <a:pPr lvl="1">
              <a:lnSpc>
                <a:spcPct val="90000"/>
              </a:lnSpc>
            </a:pPr>
            <a:r>
              <a:rPr lang="hr-HR" altLang="sr-Latn-RS" dirty="0" err="1" smtClean="0">
                <a:cs typeface="Times New Roman" panose="02020603050405020304" pitchFamily="18" charset="0"/>
              </a:rPr>
              <a:t>Ways</a:t>
            </a:r>
            <a:r>
              <a:rPr lang="hr-HR" altLang="sr-Latn-RS" dirty="0" smtClean="0">
                <a:cs typeface="Times New Roman" panose="02020603050405020304" pitchFamily="18" charset="0"/>
              </a:rPr>
              <a:t> to </a:t>
            </a:r>
            <a:r>
              <a:rPr lang="hr-HR" altLang="sr-Latn-RS" dirty="0" err="1">
                <a:cs typeface="Times New Roman" panose="02020603050405020304" pitchFamily="18" charset="0"/>
              </a:rPr>
              <a:t>conroll</a:t>
            </a:r>
            <a:r>
              <a:rPr lang="hr-HR" altLang="sr-Latn-RS" dirty="0">
                <a:cs typeface="Times New Roman" panose="02020603050405020304" pitchFamily="18" charset="0"/>
              </a:rPr>
              <a:t> </a:t>
            </a:r>
            <a:r>
              <a:rPr lang="hr-HR" altLang="sr-Latn-RS" dirty="0" err="1" smtClean="0">
                <a:cs typeface="Times New Roman" panose="02020603050405020304" pitchFamily="18" charset="0"/>
              </a:rPr>
              <a:t>the</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quality</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of</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access</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and</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usage</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of</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the</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documents</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and</a:t>
            </a:r>
            <a:r>
              <a:rPr lang="hr-HR" altLang="sr-Latn-RS" dirty="0" smtClean="0">
                <a:cs typeface="Times New Roman" panose="02020603050405020304" pitchFamily="18" charset="0"/>
              </a:rPr>
              <a:t> </a:t>
            </a:r>
            <a:r>
              <a:rPr lang="hr-HR" altLang="sr-Latn-RS" dirty="0" err="1" smtClean="0">
                <a:cs typeface="Times New Roman" panose="02020603050405020304" pitchFamily="18" charset="0"/>
              </a:rPr>
              <a:t>information</a:t>
            </a:r>
            <a:r>
              <a:rPr lang="hr-HR" altLang="sr-Latn-RS" dirty="0" smtClean="0">
                <a:cs typeface="Times New Roman" panose="02020603050405020304" pitchFamily="18" charset="0"/>
              </a:rPr>
              <a:t> </a:t>
            </a:r>
          </a:p>
          <a:p>
            <a:pPr lvl="1">
              <a:lnSpc>
                <a:spcPct val="90000"/>
              </a:lnSpc>
            </a:pPr>
            <a:endParaRPr lang="hr-HR" altLang="sr-Latn-RS" dirty="0">
              <a:cs typeface="Times New Roman" panose="02020603050405020304" pitchFamily="18" charset="0"/>
            </a:endParaRPr>
          </a:p>
          <a:p>
            <a:pPr lvl="2"/>
            <a:r>
              <a:rPr lang="hr-HR" altLang="sr-Latn-RS" sz="2000" dirty="0" err="1" smtClean="0"/>
              <a:t>Librarianship</a:t>
            </a:r>
            <a:r>
              <a:rPr lang="hr-HR" altLang="sr-Latn-RS" sz="2000" dirty="0" smtClean="0"/>
              <a:t> </a:t>
            </a:r>
            <a:r>
              <a:rPr lang="hr-HR" altLang="sr-Latn-RS" sz="2000" b="1" dirty="0" err="1" smtClean="0"/>
              <a:t>contributed</a:t>
            </a:r>
            <a:r>
              <a:rPr lang="hr-HR" altLang="sr-Latn-RS" sz="2000" dirty="0" smtClean="0"/>
              <a:t> </a:t>
            </a:r>
            <a:r>
              <a:rPr lang="hr-HR" altLang="sr-Latn-RS" sz="2000" dirty="0" err="1" smtClean="0"/>
              <a:t>widelly</a:t>
            </a:r>
            <a:r>
              <a:rPr lang="hr-HR" altLang="sr-Latn-RS" sz="2000" dirty="0" smtClean="0"/>
              <a:t> to </a:t>
            </a:r>
            <a:r>
              <a:rPr lang="hr-HR" altLang="sr-Latn-RS" sz="2000" dirty="0" err="1" smtClean="0"/>
              <a:t>the</a:t>
            </a:r>
            <a:r>
              <a:rPr lang="en-GB" altLang="sr-Latn-RS" sz="2000" dirty="0" smtClean="0">
                <a:cs typeface="Times New Roman" panose="02020603050405020304" pitchFamily="18" charset="0"/>
              </a:rPr>
              <a:t>:</a:t>
            </a:r>
            <a:endParaRPr lang="hr-HR" altLang="sr-Latn-RS" sz="2000" dirty="0">
              <a:cs typeface="Times New Roman" panose="02020603050405020304" pitchFamily="18" charset="0"/>
            </a:endParaRPr>
          </a:p>
          <a:p>
            <a:pPr lvl="3"/>
            <a:r>
              <a:rPr lang="hr-HR" altLang="sr-Latn-RS" sz="2000" dirty="0" err="1" smtClean="0">
                <a:cs typeface="Times New Roman" panose="02020603050405020304" pitchFamily="18" charset="0"/>
              </a:rPr>
              <a:t>Organization</a:t>
            </a:r>
            <a:r>
              <a:rPr lang="hr-HR" altLang="sr-Latn-RS" sz="2000" dirty="0" smtClean="0">
                <a:cs typeface="Times New Roman" panose="02020603050405020304" pitchFamily="18" charset="0"/>
              </a:rPr>
              <a:t> </a:t>
            </a:r>
            <a:r>
              <a:rPr lang="hr-HR" altLang="sr-Latn-RS" sz="2000" dirty="0" err="1" smtClean="0">
                <a:cs typeface="Times New Roman" panose="02020603050405020304" pitchFamily="18" charset="0"/>
              </a:rPr>
              <a:t>of</a:t>
            </a:r>
            <a:r>
              <a:rPr lang="hr-HR" altLang="sr-Latn-RS" sz="2000" dirty="0" smtClean="0">
                <a:cs typeface="Times New Roman" panose="02020603050405020304" pitchFamily="18" charset="0"/>
              </a:rPr>
              <a:t> </a:t>
            </a:r>
            <a:r>
              <a:rPr lang="hr-HR" altLang="sr-Latn-RS" sz="2000" dirty="0" err="1" smtClean="0">
                <a:cs typeface="Times New Roman" panose="02020603050405020304" pitchFamily="18" charset="0"/>
              </a:rPr>
              <a:t>collections</a:t>
            </a:r>
            <a:r>
              <a:rPr lang="hr-HR" altLang="sr-Latn-RS" sz="2000" dirty="0" smtClean="0">
                <a:cs typeface="Times New Roman" panose="02020603050405020304" pitchFamily="18" charset="0"/>
              </a:rPr>
              <a:t> – </a:t>
            </a:r>
            <a:r>
              <a:rPr lang="hr-HR" altLang="sr-Latn-RS" sz="2000" dirty="0" err="1" smtClean="0">
                <a:cs typeface="Times New Roman" panose="02020603050405020304" pitchFamily="18" charset="0"/>
              </a:rPr>
              <a:t>library</a:t>
            </a:r>
            <a:r>
              <a:rPr lang="hr-HR" altLang="sr-Latn-RS" sz="2000" dirty="0" smtClean="0">
                <a:cs typeface="Times New Roman" panose="02020603050405020304" pitchFamily="18" charset="0"/>
              </a:rPr>
              <a:t> </a:t>
            </a:r>
            <a:r>
              <a:rPr lang="hr-HR" altLang="sr-Latn-RS" sz="2000" dirty="0" err="1" smtClean="0">
                <a:cs typeface="Times New Roman" panose="02020603050405020304" pitchFamily="18" charset="0"/>
              </a:rPr>
              <a:t>catalogue</a:t>
            </a:r>
            <a:r>
              <a:rPr lang="hr-HR" altLang="sr-Latn-RS" sz="2000" dirty="0" smtClean="0">
                <a:cs typeface="Times New Roman" panose="02020603050405020304" pitchFamily="18" charset="0"/>
              </a:rPr>
              <a:t> </a:t>
            </a:r>
            <a:r>
              <a:rPr lang="hr-HR" altLang="sr-Latn-RS" sz="2000" dirty="0" err="1" smtClean="0">
                <a:cs typeface="Times New Roman" panose="02020603050405020304" pitchFamily="18" charset="0"/>
              </a:rPr>
              <a:t>developed</a:t>
            </a:r>
            <a:r>
              <a:rPr lang="hr-HR" altLang="sr-Latn-RS" sz="2000" dirty="0" smtClean="0">
                <a:cs typeface="Times New Roman" panose="02020603050405020304" pitchFamily="18" charset="0"/>
              </a:rPr>
              <a:t> </a:t>
            </a:r>
            <a:r>
              <a:rPr lang="hr-HR" altLang="sr-Latn-RS" sz="2000" dirty="0" err="1" smtClean="0">
                <a:cs typeface="Times New Roman" panose="02020603050405020304" pitchFamily="18" charset="0"/>
              </a:rPr>
              <a:t>into</a:t>
            </a:r>
            <a:r>
              <a:rPr lang="hr-HR" altLang="sr-Latn-RS" sz="2000" dirty="0" smtClean="0">
                <a:cs typeface="Times New Roman" panose="02020603050405020304" pitchFamily="18" charset="0"/>
              </a:rPr>
              <a:t> </a:t>
            </a:r>
            <a:r>
              <a:rPr lang="hr-HR" altLang="sr-Latn-RS" sz="2000" dirty="0" err="1" smtClean="0">
                <a:cs typeface="Times New Roman" panose="02020603050405020304" pitchFamily="18" charset="0"/>
              </a:rPr>
              <a:t>an</a:t>
            </a:r>
            <a:r>
              <a:rPr lang="hr-HR" altLang="sr-Latn-RS" sz="2000" dirty="0" smtClean="0">
                <a:cs typeface="Times New Roman" panose="02020603050405020304" pitchFamily="18" charset="0"/>
              </a:rPr>
              <a:t> ‘</a:t>
            </a:r>
            <a:r>
              <a:rPr lang="hr-HR" altLang="sr-Latn-RS" sz="2000" dirty="0" err="1" smtClean="0">
                <a:cs typeface="Times New Roman" panose="02020603050405020304" pitchFamily="18" charset="0"/>
              </a:rPr>
              <a:t>impressive</a:t>
            </a:r>
            <a:r>
              <a:rPr lang="hr-HR" altLang="sr-Latn-RS" sz="2000" dirty="0" smtClean="0">
                <a:cs typeface="Times New Roman" panose="02020603050405020304" pitchFamily="18" charset="0"/>
              </a:rPr>
              <a:t> model’</a:t>
            </a:r>
            <a:endParaRPr lang="hr-HR" altLang="sr-Latn-RS" sz="2000" dirty="0"/>
          </a:p>
          <a:p>
            <a:pPr lvl="3"/>
            <a:r>
              <a:rPr lang="hr-HR" altLang="sr-Latn-RS" sz="2000" dirty="0" err="1" smtClean="0">
                <a:cs typeface="Times New Roman" panose="02020603050405020304" pitchFamily="18" charset="0"/>
              </a:rPr>
              <a:t>However</a:t>
            </a:r>
            <a:r>
              <a:rPr lang="hr-HR" altLang="sr-Latn-RS" sz="2000" dirty="0" smtClean="0">
                <a:cs typeface="Times New Roman" panose="02020603050405020304" pitchFamily="18" charset="0"/>
              </a:rPr>
              <a:t>, </a:t>
            </a:r>
            <a:r>
              <a:rPr lang="hr-HR" altLang="sr-Latn-RS" sz="2000" dirty="0" err="1" smtClean="0">
                <a:cs typeface="Times New Roman" panose="02020603050405020304" pitchFamily="18" charset="0"/>
              </a:rPr>
              <a:t>it</a:t>
            </a:r>
            <a:r>
              <a:rPr lang="hr-HR" altLang="sr-Latn-RS" sz="2000" dirty="0" smtClean="0">
                <a:cs typeface="Times New Roman" panose="02020603050405020304" pitchFamily="18" charset="0"/>
              </a:rPr>
              <a:t> </a:t>
            </a:r>
            <a:r>
              <a:rPr lang="hr-HR" altLang="sr-Latn-RS" sz="2000" b="1" dirty="0" err="1" smtClean="0">
                <a:cs typeface="Times New Roman" panose="02020603050405020304" pitchFamily="18" charset="0"/>
              </a:rPr>
              <a:t>was</a:t>
            </a:r>
            <a:r>
              <a:rPr lang="hr-HR" altLang="sr-Latn-RS" sz="2000" b="1" dirty="0" smtClean="0">
                <a:cs typeface="Times New Roman" panose="02020603050405020304" pitchFamily="18" charset="0"/>
              </a:rPr>
              <a:t> </a:t>
            </a:r>
            <a:r>
              <a:rPr lang="hr-HR" altLang="sr-Latn-RS" sz="2000" b="1" dirty="0" err="1" smtClean="0">
                <a:cs typeface="Times New Roman" panose="02020603050405020304" pitchFamily="18" charset="0"/>
              </a:rPr>
              <a:t>not</a:t>
            </a:r>
            <a:r>
              <a:rPr lang="hr-HR" altLang="sr-Latn-RS" sz="2000" b="1" dirty="0" smtClean="0">
                <a:cs typeface="Times New Roman" panose="02020603050405020304" pitchFamily="18" charset="0"/>
              </a:rPr>
              <a:t> </a:t>
            </a:r>
            <a:r>
              <a:rPr lang="hr-HR" altLang="sr-Latn-RS" sz="2000" b="1" dirty="0" err="1" smtClean="0">
                <a:cs typeface="Times New Roman" panose="02020603050405020304" pitchFamily="18" charset="0"/>
              </a:rPr>
              <a:t>able</a:t>
            </a:r>
            <a:r>
              <a:rPr lang="hr-HR" altLang="sr-Latn-RS" sz="2000" b="1" dirty="0" smtClean="0">
                <a:cs typeface="Times New Roman" panose="02020603050405020304" pitchFamily="18" charset="0"/>
              </a:rPr>
              <a:t> </a:t>
            </a:r>
            <a:r>
              <a:rPr lang="hr-HR" altLang="sr-Latn-RS" sz="2000" dirty="0" smtClean="0">
                <a:cs typeface="Times New Roman" panose="02020603050405020304" pitchFamily="18" charset="0"/>
              </a:rPr>
              <a:t>to </a:t>
            </a:r>
            <a:r>
              <a:rPr lang="hr-HR" altLang="sr-Latn-RS" sz="2000" dirty="0" err="1" smtClean="0">
                <a:cs typeface="Times New Roman" panose="02020603050405020304" pitchFamily="18" charset="0"/>
              </a:rPr>
              <a:t>solve</a:t>
            </a:r>
            <a:r>
              <a:rPr lang="hr-HR" altLang="sr-Latn-RS" sz="2000" dirty="0" smtClean="0">
                <a:cs typeface="Times New Roman" panose="02020603050405020304" pitchFamily="18" charset="0"/>
              </a:rPr>
              <a:t> </a:t>
            </a:r>
            <a:r>
              <a:rPr lang="hr-HR" altLang="sr-Latn-RS" sz="2000" dirty="0" err="1" smtClean="0">
                <a:cs typeface="Times New Roman" panose="02020603050405020304" pitchFamily="18" charset="0"/>
              </a:rPr>
              <a:t>the</a:t>
            </a:r>
            <a:r>
              <a:rPr lang="hr-HR" altLang="sr-Latn-RS" sz="2000" dirty="0" smtClean="0">
                <a:cs typeface="Times New Roman" panose="02020603050405020304" pitchFamily="18" charset="0"/>
              </a:rPr>
              <a:t> problem </a:t>
            </a:r>
            <a:r>
              <a:rPr lang="hr-HR" altLang="sr-Latn-RS" sz="2000" dirty="0" err="1" smtClean="0">
                <a:cs typeface="Times New Roman" panose="02020603050405020304" pitchFamily="18" charset="0"/>
              </a:rPr>
              <a:t>of</a:t>
            </a:r>
            <a:r>
              <a:rPr lang="hr-HR" altLang="sr-Latn-RS" sz="2000" dirty="0" smtClean="0">
                <a:cs typeface="Times New Roman" panose="02020603050405020304" pitchFamily="18" charset="0"/>
              </a:rPr>
              <a:t> </a:t>
            </a:r>
            <a:r>
              <a:rPr lang="hr-HR" altLang="sr-Latn-RS" sz="2000" dirty="0" err="1" smtClean="0">
                <a:cs typeface="Times New Roman" panose="02020603050405020304" pitchFamily="18" charset="0"/>
              </a:rPr>
              <a:t>controll</a:t>
            </a:r>
            <a:r>
              <a:rPr lang="hr-HR" altLang="sr-Latn-RS" sz="2000" dirty="0" smtClean="0">
                <a:cs typeface="Times New Roman" panose="02020603050405020304" pitchFamily="18" charset="0"/>
              </a:rPr>
              <a:t> on </a:t>
            </a:r>
            <a:r>
              <a:rPr lang="hr-HR" altLang="sr-Latn-RS" sz="2000" dirty="0" err="1" smtClean="0">
                <a:cs typeface="Times New Roman" panose="02020603050405020304" pitchFamily="18" charset="0"/>
              </a:rPr>
              <a:t>its</a:t>
            </a:r>
            <a:r>
              <a:rPr lang="hr-HR" altLang="sr-Latn-RS" sz="2000" dirty="0" smtClean="0">
                <a:cs typeface="Times New Roman" panose="02020603050405020304" pitchFamily="18" charset="0"/>
              </a:rPr>
              <a:t> </a:t>
            </a:r>
            <a:r>
              <a:rPr lang="hr-HR" altLang="sr-Latn-RS" sz="2000" dirty="0" err="1" smtClean="0">
                <a:cs typeface="Times New Roman" panose="02020603050405020304" pitchFamily="18" charset="0"/>
              </a:rPr>
              <a:t>own</a:t>
            </a:r>
            <a:endParaRPr lang="hr-HR" altLang="sr-Latn-RS" sz="2000" dirty="0"/>
          </a:p>
          <a:p>
            <a:pPr marL="914400" lvl="2" indent="0">
              <a:lnSpc>
                <a:spcPct val="90000"/>
              </a:lnSpc>
              <a:buNone/>
            </a:pPr>
            <a:endParaRPr lang="hr-HR" altLang="sr-Latn-RS" dirty="0"/>
          </a:p>
          <a:p>
            <a:endParaRPr lang="en-GB" dirty="0"/>
          </a:p>
        </p:txBody>
      </p:sp>
      <p:sp>
        <p:nvSpPr>
          <p:cNvPr id="4" name="Rezervirano mjesto podnožja 3"/>
          <p:cNvSpPr>
            <a:spLocks noGrp="1"/>
          </p:cNvSpPr>
          <p:nvPr>
            <p:ph type="ftr" sz="quarter" idx="11"/>
          </p:nvPr>
        </p:nvSpPr>
        <p:spPr/>
        <p:txBody>
          <a:bodyPr/>
          <a:lstStyle/>
          <a:p>
            <a:r>
              <a:rPr lang="en-GB" smtClean="0"/>
              <a:t>Aparac-Jelusic and Mandl, 2018</a:t>
            </a:r>
            <a:endParaRPr lang="en-US"/>
          </a:p>
        </p:txBody>
      </p:sp>
    </p:spTree>
    <p:extLst>
      <p:ext uri="{BB962C8B-B14F-4D97-AF65-F5344CB8AC3E}">
        <p14:creationId xmlns:p14="http://schemas.microsoft.com/office/powerpoint/2010/main" val="16086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alizado 1">
      <a:dk1>
        <a:sysClr val="windowText" lastClr="000000"/>
      </a:dk1>
      <a:lt1>
        <a:sysClr val="window" lastClr="FFFFFF"/>
      </a:lt1>
      <a:dk2>
        <a:srgbClr val="CB0F0F"/>
      </a:dk2>
      <a:lt2>
        <a:srgbClr val="EBEBEB"/>
      </a:lt2>
      <a:accent1>
        <a:srgbClr val="CB0F0F"/>
      </a:accent1>
      <a:accent2>
        <a:srgbClr val="FA731A"/>
      </a:accent2>
      <a:accent3>
        <a:srgbClr val="AB9281"/>
      </a:accent3>
      <a:accent4>
        <a:srgbClr val="A18CD0"/>
      </a:accent4>
      <a:accent5>
        <a:srgbClr val="8EBBD2"/>
      </a:accent5>
      <a:accent6>
        <a:srgbClr val="ACC995"/>
      </a:accent6>
      <a:hlink>
        <a:srgbClr val="2D78CC"/>
      </a:hlink>
      <a:folHlink>
        <a:srgbClr val="2D78C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847778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2012-07-18T23:36:00+00:00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1597963</Value>
    </PublishStatusLookup>
    <APAuthor xmlns="4873beb7-5857-4685-be1f-d57550cc96cc">
      <UserInfo>
        <DisplayName>REDMOND\v-alekha</DisplayName>
        <AccountId>2912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TP103039515</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CEC0E97-8C84-410A-8286-2F18FF89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AE737A-72D2-4F07-84A4-D46333E273A5}">
  <ds:schemaRefs>
    <ds:schemaRef ds:uri="http://purl.org/dc/elements/1.1/"/>
    <ds:schemaRef ds:uri="http://purl.org/dc/term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4873beb7-5857-4685-be1f-d57550cc96cc"/>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tf03039516</Template>
  <TotalTime>0</TotalTime>
  <Words>3262</Words>
  <Application>Microsoft Office PowerPoint</Application>
  <PresentationFormat>Široki zaslon</PresentationFormat>
  <Paragraphs>534</Paragraphs>
  <Slides>59</Slides>
  <Notes>1</Notes>
  <HiddenSlides>0</HiddenSlides>
  <MMClips>1</MMClips>
  <ScaleCrop>false</ScaleCrop>
  <HeadingPairs>
    <vt:vector size="6" baseType="variant">
      <vt:variant>
        <vt:lpstr>Korišteni fontovi</vt:lpstr>
      </vt:variant>
      <vt:variant>
        <vt:i4>11</vt:i4>
      </vt:variant>
      <vt:variant>
        <vt:lpstr>Tema</vt:lpstr>
      </vt:variant>
      <vt:variant>
        <vt:i4>1</vt:i4>
      </vt:variant>
      <vt:variant>
        <vt:lpstr>Naslovi slajdova</vt:lpstr>
      </vt:variant>
      <vt:variant>
        <vt:i4>59</vt:i4>
      </vt:variant>
    </vt:vector>
  </HeadingPairs>
  <TitlesOfParts>
    <vt:vector size="71" baseType="lpstr">
      <vt:lpstr>Century Gothic</vt:lpstr>
      <vt:lpstr>Calibri</vt:lpstr>
      <vt:lpstr>Arial</vt:lpstr>
      <vt:lpstr>MS Gothic</vt:lpstr>
      <vt:lpstr>Wingdings 3</vt:lpstr>
      <vt:lpstr>CRO_Garamond</vt:lpstr>
      <vt:lpstr>Times New Roman</vt:lpstr>
      <vt:lpstr>Raleway</vt:lpstr>
      <vt:lpstr>Tahoma</vt:lpstr>
      <vt:lpstr>Fjalla One</vt:lpstr>
      <vt:lpstr>Verdana</vt:lpstr>
      <vt:lpstr>Ion</vt:lpstr>
      <vt:lpstr>Advances in Information Science(s)</vt:lpstr>
      <vt:lpstr>Content and Introduction</vt:lpstr>
      <vt:lpstr>Introduction to the field of IS</vt:lpstr>
      <vt:lpstr>How to deal with?</vt:lpstr>
      <vt:lpstr>Information Science: Where does it come from</vt:lpstr>
      <vt:lpstr>Fragmentation and crisis of the library and documentation field</vt:lpstr>
      <vt:lpstr>In search for roots</vt:lpstr>
      <vt:lpstr>Bit of history …</vt:lpstr>
      <vt:lpstr>Intellectual organization of knowledge</vt:lpstr>
      <vt:lpstr>What was happening?</vt:lpstr>
      <vt:lpstr>Paul Otlet </vt:lpstr>
      <vt:lpstr>Mundaneum</vt:lpstr>
      <vt:lpstr>Technology as deux et machinae</vt:lpstr>
      <vt:lpstr>TECHNOLOGY</vt:lpstr>
      <vt:lpstr>TECHNOLOGY – cont…</vt:lpstr>
      <vt:lpstr>INFORMATION</vt:lpstr>
      <vt:lpstr>INFORMATION – cont…</vt:lpstr>
      <vt:lpstr>Information manifestations (Buckland)</vt:lpstr>
      <vt:lpstr>Varied conceptions of information</vt:lpstr>
      <vt:lpstr>INFORMATION – cont…</vt:lpstr>
      <vt:lpstr>PEOPLE</vt:lpstr>
      <vt:lpstr>PEOPLE – cont…</vt:lpstr>
      <vt:lpstr>PEOPLE – cont..</vt:lpstr>
      <vt:lpstr>PEOPLE – cont…</vt:lpstr>
      <vt:lpstr>Paradigm split in technology – people  </vt:lpstr>
      <vt:lpstr>Definition of IS</vt:lpstr>
      <vt:lpstr>How to define the notion of IS</vt:lpstr>
      <vt:lpstr>IS definitions cont…</vt:lpstr>
      <vt:lpstr>IS definitions – cont…</vt:lpstr>
      <vt:lpstr>  Information Science</vt:lpstr>
      <vt:lpstr>Basic features</vt:lpstr>
      <vt:lpstr>Three big ideas connected to the information processing and organization </vt:lpstr>
      <vt:lpstr>Information Science’s Big Questions</vt:lpstr>
      <vt:lpstr>Structure of the field</vt:lpstr>
      <vt:lpstr>Areas within Information Science – T. Mandl</vt:lpstr>
      <vt:lpstr>Areas within Information Science – T. Mandl</vt:lpstr>
      <vt:lpstr>PowerPoint prezentacija</vt:lpstr>
      <vt:lpstr>Problems to study and deal with</vt:lpstr>
      <vt:lpstr>Domain analysis – Hjorland, 2002</vt:lpstr>
      <vt:lpstr>Belkin’s five basic elements in IS </vt:lpstr>
      <vt:lpstr>Ingwersen’s domains inside IS </vt:lpstr>
      <vt:lpstr>Robinson i Bowden, 2012</vt:lpstr>
      <vt:lpstr>Robinson, 2009</vt:lpstr>
      <vt:lpstr>Floridi – Philosophy of Information, 2011 </vt:lpstr>
      <vt:lpstr>Relations to other disciplines</vt:lpstr>
      <vt:lpstr>Partner disciplines (according to Williams, M. E. (1987/1988)  </vt:lpstr>
      <vt:lpstr>Relations to other disciplines</vt:lpstr>
      <vt:lpstr>IS vs Librarianship</vt:lpstr>
      <vt:lpstr>What is in the name?</vt:lpstr>
      <vt:lpstr>IS vs Computer Science</vt:lpstr>
      <vt:lpstr>Contribution of the IS</vt:lpstr>
      <vt:lpstr>Challenges and new trends</vt:lpstr>
      <vt:lpstr>Challenges for IS</vt:lpstr>
      <vt:lpstr>Hot topics</vt:lpstr>
      <vt:lpstr>Hot topics – cont…</vt:lpstr>
      <vt:lpstr>Conclusions and discussion</vt:lpstr>
      <vt:lpstr>Some conclusion remarks</vt:lpstr>
      <vt:lpstr>perspectives</vt:lpstr>
      <vt:lpstr>Instructor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2017-08-11T19:24:45Z</dcterms:created>
  <dcterms:modified xsi:type="dcterms:W3CDTF">2018-11-17T13:00:03Z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