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6.jpg" ContentType="image/jpg"/>
  <Override PartName="/ppt/media/image30.jpg" ContentType="image/jpg"/>
  <Override PartName="/ppt/media/image31.jpg" ContentType="image/jpg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embedTrueTypeFonts="1" autoCompressPictures="0">
  <p:sldMasterIdLst>
    <p:sldMasterId id="2147483680" r:id="rId4"/>
  </p:sldMasterIdLst>
  <p:notesMasterIdLst>
    <p:notesMasterId r:id="rId30"/>
  </p:notesMasterIdLst>
  <p:handoutMasterIdLst>
    <p:handoutMasterId r:id="rId31"/>
  </p:handoutMasterIdLst>
  <p:sldIdLst>
    <p:sldId id="256" r:id="rId5"/>
    <p:sldId id="28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  <p:sldId id="290" r:id="rId16"/>
    <p:sldId id="291" r:id="rId17"/>
    <p:sldId id="292" r:id="rId18"/>
    <p:sldId id="293" r:id="rId19"/>
    <p:sldId id="294" r:id="rId20"/>
    <p:sldId id="295" r:id="rId21"/>
    <p:sldId id="296" r:id="rId22"/>
    <p:sldId id="297" r:id="rId23"/>
    <p:sldId id="298" r:id="rId24"/>
    <p:sldId id="299" r:id="rId25"/>
    <p:sldId id="300" r:id="rId26"/>
    <p:sldId id="301" r:id="rId27"/>
    <p:sldId id="302" r:id="rId28"/>
    <p:sldId id="276" r:id="rId29"/>
  </p:sldIdLst>
  <p:sldSz cx="12192000" cy="6858000"/>
  <p:notesSz cx="7023100" cy="9309100"/>
  <p:embeddedFontLst>
    <p:embeddedFont>
      <p:font typeface="Century Gothic" panose="020B0502020202020204" pitchFamily="34" charset="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Raleway" panose="020B0604020202020204" charset="-18"/>
      <p:regular r:id="rId42"/>
      <p:bold r:id="rId43"/>
      <p:italic r:id="rId44"/>
      <p:boldItalic r:id="rId45"/>
    </p:embeddedFont>
    <p:embeddedFont>
      <p:font typeface="Wingdings 3" panose="05040102010807070707" pitchFamily="18" charset="2"/>
      <p:regular r:id="rId46"/>
    </p:embeddedFont>
    <p:embeddedFont>
      <p:font typeface="Fjalla One" panose="020B0604020202020204" charset="0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0F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9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84" y="2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3" d="100"/>
          <a:sy n="63" d="100"/>
        </p:scale>
        <p:origin x="28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8.fntdata"/><Relationship Id="rId21" Type="http://schemas.openxmlformats.org/officeDocument/2006/relationships/slide" Target="slides/slide17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theme" Target="theme/theme1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5.fntdata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0" Type="http://schemas.openxmlformats.org/officeDocument/2006/relationships/slide" Target="slides/slide16.xml"/><Relationship Id="rId41" Type="http://schemas.openxmlformats.org/officeDocument/2006/relationships/font" Target="fonts/font10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mailto:gustaf.nelhans@hb.se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mailto:gustaf.nelhans@hb.se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87E9D6-2A90-4BCA-9917-059667D4BDB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1E1409-B4D1-4074-90A1-337E7AFD5784}">
      <dgm:prSet phldrT="[Text]"/>
      <dgm:spPr/>
      <dgm:t>
        <a:bodyPr/>
        <a:lstStyle/>
        <a:p>
          <a:r>
            <a:rPr lang="en-GB" b="0" i="0" dirty="0" smtClean="0">
              <a:hlinkClick xmlns:r="http://schemas.openxmlformats.org/officeDocument/2006/relationships" r:id="rId1"/>
            </a:rPr>
            <a:t>gustaf.nelhans@hb.se</a:t>
          </a:r>
          <a:r>
            <a:rPr lang="hr-HR" b="0" i="0" dirty="0" smtClean="0"/>
            <a:t> </a:t>
          </a:r>
          <a:endParaRPr lang="en-US" dirty="0"/>
        </a:p>
      </dgm:t>
    </dgm:pt>
    <dgm:pt modelId="{3A22935D-9DC8-463F-B9FD-A51FA2726A84}" type="parTrans" cxnId="{7D8B7E75-4507-4B72-AA00-67CAF20DBBA1}">
      <dgm:prSet/>
      <dgm:spPr/>
      <dgm:t>
        <a:bodyPr/>
        <a:lstStyle/>
        <a:p>
          <a:endParaRPr lang="en-US"/>
        </a:p>
      </dgm:t>
    </dgm:pt>
    <dgm:pt modelId="{BD917192-454C-479E-9824-7CFC05C66C75}" type="sibTrans" cxnId="{7D8B7E75-4507-4B72-AA00-67CAF20DBBA1}">
      <dgm:prSet/>
      <dgm:spPr/>
      <dgm:t>
        <a:bodyPr/>
        <a:lstStyle/>
        <a:p>
          <a:endParaRPr lang="en-US"/>
        </a:p>
      </dgm:t>
    </dgm:pt>
    <dgm:pt modelId="{D822D75A-238A-426D-A9D3-A664472FE3B0}" type="pres">
      <dgm:prSet presAssocID="{6787E9D6-2A90-4BCA-9917-059667D4BD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2395514-DBA0-4CED-89BE-7504CBC7A432}" type="pres">
      <dgm:prSet presAssocID="{7D1E1409-B4D1-4074-90A1-337E7AFD578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9EC5D75-B37E-4BA8-9052-2E0CEBAD8A2A}" type="presOf" srcId="{6787E9D6-2A90-4BCA-9917-059667D4BDBC}" destId="{D822D75A-238A-426D-A9D3-A664472FE3B0}" srcOrd="0" destOrd="0" presId="urn:microsoft.com/office/officeart/2005/8/layout/default"/>
    <dgm:cxn modelId="{7D8B7E75-4507-4B72-AA00-67CAF20DBBA1}" srcId="{6787E9D6-2A90-4BCA-9917-059667D4BDBC}" destId="{7D1E1409-B4D1-4074-90A1-337E7AFD5784}" srcOrd="0" destOrd="0" parTransId="{3A22935D-9DC8-463F-B9FD-A51FA2726A84}" sibTransId="{BD917192-454C-479E-9824-7CFC05C66C75}"/>
    <dgm:cxn modelId="{FFC89062-5E62-495C-8D02-15A93A33AD9B}" type="presOf" srcId="{7D1E1409-B4D1-4074-90A1-337E7AFD5784}" destId="{12395514-DBA0-4CED-89BE-7504CBC7A432}" srcOrd="0" destOrd="0" presId="urn:microsoft.com/office/officeart/2005/8/layout/default"/>
    <dgm:cxn modelId="{E08EED04-F774-4F97-861B-B6DA61ED375B}" type="presParOf" srcId="{D822D75A-238A-426D-A9D3-A664472FE3B0}" destId="{12395514-DBA0-4CED-89BE-7504CBC7A432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395514-DBA0-4CED-89BE-7504CBC7A432}">
      <dsp:nvSpPr>
        <dsp:cNvPr id="0" name=""/>
        <dsp:cNvSpPr/>
      </dsp:nvSpPr>
      <dsp:spPr>
        <a:xfrm>
          <a:off x="978594" y="892"/>
          <a:ext cx="6989960" cy="419397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lvl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4900" b="0" i="0" kern="1200" dirty="0" smtClean="0">
              <a:hlinkClick xmlns:r="http://schemas.openxmlformats.org/officeDocument/2006/relationships" r:id="rId1"/>
            </a:rPr>
            <a:t>gustaf.nelhans@hb.se</a:t>
          </a:r>
          <a:r>
            <a:rPr lang="hr-HR" sz="4900" b="0" i="0" kern="1200" dirty="0" smtClean="0"/>
            <a:t> </a:t>
          </a:r>
          <a:endParaRPr lang="en-US" sz="4900" kern="1200" dirty="0"/>
        </a:p>
      </dsp:txBody>
      <dsp:txXfrm>
        <a:off x="978594" y="892"/>
        <a:ext cx="6989960" cy="4193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74AC39-44E6-425E-AF49-CF7D189F346F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20F472-929B-459B-8D82-2FABCC5B32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41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DF2775BC-6312-42C7-B7C5-EA6783C2D9CA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67F715A1-4ADC-44E0-9587-804FF39D6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842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0FF68-5BCE-4CDA-85C9-96DC8793BC57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892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FBD82-C1C1-4AD6-A58B-EA389A4799EF}" type="datetime1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391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F760CC-E5B4-4DF9-AE57-3EBA1A3A70B5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409152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87479-0828-42F1-9F8F-A9DAF44FCF4D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47621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E0F88-C663-4C82-8239-D7C847800B04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460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3163026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E039B8-B275-426A-B68B-B9DEEDB90DBC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4801" y="4953000"/>
            <a:ext cx="7999315" cy="1074057"/>
          </a:xfrm>
        </p:spPr>
        <p:txBody>
          <a:bodyPr anchor="t">
            <a:normAutofit/>
          </a:bodyPr>
          <a:lstStyle>
            <a:lvl1pPr marL="0" indent="0">
              <a:buNone/>
              <a:defRPr lang="en-US" sz="1800" b="0" i="0" kern="1200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4033" y="331651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6645840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14065-CDD8-4FB9-9584-4A12736B4B5E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54953" y="3848610"/>
            <a:ext cx="8825659" cy="588517"/>
          </a:xfrm>
        </p:spPr>
        <p:txBody>
          <a:bodyPr anchor="b">
            <a:normAutofit/>
          </a:bodyPr>
          <a:lstStyle>
            <a:lvl1pPr marL="0" indent="0" algn="l" defTabSz="457200" rtl="0" eaLnBrk="1" latinLnBrk="0" hangingPunct="1">
              <a:buNone/>
              <a:defRPr lang="en-US" sz="3600" b="0" i="0" kern="1200" cap="none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2226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B0955-C1DF-4761-9501-0969F3E9D1F4}" type="datetime1">
              <a:rPr lang="en-US" smtClean="0"/>
              <a:t>11/14/2018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47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31" name="Picture Placeholder 2"/>
          <p:cNvSpPr>
            <a:spLocks noGrp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0CED7-BB22-47BB-BAEB-1B5476B4B42D}" type="datetime1">
              <a:rPr lang="en-US" smtClean="0"/>
              <a:t>11/14/2018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5526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b" anchorCtr="0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D7DE94-D7C3-46A5-9DFC-4D026B2F12B9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983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64151" y="1447799"/>
            <a:ext cx="1409965" cy="4413251"/>
          </a:xfrm>
        </p:spPr>
        <p:txBody>
          <a:bodyPr vert="eaVert" anchor="b" anchorCtr="0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447799"/>
            <a:ext cx="6776630" cy="4413251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296BA-3A09-4F2A-B759-DD3895FC09DD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02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59094-4273-4C1E-909B-78FA995EFE16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46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Gustav Nelhans, 2018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C382C-99BE-4EC8-97BA-60435AE0EDC9}" type="datetime1">
              <a:rPr lang="en-US" smtClean="0"/>
              <a:t>11/14/2018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513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27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Gustav Nelhans, 2018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46ABB-DB30-4A1D-8B43-5201D63D2634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518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F9CF4-8F8B-482B-8194-935BD8FD6A15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9983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7350F-8241-4088-BA43-518B4C0FECA2}" type="datetime1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08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DABF41-856D-42C8-B026-5E844FEC6745}" type="datetime1">
              <a:rPr lang="en-US" smtClean="0"/>
              <a:t>11/14/2018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02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D9908-509D-4072-B0F7-BEE8F9C50290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12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CD8B9-18F9-4729-90CD-E9520FE3797E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31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1B67F-C3FC-4A37-809E-A1AF5609B721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89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562D4-FD34-4463-9A93-0A16477FBFF6}" type="datetime1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085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400" y="6201344"/>
            <a:ext cx="2075547" cy="5753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640" y="6096001"/>
            <a:ext cx="1583069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6" y="6218956"/>
            <a:ext cx="2237218" cy="63904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1000"/>
                </a:schemeClr>
              </a:gs>
              <a:gs pos="75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8000"/>
                </a:schemeClr>
              </a:gs>
              <a:gs pos="71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99941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4000"/>
                </a:schemeClr>
              </a:gs>
              <a:gs pos="73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860901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10000"/>
                </a:schemeClr>
              </a:gs>
              <a:gs pos="66000">
                <a:schemeClr val="accent1">
                  <a:lumMod val="60000"/>
                  <a:lumOff val="40000"/>
                  <a:alpha val="0"/>
                </a:schemeClr>
              </a:gs>
              <a:gs pos="31000">
                <a:schemeClr val="accent1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DC45C42-9539-449D-9135-37296541F5DB}" type="datetime1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Gustav Nelhans, 2018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75541-8164-4CC7-9F2F-6F0C49BB85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6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einfose.ffos.hr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ogo">
            <a:extLst>
              <a:ext uri="{FF2B5EF4-FFF2-40B4-BE49-F238E27FC236}">
                <a16:creationId xmlns:a16="http://schemas.microsoft.com/office/drawing/2014/main" id="{5262139E-4C4F-4754-BA74-C4D3B3792406}"/>
              </a:ext>
            </a:extLst>
          </p:cNvPr>
          <p:cNvSpPr txBox="1"/>
          <p:nvPr/>
        </p:nvSpPr>
        <p:spPr>
          <a:xfrm>
            <a:off x="140672" y="126610"/>
            <a:ext cx="30925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solidFill>
                  <a:srgbClr val="CB0F0F"/>
                </a:solidFill>
                <a:latin typeface="Raleway" panose="020B0503030101060003" pitchFamily="34" charset="0"/>
              </a:rPr>
              <a:t>EINFOSE</a:t>
            </a:r>
            <a:endParaRPr lang="es-ES" sz="5400" b="1" dirty="0">
              <a:solidFill>
                <a:srgbClr val="CB0F0F"/>
              </a:solidFill>
              <a:latin typeface="Raleway" panose="020B0503030101060003" pitchFamily="34" charset="0"/>
            </a:endParaRPr>
          </a:p>
          <a:p>
            <a:r>
              <a:rPr lang="en-US" u="sng" dirty="0">
                <a:latin typeface="Fjalla One" panose="02000506040000020004" pitchFamily="2" charset="0"/>
                <a:hlinkClick r:id="rId2" tooltip="Einfose web site"/>
              </a:rPr>
              <a:t>http://einfose.ffos.hr/</a:t>
            </a:r>
            <a:endParaRPr lang="es-ES" dirty="0">
              <a:latin typeface="Fjalla One" panose="02000506040000020004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sz="4800" dirty="0" err="1" smtClean="0">
                <a:solidFill>
                  <a:schemeClr val="accent1"/>
                </a:solidFill>
              </a:rPr>
              <a:t>Explorative</a:t>
            </a:r>
            <a:r>
              <a:rPr lang="hr-HR" sz="4800" dirty="0" smtClean="0">
                <a:solidFill>
                  <a:schemeClr val="accent1"/>
                </a:solidFill>
              </a:rPr>
              <a:t> </a:t>
            </a:r>
            <a:r>
              <a:rPr lang="hr-HR" sz="4800" dirty="0" err="1" smtClean="0">
                <a:solidFill>
                  <a:schemeClr val="accent1"/>
                </a:solidFill>
              </a:rPr>
              <a:t>visualization</a:t>
            </a:r>
            <a:r>
              <a:rPr lang="hr-HR" sz="4800" dirty="0" smtClean="0">
                <a:solidFill>
                  <a:schemeClr val="accent1"/>
                </a:solidFill>
              </a:rPr>
              <a:t> </a:t>
            </a:r>
            <a:r>
              <a:rPr lang="hr-HR" sz="4800" dirty="0" err="1" smtClean="0">
                <a:solidFill>
                  <a:schemeClr val="accent1"/>
                </a:solidFill>
              </a:rPr>
              <a:t>of</a:t>
            </a:r>
            <a:r>
              <a:rPr lang="hr-HR" sz="4800" dirty="0" smtClean="0">
                <a:solidFill>
                  <a:schemeClr val="accent1"/>
                </a:solidFill>
              </a:rPr>
              <a:t> </a:t>
            </a:r>
            <a:r>
              <a:rPr lang="hr-HR" sz="4800" dirty="0" err="1" smtClean="0">
                <a:solidFill>
                  <a:schemeClr val="accent1"/>
                </a:solidFill>
              </a:rPr>
              <a:t>citation</a:t>
            </a:r>
            <a:r>
              <a:rPr lang="hr-HR" sz="4800" dirty="0" smtClean="0">
                <a:solidFill>
                  <a:schemeClr val="accent1"/>
                </a:solidFill>
              </a:rPr>
              <a:t> </a:t>
            </a:r>
            <a:r>
              <a:rPr lang="hr-HR" sz="4800" dirty="0" err="1" smtClean="0">
                <a:solidFill>
                  <a:schemeClr val="accent1"/>
                </a:solidFill>
              </a:rPr>
              <a:t>networks</a:t>
            </a:r>
            <a:r>
              <a:rPr lang="hr-HR" sz="4800" dirty="0" smtClean="0">
                <a:solidFill>
                  <a:schemeClr val="accent1"/>
                </a:solidFill>
              </a:rPr>
              <a:t> </a:t>
            </a:r>
            <a:r>
              <a:rPr lang="hr-HR" sz="4800" dirty="0" err="1" smtClean="0">
                <a:solidFill>
                  <a:schemeClr val="accent1"/>
                </a:solidFill>
              </a:rPr>
              <a:t>with</a:t>
            </a:r>
            <a:r>
              <a:rPr lang="hr-HR" sz="4800" dirty="0" smtClean="0">
                <a:solidFill>
                  <a:schemeClr val="accent1"/>
                </a:solidFill>
              </a:rPr>
              <a:t> </a:t>
            </a:r>
            <a:r>
              <a:rPr lang="hr-HR" sz="4800" dirty="0" err="1" smtClean="0">
                <a:solidFill>
                  <a:schemeClr val="accent1"/>
                </a:solidFill>
              </a:rPr>
              <a:t>VOSviewer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err="1" smtClean="0"/>
              <a:t>Gustaf</a:t>
            </a:r>
            <a:r>
              <a:rPr lang="hr-HR" dirty="0" smtClean="0"/>
              <a:t> </a:t>
            </a:r>
            <a:r>
              <a:rPr lang="hr-HR" dirty="0" err="1" smtClean="0"/>
              <a:t>Nelhans</a:t>
            </a:r>
            <a:r>
              <a:rPr lang="ca-ES" dirty="0" smtClean="0"/>
              <a:t> </a:t>
            </a:r>
            <a:r>
              <a:rPr lang="en-US" dirty="0" smtClean="0"/>
              <a:t>| </a:t>
            </a:r>
            <a:r>
              <a:rPr lang="hr-HR" dirty="0" smtClean="0"/>
              <a:t>RMIS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440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1885" y="782374"/>
            <a:ext cx="4821676" cy="648942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spcBef>
                <a:spcPts val="103"/>
              </a:spcBef>
            </a:pPr>
            <a:r>
              <a:rPr sz="4130" spc="-9" dirty="0"/>
              <a:t>Citation</a:t>
            </a:r>
            <a:r>
              <a:rPr sz="4130" spc="-54" dirty="0"/>
              <a:t> </a:t>
            </a:r>
            <a:r>
              <a:rPr sz="4130" spc="-5" dirty="0"/>
              <a:t>analysis</a:t>
            </a:r>
            <a:endParaRPr sz="4130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213097" y="2009406"/>
          <a:ext cx="3422082" cy="391482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11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1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3153">
                <a:tc>
                  <a:txBody>
                    <a:bodyPr/>
                    <a:lstStyle/>
                    <a:p>
                      <a:pPr marL="6350">
                        <a:lnSpc>
                          <a:spcPts val="1415"/>
                        </a:lnSpc>
                        <a:spcBef>
                          <a:spcPts val="765"/>
                        </a:spcBef>
                      </a:pPr>
                      <a:r>
                        <a:rPr sz="1100" b="1" spc="15" dirty="0">
                          <a:latin typeface="Calibri"/>
                          <a:cs typeface="Calibri"/>
                        </a:rPr>
                        <a:t>Authors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817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marL="6350">
                        <a:lnSpc>
                          <a:spcPts val="1415"/>
                        </a:lnSpc>
                        <a:spcBef>
                          <a:spcPts val="765"/>
                        </a:spcBef>
                      </a:pPr>
                      <a:r>
                        <a:rPr sz="1100" b="1" spc="10" dirty="0">
                          <a:latin typeface="Calibri"/>
                          <a:cs typeface="Calibri"/>
                        </a:rPr>
                        <a:t>Citations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817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152">
                <a:tc>
                  <a:txBody>
                    <a:bodyPr/>
                    <a:lstStyle/>
                    <a:p>
                      <a:pPr marL="6350">
                        <a:lnSpc>
                          <a:spcPts val="1415"/>
                        </a:lnSpc>
                        <a:spcBef>
                          <a:spcPts val="765"/>
                        </a:spcBef>
                      </a:pPr>
                      <a:r>
                        <a:rPr sz="1100" spc="15" dirty="0">
                          <a:latin typeface="Calibri"/>
                          <a:cs typeface="Calibri"/>
                        </a:rPr>
                        <a:t>DIENER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817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15"/>
                        </a:lnSpc>
                        <a:spcBef>
                          <a:spcPts val="765"/>
                        </a:spcBef>
                      </a:pPr>
                      <a:r>
                        <a:rPr sz="1100" spc="10" dirty="0">
                          <a:latin typeface="Calibri"/>
                          <a:cs typeface="Calibri"/>
                        </a:rPr>
                        <a:t>104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8174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18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0">
                        <a:lnSpc>
                          <a:spcPts val="1415"/>
                        </a:lnSpc>
                        <a:spcBef>
                          <a:spcPts val="940"/>
                        </a:spcBef>
                      </a:pPr>
                      <a:r>
                        <a:rPr sz="1100" spc="10" dirty="0">
                          <a:latin typeface="Calibri"/>
                          <a:cs typeface="Calibri"/>
                        </a:rPr>
                        <a:t>DAVIDSON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RJ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415"/>
                        </a:lnSpc>
                        <a:spcBef>
                          <a:spcPts val="940"/>
                        </a:spcBef>
                      </a:pPr>
                      <a:r>
                        <a:rPr sz="1100" spc="10" dirty="0">
                          <a:latin typeface="Calibri"/>
                          <a:cs typeface="Calibri"/>
                        </a:rPr>
                        <a:t>63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162">
                <a:tc>
                  <a:txBody>
                    <a:bodyPr/>
                    <a:lstStyle/>
                    <a:p>
                      <a:pPr marL="6350">
                        <a:lnSpc>
                          <a:spcPts val="1410"/>
                        </a:lnSpc>
                        <a:spcBef>
                          <a:spcPts val="770"/>
                        </a:spcBef>
                      </a:pPr>
                      <a:r>
                        <a:rPr sz="1100" spc="20" dirty="0">
                          <a:latin typeface="Calibri"/>
                          <a:cs typeface="Calibri"/>
                        </a:rPr>
                        <a:t>HUEBNER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ES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875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10"/>
                        </a:lnSpc>
                        <a:spcBef>
                          <a:spcPts val="770"/>
                        </a:spcBef>
                      </a:pPr>
                      <a:r>
                        <a:rPr sz="1100" spc="10" dirty="0">
                          <a:latin typeface="Calibri"/>
                          <a:cs typeface="Calibri"/>
                        </a:rPr>
                        <a:t>62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875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188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0">
                        <a:lnSpc>
                          <a:spcPts val="1410"/>
                        </a:lnSpc>
                        <a:spcBef>
                          <a:spcPts val="944"/>
                        </a:spcBef>
                      </a:pPr>
                      <a:r>
                        <a:rPr sz="1100" spc="15" dirty="0">
                          <a:latin typeface="Calibri"/>
                          <a:cs typeface="Calibri"/>
                        </a:rPr>
                        <a:t>ZVOLENSKY 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MJ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410"/>
                        </a:lnSpc>
                        <a:spcBef>
                          <a:spcPts val="944"/>
                        </a:spcBef>
                      </a:pPr>
                      <a:r>
                        <a:rPr sz="1100" spc="10" dirty="0">
                          <a:latin typeface="Calibri"/>
                          <a:cs typeface="Calibri"/>
                        </a:rPr>
                        <a:t>61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163">
                <a:tc>
                  <a:txBody>
                    <a:bodyPr/>
                    <a:lstStyle/>
                    <a:p>
                      <a:pPr marL="6350">
                        <a:lnSpc>
                          <a:spcPts val="1410"/>
                        </a:lnSpc>
                        <a:spcBef>
                          <a:spcPts val="770"/>
                        </a:spcBef>
                      </a:pPr>
                      <a:r>
                        <a:rPr sz="1100" spc="15" dirty="0">
                          <a:latin typeface="Calibri"/>
                          <a:cs typeface="Calibri"/>
                        </a:rPr>
                        <a:t>OISHI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S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875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10"/>
                        </a:lnSpc>
                        <a:spcBef>
                          <a:spcPts val="770"/>
                        </a:spcBef>
                      </a:pPr>
                      <a:r>
                        <a:rPr sz="1100" spc="10" dirty="0">
                          <a:latin typeface="Calibri"/>
                          <a:cs typeface="Calibri"/>
                        </a:rPr>
                        <a:t>58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8751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3144">
                <a:tc>
                  <a:txBody>
                    <a:bodyPr/>
                    <a:lstStyle/>
                    <a:p>
                      <a:pPr marL="6350">
                        <a:lnSpc>
                          <a:spcPts val="1410"/>
                        </a:lnSpc>
                        <a:spcBef>
                          <a:spcPts val="775"/>
                        </a:spcBef>
                      </a:pPr>
                      <a:r>
                        <a:rPr sz="1100" spc="15" dirty="0">
                          <a:latin typeface="Calibri"/>
                          <a:cs typeface="Calibri"/>
                        </a:rPr>
                        <a:t>JOINER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TE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932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10"/>
                        </a:lnSpc>
                        <a:spcBef>
                          <a:spcPts val="775"/>
                        </a:spcBef>
                      </a:pPr>
                      <a:r>
                        <a:rPr sz="1100" spc="10" dirty="0">
                          <a:latin typeface="Calibri"/>
                          <a:cs typeface="Calibri"/>
                        </a:rPr>
                        <a:t>54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9327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40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0">
                        <a:lnSpc>
                          <a:spcPts val="1405"/>
                        </a:lnSpc>
                        <a:spcBef>
                          <a:spcPts val="950"/>
                        </a:spcBef>
                      </a:pPr>
                      <a:r>
                        <a:rPr sz="1100" spc="10" dirty="0">
                          <a:latin typeface="Calibri"/>
                          <a:cs typeface="Calibri"/>
                        </a:rPr>
                        <a:t>VALLERAND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10" dirty="0">
                          <a:latin typeface="Calibri"/>
                          <a:cs typeface="Calibri"/>
                        </a:rPr>
                        <a:t>RJ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405"/>
                        </a:lnSpc>
                        <a:spcBef>
                          <a:spcPts val="950"/>
                        </a:spcBef>
                      </a:pPr>
                      <a:r>
                        <a:rPr sz="1100" spc="10" dirty="0">
                          <a:latin typeface="Calibri"/>
                          <a:cs typeface="Calibri"/>
                        </a:rPr>
                        <a:t>52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409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marL="6350">
                        <a:lnSpc>
                          <a:spcPts val="1405"/>
                        </a:lnSpc>
                        <a:spcBef>
                          <a:spcPts val="950"/>
                        </a:spcBef>
                      </a:pPr>
                      <a:r>
                        <a:rPr sz="1100" spc="20" dirty="0">
                          <a:latin typeface="Calibri"/>
                          <a:cs typeface="Calibri"/>
                        </a:rPr>
                        <a:t>ROBINSON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25" dirty="0">
                          <a:latin typeface="Calibri"/>
                          <a:cs typeface="Calibri"/>
                        </a:rPr>
                        <a:t>MD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  <a:p>
                      <a:pPr algn="r">
                        <a:lnSpc>
                          <a:spcPts val="1405"/>
                        </a:lnSpc>
                        <a:spcBef>
                          <a:spcPts val="950"/>
                        </a:spcBef>
                      </a:pPr>
                      <a:r>
                        <a:rPr sz="1100" spc="10" dirty="0">
                          <a:latin typeface="Calibri"/>
                          <a:cs typeface="Calibri"/>
                        </a:rPr>
                        <a:t>51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3162">
                <a:tc>
                  <a:txBody>
                    <a:bodyPr/>
                    <a:lstStyle/>
                    <a:p>
                      <a:pPr marL="6350">
                        <a:lnSpc>
                          <a:spcPts val="1405"/>
                        </a:lnSpc>
                        <a:spcBef>
                          <a:spcPts val="780"/>
                        </a:spcBef>
                      </a:pPr>
                      <a:r>
                        <a:rPr sz="1100" spc="-5" dirty="0">
                          <a:latin typeface="Calibri"/>
                          <a:cs typeface="Calibri"/>
                        </a:rPr>
                        <a:t>WATSON</a:t>
                      </a:r>
                      <a:r>
                        <a:rPr sz="11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100" spc="20" dirty="0">
                          <a:latin typeface="Calibri"/>
                          <a:cs typeface="Calibri"/>
                        </a:rPr>
                        <a:t>D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990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5"/>
                        </a:lnSpc>
                        <a:spcBef>
                          <a:spcPts val="780"/>
                        </a:spcBef>
                      </a:pPr>
                      <a:r>
                        <a:rPr sz="1100" spc="10" dirty="0">
                          <a:latin typeface="Calibri"/>
                          <a:cs typeface="Calibri"/>
                        </a:rPr>
                        <a:t>51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990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3163">
                <a:tc>
                  <a:txBody>
                    <a:bodyPr/>
                    <a:lstStyle/>
                    <a:p>
                      <a:pPr marL="6350">
                        <a:lnSpc>
                          <a:spcPts val="1405"/>
                        </a:lnSpc>
                        <a:spcBef>
                          <a:spcPts val="780"/>
                        </a:spcBef>
                      </a:pPr>
                      <a:r>
                        <a:rPr sz="1100" spc="15" dirty="0">
                          <a:latin typeface="Calibri"/>
                          <a:cs typeface="Calibri"/>
                        </a:rPr>
                        <a:t>SHEK DTL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990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ts val="1405"/>
                        </a:lnSpc>
                        <a:spcBef>
                          <a:spcPts val="780"/>
                        </a:spcBef>
                      </a:pPr>
                      <a:r>
                        <a:rPr sz="1100" spc="10" dirty="0">
                          <a:latin typeface="Calibri"/>
                          <a:cs typeface="Calibri"/>
                        </a:rPr>
                        <a:t>49</a:t>
                      </a:r>
                      <a:endParaRPr sz="1100">
                        <a:latin typeface="Calibri"/>
                        <a:cs typeface="Calibri"/>
                      </a:endParaRPr>
                    </a:p>
                  </a:txBody>
                  <a:tcPr marL="0" marR="0" marT="89903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A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object 5"/>
          <p:cNvSpPr txBox="1"/>
          <p:nvPr/>
        </p:nvSpPr>
        <p:spPr>
          <a:xfrm>
            <a:off x="9552373" y="6248248"/>
            <a:ext cx="170009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23" dirty="0">
                <a:solidFill>
                  <a:srgbClr val="898989"/>
                </a:solidFill>
                <a:latin typeface="Calibri"/>
                <a:cs typeface="Calibri"/>
              </a:rPr>
              <a:t>12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514165" y="2464143"/>
            <a:ext cx="538843" cy="1718534"/>
          </a:xfrm>
          <a:custGeom>
            <a:avLst/>
            <a:gdLst/>
            <a:ahLst/>
            <a:cxnLst/>
            <a:rect l="l" t="t" r="r" b="b"/>
            <a:pathLst>
              <a:path w="593725" h="1893570">
                <a:moveTo>
                  <a:pt x="593111" y="1893135"/>
                </a:moveTo>
                <a:lnTo>
                  <a:pt x="514275" y="1891369"/>
                </a:lnTo>
                <a:lnTo>
                  <a:pt x="443433" y="1886384"/>
                </a:lnTo>
                <a:lnTo>
                  <a:pt x="383414" y="1878652"/>
                </a:lnTo>
                <a:lnTo>
                  <a:pt x="337043" y="1868645"/>
                </a:lnTo>
                <a:lnTo>
                  <a:pt x="296554" y="1843689"/>
                </a:lnTo>
                <a:lnTo>
                  <a:pt x="296556" y="1039044"/>
                </a:lnTo>
                <a:lnTo>
                  <a:pt x="285963" y="1025899"/>
                </a:lnTo>
                <a:lnTo>
                  <a:pt x="209697" y="1004080"/>
                </a:lnTo>
                <a:lnTo>
                  <a:pt x="149677" y="996349"/>
                </a:lnTo>
                <a:lnTo>
                  <a:pt x="78836" y="991364"/>
                </a:lnTo>
                <a:lnTo>
                  <a:pt x="0" y="989598"/>
                </a:lnTo>
                <a:lnTo>
                  <a:pt x="78836" y="987831"/>
                </a:lnTo>
                <a:lnTo>
                  <a:pt x="149677" y="982847"/>
                </a:lnTo>
                <a:lnTo>
                  <a:pt x="209697" y="975115"/>
                </a:lnTo>
                <a:lnTo>
                  <a:pt x="256068" y="965108"/>
                </a:lnTo>
                <a:lnTo>
                  <a:pt x="296556" y="940151"/>
                </a:lnTo>
                <a:lnTo>
                  <a:pt x="296556" y="49446"/>
                </a:lnTo>
                <a:lnTo>
                  <a:pt x="307150" y="36301"/>
                </a:lnTo>
                <a:lnTo>
                  <a:pt x="337045" y="24489"/>
                </a:lnTo>
                <a:lnTo>
                  <a:pt x="383416" y="14482"/>
                </a:lnTo>
                <a:lnTo>
                  <a:pt x="443435" y="6750"/>
                </a:lnTo>
                <a:lnTo>
                  <a:pt x="514277" y="1766"/>
                </a:lnTo>
                <a:lnTo>
                  <a:pt x="593113" y="0"/>
                </a:lnTo>
              </a:path>
            </a:pathLst>
          </a:custGeom>
          <a:ln w="26283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7" name="object 7"/>
          <p:cNvSpPr/>
          <p:nvPr/>
        </p:nvSpPr>
        <p:spPr>
          <a:xfrm>
            <a:off x="7641007" y="2925736"/>
            <a:ext cx="654103" cy="756685"/>
          </a:xfrm>
          <a:custGeom>
            <a:avLst/>
            <a:gdLst/>
            <a:ahLst/>
            <a:cxnLst/>
            <a:rect l="l" t="t" r="r" b="b"/>
            <a:pathLst>
              <a:path w="720725" h="833754">
                <a:moveTo>
                  <a:pt x="0" y="0"/>
                </a:moveTo>
                <a:lnTo>
                  <a:pt x="72571" y="1219"/>
                </a:lnTo>
                <a:lnTo>
                  <a:pt x="140165" y="4718"/>
                </a:lnTo>
                <a:lnTo>
                  <a:pt x="201333" y="10254"/>
                </a:lnTo>
                <a:lnTo>
                  <a:pt x="254626" y="17586"/>
                </a:lnTo>
                <a:lnTo>
                  <a:pt x="298597" y="26472"/>
                </a:lnTo>
                <a:lnTo>
                  <a:pt x="352780" y="47941"/>
                </a:lnTo>
                <a:lnTo>
                  <a:pt x="360096" y="60042"/>
                </a:lnTo>
                <a:lnTo>
                  <a:pt x="360096" y="323397"/>
                </a:lnTo>
                <a:lnTo>
                  <a:pt x="367411" y="335498"/>
                </a:lnTo>
                <a:lnTo>
                  <a:pt x="421594" y="356967"/>
                </a:lnTo>
                <a:lnTo>
                  <a:pt x="465565" y="365853"/>
                </a:lnTo>
                <a:lnTo>
                  <a:pt x="518858" y="373185"/>
                </a:lnTo>
                <a:lnTo>
                  <a:pt x="580026" y="378721"/>
                </a:lnTo>
                <a:lnTo>
                  <a:pt x="647620" y="382220"/>
                </a:lnTo>
                <a:lnTo>
                  <a:pt x="720191" y="383439"/>
                </a:lnTo>
                <a:lnTo>
                  <a:pt x="647620" y="384659"/>
                </a:lnTo>
                <a:lnTo>
                  <a:pt x="580026" y="388158"/>
                </a:lnTo>
                <a:lnTo>
                  <a:pt x="518858" y="393694"/>
                </a:lnTo>
                <a:lnTo>
                  <a:pt x="465565" y="401025"/>
                </a:lnTo>
                <a:lnTo>
                  <a:pt x="421594" y="409911"/>
                </a:lnTo>
                <a:lnTo>
                  <a:pt x="367411" y="431381"/>
                </a:lnTo>
                <a:lnTo>
                  <a:pt x="360096" y="443482"/>
                </a:lnTo>
                <a:lnTo>
                  <a:pt x="360096" y="773522"/>
                </a:lnTo>
                <a:lnTo>
                  <a:pt x="352780" y="785623"/>
                </a:lnTo>
                <a:lnTo>
                  <a:pt x="298597" y="807092"/>
                </a:lnTo>
                <a:lnTo>
                  <a:pt x="254626" y="815978"/>
                </a:lnTo>
                <a:lnTo>
                  <a:pt x="201333" y="823310"/>
                </a:lnTo>
                <a:lnTo>
                  <a:pt x="140165" y="828846"/>
                </a:lnTo>
                <a:lnTo>
                  <a:pt x="72571" y="832345"/>
                </a:lnTo>
                <a:lnTo>
                  <a:pt x="0" y="833564"/>
                </a:lnTo>
              </a:path>
            </a:pathLst>
          </a:custGeom>
          <a:ln w="26286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8" name="object 8"/>
          <p:cNvSpPr txBox="1"/>
          <p:nvPr/>
        </p:nvSpPr>
        <p:spPr>
          <a:xfrm>
            <a:off x="8503552" y="2950175"/>
            <a:ext cx="1424044" cy="586104"/>
          </a:xfrm>
          <a:prstGeom prst="rect">
            <a:avLst/>
          </a:prstGeom>
        </p:spPr>
        <p:txBody>
          <a:bodyPr vert="horz" wrap="square" lIns="0" tIns="13254" rIns="0" bIns="0" rtlCol="0">
            <a:spAutoFit/>
          </a:bodyPr>
          <a:lstStyle/>
          <a:p>
            <a:pPr marL="11527">
              <a:spcBef>
                <a:spcPts val="103"/>
              </a:spcBef>
            </a:pPr>
            <a:r>
              <a:rPr sz="1861" spc="5" dirty="0">
                <a:latin typeface="Calibri"/>
                <a:cs typeface="Calibri"/>
              </a:rPr>
              <a:t>Cited</a:t>
            </a:r>
            <a:r>
              <a:rPr sz="1861" spc="-50" dirty="0">
                <a:latin typeface="Calibri"/>
                <a:cs typeface="Calibri"/>
              </a:rPr>
              <a:t> </a:t>
            </a:r>
            <a:r>
              <a:rPr sz="1861" dirty="0">
                <a:latin typeface="Calibri"/>
                <a:cs typeface="Calibri"/>
              </a:rPr>
              <a:t>together</a:t>
            </a:r>
            <a:endParaRPr sz="1861">
              <a:latin typeface="Calibri"/>
              <a:cs typeface="Calibri"/>
            </a:endParaRPr>
          </a:p>
          <a:p>
            <a:pPr marL="11527">
              <a:spcBef>
                <a:spcPts val="41"/>
              </a:spcBef>
            </a:pPr>
            <a:r>
              <a:rPr sz="1861" i="1" spc="5" dirty="0">
                <a:latin typeface="Calibri"/>
                <a:cs typeface="Calibri"/>
              </a:rPr>
              <a:t>(Co-citation)</a:t>
            </a:r>
            <a:endParaRPr sz="1861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994351" y="2789792"/>
            <a:ext cx="1502997" cy="1166876"/>
          </a:xfrm>
          <a:prstGeom prst="rect">
            <a:avLst/>
          </a:prstGeom>
        </p:spPr>
        <p:txBody>
          <a:bodyPr vert="horz" wrap="square" lIns="0" tIns="9797" rIns="0" bIns="0" rtlCol="0">
            <a:spAutoFit/>
          </a:bodyPr>
          <a:lstStyle/>
          <a:p>
            <a:pPr marL="11527" marR="4611">
              <a:lnSpc>
                <a:spcPct val="101200"/>
              </a:lnSpc>
              <a:spcBef>
                <a:spcPts val="77"/>
              </a:spcBef>
            </a:pPr>
            <a:r>
              <a:rPr sz="1861" spc="-5" dirty="0">
                <a:latin typeface="Calibri"/>
                <a:cs typeface="Calibri"/>
              </a:rPr>
              <a:t>Referred </a:t>
            </a:r>
            <a:r>
              <a:rPr sz="1861" spc="5" dirty="0">
                <a:latin typeface="Calibri"/>
                <a:cs typeface="Calibri"/>
              </a:rPr>
              <a:t>the  </a:t>
            </a:r>
            <a:r>
              <a:rPr sz="1861" spc="9" dirty="0">
                <a:latin typeface="Calibri"/>
                <a:cs typeface="Calibri"/>
              </a:rPr>
              <a:t>same</a:t>
            </a:r>
            <a:r>
              <a:rPr sz="1861" spc="-36" dirty="0">
                <a:latin typeface="Calibri"/>
                <a:cs typeface="Calibri"/>
              </a:rPr>
              <a:t> </a:t>
            </a:r>
            <a:r>
              <a:rPr sz="1861" spc="-5" dirty="0">
                <a:latin typeface="Calibri"/>
                <a:cs typeface="Calibri"/>
              </a:rPr>
              <a:t>literature  </a:t>
            </a:r>
            <a:r>
              <a:rPr sz="1861" i="1" spc="5" dirty="0">
                <a:latin typeface="Calibri"/>
                <a:cs typeface="Calibri"/>
              </a:rPr>
              <a:t>(Bibliographic  </a:t>
            </a:r>
            <a:r>
              <a:rPr sz="1861" i="1" dirty="0">
                <a:latin typeface="Calibri"/>
                <a:cs typeface="Calibri"/>
              </a:rPr>
              <a:t>coupling)</a:t>
            </a:r>
            <a:endParaRPr sz="1861">
              <a:latin typeface="Calibri"/>
              <a:cs typeface="Calibri"/>
            </a:endParaRPr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82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29031" y="561844"/>
            <a:ext cx="9153833" cy="1128385"/>
          </a:xfrm>
          <a:prstGeom prst="rect">
            <a:avLst/>
          </a:prstGeom>
        </p:spPr>
        <p:txBody>
          <a:bodyPr vert="horz" wrap="square" lIns="0" tIns="76072" rIns="0" bIns="0" rtlCol="0" anchor="t">
            <a:spAutoFit/>
          </a:bodyPr>
          <a:lstStyle/>
          <a:p>
            <a:pPr marL="11527" marR="4611" indent="-576">
              <a:lnSpc>
                <a:spcPts val="4057"/>
              </a:lnSpc>
              <a:spcBef>
                <a:spcPts val="599"/>
              </a:spcBef>
            </a:pPr>
            <a:r>
              <a:rPr sz="3721" spc="5" dirty="0"/>
              <a:t>Bibliographic </a:t>
            </a:r>
            <a:r>
              <a:rPr sz="3721" spc="9" dirty="0"/>
              <a:t>coupling </a:t>
            </a:r>
            <a:r>
              <a:rPr sz="3721" spc="-5" dirty="0"/>
              <a:t>at </a:t>
            </a:r>
            <a:r>
              <a:rPr sz="3721" spc="18" dirty="0"/>
              <a:t>author </a:t>
            </a:r>
            <a:r>
              <a:rPr sz="3721" spc="5" dirty="0"/>
              <a:t>level  </a:t>
            </a:r>
            <a:r>
              <a:rPr sz="3721" spc="18" dirty="0"/>
              <a:t>CWTS</a:t>
            </a:r>
            <a:r>
              <a:rPr sz="3721" spc="5" dirty="0"/>
              <a:t> </a:t>
            </a:r>
            <a:r>
              <a:rPr sz="3721" spc="14" dirty="0"/>
              <a:t>n=220</a:t>
            </a:r>
            <a:endParaRPr sz="3721" dirty="0"/>
          </a:p>
        </p:txBody>
      </p:sp>
      <p:sp>
        <p:nvSpPr>
          <p:cNvPr id="3" name="object 3"/>
          <p:cNvSpPr/>
          <p:nvPr/>
        </p:nvSpPr>
        <p:spPr>
          <a:xfrm>
            <a:off x="1888827" y="1742950"/>
            <a:ext cx="7597438" cy="4402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/>
          <p:nvPr/>
        </p:nvSpPr>
        <p:spPr>
          <a:xfrm>
            <a:off x="9552264" y="6248338"/>
            <a:ext cx="170009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23" dirty="0">
                <a:solidFill>
                  <a:srgbClr val="898989"/>
                </a:solidFill>
                <a:latin typeface="Calibri"/>
                <a:cs typeface="Calibri"/>
              </a:rPr>
              <a:t>15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Gustav Nelhans,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142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09368" y="436778"/>
            <a:ext cx="7831177" cy="1040192"/>
          </a:xfrm>
          <a:prstGeom prst="rect">
            <a:avLst/>
          </a:prstGeom>
        </p:spPr>
        <p:txBody>
          <a:bodyPr vert="horz" wrap="square" lIns="0" tIns="27086" rIns="0" bIns="0" rtlCol="0" anchor="t">
            <a:spAutoFit/>
          </a:bodyPr>
          <a:lstStyle/>
          <a:p>
            <a:pPr marL="11527" marR="4611">
              <a:lnSpc>
                <a:spcPct val="97700"/>
              </a:lnSpc>
              <a:spcBef>
                <a:spcPts val="213"/>
              </a:spcBef>
            </a:pPr>
            <a:r>
              <a:rPr sz="3358" spc="5" dirty="0"/>
              <a:t>Bibliographic </a:t>
            </a:r>
            <a:r>
              <a:rPr sz="3358" spc="9" dirty="0"/>
              <a:t>coupling </a:t>
            </a:r>
            <a:r>
              <a:rPr sz="3358" spc="-5" dirty="0"/>
              <a:t>at </a:t>
            </a:r>
            <a:r>
              <a:rPr sz="3358" spc="14" dirty="0"/>
              <a:t>author </a:t>
            </a:r>
            <a:r>
              <a:rPr sz="3358" dirty="0"/>
              <a:t>level  </a:t>
            </a:r>
            <a:r>
              <a:rPr sz="3358" spc="9" dirty="0"/>
              <a:t>CWTS </a:t>
            </a:r>
            <a:r>
              <a:rPr sz="3358" spc="14" dirty="0"/>
              <a:t>n=220 </a:t>
            </a:r>
            <a:r>
              <a:rPr sz="2269" spc="-9" dirty="0"/>
              <a:t>Colour</a:t>
            </a:r>
            <a:r>
              <a:rPr sz="2269" spc="-9" dirty="0"/>
              <a:t> </a:t>
            </a:r>
            <a:r>
              <a:rPr sz="2269" spc="-14" dirty="0"/>
              <a:t>indicates </a:t>
            </a:r>
            <a:r>
              <a:rPr sz="2269" spc="-45" dirty="0"/>
              <a:t>”average </a:t>
            </a:r>
            <a:r>
              <a:rPr sz="2269" spc="-14" dirty="0"/>
              <a:t>publication  </a:t>
            </a:r>
            <a:r>
              <a:rPr sz="2269" spc="9" dirty="0"/>
              <a:t>year”</a:t>
            </a:r>
            <a:endParaRPr sz="2269" dirty="0"/>
          </a:p>
        </p:txBody>
      </p:sp>
      <p:sp>
        <p:nvSpPr>
          <p:cNvPr id="3" name="object 3"/>
          <p:cNvSpPr/>
          <p:nvPr/>
        </p:nvSpPr>
        <p:spPr>
          <a:xfrm>
            <a:off x="2141224" y="1667150"/>
            <a:ext cx="7332508" cy="4419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/>
          <p:nvPr/>
        </p:nvSpPr>
        <p:spPr>
          <a:xfrm>
            <a:off x="9552264" y="6248338"/>
            <a:ext cx="170009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23" dirty="0">
                <a:solidFill>
                  <a:srgbClr val="898989"/>
                </a:solidFill>
                <a:latin typeface="Calibri"/>
                <a:cs typeface="Calibri"/>
              </a:rPr>
              <a:t>16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Gustav Nelhans,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34596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79872" y="653455"/>
            <a:ext cx="8372392" cy="923889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lnSpc>
                <a:spcPts val="4928"/>
              </a:lnSpc>
              <a:spcBef>
                <a:spcPts val="103"/>
              </a:spcBef>
            </a:pPr>
            <a:r>
              <a:rPr sz="4130" spc="-5" dirty="0"/>
              <a:t>Co-citation </a:t>
            </a:r>
            <a:r>
              <a:rPr sz="4130" spc="-18" dirty="0"/>
              <a:t>at </a:t>
            </a:r>
            <a:r>
              <a:rPr sz="4130" dirty="0"/>
              <a:t>article</a:t>
            </a:r>
            <a:r>
              <a:rPr sz="4130" spc="14" dirty="0"/>
              <a:t> </a:t>
            </a:r>
            <a:r>
              <a:rPr sz="4130" spc="-9" dirty="0"/>
              <a:t>level</a:t>
            </a:r>
            <a:endParaRPr sz="4130" dirty="0"/>
          </a:p>
          <a:p>
            <a:pPr marL="11527">
              <a:lnSpc>
                <a:spcPts val="2205"/>
              </a:lnSpc>
            </a:pPr>
            <a:r>
              <a:rPr sz="1861" spc="5" dirty="0"/>
              <a:t>6110 1352 2 Cocit</a:t>
            </a:r>
            <a:r>
              <a:rPr sz="1861" dirty="0"/>
              <a:t> item</a:t>
            </a:r>
          </a:p>
        </p:txBody>
      </p:sp>
      <p:sp>
        <p:nvSpPr>
          <p:cNvPr id="3" name="object 3"/>
          <p:cNvSpPr/>
          <p:nvPr/>
        </p:nvSpPr>
        <p:spPr>
          <a:xfrm>
            <a:off x="1799112" y="1755890"/>
            <a:ext cx="8584578" cy="441876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/>
          <p:nvPr/>
        </p:nvSpPr>
        <p:spPr>
          <a:xfrm>
            <a:off x="9552264" y="6248338"/>
            <a:ext cx="170009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23" dirty="0">
                <a:solidFill>
                  <a:srgbClr val="898989"/>
                </a:solidFill>
                <a:latin typeface="Calibri"/>
                <a:cs typeface="Calibri"/>
              </a:rPr>
              <a:t>17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Gustav Nelhans,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84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3394" y="653456"/>
            <a:ext cx="6992924" cy="923889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lnSpc>
                <a:spcPts val="4928"/>
              </a:lnSpc>
              <a:spcBef>
                <a:spcPts val="103"/>
              </a:spcBef>
            </a:pPr>
            <a:r>
              <a:rPr sz="4130" spc="-5" dirty="0"/>
              <a:t>Co-citation </a:t>
            </a:r>
            <a:r>
              <a:rPr sz="4130" spc="-18" dirty="0"/>
              <a:t>at </a:t>
            </a:r>
            <a:r>
              <a:rPr sz="4130" spc="5" dirty="0"/>
              <a:t>author</a:t>
            </a:r>
            <a:r>
              <a:rPr sz="4130" spc="-14" dirty="0"/>
              <a:t> </a:t>
            </a:r>
            <a:r>
              <a:rPr sz="4130" spc="-9" dirty="0"/>
              <a:t>level</a:t>
            </a:r>
            <a:endParaRPr sz="4130" dirty="0"/>
          </a:p>
          <a:p>
            <a:pPr marL="11527">
              <a:lnSpc>
                <a:spcPts val="2205"/>
              </a:lnSpc>
            </a:pPr>
            <a:r>
              <a:rPr sz="1861" spc="5" dirty="0"/>
              <a:t>3444 1106 2 Cocit</a:t>
            </a:r>
            <a:r>
              <a:rPr sz="1861" dirty="0"/>
              <a:t> </a:t>
            </a:r>
            <a:r>
              <a:rPr sz="1861" spc="5" dirty="0"/>
              <a:t>Auth</a:t>
            </a:r>
            <a:endParaRPr sz="1861" dirty="0"/>
          </a:p>
        </p:txBody>
      </p:sp>
      <p:sp>
        <p:nvSpPr>
          <p:cNvPr id="3" name="object 3"/>
          <p:cNvSpPr/>
          <p:nvPr/>
        </p:nvSpPr>
        <p:spPr>
          <a:xfrm>
            <a:off x="1869808" y="1799040"/>
            <a:ext cx="8501469" cy="48401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 txBox="1"/>
          <p:nvPr/>
        </p:nvSpPr>
        <p:spPr>
          <a:xfrm>
            <a:off x="9552373" y="6248248"/>
            <a:ext cx="170009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23" dirty="0">
                <a:solidFill>
                  <a:srgbClr val="898989"/>
                </a:solidFill>
                <a:latin typeface="Calibri"/>
                <a:cs typeface="Calibri"/>
              </a:rPr>
              <a:t>18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170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52" y="653456"/>
            <a:ext cx="8468490" cy="923889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lnSpc>
                <a:spcPts val="4928"/>
              </a:lnSpc>
              <a:spcBef>
                <a:spcPts val="103"/>
              </a:spcBef>
            </a:pPr>
            <a:r>
              <a:rPr sz="4130" spc="-5" dirty="0"/>
              <a:t>Co-citation </a:t>
            </a:r>
            <a:r>
              <a:rPr sz="4130" spc="5" dirty="0"/>
              <a:t>of </a:t>
            </a:r>
            <a:r>
              <a:rPr sz="4130" spc="-9" dirty="0"/>
              <a:t>sources</a:t>
            </a:r>
            <a:r>
              <a:rPr sz="4130" dirty="0"/>
              <a:t> </a:t>
            </a:r>
            <a:r>
              <a:rPr sz="4130" spc="14" dirty="0"/>
              <a:t>(journals)</a:t>
            </a:r>
            <a:endParaRPr sz="4130" dirty="0"/>
          </a:p>
          <a:p>
            <a:pPr marL="11527">
              <a:lnSpc>
                <a:spcPts val="2205"/>
              </a:lnSpc>
            </a:pPr>
            <a:r>
              <a:rPr sz="1861" spc="5" dirty="0"/>
              <a:t>2648 737 2 Cocit</a:t>
            </a:r>
            <a:r>
              <a:rPr sz="1861" dirty="0"/>
              <a:t> sources</a:t>
            </a:r>
          </a:p>
        </p:txBody>
      </p:sp>
      <p:sp>
        <p:nvSpPr>
          <p:cNvPr id="3" name="object 3"/>
          <p:cNvSpPr/>
          <p:nvPr/>
        </p:nvSpPr>
        <p:spPr>
          <a:xfrm>
            <a:off x="1796784" y="1762359"/>
            <a:ext cx="8573233" cy="42451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/>
          <p:nvPr/>
        </p:nvSpPr>
        <p:spPr>
          <a:xfrm>
            <a:off x="4990215" y="6076447"/>
            <a:ext cx="2203781" cy="531175"/>
          </a:xfrm>
          <a:prstGeom prst="rect">
            <a:avLst/>
          </a:prstGeom>
        </p:spPr>
        <p:txBody>
          <a:bodyPr vert="horz" wrap="square" lIns="0" tIns="8068" rIns="0" bIns="0" rtlCol="0">
            <a:spAutoFit/>
          </a:bodyPr>
          <a:lstStyle/>
          <a:p>
            <a:pPr marL="10950" marR="4611" algn="ctr">
              <a:lnSpc>
                <a:spcPct val="104200"/>
              </a:lnSpc>
              <a:spcBef>
                <a:spcPts val="64"/>
              </a:spcBef>
            </a:pP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This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work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licensed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under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a 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Creative  </a:t>
            </a:r>
            <a:r>
              <a:rPr sz="1089" spc="18" dirty="0">
                <a:solidFill>
                  <a:srgbClr val="898989"/>
                </a:solidFill>
                <a:latin typeface="Calibri"/>
                <a:cs typeface="Calibri"/>
              </a:rPr>
              <a:t>Commons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Attribution-ShareAlike 4.0  International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License.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52373" y="6248248"/>
            <a:ext cx="170009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23" dirty="0">
                <a:solidFill>
                  <a:srgbClr val="898989"/>
                </a:solidFill>
                <a:latin typeface="Calibri"/>
                <a:cs typeface="Calibri"/>
              </a:rPr>
              <a:t>19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873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94736" y="782374"/>
            <a:ext cx="5026284" cy="648942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spcBef>
                <a:spcPts val="103"/>
              </a:spcBef>
            </a:pPr>
            <a:r>
              <a:rPr sz="4130" spc="-9" dirty="0"/>
              <a:t>Co-wordanalysis</a:t>
            </a:r>
            <a:endParaRPr sz="4130" dirty="0"/>
          </a:p>
        </p:txBody>
      </p:sp>
      <p:sp>
        <p:nvSpPr>
          <p:cNvPr id="3" name="object 3"/>
          <p:cNvSpPr txBox="1"/>
          <p:nvPr/>
        </p:nvSpPr>
        <p:spPr>
          <a:xfrm>
            <a:off x="1474840" y="1893333"/>
            <a:ext cx="7922438" cy="3202318"/>
          </a:xfrm>
          <a:prstGeom prst="rect">
            <a:avLst/>
          </a:prstGeom>
        </p:spPr>
        <p:txBody>
          <a:bodyPr vert="horz" wrap="square" lIns="0" tIns="57054" rIns="0" bIns="0" rtlCol="0">
            <a:spAutoFit/>
          </a:bodyPr>
          <a:lstStyle/>
          <a:p>
            <a:pPr marL="226495" marR="126215" indent="-214969">
              <a:lnSpc>
                <a:spcPts val="2841"/>
              </a:lnSpc>
              <a:spcBef>
                <a:spcPts val="449"/>
              </a:spcBef>
              <a:buFont typeface="Arial"/>
              <a:buChar char="•"/>
              <a:tabLst>
                <a:tab pos="227072" algn="l"/>
              </a:tabLst>
            </a:pPr>
            <a:r>
              <a:rPr sz="2632" spc="-5" dirty="0">
                <a:latin typeface="Calibri"/>
                <a:cs typeface="Calibri"/>
              </a:rPr>
              <a:t>Combined </a:t>
            </a:r>
            <a:r>
              <a:rPr sz="2632" b="1" spc="-5" dirty="0">
                <a:latin typeface="Calibri"/>
                <a:cs typeface="Calibri"/>
              </a:rPr>
              <a:t>analysis </a:t>
            </a:r>
            <a:r>
              <a:rPr sz="2632" spc="-5" dirty="0">
                <a:latin typeface="Calibri"/>
                <a:cs typeface="Calibri"/>
              </a:rPr>
              <a:t>and </a:t>
            </a:r>
            <a:r>
              <a:rPr sz="2632" b="1" spc="-5" dirty="0">
                <a:latin typeface="Calibri"/>
                <a:cs typeface="Calibri"/>
              </a:rPr>
              <a:t>visualization </a:t>
            </a:r>
            <a:r>
              <a:rPr sz="2632" spc="-5" dirty="0">
                <a:latin typeface="Calibri"/>
                <a:cs typeface="Calibri"/>
              </a:rPr>
              <a:t>method </a:t>
            </a:r>
            <a:r>
              <a:rPr sz="2632" spc="-23" dirty="0">
                <a:latin typeface="Calibri"/>
                <a:cs typeface="Calibri"/>
              </a:rPr>
              <a:t>for  </a:t>
            </a:r>
            <a:r>
              <a:rPr sz="2632" spc="-18" dirty="0">
                <a:latin typeface="Calibri"/>
                <a:cs typeface="Calibri"/>
              </a:rPr>
              <a:t>investigating </a:t>
            </a:r>
            <a:r>
              <a:rPr sz="2632" dirty="0">
                <a:latin typeface="Calibri"/>
                <a:cs typeface="Calibri"/>
              </a:rPr>
              <a:t>the </a:t>
            </a:r>
            <a:r>
              <a:rPr sz="2632" spc="-5" dirty="0">
                <a:latin typeface="Calibri"/>
                <a:cs typeface="Calibri"/>
              </a:rPr>
              <a:t>dynamics </a:t>
            </a:r>
            <a:r>
              <a:rPr sz="2632" dirty="0">
                <a:latin typeface="Calibri"/>
                <a:cs typeface="Calibri"/>
              </a:rPr>
              <a:t>of a </a:t>
            </a:r>
            <a:r>
              <a:rPr sz="2632" spc="-5" dirty="0">
                <a:latin typeface="Calibri"/>
                <a:cs typeface="Calibri"/>
              </a:rPr>
              <a:t>set </a:t>
            </a:r>
            <a:r>
              <a:rPr sz="2632" dirty="0">
                <a:latin typeface="Calibri"/>
                <a:cs typeface="Calibri"/>
              </a:rPr>
              <a:t>of</a:t>
            </a:r>
            <a:r>
              <a:rPr sz="2632" spc="45" dirty="0">
                <a:latin typeface="Calibri"/>
                <a:cs typeface="Calibri"/>
              </a:rPr>
              <a:t> </a:t>
            </a:r>
            <a:r>
              <a:rPr sz="2632" spc="-14" dirty="0">
                <a:latin typeface="Calibri"/>
                <a:cs typeface="Calibri"/>
              </a:rPr>
              <a:t>texts</a:t>
            </a:r>
            <a:endParaRPr sz="2632" dirty="0">
              <a:latin typeface="Calibri"/>
              <a:cs typeface="Calibri"/>
            </a:endParaRPr>
          </a:p>
          <a:p>
            <a:pPr marL="226495" marR="4611" indent="-214969">
              <a:lnSpc>
                <a:spcPct val="90600"/>
              </a:lnSpc>
              <a:spcBef>
                <a:spcPts val="885"/>
              </a:spcBef>
              <a:buFont typeface="Arial"/>
              <a:buChar char="•"/>
              <a:tabLst>
                <a:tab pos="227072" algn="l"/>
              </a:tabLst>
            </a:pPr>
            <a:r>
              <a:rPr sz="2632" spc="-5" dirty="0">
                <a:latin typeface="Calibri"/>
                <a:cs typeface="Calibri"/>
              </a:rPr>
              <a:t>The </a:t>
            </a:r>
            <a:r>
              <a:rPr sz="2632" spc="-9" dirty="0">
                <a:latin typeface="Calibri"/>
                <a:cs typeface="Calibri"/>
              </a:rPr>
              <a:t>methodological </a:t>
            </a:r>
            <a:r>
              <a:rPr sz="2632" spc="-5" dirty="0">
                <a:latin typeface="Calibri"/>
                <a:cs typeface="Calibri"/>
              </a:rPr>
              <a:t>basis </a:t>
            </a:r>
            <a:r>
              <a:rPr sz="2632" spc="-23" dirty="0">
                <a:latin typeface="Calibri"/>
                <a:cs typeface="Calibri"/>
              </a:rPr>
              <a:t>for </a:t>
            </a:r>
            <a:r>
              <a:rPr sz="2632" spc="-14" dirty="0">
                <a:latin typeface="Calibri"/>
                <a:cs typeface="Calibri"/>
              </a:rPr>
              <a:t>co-word </a:t>
            </a:r>
            <a:r>
              <a:rPr sz="2632" spc="-9" dirty="0">
                <a:latin typeface="Calibri"/>
                <a:cs typeface="Calibri"/>
              </a:rPr>
              <a:t>analysis </a:t>
            </a:r>
            <a:r>
              <a:rPr sz="2632" spc="-5" dirty="0">
                <a:latin typeface="Calibri"/>
                <a:cs typeface="Calibri"/>
              </a:rPr>
              <a:t>is  </a:t>
            </a:r>
            <a:r>
              <a:rPr sz="2632" dirty="0">
                <a:latin typeface="Calibri"/>
                <a:cs typeface="Calibri"/>
              </a:rPr>
              <a:t>the </a:t>
            </a:r>
            <a:r>
              <a:rPr sz="2632" spc="-5" dirty="0">
                <a:latin typeface="Calibri"/>
                <a:cs typeface="Calibri"/>
              </a:rPr>
              <a:t>idea </a:t>
            </a:r>
            <a:r>
              <a:rPr sz="2632" spc="-9" dirty="0">
                <a:latin typeface="Calibri"/>
                <a:cs typeface="Calibri"/>
              </a:rPr>
              <a:t>that </a:t>
            </a:r>
            <a:r>
              <a:rPr sz="2632" spc="-5" dirty="0">
                <a:latin typeface="Calibri"/>
                <a:cs typeface="Calibri"/>
              </a:rPr>
              <a:t>co-occurrence </a:t>
            </a:r>
            <a:r>
              <a:rPr sz="2632" dirty="0">
                <a:latin typeface="Calibri"/>
                <a:cs typeface="Calibri"/>
              </a:rPr>
              <a:t>of </a:t>
            </a:r>
            <a:r>
              <a:rPr sz="2632" spc="-23" dirty="0">
                <a:latin typeface="Calibri"/>
                <a:cs typeface="Calibri"/>
              </a:rPr>
              <a:t>keywords </a:t>
            </a:r>
            <a:r>
              <a:rPr sz="2632" spc="-5" dirty="0">
                <a:latin typeface="Calibri"/>
                <a:cs typeface="Calibri"/>
              </a:rPr>
              <a:t>describe  </a:t>
            </a:r>
            <a:r>
              <a:rPr sz="2632" dirty="0">
                <a:latin typeface="Calibri"/>
                <a:cs typeface="Calibri"/>
              </a:rPr>
              <a:t>the </a:t>
            </a:r>
            <a:r>
              <a:rPr sz="2632" spc="-18" dirty="0">
                <a:latin typeface="Calibri"/>
                <a:cs typeface="Calibri"/>
              </a:rPr>
              <a:t>content </a:t>
            </a:r>
            <a:r>
              <a:rPr sz="2632" spc="-5" dirty="0">
                <a:latin typeface="Calibri"/>
                <a:cs typeface="Calibri"/>
              </a:rPr>
              <a:t>of </a:t>
            </a:r>
            <a:r>
              <a:rPr sz="2632" dirty="0">
                <a:latin typeface="Calibri"/>
                <a:cs typeface="Calibri"/>
              </a:rPr>
              <a:t>the </a:t>
            </a:r>
            <a:r>
              <a:rPr sz="2632" spc="-5" dirty="0">
                <a:latin typeface="Calibri"/>
                <a:cs typeface="Calibri"/>
              </a:rPr>
              <a:t>documents in </a:t>
            </a:r>
            <a:r>
              <a:rPr sz="2632" dirty="0">
                <a:latin typeface="Calibri"/>
                <a:cs typeface="Calibri"/>
              </a:rPr>
              <a:t>a </a:t>
            </a:r>
            <a:r>
              <a:rPr sz="2632" spc="-5" dirty="0">
                <a:latin typeface="Calibri"/>
                <a:cs typeface="Calibri"/>
              </a:rPr>
              <a:t>set of</a:t>
            </a:r>
            <a:r>
              <a:rPr sz="2632" spc="32" dirty="0">
                <a:latin typeface="Calibri"/>
                <a:cs typeface="Calibri"/>
              </a:rPr>
              <a:t> </a:t>
            </a:r>
            <a:r>
              <a:rPr sz="2632" spc="-9" dirty="0">
                <a:latin typeface="Calibri"/>
                <a:cs typeface="Calibri"/>
              </a:rPr>
              <a:t>texts.</a:t>
            </a:r>
            <a:endParaRPr sz="2632" dirty="0">
              <a:latin typeface="Calibri"/>
              <a:cs typeface="Calibri"/>
            </a:endParaRPr>
          </a:p>
          <a:p>
            <a:pPr marL="226495" marR="25935" indent="-214969">
              <a:lnSpc>
                <a:spcPts val="2841"/>
              </a:lnSpc>
              <a:spcBef>
                <a:spcPts val="985"/>
              </a:spcBef>
              <a:buFont typeface="Arial"/>
              <a:buChar char="•"/>
              <a:tabLst>
                <a:tab pos="227649" algn="l"/>
              </a:tabLst>
            </a:pPr>
            <a:r>
              <a:rPr sz="2632" spc="-32" dirty="0">
                <a:latin typeface="Calibri"/>
                <a:cs typeface="Calibri"/>
              </a:rPr>
              <a:t>Generally, </a:t>
            </a:r>
            <a:r>
              <a:rPr sz="2632" spc="-5" dirty="0">
                <a:latin typeface="Calibri"/>
                <a:cs typeface="Calibri"/>
              </a:rPr>
              <a:t>one </a:t>
            </a:r>
            <a:r>
              <a:rPr sz="2632" spc="-9" dirty="0">
                <a:latin typeface="Calibri"/>
                <a:cs typeface="Calibri"/>
              </a:rPr>
              <a:t>can </a:t>
            </a:r>
            <a:r>
              <a:rPr sz="2632" spc="-18" dirty="0">
                <a:latin typeface="Calibri"/>
                <a:cs typeface="Calibri"/>
              </a:rPr>
              <a:t>say </a:t>
            </a:r>
            <a:r>
              <a:rPr sz="2632" spc="-9" dirty="0">
                <a:latin typeface="Calibri"/>
                <a:cs typeface="Calibri"/>
              </a:rPr>
              <a:t>that two </a:t>
            </a:r>
            <a:r>
              <a:rPr sz="2632" spc="-23" dirty="0">
                <a:latin typeface="Calibri"/>
                <a:cs typeface="Calibri"/>
              </a:rPr>
              <a:t>keywords, </a:t>
            </a:r>
            <a:r>
              <a:rPr sz="2632" dirty="0">
                <a:latin typeface="Calibri"/>
                <a:cs typeface="Calibri"/>
              </a:rPr>
              <a:t>i</a:t>
            </a:r>
            <a:r>
              <a:rPr sz="2632" dirty="0">
                <a:latin typeface="Calibri"/>
                <a:cs typeface="Calibri"/>
              </a:rPr>
              <a:t> </a:t>
            </a:r>
            <a:r>
              <a:rPr sz="2632" spc="-5" dirty="0">
                <a:latin typeface="Calibri"/>
                <a:cs typeface="Calibri"/>
              </a:rPr>
              <a:t>and </a:t>
            </a:r>
            <a:r>
              <a:rPr sz="2632" spc="5" dirty="0">
                <a:latin typeface="Calibri"/>
                <a:cs typeface="Calibri"/>
              </a:rPr>
              <a:t>j,  </a:t>
            </a:r>
            <a:r>
              <a:rPr sz="2632" spc="-14" dirty="0">
                <a:latin typeface="Calibri"/>
                <a:cs typeface="Calibri"/>
              </a:rPr>
              <a:t>co-exist </a:t>
            </a:r>
            <a:r>
              <a:rPr sz="2632" spc="-5" dirty="0">
                <a:latin typeface="Calibri"/>
                <a:cs typeface="Calibri"/>
              </a:rPr>
              <a:t>with each other when </a:t>
            </a:r>
            <a:r>
              <a:rPr sz="2632" spc="-14" dirty="0">
                <a:latin typeface="Calibri"/>
                <a:cs typeface="Calibri"/>
              </a:rPr>
              <a:t>found together </a:t>
            </a:r>
            <a:r>
              <a:rPr sz="2632" spc="-5" dirty="0">
                <a:latin typeface="Calibri"/>
                <a:cs typeface="Calibri"/>
              </a:rPr>
              <a:t>in  </a:t>
            </a:r>
            <a:r>
              <a:rPr sz="2632" dirty="0">
                <a:latin typeface="Calibri"/>
                <a:cs typeface="Calibri"/>
              </a:rPr>
              <a:t>the </a:t>
            </a:r>
            <a:r>
              <a:rPr sz="2632" spc="-5" dirty="0">
                <a:latin typeface="Calibri"/>
                <a:cs typeface="Calibri"/>
              </a:rPr>
              <a:t>description of </a:t>
            </a:r>
            <a:r>
              <a:rPr sz="2632" dirty="0">
                <a:latin typeface="Calibri"/>
                <a:cs typeface="Calibri"/>
              </a:rPr>
              <a:t>a </a:t>
            </a:r>
            <a:r>
              <a:rPr sz="2632" spc="-5" dirty="0">
                <a:latin typeface="Calibri"/>
                <a:cs typeface="Calibri"/>
              </a:rPr>
              <a:t>single</a:t>
            </a:r>
            <a:r>
              <a:rPr sz="2632" spc="5" dirty="0">
                <a:latin typeface="Calibri"/>
                <a:cs typeface="Calibri"/>
              </a:rPr>
              <a:t> </a:t>
            </a:r>
            <a:r>
              <a:rPr sz="2632" spc="-5" dirty="0">
                <a:latin typeface="Calibri"/>
                <a:cs typeface="Calibri"/>
              </a:rPr>
              <a:t>document.</a:t>
            </a:r>
            <a:endParaRPr sz="2632" dirty="0">
              <a:latin typeface="Calibri"/>
              <a:cs typeface="Calibri"/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9156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06245" y="782374"/>
            <a:ext cx="6734761" cy="648942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spcBef>
                <a:spcPts val="103"/>
              </a:spcBef>
            </a:pPr>
            <a:r>
              <a:rPr sz="4130" spc="-9" dirty="0"/>
              <a:t>Co-wordanalysis</a:t>
            </a:r>
            <a:r>
              <a:rPr sz="4130" spc="-27" dirty="0"/>
              <a:t> </a:t>
            </a:r>
            <a:r>
              <a:rPr sz="4130" spc="-14" dirty="0"/>
              <a:t>(today)</a:t>
            </a:r>
            <a:endParaRPr sz="4130" dirty="0"/>
          </a:p>
        </p:txBody>
      </p:sp>
      <p:sp>
        <p:nvSpPr>
          <p:cNvPr id="3" name="object 3"/>
          <p:cNvSpPr txBox="1"/>
          <p:nvPr/>
        </p:nvSpPr>
        <p:spPr>
          <a:xfrm>
            <a:off x="1376516" y="1814079"/>
            <a:ext cx="8331388" cy="3018254"/>
          </a:xfrm>
          <a:prstGeom prst="rect">
            <a:avLst/>
          </a:prstGeom>
        </p:spPr>
        <p:txBody>
          <a:bodyPr vert="horz" wrap="square" lIns="0" tIns="90479" rIns="0" bIns="0" rtlCol="0">
            <a:spAutoFit/>
          </a:bodyPr>
          <a:lstStyle/>
          <a:p>
            <a:pPr marL="227072" indent="-215546">
              <a:spcBef>
                <a:spcPts val="712"/>
              </a:spcBef>
              <a:buFont typeface="Arial"/>
              <a:buChar char="•"/>
              <a:tabLst>
                <a:tab pos="227072" algn="l"/>
              </a:tabLst>
            </a:pPr>
            <a:r>
              <a:rPr sz="2632" spc="-9" dirty="0">
                <a:latin typeface="Calibri"/>
                <a:cs typeface="Calibri"/>
              </a:rPr>
              <a:t>Digital </a:t>
            </a:r>
            <a:r>
              <a:rPr sz="2632" spc="-5" dirty="0">
                <a:latin typeface="Calibri"/>
                <a:cs typeface="Calibri"/>
              </a:rPr>
              <a:t>methods. </a:t>
            </a:r>
            <a:r>
              <a:rPr sz="2632" spc="-27" dirty="0">
                <a:latin typeface="Calibri"/>
                <a:cs typeface="Calibri"/>
              </a:rPr>
              <a:t>(Textometrica,</a:t>
            </a:r>
            <a:r>
              <a:rPr sz="2632" spc="23" dirty="0">
                <a:latin typeface="Calibri"/>
                <a:cs typeface="Calibri"/>
              </a:rPr>
              <a:t> </a:t>
            </a:r>
            <a:r>
              <a:rPr sz="2632" spc="-14" dirty="0">
                <a:latin typeface="Calibri"/>
                <a:cs typeface="Calibri"/>
              </a:rPr>
              <a:t>VOSviewer</a:t>
            </a:r>
            <a:r>
              <a:rPr sz="2632" spc="-14" dirty="0">
                <a:latin typeface="Calibri"/>
                <a:cs typeface="Calibri"/>
              </a:rPr>
              <a:t>)</a:t>
            </a:r>
            <a:endParaRPr sz="2632" dirty="0">
              <a:latin typeface="Calibri"/>
              <a:cs typeface="Calibri"/>
            </a:endParaRPr>
          </a:p>
          <a:p>
            <a:pPr marL="227072" indent="-215546">
              <a:spcBef>
                <a:spcPts val="626"/>
              </a:spcBef>
              <a:buFont typeface="Arial"/>
              <a:buChar char="•"/>
              <a:tabLst>
                <a:tab pos="227649" algn="l"/>
              </a:tabLst>
            </a:pPr>
            <a:r>
              <a:rPr sz="2632" spc="-64" dirty="0">
                <a:latin typeface="Calibri"/>
                <a:cs typeface="Calibri"/>
              </a:rPr>
              <a:t>Cf. </a:t>
            </a:r>
            <a:r>
              <a:rPr sz="2632" spc="-9" dirty="0">
                <a:latin typeface="Calibri"/>
                <a:cs typeface="Calibri"/>
              </a:rPr>
              <a:t>”wordclouds</a:t>
            </a:r>
            <a:r>
              <a:rPr sz="2632" spc="-9" dirty="0">
                <a:latin typeface="Calibri"/>
                <a:cs typeface="Calibri"/>
              </a:rPr>
              <a:t>” </a:t>
            </a:r>
            <a:r>
              <a:rPr sz="2632" spc="-5" dirty="0">
                <a:latin typeface="Calibri"/>
                <a:cs typeface="Calibri"/>
              </a:rPr>
              <a:t>with spatial</a:t>
            </a:r>
            <a:r>
              <a:rPr sz="2632" spc="91" dirty="0">
                <a:latin typeface="Calibri"/>
                <a:cs typeface="Calibri"/>
              </a:rPr>
              <a:t> </a:t>
            </a:r>
            <a:r>
              <a:rPr sz="2632" spc="-9" dirty="0">
                <a:latin typeface="Calibri"/>
                <a:cs typeface="Calibri"/>
              </a:rPr>
              <a:t>extension</a:t>
            </a:r>
            <a:endParaRPr sz="2632" dirty="0">
              <a:latin typeface="Calibri"/>
              <a:cs typeface="Calibri"/>
            </a:endParaRPr>
          </a:p>
          <a:p>
            <a:pPr marL="227072" marR="77804" indent="-214969">
              <a:lnSpc>
                <a:spcPct val="90600"/>
              </a:lnSpc>
              <a:spcBef>
                <a:spcPts val="926"/>
              </a:spcBef>
              <a:buFont typeface="Arial"/>
              <a:buChar char="•"/>
              <a:tabLst>
                <a:tab pos="227649" algn="l"/>
              </a:tabLst>
            </a:pPr>
            <a:r>
              <a:rPr sz="2632" spc="-18" dirty="0">
                <a:latin typeface="Calibri"/>
                <a:cs typeface="Calibri"/>
              </a:rPr>
              <a:t>Related </a:t>
            </a:r>
            <a:r>
              <a:rPr sz="2632" spc="-9" dirty="0">
                <a:latin typeface="Calibri"/>
                <a:cs typeface="Calibri"/>
              </a:rPr>
              <a:t>terms </a:t>
            </a:r>
            <a:r>
              <a:rPr sz="2632" spc="-14" dirty="0">
                <a:latin typeface="Calibri"/>
                <a:cs typeface="Calibri"/>
              </a:rPr>
              <a:t>are </a:t>
            </a:r>
            <a:r>
              <a:rPr sz="2632" dirty="0">
                <a:latin typeface="Calibri"/>
                <a:cs typeface="Calibri"/>
              </a:rPr>
              <a:t>shown closer </a:t>
            </a:r>
            <a:r>
              <a:rPr sz="2632" spc="-41" dirty="0">
                <a:latin typeface="Calibri"/>
                <a:cs typeface="Calibri"/>
              </a:rPr>
              <a:t>together. </a:t>
            </a:r>
            <a:r>
              <a:rPr sz="2632" spc="-18" dirty="0">
                <a:latin typeface="Calibri"/>
                <a:cs typeface="Calibri"/>
              </a:rPr>
              <a:t>Size </a:t>
            </a:r>
            <a:r>
              <a:rPr sz="2632" dirty="0">
                <a:latin typeface="Calibri"/>
                <a:cs typeface="Calibri"/>
              </a:rPr>
              <a:t>of  </a:t>
            </a:r>
            <a:r>
              <a:rPr sz="2632" spc="-5" dirty="0">
                <a:latin typeface="Calibri"/>
                <a:cs typeface="Calibri"/>
              </a:rPr>
              <a:t>nodes based </a:t>
            </a:r>
            <a:r>
              <a:rPr sz="2632" dirty="0">
                <a:latin typeface="Calibri"/>
                <a:cs typeface="Calibri"/>
              </a:rPr>
              <a:t>on </a:t>
            </a:r>
            <a:r>
              <a:rPr sz="2632" spc="-27" dirty="0">
                <a:latin typeface="Calibri"/>
                <a:cs typeface="Calibri"/>
              </a:rPr>
              <a:t>frequency. </a:t>
            </a:r>
            <a:r>
              <a:rPr sz="2632" spc="-50" dirty="0">
                <a:latin typeface="Calibri"/>
                <a:cs typeface="Calibri"/>
              </a:rPr>
              <a:t>Terms </a:t>
            </a:r>
            <a:r>
              <a:rPr sz="2632" spc="-9" dirty="0">
                <a:latin typeface="Calibri"/>
                <a:cs typeface="Calibri"/>
              </a:rPr>
              <a:t>can </a:t>
            </a:r>
            <a:r>
              <a:rPr sz="2632" dirty="0">
                <a:latin typeface="Calibri"/>
                <a:cs typeface="Calibri"/>
              </a:rPr>
              <a:t>be </a:t>
            </a:r>
            <a:r>
              <a:rPr sz="2632" spc="-5" dirty="0">
                <a:latin typeface="Calibri"/>
                <a:cs typeface="Calibri"/>
              </a:rPr>
              <a:t>combined  </a:t>
            </a:r>
            <a:r>
              <a:rPr sz="2632" spc="-14" dirty="0">
                <a:latin typeface="Calibri"/>
                <a:cs typeface="Calibri"/>
              </a:rPr>
              <a:t>into</a:t>
            </a:r>
            <a:r>
              <a:rPr sz="2632" dirty="0">
                <a:latin typeface="Calibri"/>
                <a:cs typeface="Calibri"/>
              </a:rPr>
              <a:t> </a:t>
            </a:r>
            <a:r>
              <a:rPr sz="2632" spc="-5" dirty="0">
                <a:latin typeface="Calibri"/>
                <a:cs typeface="Calibri"/>
              </a:rPr>
              <a:t>concepts:</a:t>
            </a:r>
            <a:endParaRPr sz="2632" dirty="0">
              <a:latin typeface="Calibri"/>
              <a:cs typeface="Calibri"/>
            </a:endParaRPr>
          </a:p>
          <a:p>
            <a:pPr marL="657012" marR="4611" lvl="1" indent="-215546">
              <a:lnSpc>
                <a:spcPts val="2451"/>
              </a:lnSpc>
              <a:spcBef>
                <a:spcPts val="504"/>
              </a:spcBef>
              <a:buFont typeface="Arial"/>
              <a:buChar char="•"/>
              <a:tabLst>
                <a:tab pos="657588" algn="l"/>
              </a:tabLst>
            </a:pPr>
            <a:r>
              <a:rPr sz="2269" spc="-9" dirty="0">
                <a:latin typeface="Calibri"/>
                <a:cs typeface="Calibri"/>
              </a:rPr>
              <a:t>'North America', 'United </a:t>
            </a:r>
            <a:r>
              <a:rPr sz="2269" spc="-18" dirty="0">
                <a:latin typeface="Calibri"/>
                <a:cs typeface="Calibri"/>
              </a:rPr>
              <a:t>States,' </a:t>
            </a:r>
            <a:r>
              <a:rPr sz="2269" spc="-9" dirty="0">
                <a:latin typeface="Calibri"/>
                <a:cs typeface="Calibri"/>
              </a:rPr>
              <a:t>'US', </a:t>
            </a:r>
            <a:r>
              <a:rPr sz="2269" spc="-14" dirty="0">
                <a:latin typeface="Calibri"/>
                <a:cs typeface="Calibri"/>
              </a:rPr>
              <a:t>'U.S.A.', </a:t>
            </a:r>
            <a:r>
              <a:rPr sz="2269" spc="-18" dirty="0">
                <a:latin typeface="Calibri"/>
                <a:cs typeface="Calibri"/>
              </a:rPr>
              <a:t>etc. </a:t>
            </a:r>
            <a:r>
              <a:rPr sz="2269" spc="-14" dirty="0">
                <a:latin typeface="Calibri"/>
                <a:cs typeface="Calibri"/>
              </a:rPr>
              <a:t>can </a:t>
            </a:r>
            <a:r>
              <a:rPr sz="2269" spc="-5" dirty="0">
                <a:latin typeface="Calibri"/>
                <a:cs typeface="Calibri"/>
              </a:rPr>
              <a:t>be  </a:t>
            </a:r>
            <a:r>
              <a:rPr sz="2269" spc="-9" dirty="0">
                <a:latin typeface="Calibri"/>
                <a:cs typeface="Calibri"/>
              </a:rPr>
              <a:t>combined with </a:t>
            </a:r>
            <a:r>
              <a:rPr sz="2269" spc="-5" dirty="0">
                <a:latin typeface="Calibri"/>
                <a:cs typeface="Calibri"/>
              </a:rPr>
              <a:t>the </a:t>
            </a:r>
            <a:r>
              <a:rPr sz="2269" spc="-9" dirty="0">
                <a:latin typeface="Calibri"/>
                <a:cs typeface="Calibri"/>
              </a:rPr>
              <a:t>concept </a:t>
            </a:r>
            <a:r>
              <a:rPr sz="2269" spc="-5" dirty="0">
                <a:latin typeface="Calibri"/>
                <a:cs typeface="Calibri"/>
              </a:rPr>
              <a:t>of</a:t>
            </a:r>
            <a:r>
              <a:rPr sz="2269" spc="-32" dirty="0">
                <a:latin typeface="Calibri"/>
                <a:cs typeface="Calibri"/>
              </a:rPr>
              <a:t> </a:t>
            </a:r>
            <a:r>
              <a:rPr sz="2269" spc="-95" dirty="0">
                <a:latin typeface="Calibri"/>
                <a:cs typeface="Calibri"/>
              </a:rPr>
              <a:t>"USA“</a:t>
            </a:r>
            <a:endParaRPr sz="2269" dirty="0">
              <a:latin typeface="Calibri"/>
              <a:cs typeface="Calibri"/>
            </a:endParaRPr>
          </a:p>
          <a:p>
            <a:pPr marL="226495" indent="-214969">
              <a:spcBef>
                <a:spcPts val="572"/>
              </a:spcBef>
              <a:buFont typeface="Arial"/>
              <a:buChar char="•"/>
              <a:tabLst>
                <a:tab pos="227072" algn="l"/>
              </a:tabLst>
            </a:pPr>
            <a:r>
              <a:rPr sz="2632" b="1" i="1" spc="-9" dirty="0">
                <a:latin typeface="Calibri"/>
                <a:cs typeface="Calibri"/>
              </a:rPr>
              <a:t>Keywords </a:t>
            </a:r>
            <a:r>
              <a:rPr sz="2632" spc="-5" dirty="0">
                <a:latin typeface="Calibri"/>
                <a:cs typeface="Calibri"/>
              </a:rPr>
              <a:t>or </a:t>
            </a:r>
            <a:r>
              <a:rPr sz="2632" spc="-14" dirty="0">
                <a:latin typeface="Calibri"/>
                <a:cs typeface="Calibri"/>
              </a:rPr>
              <a:t>”noun </a:t>
            </a:r>
            <a:r>
              <a:rPr sz="2632" spc="-9" dirty="0">
                <a:latin typeface="Calibri"/>
                <a:cs typeface="Calibri"/>
              </a:rPr>
              <a:t>phrases” (Contains</a:t>
            </a:r>
            <a:r>
              <a:rPr sz="2632" spc="50" dirty="0">
                <a:latin typeface="Calibri"/>
                <a:cs typeface="Calibri"/>
              </a:rPr>
              <a:t> </a:t>
            </a:r>
            <a:r>
              <a:rPr sz="2632" dirty="0">
                <a:latin typeface="Calibri"/>
                <a:cs typeface="Calibri"/>
              </a:rPr>
              <a:t>NLP)</a:t>
            </a: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33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57135" y="5683047"/>
            <a:ext cx="2336861" cy="531175"/>
          </a:xfrm>
          <a:prstGeom prst="rect">
            <a:avLst/>
          </a:prstGeom>
        </p:spPr>
        <p:txBody>
          <a:bodyPr vert="horz" wrap="square" lIns="0" tIns="8068" rIns="0" bIns="0" rtlCol="0">
            <a:spAutoFit/>
          </a:bodyPr>
          <a:lstStyle/>
          <a:p>
            <a:pPr marL="10950" marR="4611" algn="ctr">
              <a:lnSpc>
                <a:spcPct val="104200"/>
              </a:lnSpc>
              <a:spcBef>
                <a:spcPts val="64"/>
              </a:spcBef>
            </a:pP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This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work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licensed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under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a 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Creative  </a:t>
            </a:r>
            <a:r>
              <a:rPr sz="1089" spc="18" dirty="0">
                <a:solidFill>
                  <a:srgbClr val="898989"/>
                </a:solidFill>
                <a:latin typeface="Calibri"/>
                <a:cs typeface="Calibri"/>
              </a:rPr>
              <a:t>Commons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Attribution-ShareAlike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 4.0  International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License.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552373" y="6248248"/>
            <a:ext cx="170009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23" dirty="0">
                <a:solidFill>
                  <a:srgbClr val="898989"/>
                </a:solidFill>
                <a:latin typeface="Calibri"/>
                <a:cs typeface="Calibri"/>
              </a:rPr>
              <a:t>24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6784" y="550504"/>
            <a:ext cx="8583313" cy="513254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57085" y="434538"/>
            <a:ext cx="6457354" cy="832376"/>
          </a:xfrm>
          <a:prstGeom prst="rect">
            <a:avLst/>
          </a:prstGeom>
        </p:spPr>
        <p:txBody>
          <a:bodyPr vert="horz" wrap="square" lIns="0" tIns="11526" rIns="0" bIns="0" rtlCol="0" anchor="t">
            <a:spAutoFit/>
          </a:bodyPr>
          <a:lstStyle/>
          <a:p>
            <a:pPr marL="11527">
              <a:lnSpc>
                <a:spcPts val="3154"/>
              </a:lnSpc>
              <a:spcBef>
                <a:spcPts val="91"/>
              </a:spcBef>
              <a:tabLst>
                <a:tab pos="954396" algn="l"/>
              </a:tabLst>
            </a:pPr>
            <a:r>
              <a:rPr sz="2632" spc="-5" dirty="0">
                <a:latin typeface="Calibri"/>
                <a:cs typeface="Calibri"/>
              </a:rPr>
              <a:t>CWTS	</a:t>
            </a:r>
            <a:r>
              <a:rPr sz="2632" spc="-23" dirty="0">
                <a:latin typeface="Calibri"/>
                <a:cs typeface="Calibri"/>
              </a:rPr>
              <a:t>keywords</a:t>
            </a:r>
            <a:endParaRPr sz="2632" dirty="0">
              <a:latin typeface="Calibri"/>
              <a:cs typeface="Calibri"/>
            </a:endParaRPr>
          </a:p>
          <a:p>
            <a:pPr marL="11527">
              <a:lnSpc>
                <a:spcPts val="3154"/>
              </a:lnSpc>
            </a:pPr>
            <a:r>
              <a:rPr sz="2632" spc="-5" dirty="0">
                <a:latin typeface="Calibri"/>
                <a:cs typeface="Calibri"/>
              </a:rPr>
              <a:t>Selection of </a:t>
            </a:r>
            <a:r>
              <a:rPr sz="2632" dirty="0">
                <a:latin typeface="Calibri"/>
                <a:cs typeface="Calibri"/>
              </a:rPr>
              <a:t>84 out </a:t>
            </a:r>
            <a:r>
              <a:rPr sz="2632" spc="-5" dirty="0">
                <a:latin typeface="Calibri"/>
                <a:cs typeface="Calibri"/>
              </a:rPr>
              <a:t>of </a:t>
            </a:r>
            <a:r>
              <a:rPr sz="2632" dirty="0">
                <a:latin typeface="Calibri"/>
                <a:cs typeface="Calibri"/>
              </a:rPr>
              <a:t>a </a:t>
            </a:r>
            <a:r>
              <a:rPr sz="2632" spc="-14" dirty="0">
                <a:latin typeface="Calibri"/>
                <a:cs typeface="Calibri"/>
              </a:rPr>
              <a:t>total </a:t>
            </a:r>
            <a:r>
              <a:rPr sz="2632" dirty="0">
                <a:latin typeface="Calibri"/>
                <a:cs typeface="Calibri"/>
              </a:rPr>
              <a:t>477</a:t>
            </a:r>
            <a:r>
              <a:rPr sz="2632" spc="5" dirty="0">
                <a:latin typeface="Calibri"/>
                <a:cs typeface="Calibri"/>
              </a:rPr>
              <a:t> &gt;1</a:t>
            </a:r>
            <a:endParaRPr sz="2632" dirty="0">
              <a:latin typeface="Calibri"/>
              <a:cs typeface="Calibri"/>
            </a:endParaRP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581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9640" y="3971957"/>
            <a:ext cx="3834580" cy="211421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9552264" y="6248338"/>
            <a:ext cx="170009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23" dirty="0">
                <a:solidFill>
                  <a:srgbClr val="898989"/>
                </a:solidFill>
                <a:latin typeface="Calibri"/>
                <a:cs typeface="Calibri"/>
              </a:rPr>
              <a:t>25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79639" y="1331927"/>
            <a:ext cx="8090046" cy="252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/>
          <p:nvPr/>
        </p:nvSpPr>
        <p:spPr>
          <a:xfrm>
            <a:off x="5742039" y="3994917"/>
            <a:ext cx="4138298" cy="20912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52052" y="653455"/>
            <a:ext cx="4897207" cy="923889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lnSpc>
                <a:spcPts val="4928"/>
              </a:lnSpc>
              <a:spcBef>
                <a:spcPts val="103"/>
              </a:spcBef>
              <a:tabLst>
                <a:tab pos="1484039" algn="l"/>
              </a:tabLst>
            </a:pPr>
            <a:r>
              <a:rPr sz="4130" dirty="0"/>
              <a:t>CW</a:t>
            </a:r>
            <a:r>
              <a:rPr sz="4130" spc="-18" dirty="0"/>
              <a:t>T</a:t>
            </a:r>
            <a:r>
              <a:rPr sz="4130" spc="5" dirty="0"/>
              <a:t>S</a:t>
            </a:r>
            <a:r>
              <a:rPr sz="4130" dirty="0"/>
              <a:t>	</a:t>
            </a:r>
            <a:r>
              <a:rPr sz="4130" spc="-145" dirty="0"/>
              <a:t>k</a:t>
            </a:r>
            <a:r>
              <a:rPr sz="4130" spc="-14" dirty="0"/>
              <a:t>e</a:t>
            </a:r>
            <a:r>
              <a:rPr sz="4130" dirty="0"/>
              <a:t>y</a:t>
            </a:r>
            <a:r>
              <a:rPr sz="4130" spc="-32" dirty="0"/>
              <a:t>w</a:t>
            </a:r>
            <a:r>
              <a:rPr sz="4130" spc="9" dirty="0"/>
              <a:t>o</a:t>
            </a:r>
            <a:r>
              <a:rPr sz="4130" spc="-59" dirty="0"/>
              <a:t>r</a:t>
            </a:r>
            <a:r>
              <a:rPr sz="4130" spc="5" dirty="0"/>
              <a:t>ds</a:t>
            </a:r>
            <a:endParaRPr sz="4130" dirty="0"/>
          </a:p>
          <a:p>
            <a:pPr marL="11527">
              <a:lnSpc>
                <a:spcPts val="2205"/>
              </a:lnSpc>
            </a:pPr>
            <a:r>
              <a:rPr sz="1861" spc="5" dirty="0"/>
              <a:t>Selection </a:t>
            </a:r>
            <a:r>
              <a:rPr sz="1861" dirty="0"/>
              <a:t>of </a:t>
            </a:r>
            <a:r>
              <a:rPr sz="1861" spc="5" dirty="0"/>
              <a:t>84 out </a:t>
            </a:r>
            <a:r>
              <a:rPr sz="1861" dirty="0"/>
              <a:t>of </a:t>
            </a:r>
            <a:r>
              <a:rPr sz="1861" spc="5" dirty="0"/>
              <a:t>a </a:t>
            </a:r>
            <a:r>
              <a:rPr sz="1861" spc="-5" dirty="0"/>
              <a:t>total </a:t>
            </a:r>
            <a:r>
              <a:rPr sz="1861" spc="5" dirty="0"/>
              <a:t>477</a:t>
            </a:r>
            <a:r>
              <a:rPr sz="1861" spc="-27" dirty="0"/>
              <a:t> </a:t>
            </a:r>
            <a:r>
              <a:rPr sz="1861" spc="9" dirty="0"/>
              <a:t>&gt;1</a:t>
            </a:r>
            <a:endParaRPr sz="1861" dirty="0"/>
          </a:p>
        </p:txBody>
      </p:sp>
      <p:sp>
        <p:nvSpPr>
          <p:cNvPr id="7" name="Rezervirano mjesto podnožja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Gustav Nelhans,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136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83974" y="5899355"/>
            <a:ext cx="5201266" cy="356832"/>
          </a:xfrm>
          <a:prstGeom prst="rect">
            <a:avLst/>
          </a:prstGeom>
        </p:spPr>
        <p:txBody>
          <a:bodyPr vert="horz" wrap="square" lIns="0" tIns="8068" rIns="0" bIns="0" rtlCol="0">
            <a:spAutoFit/>
          </a:bodyPr>
          <a:lstStyle/>
          <a:p>
            <a:pPr marL="10950" marR="4611" algn="ctr">
              <a:lnSpc>
                <a:spcPct val="104200"/>
              </a:lnSpc>
              <a:spcBef>
                <a:spcPts val="64"/>
              </a:spcBef>
            </a:pP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This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work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licensed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under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a 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Creative  </a:t>
            </a:r>
            <a:r>
              <a:rPr sz="1089" spc="18" dirty="0">
                <a:solidFill>
                  <a:srgbClr val="898989"/>
                </a:solidFill>
                <a:latin typeface="Calibri"/>
                <a:cs typeface="Calibri"/>
              </a:rPr>
              <a:t>Commons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Attribution-ShareAlike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 4.0  International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License.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625581" y="6248248"/>
            <a:ext cx="95666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3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6783" y="207470"/>
            <a:ext cx="8586908" cy="558373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Gustav Nelhans,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501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6916" y="782374"/>
            <a:ext cx="9018789" cy="648942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spcBef>
                <a:spcPts val="103"/>
              </a:spcBef>
            </a:pPr>
            <a:r>
              <a:rPr sz="4130" spc="5" dirty="0"/>
              <a:t>Other </a:t>
            </a:r>
            <a:r>
              <a:rPr sz="4130" spc="-14" dirty="0"/>
              <a:t>data: </a:t>
            </a:r>
            <a:r>
              <a:rPr sz="4130" spc="5" dirty="0"/>
              <a:t>US </a:t>
            </a:r>
            <a:r>
              <a:rPr sz="4130" spc="-9" dirty="0"/>
              <a:t>Presidential</a:t>
            </a:r>
            <a:r>
              <a:rPr sz="4130" spc="-36" dirty="0"/>
              <a:t> </a:t>
            </a:r>
            <a:r>
              <a:rPr sz="4130" spc="-9" dirty="0"/>
              <a:t>debate</a:t>
            </a:r>
            <a:endParaRPr sz="4130" dirty="0"/>
          </a:p>
        </p:txBody>
      </p:sp>
      <p:sp>
        <p:nvSpPr>
          <p:cNvPr id="3" name="object 3"/>
          <p:cNvSpPr/>
          <p:nvPr/>
        </p:nvSpPr>
        <p:spPr>
          <a:xfrm>
            <a:off x="2625213" y="1978332"/>
            <a:ext cx="3429068" cy="308691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 txBox="1"/>
          <p:nvPr/>
        </p:nvSpPr>
        <p:spPr>
          <a:xfrm>
            <a:off x="4552335" y="5466735"/>
            <a:ext cx="2641661" cy="531175"/>
          </a:xfrm>
          <a:prstGeom prst="rect">
            <a:avLst/>
          </a:prstGeom>
        </p:spPr>
        <p:txBody>
          <a:bodyPr vert="horz" wrap="square" lIns="0" tIns="8068" rIns="0" bIns="0" rtlCol="0">
            <a:spAutoFit/>
          </a:bodyPr>
          <a:lstStyle/>
          <a:p>
            <a:pPr marL="10950" marR="4611" algn="ctr">
              <a:lnSpc>
                <a:spcPct val="104200"/>
              </a:lnSpc>
              <a:spcBef>
                <a:spcPts val="64"/>
              </a:spcBef>
            </a:pP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This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work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licensed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under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a 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Creative  </a:t>
            </a:r>
            <a:r>
              <a:rPr sz="1089" spc="18" dirty="0">
                <a:solidFill>
                  <a:srgbClr val="898989"/>
                </a:solidFill>
                <a:latin typeface="Calibri"/>
                <a:cs typeface="Calibri"/>
              </a:rPr>
              <a:t>Commons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Attribution-ShareAlike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 4.0  International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License.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552373" y="6248248"/>
            <a:ext cx="170009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23" dirty="0">
                <a:solidFill>
                  <a:srgbClr val="898989"/>
                </a:solidFill>
                <a:latin typeface="Calibri"/>
                <a:cs typeface="Calibri"/>
              </a:rPr>
              <a:t>36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67715" y="1978333"/>
            <a:ext cx="3417990" cy="30332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7" name="Rezervirano mjesto podnožj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90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6783" y="1167218"/>
            <a:ext cx="8586908" cy="462398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9552264" y="6248338"/>
            <a:ext cx="170009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23" dirty="0">
                <a:solidFill>
                  <a:srgbClr val="898989"/>
                </a:solidFill>
                <a:latin typeface="Calibri"/>
                <a:cs typeface="Calibri"/>
              </a:rPr>
              <a:t>37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96783" y="207480"/>
            <a:ext cx="8586908" cy="813047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175772" rIns="0" bIns="0" rtlCol="0" anchor="t">
            <a:spAutoFit/>
          </a:bodyPr>
          <a:lstStyle/>
          <a:p>
            <a:pPr marL="676030">
              <a:spcBef>
                <a:spcPts val="1384"/>
              </a:spcBef>
            </a:pPr>
            <a:r>
              <a:rPr sz="4130" spc="-54" dirty="0">
                <a:solidFill>
                  <a:srgbClr val="FF0000"/>
                </a:solidFill>
              </a:rPr>
              <a:t>Trump</a:t>
            </a:r>
            <a:endParaRPr sz="4130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Gustav Nelhans,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576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6783" y="207480"/>
            <a:ext cx="8586908" cy="965883"/>
          </a:xfrm>
          <a:custGeom>
            <a:avLst/>
            <a:gdLst/>
            <a:ahLst/>
            <a:cxnLst/>
            <a:rect l="l" t="t" r="r" b="b"/>
            <a:pathLst>
              <a:path w="9461500" h="1064260">
                <a:moveTo>
                  <a:pt x="0" y="1064069"/>
                </a:moveTo>
                <a:lnTo>
                  <a:pt x="9461500" y="1064069"/>
                </a:lnTo>
                <a:lnTo>
                  <a:pt x="9461500" y="0"/>
                </a:lnTo>
                <a:lnTo>
                  <a:pt x="0" y="0"/>
                </a:lnTo>
                <a:lnTo>
                  <a:pt x="0" y="10640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2461476" y="782374"/>
            <a:ext cx="1523743" cy="648942"/>
          </a:xfrm>
          <a:prstGeom prst="rect">
            <a:avLst/>
          </a:prstGeom>
        </p:spPr>
        <p:txBody>
          <a:bodyPr vert="horz" wrap="square" lIns="0" tIns="13254" rIns="0" bIns="0" rtlCol="0">
            <a:spAutoFit/>
          </a:bodyPr>
          <a:lstStyle/>
          <a:p>
            <a:pPr marL="11527">
              <a:spcBef>
                <a:spcPts val="103"/>
              </a:spcBef>
            </a:pPr>
            <a:r>
              <a:rPr sz="4130" spc="-5" dirty="0">
                <a:latin typeface="Calibri Light"/>
                <a:cs typeface="Calibri Light"/>
              </a:rPr>
              <a:t>C</a:t>
            </a:r>
            <a:r>
              <a:rPr sz="4130" spc="5" dirty="0">
                <a:latin typeface="Calibri Light"/>
                <a:cs typeface="Calibri Light"/>
              </a:rPr>
              <a:t>li</a:t>
            </a:r>
            <a:r>
              <a:rPr sz="4130" spc="-36" dirty="0">
                <a:latin typeface="Calibri Light"/>
                <a:cs typeface="Calibri Light"/>
              </a:rPr>
              <a:t>n</a:t>
            </a:r>
            <a:r>
              <a:rPr sz="4130" spc="-32" dirty="0">
                <a:latin typeface="Calibri Light"/>
                <a:cs typeface="Calibri Light"/>
              </a:rPr>
              <a:t>t</a:t>
            </a:r>
            <a:r>
              <a:rPr sz="4130" spc="9" dirty="0">
                <a:latin typeface="Calibri Light"/>
                <a:cs typeface="Calibri Light"/>
              </a:rPr>
              <a:t>o</a:t>
            </a:r>
            <a:r>
              <a:rPr sz="4130" spc="5" dirty="0">
                <a:latin typeface="Calibri Light"/>
                <a:cs typeface="Calibri Light"/>
              </a:rPr>
              <a:t>n</a:t>
            </a:r>
            <a:endParaRPr sz="4130">
              <a:latin typeface="Calibri Light"/>
              <a:cs typeface="Calibri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664541" y="5840361"/>
            <a:ext cx="6076335" cy="34714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4"/>
              </a:lnSpc>
            </a:pP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This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work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licensed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under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a</a:t>
            </a:r>
            <a:r>
              <a:rPr sz="1089" spc="27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Creative</a:t>
            </a:r>
            <a:endParaRPr sz="1089" dirty="0">
              <a:latin typeface="Calibri"/>
              <a:cs typeface="Calibri"/>
            </a:endParaRPr>
          </a:p>
          <a:p>
            <a:pPr marL="26510">
              <a:spcBef>
                <a:spcPts val="54"/>
              </a:spcBef>
              <a:tabLst>
                <a:tab pos="4562197" algn="l"/>
              </a:tabLst>
            </a:pP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C</a:t>
            </a:r>
            <a:r>
              <a:rPr sz="1089" spc="27" dirty="0">
                <a:solidFill>
                  <a:srgbClr val="898989"/>
                </a:solidFill>
                <a:latin typeface="Calibri"/>
                <a:cs typeface="Calibri"/>
              </a:rPr>
              <a:t>ommo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ns</a:t>
            </a:r>
            <a:r>
              <a:rPr sz="1089" spc="18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-5" dirty="0">
                <a:solidFill>
                  <a:srgbClr val="898989"/>
                </a:solidFill>
                <a:latin typeface="Calibri"/>
                <a:cs typeface="Calibri"/>
              </a:rPr>
              <a:t>At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t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ri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bu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ti</a:t>
            </a:r>
            <a:r>
              <a:rPr sz="1089" spc="23" dirty="0">
                <a:solidFill>
                  <a:srgbClr val="898989"/>
                </a:solidFill>
                <a:latin typeface="Calibri"/>
                <a:cs typeface="Calibri"/>
              </a:rPr>
              <a:t>o</a:t>
            </a:r>
            <a:r>
              <a:rPr sz="1089" spc="18" dirty="0">
                <a:solidFill>
                  <a:srgbClr val="898989"/>
                </a:solidFill>
                <a:latin typeface="Calibri"/>
                <a:cs typeface="Calibri"/>
              </a:rPr>
              <a:t>n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-</a:t>
            </a:r>
            <a:r>
              <a:rPr sz="1089" spc="14" dirty="0" err="1">
                <a:solidFill>
                  <a:srgbClr val="898989"/>
                </a:solidFill>
                <a:latin typeface="Calibri"/>
                <a:cs typeface="Calibri"/>
              </a:rPr>
              <a:t>S</a:t>
            </a:r>
            <a:r>
              <a:rPr sz="1089" spc="9" dirty="0" err="1">
                <a:solidFill>
                  <a:srgbClr val="898989"/>
                </a:solidFill>
                <a:latin typeface="Calibri"/>
                <a:cs typeface="Calibri"/>
              </a:rPr>
              <a:t>h</a:t>
            </a:r>
            <a:r>
              <a:rPr sz="1089" spc="18" dirty="0" err="1">
                <a:solidFill>
                  <a:srgbClr val="898989"/>
                </a:solidFill>
                <a:latin typeface="Calibri"/>
                <a:cs typeface="Calibri"/>
              </a:rPr>
              <a:t>a</a:t>
            </a:r>
            <a:r>
              <a:rPr sz="1089" spc="-9" dirty="0" err="1">
                <a:solidFill>
                  <a:srgbClr val="898989"/>
                </a:solidFill>
                <a:latin typeface="Calibri"/>
                <a:cs typeface="Calibri"/>
              </a:rPr>
              <a:t>r</a:t>
            </a:r>
            <a:r>
              <a:rPr sz="1089" spc="18" dirty="0" err="1">
                <a:solidFill>
                  <a:srgbClr val="898989"/>
                </a:solidFill>
                <a:latin typeface="Calibri"/>
                <a:cs typeface="Calibri"/>
              </a:rPr>
              <a:t>e</a:t>
            </a:r>
            <a:r>
              <a:rPr sz="1089" spc="23" dirty="0" err="1">
                <a:solidFill>
                  <a:srgbClr val="898989"/>
                </a:solidFill>
                <a:latin typeface="Calibri"/>
                <a:cs typeface="Calibri"/>
              </a:rPr>
              <a:t>A</a:t>
            </a:r>
            <a:r>
              <a:rPr sz="1089" spc="5" dirty="0" err="1">
                <a:solidFill>
                  <a:srgbClr val="898989"/>
                </a:solidFill>
                <a:latin typeface="Calibri"/>
                <a:cs typeface="Calibri"/>
              </a:rPr>
              <a:t>li</a:t>
            </a:r>
            <a:r>
              <a:rPr sz="1089" spc="-14" dirty="0" err="1">
                <a:solidFill>
                  <a:srgbClr val="898989"/>
                </a:solidFill>
                <a:latin typeface="Calibri"/>
                <a:cs typeface="Calibri"/>
              </a:rPr>
              <a:t>k</a:t>
            </a:r>
            <a:r>
              <a:rPr sz="1089" spc="14" dirty="0" err="1">
                <a:solidFill>
                  <a:srgbClr val="898989"/>
                </a:solidFill>
                <a:latin typeface="Calibri"/>
                <a:cs typeface="Calibri"/>
              </a:rPr>
              <a:t>e</a:t>
            </a:r>
            <a:r>
              <a:rPr sz="1089" spc="18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23" dirty="0" smtClean="0">
                <a:solidFill>
                  <a:srgbClr val="898989"/>
                </a:solidFill>
                <a:latin typeface="Calibri"/>
                <a:cs typeface="Calibri"/>
              </a:rPr>
              <a:t>4</a:t>
            </a:r>
            <a:r>
              <a:rPr sz="1089" dirty="0" smtClean="0">
                <a:solidFill>
                  <a:srgbClr val="898989"/>
                </a:solidFill>
                <a:latin typeface="Calibri"/>
                <a:cs typeface="Calibri"/>
              </a:rPr>
              <a:t>.</a:t>
            </a:r>
            <a:r>
              <a:rPr sz="1089" spc="14" dirty="0" smtClean="0">
                <a:solidFill>
                  <a:srgbClr val="898989"/>
                </a:solidFill>
                <a:latin typeface="Calibri"/>
                <a:cs typeface="Calibri"/>
              </a:rPr>
              <a:t>0</a:t>
            </a:r>
            <a:r>
              <a:rPr lang="hr-HR" sz="1089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9" dirty="0" smtClean="0">
                <a:solidFill>
                  <a:srgbClr val="898989"/>
                </a:solidFill>
                <a:latin typeface="Calibri"/>
                <a:cs typeface="Calibri"/>
              </a:rPr>
              <a:t>International</a:t>
            </a:r>
            <a:r>
              <a:rPr sz="1089" spc="5" dirty="0" smtClean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License.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96783" y="1167218"/>
            <a:ext cx="8586908" cy="46731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6" name="object 6"/>
          <p:cNvSpPr txBox="1"/>
          <p:nvPr/>
        </p:nvSpPr>
        <p:spPr>
          <a:xfrm>
            <a:off x="2461476" y="369834"/>
            <a:ext cx="1523743" cy="648942"/>
          </a:xfrm>
          <a:prstGeom prst="rect">
            <a:avLst/>
          </a:prstGeom>
        </p:spPr>
        <p:txBody>
          <a:bodyPr vert="horz" wrap="square" lIns="0" tIns="13254" rIns="0" bIns="0" rtlCol="0">
            <a:spAutoFit/>
          </a:bodyPr>
          <a:lstStyle/>
          <a:p>
            <a:pPr marL="11527">
              <a:spcBef>
                <a:spcPts val="103"/>
              </a:spcBef>
            </a:pPr>
            <a:r>
              <a:rPr sz="4130" spc="-5" dirty="0">
                <a:solidFill>
                  <a:srgbClr val="0070C0"/>
                </a:solidFill>
                <a:latin typeface="Calibri Light"/>
                <a:cs typeface="Calibri Light"/>
              </a:rPr>
              <a:t>C</a:t>
            </a:r>
            <a:r>
              <a:rPr sz="4130" spc="5" dirty="0">
                <a:solidFill>
                  <a:srgbClr val="0070C0"/>
                </a:solidFill>
                <a:latin typeface="Calibri Light"/>
                <a:cs typeface="Calibri Light"/>
              </a:rPr>
              <a:t>li</a:t>
            </a:r>
            <a:r>
              <a:rPr sz="4130" spc="-36" dirty="0">
                <a:solidFill>
                  <a:srgbClr val="0070C0"/>
                </a:solidFill>
                <a:latin typeface="Calibri Light"/>
                <a:cs typeface="Calibri Light"/>
              </a:rPr>
              <a:t>n</a:t>
            </a:r>
            <a:r>
              <a:rPr sz="4130" spc="-32" dirty="0">
                <a:solidFill>
                  <a:srgbClr val="0070C0"/>
                </a:solidFill>
                <a:latin typeface="Calibri Light"/>
                <a:cs typeface="Calibri Light"/>
              </a:rPr>
              <a:t>t</a:t>
            </a:r>
            <a:r>
              <a:rPr sz="4130" spc="9" dirty="0">
                <a:solidFill>
                  <a:srgbClr val="0070C0"/>
                </a:solidFill>
                <a:latin typeface="Calibri Light"/>
                <a:cs typeface="Calibri Light"/>
              </a:rPr>
              <a:t>o</a:t>
            </a:r>
            <a:r>
              <a:rPr sz="4130" spc="5" dirty="0">
                <a:solidFill>
                  <a:srgbClr val="0070C0"/>
                </a:solidFill>
                <a:latin typeface="Calibri Light"/>
                <a:cs typeface="Calibri Light"/>
              </a:rPr>
              <a:t>n</a:t>
            </a:r>
            <a:endParaRPr sz="4130">
              <a:latin typeface="Calibri Light"/>
              <a:cs typeface="Calibri Light"/>
            </a:endParaRPr>
          </a:p>
        </p:txBody>
      </p:sp>
      <p:sp>
        <p:nvSpPr>
          <p:cNvPr id="7" name="Rezervirano mjesto podnožja 6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Gustav Nelhans,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0376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1791" y="1710600"/>
            <a:ext cx="8046943" cy="41789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/>
          <p:nvPr/>
        </p:nvSpPr>
        <p:spPr>
          <a:xfrm>
            <a:off x="3962401" y="5810865"/>
            <a:ext cx="3231596" cy="356832"/>
          </a:xfrm>
          <a:prstGeom prst="rect">
            <a:avLst/>
          </a:prstGeom>
        </p:spPr>
        <p:txBody>
          <a:bodyPr vert="horz" wrap="square" lIns="0" tIns="8068" rIns="0" bIns="0" rtlCol="0">
            <a:spAutoFit/>
          </a:bodyPr>
          <a:lstStyle/>
          <a:p>
            <a:pPr marL="10950" marR="4611" algn="ctr">
              <a:lnSpc>
                <a:spcPct val="104200"/>
              </a:lnSpc>
              <a:spcBef>
                <a:spcPts val="64"/>
              </a:spcBef>
            </a:pP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This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work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licensed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under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a 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Creative  </a:t>
            </a:r>
            <a:r>
              <a:rPr sz="1089" spc="18" dirty="0">
                <a:solidFill>
                  <a:srgbClr val="898989"/>
                </a:solidFill>
                <a:latin typeface="Calibri"/>
                <a:cs typeface="Calibri"/>
              </a:rPr>
              <a:t>Commons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Attribution-ShareAlike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 4.0  International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License.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552373" y="6248248"/>
            <a:ext cx="170009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23" dirty="0">
                <a:solidFill>
                  <a:srgbClr val="898989"/>
                </a:solidFill>
                <a:latin typeface="Calibri"/>
                <a:cs typeface="Calibri"/>
              </a:rPr>
              <a:t>39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894735" y="694615"/>
            <a:ext cx="8662265" cy="1015986"/>
          </a:xfrm>
          <a:prstGeom prst="rect">
            <a:avLst/>
          </a:prstGeom>
        </p:spPr>
        <p:txBody>
          <a:bodyPr vert="horz" wrap="square" lIns="0" tIns="15560" rIns="0" bIns="0" rtlCol="0" anchor="t">
            <a:spAutoFit/>
          </a:bodyPr>
          <a:lstStyle/>
          <a:p>
            <a:pPr marL="11527">
              <a:lnSpc>
                <a:spcPts val="3934"/>
              </a:lnSpc>
              <a:spcBef>
                <a:spcPts val="123"/>
              </a:spcBef>
            </a:pPr>
            <a:r>
              <a:rPr sz="3358" spc="5" dirty="0"/>
              <a:t>Clinical </a:t>
            </a:r>
            <a:r>
              <a:rPr sz="3358" spc="14" dirty="0"/>
              <a:t>guidelines – </a:t>
            </a:r>
            <a:r>
              <a:rPr sz="3358" spc="5" dirty="0"/>
              <a:t>bibliographic</a:t>
            </a:r>
            <a:r>
              <a:rPr sz="3358" spc="-50" dirty="0"/>
              <a:t> </a:t>
            </a:r>
            <a:r>
              <a:rPr sz="3358" spc="9" dirty="0" smtClean="0"/>
              <a:t>coupling</a:t>
            </a:r>
            <a:r>
              <a:rPr lang="hr-HR" sz="3358" spc="9" dirty="0" smtClean="0"/>
              <a:t> – </a:t>
            </a:r>
            <a:r>
              <a:rPr sz="2269" spc="-14" dirty="0" smtClean="0"/>
              <a:t>Distance </a:t>
            </a:r>
            <a:r>
              <a:rPr sz="2269" spc="-9" dirty="0"/>
              <a:t>based </a:t>
            </a:r>
            <a:r>
              <a:rPr sz="2269" spc="-5" dirty="0"/>
              <a:t>on </a:t>
            </a:r>
            <a:r>
              <a:rPr sz="2269" spc="-14" dirty="0"/>
              <a:t>Jaccard</a:t>
            </a:r>
            <a:r>
              <a:rPr sz="2269" spc="-23" dirty="0"/>
              <a:t> </a:t>
            </a:r>
            <a:r>
              <a:rPr sz="2269" spc="-14" dirty="0"/>
              <a:t>index</a:t>
            </a:r>
            <a:endParaRPr sz="2269" dirty="0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49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4232" y="782374"/>
            <a:ext cx="5817443" cy="648942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spcBef>
                <a:spcPts val="103"/>
              </a:spcBef>
            </a:pPr>
            <a:r>
              <a:rPr sz="4130" spc="-27" dirty="0" err="1" smtClean="0"/>
              <a:t>Kvantitativ</a:t>
            </a:r>
            <a:r>
              <a:rPr lang="hr-HR" sz="4130" spc="-27" dirty="0" smtClean="0"/>
              <a:t>e</a:t>
            </a:r>
            <a:r>
              <a:rPr sz="4130" spc="-68" dirty="0" smtClean="0"/>
              <a:t> </a:t>
            </a:r>
            <a:r>
              <a:rPr sz="4130" spc="5" dirty="0"/>
              <a:t>nonsens</a:t>
            </a:r>
            <a:endParaRPr sz="4130" dirty="0"/>
          </a:p>
        </p:txBody>
      </p:sp>
      <p:sp>
        <p:nvSpPr>
          <p:cNvPr id="3" name="object 3"/>
          <p:cNvSpPr/>
          <p:nvPr/>
        </p:nvSpPr>
        <p:spPr>
          <a:xfrm>
            <a:off x="2387133" y="1922635"/>
            <a:ext cx="7406207" cy="40880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Gustav Nelhans,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585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Instructor Contact Information</a:t>
            </a:r>
          </a:p>
        </p:txBody>
      </p:sp>
      <p:graphicFrame>
        <p:nvGraphicFramePr>
          <p:cNvPr id="4" name="Content Placeholder 3" descr="Instructor Contact Information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2282319"/>
              </p:ext>
            </p:extLst>
          </p:nvPr>
        </p:nvGraphicFramePr>
        <p:xfrm>
          <a:off x="1103313" y="1998046"/>
          <a:ext cx="8947150" cy="4195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94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637003" y="6266670"/>
            <a:ext cx="72614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284"/>
              </a:lnSpc>
            </a:pP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5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81316" y="550507"/>
            <a:ext cx="8112022" cy="54668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5"/>
          </p:nvPr>
        </p:nvSpPr>
        <p:spPr/>
        <p:txBody>
          <a:bodyPr/>
          <a:lstStyle/>
          <a:p>
            <a:r>
              <a:rPr lang="en-GB" smtClean="0"/>
              <a:t>Gustav Nelhans, 2018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686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69644" y="2153266"/>
            <a:ext cx="4602736" cy="355787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776748" y="782374"/>
            <a:ext cx="6334913" cy="648942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spcBef>
                <a:spcPts val="103"/>
              </a:spcBef>
            </a:pPr>
            <a:r>
              <a:rPr sz="4130" spc="5" dirty="0"/>
              <a:t>Science </a:t>
            </a:r>
            <a:r>
              <a:rPr sz="4130" spc="-9" dirty="0"/>
              <a:t>Citation</a:t>
            </a:r>
            <a:r>
              <a:rPr sz="4130" spc="-64" dirty="0"/>
              <a:t> </a:t>
            </a:r>
            <a:r>
              <a:rPr sz="4130" spc="-9" dirty="0"/>
              <a:t>Index</a:t>
            </a:r>
            <a:endParaRPr sz="4130" dirty="0"/>
          </a:p>
        </p:txBody>
      </p:sp>
      <p:sp>
        <p:nvSpPr>
          <p:cNvPr id="4" name="object 4"/>
          <p:cNvSpPr txBox="1"/>
          <p:nvPr/>
        </p:nvSpPr>
        <p:spPr>
          <a:xfrm>
            <a:off x="1278194" y="1859428"/>
            <a:ext cx="7711061" cy="1307857"/>
          </a:xfrm>
          <a:prstGeom prst="rect">
            <a:avLst/>
          </a:prstGeom>
        </p:spPr>
        <p:txBody>
          <a:bodyPr vert="horz" wrap="square" lIns="0" tIns="45528" rIns="0" bIns="0" rtlCol="0">
            <a:spAutoFit/>
          </a:bodyPr>
          <a:lstStyle/>
          <a:p>
            <a:pPr marL="226495" indent="-214969">
              <a:spcBef>
                <a:spcPts val="359"/>
              </a:spcBef>
              <a:buFont typeface="Arial"/>
              <a:buChar char="•"/>
              <a:tabLst>
                <a:tab pos="227072" algn="l"/>
              </a:tabLst>
            </a:pPr>
            <a:r>
              <a:rPr sz="2632" spc="-9" dirty="0">
                <a:latin typeface="Calibri"/>
                <a:cs typeface="Calibri"/>
              </a:rPr>
              <a:t>Introduced </a:t>
            </a:r>
            <a:r>
              <a:rPr sz="2632" spc="-5" dirty="0">
                <a:latin typeface="Calibri"/>
                <a:cs typeface="Calibri"/>
              </a:rPr>
              <a:t>in </a:t>
            </a:r>
            <a:r>
              <a:rPr sz="2632" i="1" spc="-9" dirty="0">
                <a:latin typeface="Calibri"/>
                <a:cs typeface="Calibri"/>
              </a:rPr>
              <a:t>Science </a:t>
            </a:r>
            <a:r>
              <a:rPr sz="2632" dirty="0">
                <a:latin typeface="Calibri"/>
                <a:cs typeface="Calibri"/>
              </a:rPr>
              <a:t>1955 </a:t>
            </a:r>
            <a:r>
              <a:rPr sz="2632" spc="-5" dirty="0">
                <a:latin typeface="Calibri"/>
                <a:cs typeface="Calibri"/>
              </a:rPr>
              <a:t>by Eugene</a:t>
            </a:r>
            <a:r>
              <a:rPr sz="2632" spc="68" dirty="0">
                <a:latin typeface="Calibri"/>
                <a:cs typeface="Calibri"/>
              </a:rPr>
              <a:t> </a:t>
            </a:r>
            <a:r>
              <a:rPr sz="2632" spc="-9" dirty="0">
                <a:latin typeface="Calibri"/>
                <a:cs typeface="Calibri"/>
              </a:rPr>
              <a:t>Garfield</a:t>
            </a:r>
            <a:endParaRPr sz="2632" dirty="0">
              <a:latin typeface="Calibri"/>
              <a:cs typeface="Calibri"/>
            </a:endParaRPr>
          </a:p>
          <a:p>
            <a:pPr marL="657012" lvl="1" indent="-215546">
              <a:spcBef>
                <a:spcPts val="231"/>
              </a:spcBef>
              <a:buFont typeface="Arial"/>
              <a:buChar char="•"/>
              <a:tabLst>
                <a:tab pos="657588" algn="l"/>
              </a:tabLst>
            </a:pPr>
            <a:r>
              <a:rPr sz="2269" spc="-5" dirty="0">
                <a:latin typeface="Calibri"/>
                <a:cs typeface="Calibri"/>
              </a:rPr>
              <a:t>The </a:t>
            </a:r>
            <a:r>
              <a:rPr sz="2269" spc="-14" dirty="0">
                <a:latin typeface="Calibri"/>
                <a:cs typeface="Calibri"/>
              </a:rPr>
              <a:t>citation </a:t>
            </a:r>
            <a:r>
              <a:rPr sz="2269" spc="-5" dirty="0">
                <a:latin typeface="Calibri"/>
                <a:cs typeface="Calibri"/>
              </a:rPr>
              <a:t>as </a:t>
            </a:r>
            <a:r>
              <a:rPr sz="2269" dirty="0">
                <a:latin typeface="Calibri"/>
                <a:cs typeface="Calibri"/>
              </a:rPr>
              <a:t>a</a:t>
            </a:r>
            <a:r>
              <a:rPr sz="2269" spc="-27" dirty="0">
                <a:latin typeface="Calibri"/>
                <a:cs typeface="Calibri"/>
              </a:rPr>
              <a:t> </a:t>
            </a:r>
            <a:r>
              <a:rPr sz="2269" spc="-14" dirty="0">
                <a:latin typeface="Calibri"/>
                <a:cs typeface="Calibri"/>
              </a:rPr>
              <a:t>construction</a:t>
            </a:r>
            <a:endParaRPr sz="2269" dirty="0">
              <a:latin typeface="Calibri"/>
              <a:cs typeface="Calibri"/>
            </a:endParaRPr>
          </a:p>
          <a:p>
            <a:pPr marL="226495" indent="-214969">
              <a:spcBef>
                <a:spcPts val="576"/>
              </a:spcBef>
              <a:buFont typeface="Arial"/>
              <a:buChar char="•"/>
              <a:tabLst>
                <a:tab pos="227072" algn="l"/>
              </a:tabLst>
            </a:pPr>
            <a:r>
              <a:rPr sz="2632" spc="-14" dirty="0">
                <a:latin typeface="Calibri"/>
                <a:cs typeface="Calibri"/>
              </a:rPr>
              <a:t>Citation </a:t>
            </a:r>
            <a:r>
              <a:rPr sz="2632" dirty="0">
                <a:solidFill>
                  <a:srgbClr val="FF0000"/>
                </a:solidFill>
                <a:latin typeface="Calibri"/>
                <a:cs typeface="Calibri"/>
              </a:rPr>
              <a:t>≠</a:t>
            </a:r>
            <a:r>
              <a:rPr sz="2632" spc="32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632" spc="-23" dirty="0">
                <a:latin typeface="Calibri"/>
                <a:cs typeface="Calibri"/>
              </a:rPr>
              <a:t>reference</a:t>
            </a:r>
            <a:endParaRPr sz="2632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9806" y="5937971"/>
            <a:ext cx="2792009" cy="210697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endParaRPr sz="1271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748527" y="4149378"/>
            <a:ext cx="407253" cy="4072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7" name="object 7"/>
          <p:cNvSpPr/>
          <p:nvPr/>
        </p:nvSpPr>
        <p:spPr>
          <a:xfrm>
            <a:off x="3763405" y="3753029"/>
            <a:ext cx="375749" cy="376326"/>
          </a:xfrm>
          <a:custGeom>
            <a:avLst/>
            <a:gdLst/>
            <a:ahLst/>
            <a:cxnLst/>
            <a:rect l="l" t="t" r="r" b="b"/>
            <a:pathLst>
              <a:path w="414019" h="414654">
                <a:moveTo>
                  <a:pt x="206971" y="0"/>
                </a:moveTo>
                <a:lnTo>
                  <a:pt x="159513" y="5468"/>
                </a:lnTo>
                <a:lnTo>
                  <a:pt x="115948" y="21044"/>
                </a:lnTo>
                <a:lnTo>
                  <a:pt x="77519" y="45486"/>
                </a:lnTo>
                <a:lnTo>
                  <a:pt x="45467" y="77551"/>
                </a:lnTo>
                <a:lnTo>
                  <a:pt x="21035" y="115997"/>
                </a:lnTo>
                <a:lnTo>
                  <a:pt x="5465" y="159581"/>
                </a:lnTo>
                <a:lnTo>
                  <a:pt x="0" y="207060"/>
                </a:lnTo>
                <a:lnTo>
                  <a:pt x="5465" y="254540"/>
                </a:lnTo>
                <a:lnTo>
                  <a:pt x="21035" y="298123"/>
                </a:lnTo>
                <a:lnTo>
                  <a:pt x="45467" y="336569"/>
                </a:lnTo>
                <a:lnTo>
                  <a:pt x="77519" y="368634"/>
                </a:lnTo>
                <a:lnTo>
                  <a:pt x="115948" y="393076"/>
                </a:lnTo>
                <a:lnTo>
                  <a:pt x="159513" y="408653"/>
                </a:lnTo>
                <a:lnTo>
                  <a:pt x="206971" y="414121"/>
                </a:lnTo>
                <a:lnTo>
                  <a:pt x="254426" y="408653"/>
                </a:lnTo>
                <a:lnTo>
                  <a:pt x="297989" y="393076"/>
                </a:lnTo>
                <a:lnTo>
                  <a:pt x="336419" y="368634"/>
                </a:lnTo>
                <a:lnTo>
                  <a:pt x="368472" y="336569"/>
                </a:lnTo>
                <a:lnTo>
                  <a:pt x="392905" y="298123"/>
                </a:lnTo>
                <a:lnTo>
                  <a:pt x="408477" y="254540"/>
                </a:lnTo>
                <a:lnTo>
                  <a:pt x="413943" y="207060"/>
                </a:lnTo>
                <a:lnTo>
                  <a:pt x="408477" y="159581"/>
                </a:lnTo>
                <a:lnTo>
                  <a:pt x="392905" y="115997"/>
                </a:lnTo>
                <a:lnTo>
                  <a:pt x="368472" y="77551"/>
                </a:lnTo>
                <a:lnTo>
                  <a:pt x="336419" y="45486"/>
                </a:lnTo>
                <a:lnTo>
                  <a:pt x="297989" y="21044"/>
                </a:lnTo>
                <a:lnTo>
                  <a:pt x="254426" y="5468"/>
                </a:lnTo>
                <a:lnTo>
                  <a:pt x="206971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8" name="object 8"/>
          <p:cNvSpPr/>
          <p:nvPr/>
        </p:nvSpPr>
        <p:spPr>
          <a:xfrm>
            <a:off x="3763405" y="3753027"/>
            <a:ext cx="375749" cy="376326"/>
          </a:xfrm>
          <a:custGeom>
            <a:avLst/>
            <a:gdLst/>
            <a:ahLst/>
            <a:cxnLst/>
            <a:rect l="l" t="t" r="r" b="b"/>
            <a:pathLst>
              <a:path w="414019" h="414654">
                <a:moveTo>
                  <a:pt x="0" y="207064"/>
                </a:moveTo>
                <a:lnTo>
                  <a:pt x="5466" y="159586"/>
                </a:lnTo>
                <a:lnTo>
                  <a:pt x="21036" y="116002"/>
                </a:lnTo>
                <a:lnTo>
                  <a:pt x="45467" y="77556"/>
                </a:lnTo>
                <a:lnTo>
                  <a:pt x="77519" y="45489"/>
                </a:lnTo>
                <a:lnTo>
                  <a:pt x="115947" y="21046"/>
                </a:lnTo>
                <a:lnTo>
                  <a:pt x="159510" y="5468"/>
                </a:lnTo>
                <a:lnTo>
                  <a:pt x="206965" y="0"/>
                </a:lnTo>
                <a:lnTo>
                  <a:pt x="254420" y="5468"/>
                </a:lnTo>
                <a:lnTo>
                  <a:pt x="297983" y="21046"/>
                </a:lnTo>
                <a:lnTo>
                  <a:pt x="336411" y="45489"/>
                </a:lnTo>
                <a:lnTo>
                  <a:pt x="368462" y="77556"/>
                </a:lnTo>
                <a:lnTo>
                  <a:pt x="392894" y="116002"/>
                </a:lnTo>
                <a:lnTo>
                  <a:pt x="408464" y="159586"/>
                </a:lnTo>
                <a:lnTo>
                  <a:pt x="413930" y="207064"/>
                </a:lnTo>
                <a:lnTo>
                  <a:pt x="408464" y="254541"/>
                </a:lnTo>
                <a:lnTo>
                  <a:pt x="392894" y="298125"/>
                </a:lnTo>
                <a:lnTo>
                  <a:pt x="368462" y="336572"/>
                </a:lnTo>
                <a:lnTo>
                  <a:pt x="336411" y="368638"/>
                </a:lnTo>
                <a:lnTo>
                  <a:pt x="297983" y="393081"/>
                </a:lnTo>
                <a:lnTo>
                  <a:pt x="254420" y="408659"/>
                </a:lnTo>
                <a:lnTo>
                  <a:pt x="206965" y="414128"/>
                </a:lnTo>
                <a:lnTo>
                  <a:pt x="159510" y="408659"/>
                </a:lnTo>
                <a:lnTo>
                  <a:pt x="115947" y="393081"/>
                </a:lnTo>
                <a:lnTo>
                  <a:pt x="77519" y="368638"/>
                </a:lnTo>
                <a:lnTo>
                  <a:pt x="45467" y="336572"/>
                </a:lnTo>
                <a:lnTo>
                  <a:pt x="21036" y="298125"/>
                </a:lnTo>
                <a:lnTo>
                  <a:pt x="5466" y="254541"/>
                </a:lnTo>
                <a:lnTo>
                  <a:pt x="0" y="207064"/>
                </a:lnTo>
                <a:close/>
              </a:path>
            </a:pathLst>
          </a:custGeom>
          <a:ln w="26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object 9"/>
          <p:cNvSpPr/>
          <p:nvPr/>
        </p:nvSpPr>
        <p:spPr>
          <a:xfrm>
            <a:off x="3802317" y="5382666"/>
            <a:ext cx="299676" cy="2996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0" name="object 10"/>
          <p:cNvSpPr/>
          <p:nvPr/>
        </p:nvSpPr>
        <p:spPr>
          <a:xfrm>
            <a:off x="3817074" y="5095331"/>
            <a:ext cx="268557" cy="268557"/>
          </a:xfrm>
          <a:custGeom>
            <a:avLst/>
            <a:gdLst/>
            <a:ahLst/>
            <a:cxnLst/>
            <a:rect l="l" t="t" r="r" b="b"/>
            <a:pathLst>
              <a:path w="295910" h="295910">
                <a:moveTo>
                  <a:pt x="147840" y="0"/>
                </a:moveTo>
                <a:lnTo>
                  <a:pt x="101112" y="7540"/>
                </a:lnTo>
                <a:lnTo>
                  <a:pt x="60528" y="28536"/>
                </a:lnTo>
                <a:lnTo>
                  <a:pt x="28525" y="60553"/>
                </a:lnTo>
                <a:lnTo>
                  <a:pt x="7537" y="101154"/>
                </a:lnTo>
                <a:lnTo>
                  <a:pt x="0" y="147904"/>
                </a:lnTo>
                <a:lnTo>
                  <a:pt x="7537" y="194653"/>
                </a:lnTo>
                <a:lnTo>
                  <a:pt x="28525" y="235255"/>
                </a:lnTo>
                <a:lnTo>
                  <a:pt x="60528" y="267271"/>
                </a:lnTo>
                <a:lnTo>
                  <a:pt x="101112" y="288268"/>
                </a:lnTo>
                <a:lnTo>
                  <a:pt x="147840" y="295808"/>
                </a:lnTo>
                <a:lnTo>
                  <a:pt x="194567" y="288268"/>
                </a:lnTo>
                <a:lnTo>
                  <a:pt x="235148" y="267271"/>
                </a:lnTo>
                <a:lnTo>
                  <a:pt x="267147" y="235255"/>
                </a:lnTo>
                <a:lnTo>
                  <a:pt x="288132" y="194653"/>
                </a:lnTo>
                <a:lnTo>
                  <a:pt x="295668" y="147904"/>
                </a:lnTo>
                <a:lnTo>
                  <a:pt x="288132" y="101154"/>
                </a:lnTo>
                <a:lnTo>
                  <a:pt x="267147" y="60553"/>
                </a:lnTo>
                <a:lnTo>
                  <a:pt x="235148" y="28536"/>
                </a:lnTo>
                <a:lnTo>
                  <a:pt x="194567" y="7540"/>
                </a:lnTo>
                <a:lnTo>
                  <a:pt x="147840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1" name="object 11"/>
          <p:cNvSpPr/>
          <p:nvPr/>
        </p:nvSpPr>
        <p:spPr>
          <a:xfrm>
            <a:off x="3817074" y="5095332"/>
            <a:ext cx="268557" cy="268557"/>
          </a:xfrm>
          <a:custGeom>
            <a:avLst/>
            <a:gdLst/>
            <a:ahLst/>
            <a:cxnLst/>
            <a:rect l="l" t="t" r="r" b="b"/>
            <a:pathLst>
              <a:path w="295910" h="295910">
                <a:moveTo>
                  <a:pt x="0" y="147896"/>
                </a:moveTo>
                <a:lnTo>
                  <a:pt x="7537" y="101149"/>
                </a:lnTo>
                <a:lnTo>
                  <a:pt x="28524" y="60550"/>
                </a:lnTo>
                <a:lnTo>
                  <a:pt x="60527" y="28535"/>
                </a:lnTo>
                <a:lnTo>
                  <a:pt x="101111" y="7539"/>
                </a:lnTo>
                <a:lnTo>
                  <a:pt x="147840" y="0"/>
                </a:lnTo>
                <a:lnTo>
                  <a:pt x="194570" y="7539"/>
                </a:lnTo>
                <a:lnTo>
                  <a:pt x="235153" y="28535"/>
                </a:lnTo>
                <a:lnTo>
                  <a:pt x="267157" y="60550"/>
                </a:lnTo>
                <a:lnTo>
                  <a:pt x="288144" y="101149"/>
                </a:lnTo>
                <a:lnTo>
                  <a:pt x="295681" y="147896"/>
                </a:lnTo>
                <a:lnTo>
                  <a:pt x="288144" y="194643"/>
                </a:lnTo>
                <a:lnTo>
                  <a:pt x="267157" y="235242"/>
                </a:lnTo>
                <a:lnTo>
                  <a:pt x="235153" y="267257"/>
                </a:lnTo>
                <a:lnTo>
                  <a:pt x="194570" y="288253"/>
                </a:lnTo>
                <a:lnTo>
                  <a:pt x="147840" y="295793"/>
                </a:lnTo>
                <a:lnTo>
                  <a:pt x="101111" y="288253"/>
                </a:lnTo>
                <a:lnTo>
                  <a:pt x="60527" y="267257"/>
                </a:lnTo>
                <a:lnTo>
                  <a:pt x="28524" y="235242"/>
                </a:lnTo>
                <a:lnTo>
                  <a:pt x="7537" y="194643"/>
                </a:lnTo>
                <a:lnTo>
                  <a:pt x="0" y="147896"/>
                </a:lnTo>
                <a:close/>
              </a:path>
            </a:pathLst>
          </a:custGeom>
          <a:ln w="26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12"/>
          <p:cNvSpPr/>
          <p:nvPr/>
        </p:nvSpPr>
        <p:spPr>
          <a:xfrm>
            <a:off x="3875314" y="5094515"/>
            <a:ext cx="153680" cy="10296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3" name="object 13"/>
          <p:cNvSpPr/>
          <p:nvPr/>
        </p:nvSpPr>
        <p:spPr>
          <a:xfrm>
            <a:off x="3915467" y="4137822"/>
            <a:ext cx="72038" cy="948594"/>
          </a:xfrm>
          <a:custGeom>
            <a:avLst/>
            <a:gdLst/>
            <a:ahLst/>
            <a:cxnLst/>
            <a:rect l="l" t="t" r="r" b="b"/>
            <a:pathLst>
              <a:path w="79375" h="1045210">
                <a:moveTo>
                  <a:pt x="52565" y="78879"/>
                </a:moveTo>
                <a:lnTo>
                  <a:pt x="26276" y="78879"/>
                </a:lnTo>
                <a:lnTo>
                  <a:pt x="26276" y="1045171"/>
                </a:lnTo>
                <a:lnTo>
                  <a:pt x="52565" y="1045171"/>
                </a:lnTo>
                <a:lnTo>
                  <a:pt x="52565" y="78879"/>
                </a:lnTo>
                <a:close/>
              </a:path>
              <a:path w="79375" h="1045210">
                <a:moveTo>
                  <a:pt x="39420" y="0"/>
                </a:moveTo>
                <a:lnTo>
                  <a:pt x="0" y="78879"/>
                </a:lnTo>
                <a:lnTo>
                  <a:pt x="78841" y="78879"/>
                </a:lnTo>
                <a:lnTo>
                  <a:pt x="394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4" name="object 14"/>
          <p:cNvSpPr txBox="1"/>
          <p:nvPr/>
        </p:nvSpPr>
        <p:spPr>
          <a:xfrm>
            <a:off x="3032726" y="3998337"/>
            <a:ext cx="348663" cy="2072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271" spc="-5" dirty="0">
                <a:latin typeface="Calibri"/>
                <a:cs typeface="Calibri"/>
              </a:rPr>
              <a:t>Ti</a:t>
            </a:r>
            <a:r>
              <a:rPr sz="1271" spc="-9" dirty="0">
                <a:latin typeface="Calibri"/>
                <a:cs typeface="Calibri"/>
              </a:rPr>
              <a:t>me</a:t>
            </a:r>
            <a:endParaRPr sz="1271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103068" y="5225150"/>
            <a:ext cx="245889" cy="9220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6" name="object 16"/>
          <p:cNvSpPr/>
          <p:nvPr/>
        </p:nvSpPr>
        <p:spPr>
          <a:xfrm>
            <a:off x="3167097" y="4298896"/>
            <a:ext cx="119295" cy="796449"/>
          </a:xfrm>
          <a:custGeom>
            <a:avLst/>
            <a:gdLst/>
            <a:ahLst/>
            <a:cxnLst/>
            <a:rect l="l" t="t" r="r" b="b"/>
            <a:pathLst>
              <a:path w="131444" h="877570">
                <a:moveTo>
                  <a:pt x="0" y="746086"/>
                </a:moveTo>
                <a:lnTo>
                  <a:pt x="65697" y="877557"/>
                </a:lnTo>
                <a:lnTo>
                  <a:pt x="110383" y="788149"/>
                </a:lnTo>
                <a:lnTo>
                  <a:pt x="52565" y="788149"/>
                </a:lnTo>
                <a:lnTo>
                  <a:pt x="0" y="746086"/>
                </a:lnTo>
                <a:close/>
              </a:path>
              <a:path w="131444" h="877570">
                <a:moveTo>
                  <a:pt x="78841" y="0"/>
                </a:moveTo>
                <a:lnTo>
                  <a:pt x="52552" y="0"/>
                </a:lnTo>
                <a:lnTo>
                  <a:pt x="52565" y="788149"/>
                </a:lnTo>
                <a:lnTo>
                  <a:pt x="78841" y="788149"/>
                </a:lnTo>
                <a:lnTo>
                  <a:pt x="78841" y="0"/>
                </a:lnTo>
                <a:close/>
              </a:path>
              <a:path w="131444" h="877570">
                <a:moveTo>
                  <a:pt x="131406" y="746086"/>
                </a:moveTo>
                <a:lnTo>
                  <a:pt x="78841" y="788149"/>
                </a:lnTo>
                <a:lnTo>
                  <a:pt x="110383" y="788149"/>
                </a:lnTo>
                <a:lnTo>
                  <a:pt x="131406" y="7460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7" name="object 17"/>
          <p:cNvSpPr txBox="1"/>
          <p:nvPr/>
        </p:nvSpPr>
        <p:spPr>
          <a:xfrm>
            <a:off x="4317408" y="3935669"/>
            <a:ext cx="536538" cy="2072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271" dirty="0">
                <a:latin typeface="Calibri"/>
                <a:cs typeface="Calibri"/>
              </a:rPr>
              <a:t>C</a:t>
            </a:r>
            <a:r>
              <a:rPr sz="1271" spc="-5" dirty="0">
                <a:latin typeface="Calibri"/>
                <a:cs typeface="Calibri"/>
              </a:rPr>
              <a:t>i</a:t>
            </a:r>
            <a:r>
              <a:rPr sz="1271" spc="-27" dirty="0">
                <a:latin typeface="Calibri"/>
                <a:cs typeface="Calibri"/>
              </a:rPr>
              <a:t>t</a:t>
            </a:r>
            <a:r>
              <a:rPr sz="1271" spc="-14" dirty="0">
                <a:latin typeface="Calibri"/>
                <a:cs typeface="Calibri"/>
              </a:rPr>
              <a:t>a</a:t>
            </a:r>
            <a:r>
              <a:rPr sz="1271" spc="-9" dirty="0">
                <a:latin typeface="Calibri"/>
                <a:cs typeface="Calibri"/>
              </a:rPr>
              <a:t>t</a:t>
            </a:r>
            <a:r>
              <a:rPr sz="1271" spc="-5" dirty="0">
                <a:latin typeface="Calibri"/>
                <a:cs typeface="Calibri"/>
              </a:rPr>
              <a:t>ion</a:t>
            </a:r>
            <a:endParaRPr sz="1271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17408" y="5224908"/>
            <a:ext cx="684071" cy="207205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1271" spc="-23" dirty="0">
                <a:latin typeface="Calibri"/>
                <a:cs typeface="Calibri"/>
              </a:rPr>
              <a:t>R</a:t>
            </a:r>
            <a:r>
              <a:rPr sz="1271" spc="-14" dirty="0">
                <a:latin typeface="Calibri"/>
                <a:cs typeface="Calibri"/>
              </a:rPr>
              <a:t>e</a:t>
            </a:r>
            <a:r>
              <a:rPr sz="1271" spc="-36" dirty="0">
                <a:latin typeface="Calibri"/>
                <a:cs typeface="Calibri"/>
              </a:rPr>
              <a:t>f</a:t>
            </a:r>
            <a:r>
              <a:rPr sz="1271" spc="-5" dirty="0">
                <a:latin typeface="Calibri"/>
                <a:cs typeface="Calibri"/>
              </a:rPr>
              <a:t>e</a:t>
            </a:r>
            <a:r>
              <a:rPr sz="1271" spc="-18" dirty="0">
                <a:latin typeface="Calibri"/>
                <a:cs typeface="Calibri"/>
              </a:rPr>
              <a:t>r</a:t>
            </a:r>
            <a:r>
              <a:rPr sz="1271" spc="-5" dirty="0">
                <a:latin typeface="Calibri"/>
                <a:cs typeface="Calibri"/>
              </a:rPr>
              <a:t>ence</a:t>
            </a:r>
            <a:endParaRPr sz="1271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625477" y="6248338"/>
            <a:ext cx="95666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6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78194" y="5690440"/>
            <a:ext cx="9651269" cy="308416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906" spc="20" baseline="1984" dirty="0">
                <a:latin typeface="Calibri"/>
                <a:cs typeface="Calibri"/>
              </a:rPr>
              <a:t>Garfield, E. </a:t>
            </a:r>
            <a:r>
              <a:rPr sz="1906" spc="27" baseline="1984" dirty="0">
                <a:latin typeface="Calibri"/>
                <a:cs typeface="Calibri"/>
              </a:rPr>
              <a:t>1955. </a:t>
            </a:r>
            <a:r>
              <a:rPr sz="1906" spc="20" baseline="1984" dirty="0">
                <a:latin typeface="Calibri"/>
                <a:cs typeface="Calibri"/>
              </a:rPr>
              <a:t>Citation </a:t>
            </a:r>
            <a:r>
              <a:rPr sz="1906" spc="14" baseline="1984" dirty="0">
                <a:latin typeface="Calibri"/>
                <a:cs typeface="Calibri"/>
              </a:rPr>
              <a:t>Indexes </a:t>
            </a:r>
            <a:r>
              <a:rPr sz="1906" baseline="1984" dirty="0">
                <a:latin typeface="Calibri"/>
                <a:cs typeface="Calibri"/>
              </a:rPr>
              <a:t>for </a:t>
            </a:r>
            <a:r>
              <a:rPr sz="1906" spc="-286" baseline="1984" dirty="0">
                <a:latin typeface="Calibri"/>
                <a:cs typeface="Calibri"/>
              </a:rPr>
              <a:t>Scie</a:t>
            </a:r>
            <a:r>
              <a:rPr sz="1089" spc="-191" dirty="0">
                <a:solidFill>
                  <a:srgbClr val="898989"/>
                </a:solidFill>
                <a:latin typeface="Calibri"/>
                <a:cs typeface="Calibri"/>
              </a:rPr>
              <a:t>T</a:t>
            </a:r>
            <a:r>
              <a:rPr sz="1906" spc="-286" baseline="1984" dirty="0">
                <a:latin typeface="Calibri"/>
                <a:cs typeface="Calibri"/>
              </a:rPr>
              <a:t>n</a:t>
            </a:r>
            <a:r>
              <a:rPr sz="1089" spc="-191" dirty="0">
                <a:solidFill>
                  <a:srgbClr val="898989"/>
                </a:solidFill>
                <a:latin typeface="Calibri"/>
                <a:cs typeface="Calibri"/>
              </a:rPr>
              <a:t>hi</a:t>
            </a:r>
            <a:r>
              <a:rPr sz="1906" spc="-286" baseline="1984" dirty="0">
                <a:latin typeface="Calibri"/>
                <a:cs typeface="Calibri"/>
              </a:rPr>
              <a:t>c</a:t>
            </a:r>
            <a:r>
              <a:rPr sz="1089" spc="-191" dirty="0">
                <a:solidFill>
                  <a:srgbClr val="898989"/>
                </a:solidFill>
                <a:latin typeface="Calibri"/>
                <a:cs typeface="Calibri"/>
              </a:rPr>
              <a:t>s</a:t>
            </a:r>
            <a:r>
              <a:rPr sz="1906" spc="-286" baseline="1984" dirty="0">
                <a:latin typeface="Calibri"/>
                <a:cs typeface="Calibri"/>
              </a:rPr>
              <a:t>e</a:t>
            </a:r>
            <a:r>
              <a:rPr sz="1089" spc="-191" dirty="0">
                <a:solidFill>
                  <a:srgbClr val="898989"/>
                </a:solidFill>
                <a:latin typeface="Calibri"/>
                <a:cs typeface="Calibri"/>
              </a:rPr>
              <a:t>w</a:t>
            </a:r>
            <a:r>
              <a:rPr sz="1906" spc="-286" baseline="1984" dirty="0">
                <a:latin typeface="Calibri"/>
                <a:cs typeface="Calibri"/>
              </a:rPr>
              <a:t>: </a:t>
            </a:r>
            <a:r>
              <a:rPr sz="1089" spc="-250" dirty="0">
                <a:solidFill>
                  <a:srgbClr val="898989"/>
                </a:solidFill>
                <a:latin typeface="Calibri"/>
                <a:cs typeface="Calibri"/>
              </a:rPr>
              <a:t>o</a:t>
            </a:r>
            <a:r>
              <a:rPr sz="1906" spc="-374" baseline="1984" dirty="0">
                <a:latin typeface="Calibri"/>
                <a:cs typeface="Calibri"/>
              </a:rPr>
              <a:t>A</a:t>
            </a:r>
            <a:r>
              <a:rPr sz="1089" spc="-250" dirty="0">
                <a:solidFill>
                  <a:srgbClr val="898989"/>
                </a:solidFill>
                <a:latin typeface="Calibri"/>
                <a:cs typeface="Calibri"/>
              </a:rPr>
              <a:t>rk</a:t>
            </a:r>
            <a:r>
              <a:rPr sz="1906" spc="-374" baseline="1984" dirty="0">
                <a:latin typeface="Calibri"/>
                <a:cs typeface="Calibri"/>
              </a:rPr>
              <a:t>N</a:t>
            </a:r>
            <a:r>
              <a:rPr sz="1089" spc="-250" dirty="0">
                <a:solidFill>
                  <a:srgbClr val="898989"/>
                </a:solidFill>
                <a:latin typeface="Calibri"/>
                <a:cs typeface="Calibri"/>
              </a:rPr>
              <a:t>is</a:t>
            </a:r>
            <a:r>
              <a:rPr sz="1906" spc="-374" baseline="1984" dirty="0">
                <a:latin typeface="Calibri"/>
                <a:cs typeface="Calibri"/>
              </a:rPr>
              <a:t>ew</a:t>
            </a:r>
            <a:r>
              <a:rPr sz="1089" spc="-250" dirty="0">
                <a:solidFill>
                  <a:srgbClr val="898989"/>
                </a:solidFill>
                <a:latin typeface="Calibri"/>
                <a:cs typeface="Calibri"/>
              </a:rPr>
              <a:t>lice</a:t>
            </a:r>
            <a:r>
              <a:rPr sz="1906" spc="-374" baseline="1984" dirty="0">
                <a:latin typeface="Calibri"/>
                <a:cs typeface="Calibri"/>
              </a:rPr>
              <a:t>D</a:t>
            </a:r>
            <a:r>
              <a:rPr sz="1089" spc="-250" dirty="0">
                <a:solidFill>
                  <a:srgbClr val="898989"/>
                </a:solidFill>
                <a:latin typeface="Calibri"/>
                <a:cs typeface="Calibri"/>
              </a:rPr>
              <a:t>n</a:t>
            </a:r>
            <a:r>
              <a:rPr sz="1906" spc="-374" baseline="1984" dirty="0">
                <a:latin typeface="Calibri"/>
                <a:cs typeface="Calibri"/>
              </a:rPr>
              <a:t>i</a:t>
            </a:r>
            <a:r>
              <a:rPr sz="1089" spc="-250" dirty="0">
                <a:solidFill>
                  <a:srgbClr val="898989"/>
                </a:solidFill>
                <a:latin typeface="Calibri"/>
                <a:cs typeface="Calibri"/>
              </a:rPr>
              <a:t>s</a:t>
            </a:r>
            <a:r>
              <a:rPr sz="1906" spc="-374" baseline="1984" dirty="0">
                <a:latin typeface="Calibri"/>
                <a:cs typeface="Calibri"/>
              </a:rPr>
              <a:t>m</a:t>
            </a:r>
            <a:r>
              <a:rPr sz="1089" spc="-250" dirty="0">
                <a:solidFill>
                  <a:srgbClr val="898989"/>
                </a:solidFill>
                <a:latin typeface="Calibri"/>
                <a:cs typeface="Calibri"/>
              </a:rPr>
              <a:t>ed</a:t>
            </a:r>
            <a:r>
              <a:rPr sz="1906" spc="-374" baseline="1984" dirty="0">
                <a:latin typeface="Calibri"/>
                <a:cs typeface="Calibri"/>
              </a:rPr>
              <a:t>e</a:t>
            </a:r>
            <a:r>
              <a:rPr sz="1089" spc="-250" dirty="0">
                <a:solidFill>
                  <a:srgbClr val="898989"/>
                </a:solidFill>
                <a:latin typeface="Calibri"/>
                <a:cs typeface="Calibri"/>
              </a:rPr>
              <a:t>u</a:t>
            </a:r>
            <a:r>
              <a:rPr sz="1906" spc="-374" baseline="1984" dirty="0">
                <a:latin typeface="Calibri"/>
                <a:cs typeface="Calibri"/>
              </a:rPr>
              <a:t>n</a:t>
            </a:r>
            <a:r>
              <a:rPr sz="1089" spc="-250" dirty="0">
                <a:solidFill>
                  <a:srgbClr val="898989"/>
                </a:solidFill>
                <a:latin typeface="Calibri"/>
                <a:cs typeface="Calibri"/>
              </a:rPr>
              <a:t>n</a:t>
            </a:r>
            <a:r>
              <a:rPr sz="1906" spc="-374" baseline="1984" dirty="0">
                <a:latin typeface="Calibri"/>
                <a:cs typeface="Calibri"/>
              </a:rPr>
              <a:t>s</a:t>
            </a:r>
            <a:r>
              <a:rPr sz="1089" spc="-250" dirty="0">
                <a:solidFill>
                  <a:srgbClr val="898989"/>
                </a:solidFill>
                <a:latin typeface="Calibri"/>
                <a:cs typeface="Calibri"/>
              </a:rPr>
              <a:t>d</a:t>
            </a:r>
            <a:r>
              <a:rPr sz="1906" spc="-374" baseline="1984" dirty="0">
                <a:latin typeface="Calibri"/>
                <a:cs typeface="Calibri"/>
              </a:rPr>
              <a:t>io</a:t>
            </a:r>
            <a:r>
              <a:rPr sz="1089" spc="-250" dirty="0">
                <a:solidFill>
                  <a:srgbClr val="898989"/>
                </a:solidFill>
                <a:latin typeface="Calibri"/>
                <a:cs typeface="Calibri"/>
              </a:rPr>
              <a:t>e</a:t>
            </a:r>
            <a:r>
              <a:rPr sz="1906" spc="-374" baseline="1984" dirty="0">
                <a:latin typeface="Calibri"/>
                <a:cs typeface="Calibri"/>
              </a:rPr>
              <a:t>n</a:t>
            </a:r>
            <a:r>
              <a:rPr sz="1089" spc="-250" dirty="0">
                <a:solidFill>
                  <a:srgbClr val="898989"/>
                </a:solidFill>
                <a:latin typeface="Calibri"/>
                <a:cs typeface="Calibri"/>
              </a:rPr>
              <a:t>r</a:t>
            </a:r>
            <a:r>
              <a:rPr sz="1089" spc="32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-145" dirty="0">
                <a:solidFill>
                  <a:srgbClr val="898989"/>
                </a:solidFill>
                <a:latin typeface="Calibri"/>
                <a:cs typeface="Calibri"/>
              </a:rPr>
              <a:t>a</a:t>
            </a:r>
            <a:r>
              <a:rPr sz="1906" spc="-218" baseline="1984" dirty="0">
                <a:latin typeface="Calibri"/>
                <a:cs typeface="Calibri"/>
              </a:rPr>
              <a:t>in</a:t>
            </a:r>
            <a:r>
              <a:rPr sz="1089" spc="-145" dirty="0">
                <a:solidFill>
                  <a:srgbClr val="898989"/>
                </a:solidFill>
                <a:latin typeface="Calibri"/>
                <a:cs typeface="Calibri"/>
              </a:rPr>
              <a:t>Cr</a:t>
            </a:r>
            <a:r>
              <a:rPr sz="1906" spc="-218" baseline="1984" dirty="0">
                <a:latin typeface="Calibri"/>
                <a:cs typeface="Calibri"/>
              </a:rPr>
              <a:t>D</a:t>
            </a:r>
            <a:r>
              <a:rPr sz="1089" spc="-145" dirty="0">
                <a:solidFill>
                  <a:srgbClr val="898989"/>
                </a:solidFill>
                <a:latin typeface="Calibri"/>
                <a:cs typeface="Calibri"/>
              </a:rPr>
              <a:t>ea</a:t>
            </a:r>
            <a:r>
              <a:rPr sz="1906" spc="-218" baseline="1984" dirty="0">
                <a:latin typeface="Calibri"/>
                <a:cs typeface="Calibri"/>
              </a:rPr>
              <a:t>o</a:t>
            </a:r>
            <a:r>
              <a:rPr sz="1089" spc="-145" dirty="0">
                <a:solidFill>
                  <a:srgbClr val="898989"/>
                </a:solidFill>
                <a:latin typeface="Calibri"/>
                <a:cs typeface="Calibri"/>
              </a:rPr>
              <a:t>t</a:t>
            </a:r>
            <a:r>
              <a:rPr sz="1906" spc="-218" baseline="1984" dirty="0">
                <a:latin typeface="Calibri"/>
                <a:cs typeface="Calibri"/>
              </a:rPr>
              <a:t>c</a:t>
            </a:r>
            <a:r>
              <a:rPr sz="1089" spc="-145" dirty="0">
                <a:solidFill>
                  <a:srgbClr val="898989"/>
                </a:solidFill>
                <a:latin typeface="Calibri"/>
                <a:cs typeface="Calibri"/>
              </a:rPr>
              <a:t>iv</a:t>
            </a:r>
            <a:r>
              <a:rPr sz="1906" spc="-218" baseline="1984" dirty="0">
                <a:latin typeface="Calibri"/>
                <a:cs typeface="Calibri"/>
              </a:rPr>
              <a:t>u</a:t>
            </a:r>
            <a:r>
              <a:rPr sz="1089" spc="-145" dirty="0">
                <a:solidFill>
                  <a:srgbClr val="898989"/>
                </a:solidFill>
                <a:latin typeface="Calibri"/>
                <a:cs typeface="Calibri"/>
              </a:rPr>
              <a:t>e</a:t>
            </a:r>
            <a:r>
              <a:rPr sz="1906" spc="-218" baseline="1984" dirty="0">
                <a:latin typeface="Calibri"/>
                <a:cs typeface="Calibri"/>
              </a:rPr>
              <a:t>mentation</a:t>
            </a:r>
            <a:r>
              <a:rPr sz="1906" spc="-218" baseline="1984" dirty="0">
                <a:latin typeface="Calibri"/>
                <a:cs typeface="Calibri"/>
              </a:rPr>
              <a:t>  </a:t>
            </a:r>
            <a:r>
              <a:rPr sz="1906" spc="20" baseline="1984" dirty="0">
                <a:latin typeface="Calibri"/>
                <a:cs typeface="Calibri"/>
              </a:rPr>
              <a:t>through Association</a:t>
            </a:r>
            <a:r>
              <a:rPr sz="1906" spc="170" baseline="1984" dirty="0">
                <a:latin typeface="Calibri"/>
                <a:cs typeface="Calibri"/>
              </a:rPr>
              <a:t> </a:t>
            </a:r>
            <a:r>
              <a:rPr sz="1906" spc="20" baseline="1984" dirty="0" smtClean="0">
                <a:latin typeface="Calibri"/>
                <a:cs typeface="Calibri"/>
              </a:rPr>
              <a:t>of</a:t>
            </a:r>
            <a:r>
              <a:rPr lang="hr-HR" sz="1906" spc="20" baseline="1984" dirty="0" smtClean="0">
                <a:latin typeface="Calibri"/>
                <a:cs typeface="Calibri"/>
              </a:rPr>
              <a:t> </a:t>
            </a:r>
            <a:r>
              <a:rPr lang="hr-HR" sz="1906" spc="20" baseline="1984" dirty="0" err="1" smtClean="0">
                <a:latin typeface="Calibri"/>
                <a:cs typeface="Calibri"/>
              </a:rPr>
              <a:t>Ideas</a:t>
            </a:r>
            <a:r>
              <a:rPr lang="hr-HR" sz="1906" spc="20" baseline="1984" dirty="0" smtClean="0">
                <a:latin typeface="Calibri"/>
                <a:cs typeface="Calibri"/>
              </a:rPr>
              <a:t>. Science, 122(3159):108-111</a:t>
            </a:r>
            <a:r>
              <a:rPr lang="hr-HR" sz="1906" spc="20" dirty="0" smtClean="0">
                <a:latin typeface="Calibri"/>
                <a:cs typeface="Calibri"/>
              </a:rPr>
              <a:t> </a:t>
            </a:r>
            <a:endParaRPr sz="1906" baseline="1984" dirty="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101991" y="6041529"/>
            <a:ext cx="4147274" cy="182490"/>
          </a:xfrm>
          <a:prstGeom prst="rect">
            <a:avLst/>
          </a:prstGeom>
        </p:spPr>
        <p:txBody>
          <a:bodyPr vert="horz" wrap="square" lIns="0" tIns="8068" rIns="0" bIns="0" rtlCol="0">
            <a:spAutoFit/>
          </a:bodyPr>
          <a:lstStyle/>
          <a:p>
            <a:pPr marL="451263" marR="4611" indent="-440313">
              <a:lnSpc>
                <a:spcPct val="104200"/>
              </a:lnSpc>
              <a:spcBef>
                <a:spcPts val="64"/>
              </a:spcBef>
            </a:pPr>
            <a:r>
              <a:rPr sz="1089" spc="18" dirty="0">
                <a:solidFill>
                  <a:srgbClr val="898989"/>
                </a:solidFill>
                <a:latin typeface="Calibri"/>
                <a:cs typeface="Calibri"/>
              </a:rPr>
              <a:t>Commons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Attribution-ShareAlike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 4.0  International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License.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22" name="Rezervirano mjesto podnožj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8176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55406" y="782374"/>
            <a:ext cx="6850423" cy="648942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spcBef>
                <a:spcPts val="103"/>
              </a:spcBef>
            </a:pPr>
            <a:r>
              <a:rPr sz="4130" spc="-18" dirty="0"/>
              <a:t>Subject- </a:t>
            </a:r>
            <a:r>
              <a:rPr sz="4130" spc="-5" dirty="0"/>
              <a:t>vs </a:t>
            </a:r>
            <a:r>
              <a:rPr sz="4130" spc="-9" dirty="0"/>
              <a:t>citation</a:t>
            </a:r>
            <a:r>
              <a:rPr sz="4130" spc="23" dirty="0"/>
              <a:t> </a:t>
            </a:r>
            <a:r>
              <a:rPr sz="4130" spc="-9" dirty="0"/>
              <a:t>index</a:t>
            </a:r>
            <a:endParaRPr sz="4130" dirty="0"/>
          </a:p>
        </p:txBody>
      </p:sp>
      <p:sp>
        <p:nvSpPr>
          <p:cNvPr id="3" name="object 3"/>
          <p:cNvSpPr/>
          <p:nvPr/>
        </p:nvSpPr>
        <p:spPr>
          <a:xfrm>
            <a:off x="7750971" y="2713103"/>
            <a:ext cx="1002190" cy="1002766"/>
          </a:xfrm>
          <a:custGeom>
            <a:avLst/>
            <a:gdLst/>
            <a:ahLst/>
            <a:cxnLst/>
            <a:rect l="l" t="t" r="r" b="b"/>
            <a:pathLst>
              <a:path w="1104265" h="1104900">
                <a:moveTo>
                  <a:pt x="551916" y="0"/>
                </a:moveTo>
                <a:lnTo>
                  <a:pt x="504295" y="2026"/>
                </a:lnTo>
                <a:lnTo>
                  <a:pt x="457799" y="7996"/>
                </a:lnTo>
                <a:lnTo>
                  <a:pt x="412593" y="17744"/>
                </a:lnTo>
                <a:lnTo>
                  <a:pt x="368843" y="31103"/>
                </a:lnTo>
                <a:lnTo>
                  <a:pt x="326715" y="47907"/>
                </a:lnTo>
                <a:lnTo>
                  <a:pt x="286375" y="67992"/>
                </a:lnTo>
                <a:lnTo>
                  <a:pt x="247988" y="91192"/>
                </a:lnTo>
                <a:lnTo>
                  <a:pt x="211720" y="117340"/>
                </a:lnTo>
                <a:lnTo>
                  <a:pt x="177736" y="146270"/>
                </a:lnTo>
                <a:lnTo>
                  <a:pt x="146203" y="177818"/>
                </a:lnTo>
                <a:lnTo>
                  <a:pt x="117286" y="211818"/>
                </a:lnTo>
                <a:lnTo>
                  <a:pt x="91150" y="248103"/>
                </a:lnTo>
                <a:lnTo>
                  <a:pt x="67961" y="286507"/>
                </a:lnTo>
                <a:lnTo>
                  <a:pt x="47885" y="326866"/>
                </a:lnTo>
                <a:lnTo>
                  <a:pt x="31088" y="369013"/>
                </a:lnTo>
                <a:lnTo>
                  <a:pt x="17735" y="412783"/>
                </a:lnTo>
                <a:lnTo>
                  <a:pt x="7993" y="458009"/>
                </a:lnTo>
                <a:lnTo>
                  <a:pt x="2025" y="504527"/>
                </a:lnTo>
                <a:lnTo>
                  <a:pt x="0" y="552170"/>
                </a:lnTo>
                <a:lnTo>
                  <a:pt x="2025" y="599813"/>
                </a:lnTo>
                <a:lnTo>
                  <a:pt x="7993" y="646331"/>
                </a:lnTo>
                <a:lnTo>
                  <a:pt x="17735" y="691557"/>
                </a:lnTo>
                <a:lnTo>
                  <a:pt x="31088" y="735327"/>
                </a:lnTo>
                <a:lnTo>
                  <a:pt x="47885" y="777474"/>
                </a:lnTo>
                <a:lnTo>
                  <a:pt x="67961" y="817833"/>
                </a:lnTo>
                <a:lnTo>
                  <a:pt x="91150" y="856238"/>
                </a:lnTo>
                <a:lnTo>
                  <a:pt x="117286" y="892523"/>
                </a:lnTo>
                <a:lnTo>
                  <a:pt x="146203" y="926522"/>
                </a:lnTo>
                <a:lnTo>
                  <a:pt x="177736" y="958070"/>
                </a:lnTo>
                <a:lnTo>
                  <a:pt x="211720" y="987001"/>
                </a:lnTo>
                <a:lnTo>
                  <a:pt x="247988" y="1013148"/>
                </a:lnTo>
                <a:lnTo>
                  <a:pt x="286375" y="1036348"/>
                </a:lnTo>
                <a:lnTo>
                  <a:pt x="326715" y="1056433"/>
                </a:lnTo>
                <a:lnTo>
                  <a:pt x="368843" y="1073238"/>
                </a:lnTo>
                <a:lnTo>
                  <a:pt x="412593" y="1086597"/>
                </a:lnTo>
                <a:lnTo>
                  <a:pt x="457799" y="1096344"/>
                </a:lnTo>
                <a:lnTo>
                  <a:pt x="504295" y="1102314"/>
                </a:lnTo>
                <a:lnTo>
                  <a:pt x="551916" y="1104341"/>
                </a:lnTo>
                <a:lnTo>
                  <a:pt x="599539" y="1102314"/>
                </a:lnTo>
                <a:lnTo>
                  <a:pt x="646037" y="1096344"/>
                </a:lnTo>
                <a:lnTo>
                  <a:pt x="691244" y="1086597"/>
                </a:lnTo>
                <a:lnTo>
                  <a:pt x="734995" y="1073238"/>
                </a:lnTo>
                <a:lnTo>
                  <a:pt x="777124" y="1056433"/>
                </a:lnTo>
                <a:lnTo>
                  <a:pt x="817466" y="1036348"/>
                </a:lnTo>
                <a:lnTo>
                  <a:pt x="855854" y="1013148"/>
                </a:lnTo>
                <a:lnTo>
                  <a:pt x="892122" y="987001"/>
                </a:lnTo>
                <a:lnTo>
                  <a:pt x="926107" y="958070"/>
                </a:lnTo>
                <a:lnTo>
                  <a:pt x="957641" y="926522"/>
                </a:lnTo>
                <a:lnTo>
                  <a:pt x="986558" y="892523"/>
                </a:lnTo>
                <a:lnTo>
                  <a:pt x="1012695" y="856238"/>
                </a:lnTo>
                <a:lnTo>
                  <a:pt x="1035884" y="817833"/>
                </a:lnTo>
                <a:lnTo>
                  <a:pt x="1055959" y="777474"/>
                </a:lnTo>
                <a:lnTo>
                  <a:pt x="1072757" y="735327"/>
                </a:lnTo>
                <a:lnTo>
                  <a:pt x="1086109" y="691557"/>
                </a:lnTo>
                <a:lnTo>
                  <a:pt x="1095852" y="646331"/>
                </a:lnTo>
                <a:lnTo>
                  <a:pt x="1101820" y="599813"/>
                </a:lnTo>
                <a:lnTo>
                  <a:pt x="1103845" y="552170"/>
                </a:lnTo>
                <a:lnTo>
                  <a:pt x="1101820" y="504527"/>
                </a:lnTo>
                <a:lnTo>
                  <a:pt x="1095852" y="458009"/>
                </a:lnTo>
                <a:lnTo>
                  <a:pt x="1086109" y="412783"/>
                </a:lnTo>
                <a:lnTo>
                  <a:pt x="1072757" y="369013"/>
                </a:lnTo>
                <a:lnTo>
                  <a:pt x="1055959" y="326866"/>
                </a:lnTo>
                <a:lnTo>
                  <a:pt x="1035884" y="286507"/>
                </a:lnTo>
                <a:lnTo>
                  <a:pt x="1012695" y="248103"/>
                </a:lnTo>
                <a:lnTo>
                  <a:pt x="986558" y="211818"/>
                </a:lnTo>
                <a:lnTo>
                  <a:pt x="957641" y="177818"/>
                </a:lnTo>
                <a:lnTo>
                  <a:pt x="926107" y="146270"/>
                </a:lnTo>
                <a:lnTo>
                  <a:pt x="892122" y="117340"/>
                </a:lnTo>
                <a:lnTo>
                  <a:pt x="855854" y="91192"/>
                </a:lnTo>
                <a:lnTo>
                  <a:pt x="817466" y="67992"/>
                </a:lnTo>
                <a:lnTo>
                  <a:pt x="777124" y="47907"/>
                </a:lnTo>
                <a:lnTo>
                  <a:pt x="734995" y="31103"/>
                </a:lnTo>
                <a:lnTo>
                  <a:pt x="691244" y="17744"/>
                </a:lnTo>
                <a:lnTo>
                  <a:pt x="646037" y="7996"/>
                </a:lnTo>
                <a:lnTo>
                  <a:pt x="599539" y="2026"/>
                </a:lnTo>
                <a:lnTo>
                  <a:pt x="551916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4" name="object 4"/>
          <p:cNvSpPr/>
          <p:nvPr/>
        </p:nvSpPr>
        <p:spPr>
          <a:xfrm>
            <a:off x="7750971" y="2713105"/>
            <a:ext cx="1002190" cy="1002766"/>
          </a:xfrm>
          <a:custGeom>
            <a:avLst/>
            <a:gdLst/>
            <a:ahLst/>
            <a:cxnLst/>
            <a:rect l="l" t="t" r="r" b="b"/>
            <a:pathLst>
              <a:path w="1104265" h="1104900">
                <a:moveTo>
                  <a:pt x="0" y="552167"/>
                </a:moveTo>
                <a:lnTo>
                  <a:pt x="2025" y="504524"/>
                </a:lnTo>
                <a:lnTo>
                  <a:pt x="7993" y="458006"/>
                </a:lnTo>
                <a:lnTo>
                  <a:pt x="17735" y="412780"/>
                </a:lnTo>
                <a:lnTo>
                  <a:pt x="31088" y="369010"/>
                </a:lnTo>
                <a:lnTo>
                  <a:pt x="47885" y="326863"/>
                </a:lnTo>
                <a:lnTo>
                  <a:pt x="67961" y="286504"/>
                </a:lnTo>
                <a:lnTo>
                  <a:pt x="91150" y="248100"/>
                </a:lnTo>
                <a:lnTo>
                  <a:pt x="117286" y="211815"/>
                </a:lnTo>
                <a:lnTo>
                  <a:pt x="146204" y="177816"/>
                </a:lnTo>
                <a:lnTo>
                  <a:pt x="177737" y="146269"/>
                </a:lnTo>
                <a:lnTo>
                  <a:pt x="211721" y="117338"/>
                </a:lnTo>
                <a:lnTo>
                  <a:pt x="247990" y="91190"/>
                </a:lnTo>
                <a:lnTo>
                  <a:pt x="286377" y="67991"/>
                </a:lnTo>
                <a:lnTo>
                  <a:pt x="326718" y="47907"/>
                </a:lnTo>
                <a:lnTo>
                  <a:pt x="368846" y="31102"/>
                </a:lnTo>
                <a:lnTo>
                  <a:pt x="412597" y="17743"/>
                </a:lnTo>
                <a:lnTo>
                  <a:pt x="457803" y="7996"/>
                </a:lnTo>
                <a:lnTo>
                  <a:pt x="504300" y="2026"/>
                </a:lnTo>
                <a:lnTo>
                  <a:pt x="551922" y="0"/>
                </a:lnTo>
                <a:lnTo>
                  <a:pt x="599544" y="2026"/>
                </a:lnTo>
                <a:lnTo>
                  <a:pt x="646041" y="7996"/>
                </a:lnTo>
                <a:lnTo>
                  <a:pt x="691248" y="17743"/>
                </a:lnTo>
                <a:lnTo>
                  <a:pt x="734998" y="31102"/>
                </a:lnTo>
                <a:lnTo>
                  <a:pt x="777126" y="47907"/>
                </a:lnTo>
                <a:lnTo>
                  <a:pt x="817467" y="67991"/>
                </a:lnTo>
                <a:lnTo>
                  <a:pt x="855855" y="91190"/>
                </a:lnTo>
                <a:lnTo>
                  <a:pt x="892123" y="117338"/>
                </a:lnTo>
                <a:lnTo>
                  <a:pt x="926107" y="146269"/>
                </a:lnTo>
                <a:lnTo>
                  <a:pt x="957641" y="177816"/>
                </a:lnTo>
                <a:lnTo>
                  <a:pt x="986558" y="211815"/>
                </a:lnTo>
                <a:lnTo>
                  <a:pt x="1012694" y="248100"/>
                </a:lnTo>
                <a:lnTo>
                  <a:pt x="1035883" y="286504"/>
                </a:lnTo>
                <a:lnTo>
                  <a:pt x="1055959" y="326863"/>
                </a:lnTo>
                <a:lnTo>
                  <a:pt x="1072756" y="369010"/>
                </a:lnTo>
                <a:lnTo>
                  <a:pt x="1086109" y="412780"/>
                </a:lnTo>
                <a:lnTo>
                  <a:pt x="1095852" y="458006"/>
                </a:lnTo>
                <a:lnTo>
                  <a:pt x="1101819" y="504524"/>
                </a:lnTo>
                <a:lnTo>
                  <a:pt x="1103845" y="552167"/>
                </a:lnTo>
                <a:lnTo>
                  <a:pt x="1101819" y="599810"/>
                </a:lnTo>
                <a:lnTo>
                  <a:pt x="1095852" y="646328"/>
                </a:lnTo>
                <a:lnTo>
                  <a:pt x="1086109" y="691555"/>
                </a:lnTo>
                <a:lnTo>
                  <a:pt x="1072756" y="735324"/>
                </a:lnTo>
                <a:lnTo>
                  <a:pt x="1055959" y="777471"/>
                </a:lnTo>
                <a:lnTo>
                  <a:pt x="1035883" y="817830"/>
                </a:lnTo>
                <a:lnTo>
                  <a:pt x="1012694" y="856235"/>
                </a:lnTo>
                <a:lnTo>
                  <a:pt x="986558" y="892519"/>
                </a:lnTo>
                <a:lnTo>
                  <a:pt x="957641" y="926518"/>
                </a:lnTo>
                <a:lnTo>
                  <a:pt x="926107" y="958066"/>
                </a:lnTo>
                <a:lnTo>
                  <a:pt x="892123" y="986996"/>
                </a:lnTo>
                <a:lnTo>
                  <a:pt x="855855" y="1013144"/>
                </a:lnTo>
                <a:lnTo>
                  <a:pt x="817467" y="1036343"/>
                </a:lnTo>
                <a:lnTo>
                  <a:pt x="777126" y="1056428"/>
                </a:lnTo>
                <a:lnTo>
                  <a:pt x="734998" y="1073232"/>
                </a:lnTo>
                <a:lnTo>
                  <a:pt x="691248" y="1086591"/>
                </a:lnTo>
                <a:lnTo>
                  <a:pt x="646041" y="1096338"/>
                </a:lnTo>
                <a:lnTo>
                  <a:pt x="599544" y="1102308"/>
                </a:lnTo>
                <a:lnTo>
                  <a:pt x="551922" y="1104335"/>
                </a:lnTo>
                <a:lnTo>
                  <a:pt x="504300" y="1102308"/>
                </a:lnTo>
                <a:lnTo>
                  <a:pt x="457803" y="1096338"/>
                </a:lnTo>
                <a:lnTo>
                  <a:pt x="412597" y="1086591"/>
                </a:lnTo>
                <a:lnTo>
                  <a:pt x="368846" y="1073232"/>
                </a:lnTo>
                <a:lnTo>
                  <a:pt x="326718" y="1056428"/>
                </a:lnTo>
                <a:lnTo>
                  <a:pt x="286377" y="1036343"/>
                </a:lnTo>
                <a:lnTo>
                  <a:pt x="247990" y="1013144"/>
                </a:lnTo>
                <a:lnTo>
                  <a:pt x="211721" y="986996"/>
                </a:lnTo>
                <a:lnTo>
                  <a:pt x="177737" y="958066"/>
                </a:lnTo>
                <a:lnTo>
                  <a:pt x="146204" y="926518"/>
                </a:lnTo>
                <a:lnTo>
                  <a:pt x="117286" y="892519"/>
                </a:lnTo>
                <a:lnTo>
                  <a:pt x="91150" y="856235"/>
                </a:lnTo>
                <a:lnTo>
                  <a:pt x="67961" y="817830"/>
                </a:lnTo>
                <a:lnTo>
                  <a:pt x="47885" y="777471"/>
                </a:lnTo>
                <a:lnTo>
                  <a:pt x="31088" y="735324"/>
                </a:lnTo>
                <a:lnTo>
                  <a:pt x="17735" y="691555"/>
                </a:lnTo>
                <a:lnTo>
                  <a:pt x="7993" y="646328"/>
                </a:lnTo>
                <a:lnTo>
                  <a:pt x="2025" y="599810"/>
                </a:lnTo>
                <a:lnTo>
                  <a:pt x="0" y="552167"/>
                </a:lnTo>
                <a:close/>
              </a:path>
            </a:pathLst>
          </a:custGeom>
          <a:ln w="26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/>
          <p:nvPr/>
        </p:nvSpPr>
        <p:spPr>
          <a:xfrm>
            <a:off x="7250066" y="4789200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4" h="394970">
                <a:moveTo>
                  <a:pt x="197116" y="0"/>
                </a:moveTo>
                <a:lnTo>
                  <a:pt x="151919" y="5208"/>
                </a:lnTo>
                <a:lnTo>
                  <a:pt x="110429" y="20043"/>
                </a:lnTo>
                <a:lnTo>
                  <a:pt x="73830" y="43323"/>
                </a:lnTo>
                <a:lnTo>
                  <a:pt x="43304" y="73862"/>
                </a:lnTo>
                <a:lnTo>
                  <a:pt x="20035" y="110478"/>
                </a:lnTo>
                <a:lnTo>
                  <a:pt x="5206" y="151987"/>
                </a:lnTo>
                <a:lnTo>
                  <a:pt x="0" y="197205"/>
                </a:lnTo>
                <a:lnTo>
                  <a:pt x="5206" y="242423"/>
                </a:lnTo>
                <a:lnTo>
                  <a:pt x="20035" y="283932"/>
                </a:lnTo>
                <a:lnTo>
                  <a:pt x="43304" y="320548"/>
                </a:lnTo>
                <a:lnTo>
                  <a:pt x="73830" y="351087"/>
                </a:lnTo>
                <a:lnTo>
                  <a:pt x="110429" y="374367"/>
                </a:lnTo>
                <a:lnTo>
                  <a:pt x="151919" y="389202"/>
                </a:lnTo>
                <a:lnTo>
                  <a:pt x="197116" y="394411"/>
                </a:lnTo>
                <a:lnTo>
                  <a:pt x="242313" y="389202"/>
                </a:lnTo>
                <a:lnTo>
                  <a:pt x="283803" y="374367"/>
                </a:lnTo>
                <a:lnTo>
                  <a:pt x="320403" y="351087"/>
                </a:lnTo>
                <a:lnTo>
                  <a:pt x="350929" y="320548"/>
                </a:lnTo>
                <a:lnTo>
                  <a:pt x="374198" y="283932"/>
                </a:lnTo>
                <a:lnTo>
                  <a:pt x="389027" y="242423"/>
                </a:lnTo>
                <a:lnTo>
                  <a:pt x="394233" y="197205"/>
                </a:lnTo>
                <a:lnTo>
                  <a:pt x="389027" y="151987"/>
                </a:lnTo>
                <a:lnTo>
                  <a:pt x="374198" y="110478"/>
                </a:lnTo>
                <a:lnTo>
                  <a:pt x="350929" y="73862"/>
                </a:lnTo>
                <a:lnTo>
                  <a:pt x="320403" y="43323"/>
                </a:lnTo>
                <a:lnTo>
                  <a:pt x="283803" y="20043"/>
                </a:lnTo>
                <a:lnTo>
                  <a:pt x="242313" y="5208"/>
                </a:lnTo>
                <a:lnTo>
                  <a:pt x="197116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6" name="object 6"/>
          <p:cNvSpPr/>
          <p:nvPr/>
        </p:nvSpPr>
        <p:spPr>
          <a:xfrm>
            <a:off x="7250066" y="4789203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4" h="394970">
                <a:moveTo>
                  <a:pt x="0" y="197205"/>
                </a:moveTo>
                <a:lnTo>
                  <a:pt x="5206" y="151988"/>
                </a:lnTo>
                <a:lnTo>
                  <a:pt x="20035" y="110479"/>
                </a:lnTo>
                <a:lnTo>
                  <a:pt x="43305" y="73863"/>
                </a:lnTo>
                <a:lnTo>
                  <a:pt x="73831" y="43323"/>
                </a:lnTo>
                <a:lnTo>
                  <a:pt x="110431" y="20044"/>
                </a:lnTo>
                <a:lnTo>
                  <a:pt x="151922" y="5208"/>
                </a:lnTo>
                <a:lnTo>
                  <a:pt x="197120" y="0"/>
                </a:lnTo>
                <a:lnTo>
                  <a:pt x="242317" y="5208"/>
                </a:lnTo>
                <a:lnTo>
                  <a:pt x="283808" y="20044"/>
                </a:lnTo>
                <a:lnTo>
                  <a:pt x="320408" y="43323"/>
                </a:lnTo>
                <a:lnTo>
                  <a:pt x="350935" y="73863"/>
                </a:lnTo>
                <a:lnTo>
                  <a:pt x="374204" y="110479"/>
                </a:lnTo>
                <a:lnTo>
                  <a:pt x="389034" y="151988"/>
                </a:lnTo>
                <a:lnTo>
                  <a:pt x="394240" y="197205"/>
                </a:lnTo>
                <a:lnTo>
                  <a:pt x="389034" y="242422"/>
                </a:lnTo>
                <a:lnTo>
                  <a:pt x="374204" y="283931"/>
                </a:lnTo>
                <a:lnTo>
                  <a:pt x="350935" y="320547"/>
                </a:lnTo>
                <a:lnTo>
                  <a:pt x="320408" y="351087"/>
                </a:lnTo>
                <a:lnTo>
                  <a:pt x="283808" y="374366"/>
                </a:lnTo>
                <a:lnTo>
                  <a:pt x="242317" y="389202"/>
                </a:lnTo>
                <a:lnTo>
                  <a:pt x="197120" y="394410"/>
                </a:lnTo>
                <a:lnTo>
                  <a:pt x="151922" y="389202"/>
                </a:lnTo>
                <a:lnTo>
                  <a:pt x="110431" y="374366"/>
                </a:lnTo>
                <a:lnTo>
                  <a:pt x="73831" y="351087"/>
                </a:lnTo>
                <a:lnTo>
                  <a:pt x="43305" y="320547"/>
                </a:lnTo>
                <a:lnTo>
                  <a:pt x="20035" y="283931"/>
                </a:lnTo>
                <a:lnTo>
                  <a:pt x="5206" y="242422"/>
                </a:lnTo>
                <a:lnTo>
                  <a:pt x="0" y="197205"/>
                </a:lnTo>
                <a:close/>
              </a:path>
            </a:pathLst>
          </a:custGeom>
          <a:ln w="26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7" name="object 7"/>
          <p:cNvSpPr/>
          <p:nvPr/>
        </p:nvSpPr>
        <p:spPr>
          <a:xfrm>
            <a:off x="7750971" y="4789200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4" h="394970">
                <a:moveTo>
                  <a:pt x="197116" y="0"/>
                </a:moveTo>
                <a:lnTo>
                  <a:pt x="151919" y="5208"/>
                </a:lnTo>
                <a:lnTo>
                  <a:pt x="110429" y="20043"/>
                </a:lnTo>
                <a:lnTo>
                  <a:pt x="73830" y="43323"/>
                </a:lnTo>
                <a:lnTo>
                  <a:pt x="43304" y="73862"/>
                </a:lnTo>
                <a:lnTo>
                  <a:pt x="20035" y="110478"/>
                </a:lnTo>
                <a:lnTo>
                  <a:pt x="5206" y="151987"/>
                </a:lnTo>
                <a:lnTo>
                  <a:pt x="0" y="197205"/>
                </a:lnTo>
                <a:lnTo>
                  <a:pt x="5206" y="242423"/>
                </a:lnTo>
                <a:lnTo>
                  <a:pt x="20035" y="283932"/>
                </a:lnTo>
                <a:lnTo>
                  <a:pt x="43304" y="320548"/>
                </a:lnTo>
                <a:lnTo>
                  <a:pt x="73830" y="351087"/>
                </a:lnTo>
                <a:lnTo>
                  <a:pt x="110429" y="374367"/>
                </a:lnTo>
                <a:lnTo>
                  <a:pt x="151919" y="389202"/>
                </a:lnTo>
                <a:lnTo>
                  <a:pt x="197116" y="394411"/>
                </a:lnTo>
                <a:lnTo>
                  <a:pt x="242313" y="389202"/>
                </a:lnTo>
                <a:lnTo>
                  <a:pt x="283803" y="374367"/>
                </a:lnTo>
                <a:lnTo>
                  <a:pt x="320403" y="351087"/>
                </a:lnTo>
                <a:lnTo>
                  <a:pt x="350929" y="320548"/>
                </a:lnTo>
                <a:lnTo>
                  <a:pt x="374198" y="283932"/>
                </a:lnTo>
                <a:lnTo>
                  <a:pt x="389027" y="242423"/>
                </a:lnTo>
                <a:lnTo>
                  <a:pt x="394233" y="197205"/>
                </a:lnTo>
                <a:lnTo>
                  <a:pt x="389027" y="151987"/>
                </a:lnTo>
                <a:lnTo>
                  <a:pt x="374198" y="110478"/>
                </a:lnTo>
                <a:lnTo>
                  <a:pt x="350929" y="73862"/>
                </a:lnTo>
                <a:lnTo>
                  <a:pt x="320403" y="43323"/>
                </a:lnTo>
                <a:lnTo>
                  <a:pt x="283803" y="20043"/>
                </a:lnTo>
                <a:lnTo>
                  <a:pt x="242313" y="5208"/>
                </a:lnTo>
                <a:lnTo>
                  <a:pt x="197116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8" name="object 8"/>
          <p:cNvSpPr/>
          <p:nvPr/>
        </p:nvSpPr>
        <p:spPr>
          <a:xfrm>
            <a:off x="7750971" y="4789203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4" h="394970">
                <a:moveTo>
                  <a:pt x="0" y="197205"/>
                </a:moveTo>
                <a:lnTo>
                  <a:pt x="5206" y="151988"/>
                </a:lnTo>
                <a:lnTo>
                  <a:pt x="20035" y="110479"/>
                </a:lnTo>
                <a:lnTo>
                  <a:pt x="43305" y="73863"/>
                </a:lnTo>
                <a:lnTo>
                  <a:pt x="73831" y="43323"/>
                </a:lnTo>
                <a:lnTo>
                  <a:pt x="110431" y="20044"/>
                </a:lnTo>
                <a:lnTo>
                  <a:pt x="151922" y="5208"/>
                </a:lnTo>
                <a:lnTo>
                  <a:pt x="197120" y="0"/>
                </a:lnTo>
                <a:lnTo>
                  <a:pt x="242317" y="5208"/>
                </a:lnTo>
                <a:lnTo>
                  <a:pt x="283808" y="20044"/>
                </a:lnTo>
                <a:lnTo>
                  <a:pt x="320408" y="43323"/>
                </a:lnTo>
                <a:lnTo>
                  <a:pt x="350935" y="73863"/>
                </a:lnTo>
                <a:lnTo>
                  <a:pt x="374204" y="110479"/>
                </a:lnTo>
                <a:lnTo>
                  <a:pt x="389034" y="151988"/>
                </a:lnTo>
                <a:lnTo>
                  <a:pt x="394240" y="197205"/>
                </a:lnTo>
                <a:lnTo>
                  <a:pt x="389034" y="242422"/>
                </a:lnTo>
                <a:lnTo>
                  <a:pt x="374204" y="283931"/>
                </a:lnTo>
                <a:lnTo>
                  <a:pt x="350935" y="320547"/>
                </a:lnTo>
                <a:lnTo>
                  <a:pt x="320408" y="351087"/>
                </a:lnTo>
                <a:lnTo>
                  <a:pt x="283808" y="374366"/>
                </a:lnTo>
                <a:lnTo>
                  <a:pt x="242317" y="389202"/>
                </a:lnTo>
                <a:lnTo>
                  <a:pt x="197120" y="394410"/>
                </a:lnTo>
                <a:lnTo>
                  <a:pt x="151922" y="389202"/>
                </a:lnTo>
                <a:lnTo>
                  <a:pt x="110431" y="374366"/>
                </a:lnTo>
                <a:lnTo>
                  <a:pt x="73831" y="351087"/>
                </a:lnTo>
                <a:lnTo>
                  <a:pt x="43305" y="320547"/>
                </a:lnTo>
                <a:lnTo>
                  <a:pt x="20035" y="283931"/>
                </a:lnTo>
                <a:lnTo>
                  <a:pt x="5206" y="242422"/>
                </a:lnTo>
                <a:lnTo>
                  <a:pt x="0" y="197205"/>
                </a:lnTo>
                <a:close/>
              </a:path>
            </a:pathLst>
          </a:custGeom>
          <a:ln w="26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object 9"/>
          <p:cNvSpPr/>
          <p:nvPr/>
        </p:nvSpPr>
        <p:spPr>
          <a:xfrm>
            <a:off x="8323430" y="4789200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4" h="394970">
                <a:moveTo>
                  <a:pt x="197116" y="0"/>
                </a:moveTo>
                <a:lnTo>
                  <a:pt x="151919" y="5208"/>
                </a:lnTo>
                <a:lnTo>
                  <a:pt x="110429" y="20043"/>
                </a:lnTo>
                <a:lnTo>
                  <a:pt x="73830" y="43323"/>
                </a:lnTo>
                <a:lnTo>
                  <a:pt x="43304" y="73862"/>
                </a:lnTo>
                <a:lnTo>
                  <a:pt x="20035" y="110478"/>
                </a:lnTo>
                <a:lnTo>
                  <a:pt x="5206" y="151987"/>
                </a:lnTo>
                <a:lnTo>
                  <a:pt x="0" y="197205"/>
                </a:lnTo>
                <a:lnTo>
                  <a:pt x="5206" y="242423"/>
                </a:lnTo>
                <a:lnTo>
                  <a:pt x="20035" y="283932"/>
                </a:lnTo>
                <a:lnTo>
                  <a:pt x="43304" y="320548"/>
                </a:lnTo>
                <a:lnTo>
                  <a:pt x="73830" y="351087"/>
                </a:lnTo>
                <a:lnTo>
                  <a:pt x="110429" y="374367"/>
                </a:lnTo>
                <a:lnTo>
                  <a:pt x="151919" y="389202"/>
                </a:lnTo>
                <a:lnTo>
                  <a:pt x="197116" y="394411"/>
                </a:lnTo>
                <a:lnTo>
                  <a:pt x="242313" y="389202"/>
                </a:lnTo>
                <a:lnTo>
                  <a:pt x="283803" y="374367"/>
                </a:lnTo>
                <a:lnTo>
                  <a:pt x="320403" y="351087"/>
                </a:lnTo>
                <a:lnTo>
                  <a:pt x="350929" y="320548"/>
                </a:lnTo>
                <a:lnTo>
                  <a:pt x="374198" y="283932"/>
                </a:lnTo>
                <a:lnTo>
                  <a:pt x="389027" y="242423"/>
                </a:lnTo>
                <a:lnTo>
                  <a:pt x="394233" y="197205"/>
                </a:lnTo>
                <a:lnTo>
                  <a:pt x="389027" y="151987"/>
                </a:lnTo>
                <a:lnTo>
                  <a:pt x="374198" y="110478"/>
                </a:lnTo>
                <a:lnTo>
                  <a:pt x="350929" y="73862"/>
                </a:lnTo>
                <a:lnTo>
                  <a:pt x="320403" y="43323"/>
                </a:lnTo>
                <a:lnTo>
                  <a:pt x="283803" y="20043"/>
                </a:lnTo>
                <a:lnTo>
                  <a:pt x="242313" y="5208"/>
                </a:lnTo>
                <a:lnTo>
                  <a:pt x="197116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0" name="object 10"/>
          <p:cNvSpPr/>
          <p:nvPr/>
        </p:nvSpPr>
        <p:spPr>
          <a:xfrm>
            <a:off x="8323430" y="4789203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4" h="394970">
                <a:moveTo>
                  <a:pt x="0" y="197205"/>
                </a:moveTo>
                <a:lnTo>
                  <a:pt x="5206" y="151988"/>
                </a:lnTo>
                <a:lnTo>
                  <a:pt x="20035" y="110479"/>
                </a:lnTo>
                <a:lnTo>
                  <a:pt x="43305" y="73863"/>
                </a:lnTo>
                <a:lnTo>
                  <a:pt x="73831" y="43323"/>
                </a:lnTo>
                <a:lnTo>
                  <a:pt x="110431" y="20044"/>
                </a:lnTo>
                <a:lnTo>
                  <a:pt x="151922" y="5208"/>
                </a:lnTo>
                <a:lnTo>
                  <a:pt x="197120" y="0"/>
                </a:lnTo>
                <a:lnTo>
                  <a:pt x="242317" y="5208"/>
                </a:lnTo>
                <a:lnTo>
                  <a:pt x="283808" y="20044"/>
                </a:lnTo>
                <a:lnTo>
                  <a:pt x="320408" y="43323"/>
                </a:lnTo>
                <a:lnTo>
                  <a:pt x="350935" y="73863"/>
                </a:lnTo>
                <a:lnTo>
                  <a:pt x="374204" y="110479"/>
                </a:lnTo>
                <a:lnTo>
                  <a:pt x="389034" y="151988"/>
                </a:lnTo>
                <a:lnTo>
                  <a:pt x="394240" y="197205"/>
                </a:lnTo>
                <a:lnTo>
                  <a:pt x="389034" y="242422"/>
                </a:lnTo>
                <a:lnTo>
                  <a:pt x="374204" y="283931"/>
                </a:lnTo>
                <a:lnTo>
                  <a:pt x="350935" y="320547"/>
                </a:lnTo>
                <a:lnTo>
                  <a:pt x="320408" y="351087"/>
                </a:lnTo>
                <a:lnTo>
                  <a:pt x="283808" y="374366"/>
                </a:lnTo>
                <a:lnTo>
                  <a:pt x="242317" y="389202"/>
                </a:lnTo>
                <a:lnTo>
                  <a:pt x="197120" y="394410"/>
                </a:lnTo>
                <a:lnTo>
                  <a:pt x="151922" y="389202"/>
                </a:lnTo>
                <a:lnTo>
                  <a:pt x="110431" y="374366"/>
                </a:lnTo>
                <a:lnTo>
                  <a:pt x="73831" y="351087"/>
                </a:lnTo>
                <a:lnTo>
                  <a:pt x="43305" y="320547"/>
                </a:lnTo>
                <a:lnTo>
                  <a:pt x="20035" y="283931"/>
                </a:lnTo>
                <a:lnTo>
                  <a:pt x="5206" y="242422"/>
                </a:lnTo>
                <a:lnTo>
                  <a:pt x="0" y="197205"/>
                </a:lnTo>
                <a:close/>
              </a:path>
            </a:pathLst>
          </a:custGeom>
          <a:ln w="26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1" name="object 11"/>
          <p:cNvSpPr/>
          <p:nvPr/>
        </p:nvSpPr>
        <p:spPr>
          <a:xfrm>
            <a:off x="8895891" y="4789200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4" h="394970">
                <a:moveTo>
                  <a:pt x="197116" y="0"/>
                </a:moveTo>
                <a:lnTo>
                  <a:pt x="151919" y="5208"/>
                </a:lnTo>
                <a:lnTo>
                  <a:pt x="110429" y="20043"/>
                </a:lnTo>
                <a:lnTo>
                  <a:pt x="73830" y="43323"/>
                </a:lnTo>
                <a:lnTo>
                  <a:pt x="43304" y="73862"/>
                </a:lnTo>
                <a:lnTo>
                  <a:pt x="20035" y="110478"/>
                </a:lnTo>
                <a:lnTo>
                  <a:pt x="5206" y="151987"/>
                </a:lnTo>
                <a:lnTo>
                  <a:pt x="0" y="197205"/>
                </a:lnTo>
                <a:lnTo>
                  <a:pt x="5206" y="242423"/>
                </a:lnTo>
                <a:lnTo>
                  <a:pt x="20035" y="283932"/>
                </a:lnTo>
                <a:lnTo>
                  <a:pt x="43304" y="320548"/>
                </a:lnTo>
                <a:lnTo>
                  <a:pt x="73830" y="351087"/>
                </a:lnTo>
                <a:lnTo>
                  <a:pt x="110429" y="374367"/>
                </a:lnTo>
                <a:lnTo>
                  <a:pt x="151919" y="389202"/>
                </a:lnTo>
                <a:lnTo>
                  <a:pt x="197116" y="394411"/>
                </a:lnTo>
                <a:lnTo>
                  <a:pt x="242313" y="389202"/>
                </a:lnTo>
                <a:lnTo>
                  <a:pt x="283803" y="374367"/>
                </a:lnTo>
                <a:lnTo>
                  <a:pt x="320403" y="351087"/>
                </a:lnTo>
                <a:lnTo>
                  <a:pt x="350929" y="320548"/>
                </a:lnTo>
                <a:lnTo>
                  <a:pt x="374198" y="283932"/>
                </a:lnTo>
                <a:lnTo>
                  <a:pt x="389027" y="242423"/>
                </a:lnTo>
                <a:lnTo>
                  <a:pt x="394233" y="197205"/>
                </a:lnTo>
                <a:lnTo>
                  <a:pt x="389027" y="151987"/>
                </a:lnTo>
                <a:lnTo>
                  <a:pt x="374198" y="110478"/>
                </a:lnTo>
                <a:lnTo>
                  <a:pt x="350929" y="73862"/>
                </a:lnTo>
                <a:lnTo>
                  <a:pt x="320403" y="43323"/>
                </a:lnTo>
                <a:lnTo>
                  <a:pt x="283803" y="20043"/>
                </a:lnTo>
                <a:lnTo>
                  <a:pt x="242313" y="5208"/>
                </a:lnTo>
                <a:lnTo>
                  <a:pt x="197116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12"/>
          <p:cNvSpPr/>
          <p:nvPr/>
        </p:nvSpPr>
        <p:spPr>
          <a:xfrm>
            <a:off x="8895891" y="4789203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4" h="394970">
                <a:moveTo>
                  <a:pt x="0" y="197205"/>
                </a:moveTo>
                <a:lnTo>
                  <a:pt x="5206" y="151988"/>
                </a:lnTo>
                <a:lnTo>
                  <a:pt x="20035" y="110479"/>
                </a:lnTo>
                <a:lnTo>
                  <a:pt x="43305" y="73863"/>
                </a:lnTo>
                <a:lnTo>
                  <a:pt x="73831" y="43323"/>
                </a:lnTo>
                <a:lnTo>
                  <a:pt x="110431" y="20044"/>
                </a:lnTo>
                <a:lnTo>
                  <a:pt x="151922" y="5208"/>
                </a:lnTo>
                <a:lnTo>
                  <a:pt x="197120" y="0"/>
                </a:lnTo>
                <a:lnTo>
                  <a:pt x="242317" y="5208"/>
                </a:lnTo>
                <a:lnTo>
                  <a:pt x="283808" y="20044"/>
                </a:lnTo>
                <a:lnTo>
                  <a:pt x="320408" y="43323"/>
                </a:lnTo>
                <a:lnTo>
                  <a:pt x="350935" y="73863"/>
                </a:lnTo>
                <a:lnTo>
                  <a:pt x="374204" y="110479"/>
                </a:lnTo>
                <a:lnTo>
                  <a:pt x="389034" y="151988"/>
                </a:lnTo>
                <a:lnTo>
                  <a:pt x="394240" y="197205"/>
                </a:lnTo>
                <a:lnTo>
                  <a:pt x="389034" y="242422"/>
                </a:lnTo>
                <a:lnTo>
                  <a:pt x="374204" y="283931"/>
                </a:lnTo>
                <a:lnTo>
                  <a:pt x="350935" y="320547"/>
                </a:lnTo>
                <a:lnTo>
                  <a:pt x="320408" y="351087"/>
                </a:lnTo>
                <a:lnTo>
                  <a:pt x="283808" y="374366"/>
                </a:lnTo>
                <a:lnTo>
                  <a:pt x="242317" y="389202"/>
                </a:lnTo>
                <a:lnTo>
                  <a:pt x="197120" y="394410"/>
                </a:lnTo>
                <a:lnTo>
                  <a:pt x="151922" y="389202"/>
                </a:lnTo>
                <a:lnTo>
                  <a:pt x="110431" y="374366"/>
                </a:lnTo>
                <a:lnTo>
                  <a:pt x="73831" y="351087"/>
                </a:lnTo>
                <a:lnTo>
                  <a:pt x="43305" y="320547"/>
                </a:lnTo>
                <a:lnTo>
                  <a:pt x="20035" y="283931"/>
                </a:lnTo>
                <a:lnTo>
                  <a:pt x="5206" y="242422"/>
                </a:lnTo>
                <a:lnTo>
                  <a:pt x="0" y="197205"/>
                </a:lnTo>
                <a:close/>
              </a:path>
            </a:pathLst>
          </a:custGeom>
          <a:ln w="26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3" name="object 13"/>
          <p:cNvSpPr/>
          <p:nvPr/>
        </p:nvSpPr>
        <p:spPr>
          <a:xfrm>
            <a:off x="7417047" y="3727287"/>
            <a:ext cx="865030" cy="1050599"/>
          </a:xfrm>
          <a:custGeom>
            <a:avLst/>
            <a:gdLst/>
            <a:ahLst/>
            <a:cxnLst/>
            <a:rect l="l" t="t" r="r" b="b"/>
            <a:pathLst>
              <a:path w="953134" h="1157604">
                <a:moveTo>
                  <a:pt x="919848" y="0"/>
                </a:moveTo>
                <a:lnTo>
                  <a:pt x="874496" y="75628"/>
                </a:lnTo>
                <a:lnTo>
                  <a:pt x="900137" y="77597"/>
                </a:lnTo>
                <a:lnTo>
                  <a:pt x="896874" y="104940"/>
                </a:lnTo>
                <a:lnTo>
                  <a:pt x="884923" y="156781"/>
                </a:lnTo>
                <a:lnTo>
                  <a:pt x="868743" y="207403"/>
                </a:lnTo>
                <a:lnTo>
                  <a:pt x="848639" y="256400"/>
                </a:lnTo>
                <a:lnTo>
                  <a:pt x="824953" y="303301"/>
                </a:lnTo>
                <a:lnTo>
                  <a:pt x="798017" y="347713"/>
                </a:lnTo>
                <a:lnTo>
                  <a:pt x="768172" y="389166"/>
                </a:lnTo>
                <a:lnTo>
                  <a:pt x="735787" y="427253"/>
                </a:lnTo>
                <a:lnTo>
                  <a:pt x="701205" y="461556"/>
                </a:lnTo>
                <a:lnTo>
                  <a:pt x="664781" y="491629"/>
                </a:lnTo>
                <a:lnTo>
                  <a:pt x="626884" y="517093"/>
                </a:lnTo>
                <a:lnTo>
                  <a:pt x="587870" y="537565"/>
                </a:lnTo>
                <a:lnTo>
                  <a:pt x="547662" y="552767"/>
                </a:lnTo>
                <a:lnTo>
                  <a:pt x="507415" y="562089"/>
                </a:lnTo>
                <a:lnTo>
                  <a:pt x="443725" y="566242"/>
                </a:lnTo>
                <a:lnTo>
                  <a:pt x="421563" y="568871"/>
                </a:lnTo>
                <a:lnTo>
                  <a:pt x="377304" y="579158"/>
                </a:lnTo>
                <a:lnTo>
                  <a:pt x="334403" y="595414"/>
                </a:lnTo>
                <a:lnTo>
                  <a:pt x="292709" y="617245"/>
                </a:lnTo>
                <a:lnTo>
                  <a:pt x="252539" y="644220"/>
                </a:lnTo>
                <a:lnTo>
                  <a:pt x="214185" y="675881"/>
                </a:lnTo>
                <a:lnTo>
                  <a:pt x="177952" y="711796"/>
                </a:lnTo>
                <a:lnTo>
                  <a:pt x="144145" y="751547"/>
                </a:lnTo>
                <a:lnTo>
                  <a:pt x="113080" y="794702"/>
                </a:lnTo>
                <a:lnTo>
                  <a:pt x="85077" y="840854"/>
                </a:lnTo>
                <a:lnTo>
                  <a:pt x="60464" y="889596"/>
                </a:lnTo>
                <a:lnTo>
                  <a:pt x="39573" y="940511"/>
                </a:lnTo>
                <a:lnTo>
                  <a:pt x="22733" y="993178"/>
                </a:lnTo>
                <a:lnTo>
                  <a:pt x="10299" y="1047191"/>
                </a:lnTo>
                <a:lnTo>
                  <a:pt x="2603" y="1102131"/>
                </a:lnTo>
                <a:lnTo>
                  <a:pt x="0" y="1156296"/>
                </a:lnTo>
                <a:lnTo>
                  <a:pt x="26250" y="1157554"/>
                </a:lnTo>
                <a:lnTo>
                  <a:pt x="28854" y="1103401"/>
                </a:lnTo>
                <a:lnTo>
                  <a:pt x="36322" y="1050874"/>
                </a:lnTo>
                <a:lnTo>
                  <a:pt x="48348" y="999109"/>
                </a:lnTo>
                <a:lnTo>
                  <a:pt x="64604" y="948537"/>
                </a:lnTo>
                <a:lnTo>
                  <a:pt x="84772" y="899604"/>
                </a:lnTo>
                <a:lnTo>
                  <a:pt x="108534" y="852728"/>
                </a:lnTo>
                <a:lnTo>
                  <a:pt x="135534" y="808367"/>
                </a:lnTo>
                <a:lnTo>
                  <a:pt x="165455" y="766927"/>
                </a:lnTo>
                <a:lnTo>
                  <a:pt x="197954" y="728853"/>
                </a:lnTo>
                <a:lnTo>
                  <a:pt x="232664" y="694588"/>
                </a:lnTo>
                <a:lnTo>
                  <a:pt x="269240" y="664527"/>
                </a:lnTo>
                <a:lnTo>
                  <a:pt x="307327" y="639102"/>
                </a:lnTo>
                <a:lnTo>
                  <a:pt x="346557" y="618718"/>
                </a:lnTo>
                <a:lnTo>
                  <a:pt x="386549" y="603758"/>
                </a:lnTo>
                <a:lnTo>
                  <a:pt x="426529" y="594690"/>
                </a:lnTo>
                <a:lnTo>
                  <a:pt x="488251" y="590765"/>
                </a:lnTo>
                <a:lnTo>
                  <a:pt x="510463" y="588200"/>
                </a:lnTo>
                <a:lnTo>
                  <a:pt x="554443" y="578180"/>
                </a:lnTo>
                <a:lnTo>
                  <a:pt x="597128" y="562178"/>
                </a:lnTo>
                <a:lnTo>
                  <a:pt x="639038" y="540410"/>
                </a:lnTo>
                <a:lnTo>
                  <a:pt x="679399" y="513486"/>
                </a:lnTo>
                <a:lnTo>
                  <a:pt x="717905" y="481850"/>
                </a:lnTo>
                <a:lnTo>
                  <a:pt x="754265" y="445947"/>
                </a:lnTo>
                <a:lnTo>
                  <a:pt x="788174" y="406222"/>
                </a:lnTo>
                <a:lnTo>
                  <a:pt x="819327" y="363092"/>
                </a:lnTo>
                <a:lnTo>
                  <a:pt x="847407" y="316966"/>
                </a:lnTo>
                <a:lnTo>
                  <a:pt x="872083" y="268274"/>
                </a:lnTo>
                <a:lnTo>
                  <a:pt x="893051" y="217411"/>
                </a:lnTo>
                <a:lnTo>
                  <a:pt x="909955" y="164807"/>
                </a:lnTo>
                <a:lnTo>
                  <a:pt x="922477" y="110858"/>
                </a:lnTo>
                <a:lnTo>
                  <a:pt x="926312" y="79616"/>
                </a:lnTo>
                <a:lnTo>
                  <a:pt x="952266" y="79616"/>
                </a:lnTo>
                <a:lnTo>
                  <a:pt x="919848" y="0"/>
                </a:lnTo>
                <a:close/>
              </a:path>
              <a:path w="953134" h="1157604">
                <a:moveTo>
                  <a:pt x="952266" y="79616"/>
                </a:moveTo>
                <a:lnTo>
                  <a:pt x="926312" y="79616"/>
                </a:lnTo>
                <a:lnTo>
                  <a:pt x="953109" y="81686"/>
                </a:lnTo>
                <a:lnTo>
                  <a:pt x="952266" y="796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4" name="object 14"/>
          <p:cNvSpPr/>
          <p:nvPr/>
        </p:nvSpPr>
        <p:spPr>
          <a:xfrm>
            <a:off x="8217788" y="3727293"/>
            <a:ext cx="296796" cy="1050599"/>
          </a:xfrm>
          <a:custGeom>
            <a:avLst/>
            <a:gdLst/>
            <a:ahLst/>
            <a:cxnLst/>
            <a:rect l="l" t="t" r="r" b="b"/>
            <a:pathLst>
              <a:path w="327025" h="1157604">
                <a:moveTo>
                  <a:pt x="52740" y="79159"/>
                </a:moveTo>
                <a:lnTo>
                  <a:pt x="26454" y="79159"/>
                </a:lnTo>
                <a:lnTo>
                  <a:pt x="27546" y="108813"/>
                </a:lnTo>
                <a:lnTo>
                  <a:pt x="31292" y="162064"/>
                </a:lnTo>
                <a:lnTo>
                  <a:pt x="36372" y="214033"/>
                </a:lnTo>
                <a:lnTo>
                  <a:pt x="42672" y="264325"/>
                </a:lnTo>
                <a:lnTo>
                  <a:pt x="50101" y="312521"/>
                </a:lnTo>
                <a:lnTo>
                  <a:pt x="58559" y="358216"/>
                </a:lnTo>
                <a:lnTo>
                  <a:pt x="67957" y="400989"/>
                </a:lnTo>
                <a:lnTo>
                  <a:pt x="78206" y="440461"/>
                </a:lnTo>
                <a:lnTo>
                  <a:pt x="101003" y="507987"/>
                </a:lnTo>
                <a:lnTo>
                  <a:pt x="126174" y="557060"/>
                </a:lnTo>
                <a:lnTo>
                  <a:pt x="156324" y="586714"/>
                </a:lnTo>
                <a:lnTo>
                  <a:pt x="178752" y="592137"/>
                </a:lnTo>
                <a:lnTo>
                  <a:pt x="182524" y="593585"/>
                </a:lnTo>
                <a:lnTo>
                  <a:pt x="214236" y="633615"/>
                </a:lnTo>
                <a:lnTo>
                  <a:pt x="236956" y="689089"/>
                </a:lnTo>
                <a:lnTo>
                  <a:pt x="257568" y="762050"/>
                </a:lnTo>
                <a:lnTo>
                  <a:pt x="266763" y="803922"/>
                </a:lnTo>
                <a:lnTo>
                  <a:pt x="275056" y="848791"/>
                </a:lnTo>
                <a:lnTo>
                  <a:pt x="282371" y="896226"/>
                </a:lnTo>
                <a:lnTo>
                  <a:pt x="288582" y="945794"/>
                </a:lnTo>
                <a:lnTo>
                  <a:pt x="293585" y="997051"/>
                </a:lnTo>
                <a:lnTo>
                  <a:pt x="297294" y="1049591"/>
                </a:lnTo>
                <a:lnTo>
                  <a:pt x="299580" y="1102956"/>
                </a:lnTo>
                <a:lnTo>
                  <a:pt x="300380" y="1157109"/>
                </a:lnTo>
                <a:lnTo>
                  <a:pt x="326656" y="1156728"/>
                </a:lnTo>
                <a:lnTo>
                  <a:pt x="325869" y="1102563"/>
                </a:lnTo>
                <a:lnTo>
                  <a:pt x="323545" y="1048461"/>
                </a:lnTo>
                <a:lnTo>
                  <a:pt x="319798" y="995210"/>
                </a:lnTo>
                <a:lnTo>
                  <a:pt x="314731" y="943241"/>
                </a:lnTo>
                <a:lnTo>
                  <a:pt x="308444" y="892962"/>
                </a:lnTo>
                <a:lnTo>
                  <a:pt x="301040" y="844791"/>
                </a:lnTo>
                <a:lnTo>
                  <a:pt x="292595" y="799134"/>
                </a:lnTo>
                <a:lnTo>
                  <a:pt x="283235" y="756411"/>
                </a:lnTo>
                <a:lnTo>
                  <a:pt x="273024" y="717016"/>
                </a:lnTo>
                <a:lnTo>
                  <a:pt x="250431" y="649808"/>
                </a:lnTo>
                <a:lnTo>
                  <a:pt x="224904" y="599859"/>
                </a:lnTo>
                <a:lnTo>
                  <a:pt x="209931" y="581571"/>
                </a:lnTo>
                <a:lnTo>
                  <a:pt x="203034" y="575513"/>
                </a:lnTo>
                <a:lnTo>
                  <a:pt x="172313" y="564781"/>
                </a:lnTo>
                <a:lnTo>
                  <a:pt x="168541" y="563333"/>
                </a:lnTo>
                <a:lnTo>
                  <a:pt x="136220" y="522122"/>
                </a:lnTo>
                <a:lnTo>
                  <a:pt x="113880" y="467131"/>
                </a:lnTo>
                <a:lnTo>
                  <a:pt x="93395" y="394385"/>
                </a:lnTo>
                <a:lnTo>
                  <a:pt x="84226" y="352577"/>
                </a:lnTo>
                <a:lnTo>
                  <a:pt x="75946" y="307733"/>
                </a:lnTo>
                <a:lnTo>
                  <a:pt x="68656" y="260324"/>
                </a:lnTo>
                <a:lnTo>
                  <a:pt x="62458" y="210769"/>
                </a:lnTo>
                <a:lnTo>
                  <a:pt x="57454" y="159499"/>
                </a:lnTo>
                <a:lnTo>
                  <a:pt x="53759" y="106972"/>
                </a:lnTo>
                <a:lnTo>
                  <a:pt x="52740" y="79159"/>
                </a:lnTo>
                <a:close/>
              </a:path>
              <a:path w="327025" h="1157604">
                <a:moveTo>
                  <a:pt x="37553" y="0"/>
                </a:moveTo>
                <a:lnTo>
                  <a:pt x="0" y="79781"/>
                </a:lnTo>
                <a:lnTo>
                  <a:pt x="26454" y="79159"/>
                </a:lnTo>
                <a:lnTo>
                  <a:pt x="52740" y="79159"/>
                </a:lnTo>
                <a:lnTo>
                  <a:pt x="52717" y="78549"/>
                </a:lnTo>
                <a:lnTo>
                  <a:pt x="78816" y="77927"/>
                </a:lnTo>
                <a:lnTo>
                  <a:pt x="375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5" name="object 15"/>
          <p:cNvSpPr/>
          <p:nvPr/>
        </p:nvSpPr>
        <p:spPr>
          <a:xfrm>
            <a:off x="7917939" y="3727289"/>
            <a:ext cx="367681" cy="1050599"/>
          </a:xfrm>
          <a:custGeom>
            <a:avLst/>
            <a:gdLst/>
            <a:ahLst/>
            <a:cxnLst/>
            <a:rect l="l" t="t" r="r" b="b"/>
            <a:pathLst>
              <a:path w="405129" h="1157604">
                <a:moveTo>
                  <a:pt x="367944" y="0"/>
                </a:moveTo>
                <a:lnTo>
                  <a:pt x="326161" y="77660"/>
                </a:lnTo>
                <a:lnTo>
                  <a:pt x="352209" y="78447"/>
                </a:lnTo>
                <a:lnTo>
                  <a:pt x="350875" y="106718"/>
                </a:lnTo>
                <a:lnTo>
                  <a:pt x="346138" y="159156"/>
                </a:lnTo>
                <a:lnTo>
                  <a:pt x="339725" y="210312"/>
                </a:lnTo>
                <a:lnTo>
                  <a:pt x="331774" y="259778"/>
                </a:lnTo>
                <a:lnTo>
                  <a:pt x="322414" y="307098"/>
                </a:lnTo>
                <a:lnTo>
                  <a:pt x="311797" y="351828"/>
                </a:lnTo>
                <a:lnTo>
                  <a:pt x="300037" y="393534"/>
                </a:lnTo>
                <a:lnTo>
                  <a:pt x="287312" y="431761"/>
                </a:lnTo>
                <a:lnTo>
                  <a:pt x="259651" y="495922"/>
                </a:lnTo>
                <a:lnTo>
                  <a:pt x="229971" y="541121"/>
                </a:lnTo>
                <a:lnTo>
                  <a:pt x="196291" y="564667"/>
                </a:lnTo>
                <a:lnTo>
                  <a:pt x="180086" y="566305"/>
                </a:lnTo>
                <a:lnTo>
                  <a:pt x="179260" y="566470"/>
                </a:lnTo>
                <a:lnTo>
                  <a:pt x="131610" y="598081"/>
                </a:lnTo>
                <a:lnTo>
                  <a:pt x="98221" y="648728"/>
                </a:lnTo>
                <a:lnTo>
                  <a:pt x="69088" y="716165"/>
                </a:lnTo>
                <a:lnTo>
                  <a:pt x="55930" y="755662"/>
                </a:lnTo>
                <a:lnTo>
                  <a:pt x="43865" y="798487"/>
                </a:lnTo>
                <a:lnTo>
                  <a:pt x="32994" y="844232"/>
                </a:lnTo>
                <a:lnTo>
                  <a:pt x="23444" y="892505"/>
                </a:lnTo>
                <a:lnTo>
                  <a:pt x="15341" y="942886"/>
                </a:lnTo>
                <a:lnTo>
                  <a:pt x="8826" y="994956"/>
                </a:lnTo>
                <a:lnTo>
                  <a:pt x="4000" y="1048308"/>
                </a:lnTo>
                <a:lnTo>
                  <a:pt x="1016" y="1102525"/>
                </a:lnTo>
                <a:lnTo>
                  <a:pt x="0" y="1156677"/>
                </a:lnTo>
                <a:lnTo>
                  <a:pt x="26276" y="1157173"/>
                </a:lnTo>
                <a:lnTo>
                  <a:pt x="27292" y="1103007"/>
                </a:lnTo>
                <a:lnTo>
                  <a:pt x="30238" y="1049756"/>
                </a:lnTo>
                <a:lnTo>
                  <a:pt x="35001" y="997318"/>
                </a:lnTo>
                <a:lnTo>
                  <a:pt x="41427" y="946162"/>
                </a:lnTo>
                <a:lnTo>
                  <a:pt x="49390" y="896683"/>
                </a:lnTo>
                <a:lnTo>
                  <a:pt x="58775" y="849350"/>
                </a:lnTo>
                <a:lnTo>
                  <a:pt x="69430" y="804570"/>
                </a:lnTo>
                <a:lnTo>
                  <a:pt x="81229" y="762800"/>
                </a:lnTo>
                <a:lnTo>
                  <a:pt x="94018" y="724484"/>
                </a:lnTo>
                <a:lnTo>
                  <a:pt x="121958" y="660019"/>
                </a:lnTo>
                <a:lnTo>
                  <a:pt x="151091" y="615822"/>
                </a:lnTo>
                <a:lnTo>
                  <a:pt x="184797" y="592251"/>
                </a:lnTo>
                <a:lnTo>
                  <a:pt x="201002" y="590626"/>
                </a:lnTo>
                <a:lnTo>
                  <a:pt x="201815" y="590461"/>
                </a:lnTo>
                <a:lnTo>
                  <a:pt x="249466" y="558850"/>
                </a:lnTo>
                <a:lnTo>
                  <a:pt x="282333" y="509193"/>
                </a:lnTo>
                <a:lnTo>
                  <a:pt x="311759" y="441439"/>
                </a:lnTo>
                <a:lnTo>
                  <a:pt x="324967" y="401853"/>
                </a:lnTo>
                <a:lnTo>
                  <a:pt x="337083" y="358965"/>
                </a:lnTo>
                <a:lnTo>
                  <a:pt x="347980" y="313181"/>
                </a:lnTo>
                <a:lnTo>
                  <a:pt x="357555" y="264883"/>
                </a:lnTo>
                <a:lnTo>
                  <a:pt x="365671" y="214490"/>
                </a:lnTo>
                <a:lnTo>
                  <a:pt x="372211" y="162420"/>
                </a:lnTo>
                <a:lnTo>
                  <a:pt x="377050" y="109080"/>
                </a:lnTo>
                <a:lnTo>
                  <a:pt x="378472" y="79235"/>
                </a:lnTo>
                <a:lnTo>
                  <a:pt x="404594" y="79235"/>
                </a:lnTo>
                <a:lnTo>
                  <a:pt x="367944" y="0"/>
                </a:lnTo>
                <a:close/>
              </a:path>
              <a:path w="405129" h="1157604">
                <a:moveTo>
                  <a:pt x="404594" y="79235"/>
                </a:moveTo>
                <a:lnTo>
                  <a:pt x="378472" y="79235"/>
                </a:lnTo>
                <a:lnTo>
                  <a:pt x="404964" y="80035"/>
                </a:lnTo>
                <a:lnTo>
                  <a:pt x="404594" y="79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6" name="object 16"/>
          <p:cNvSpPr/>
          <p:nvPr/>
        </p:nvSpPr>
        <p:spPr>
          <a:xfrm>
            <a:off x="8221702" y="3727287"/>
            <a:ext cx="865030" cy="1050599"/>
          </a:xfrm>
          <a:custGeom>
            <a:avLst/>
            <a:gdLst/>
            <a:ahLst/>
            <a:cxnLst/>
            <a:rect l="l" t="t" r="r" b="b"/>
            <a:pathLst>
              <a:path w="953134" h="1157604">
                <a:moveTo>
                  <a:pt x="53200" y="79616"/>
                </a:moveTo>
                <a:lnTo>
                  <a:pt x="26784" y="79616"/>
                </a:lnTo>
                <a:lnTo>
                  <a:pt x="30619" y="110858"/>
                </a:lnTo>
                <a:lnTo>
                  <a:pt x="43141" y="164807"/>
                </a:lnTo>
                <a:lnTo>
                  <a:pt x="60058" y="217411"/>
                </a:lnTo>
                <a:lnTo>
                  <a:pt x="81013" y="268274"/>
                </a:lnTo>
                <a:lnTo>
                  <a:pt x="105689" y="316966"/>
                </a:lnTo>
                <a:lnTo>
                  <a:pt x="133769" y="363092"/>
                </a:lnTo>
                <a:lnTo>
                  <a:pt x="164922" y="406222"/>
                </a:lnTo>
                <a:lnTo>
                  <a:pt x="198831" y="445947"/>
                </a:lnTo>
                <a:lnTo>
                  <a:pt x="235191" y="481850"/>
                </a:lnTo>
                <a:lnTo>
                  <a:pt x="273697" y="513486"/>
                </a:lnTo>
                <a:lnTo>
                  <a:pt x="314058" y="540410"/>
                </a:lnTo>
                <a:lnTo>
                  <a:pt x="355968" y="562178"/>
                </a:lnTo>
                <a:lnTo>
                  <a:pt x="398653" y="578180"/>
                </a:lnTo>
                <a:lnTo>
                  <a:pt x="442633" y="588200"/>
                </a:lnTo>
                <a:lnTo>
                  <a:pt x="506323" y="592366"/>
                </a:lnTo>
                <a:lnTo>
                  <a:pt x="526567" y="594690"/>
                </a:lnTo>
                <a:lnTo>
                  <a:pt x="566547" y="603758"/>
                </a:lnTo>
                <a:lnTo>
                  <a:pt x="606539" y="618718"/>
                </a:lnTo>
                <a:lnTo>
                  <a:pt x="645769" y="639102"/>
                </a:lnTo>
                <a:lnTo>
                  <a:pt x="683856" y="664527"/>
                </a:lnTo>
                <a:lnTo>
                  <a:pt x="720432" y="694588"/>
                </a:lnTo>
                <a:lnTo>
                  <a:pt x="755142" y="728853"/>
                </a:lnTo>
                <a:lnTo>
                  <a:pt x="787641" y="766927"/>
                </a:lnTo>
                <a:lnTo>
                  <a:pt x="817562" y="808367"/>
                </a:lnTo>
                <a:lnTo>
                  <a:pt x="844562" y="852728"/>
                </a:lnTo>
                <a:lnTo>
                  <a:pt x="868324" y="899604"/>
                </a:lnTo>
                <a:lnTo>
                  <a:pt x="888492" y="948537"/>
                </a:lnTo>
                <a:lnTo>
                  <a:pt x="904748" y="999109"/>
                </a:lnTo>
                <a:lnTo>
                  <a:pt x="916774" y="1050874"/>
                </a:lnTo>
                <a:lnTo>
                  <a:pt x="924242" y="1103401"/>
                </a:lnTo>
                <a:lnTo>
                  <a:pt x="926846" y="1157554"/>
                </a:lnTo>
                <a:lnTo>
                  <a:pt x="953096" y="1156296"/>
                </a:lnTo>
                <a:lnTo>
                  <a:pt x="950493" y="1102131"/>
                </a:lnTo>
                <a:lnTo>
                  <a:pt x="942797" y="1047191"/>
                </a:lnTo>
                <a:lnTo>
                  <a:pt x="930363" y="993178"/>
                </a:lnTo>
                <a:lnTo>
                  <a:pt x="913523" y="940511"/>
                </a:lnTo>
                <a:lnTo>
                  <a:pt x="892632" y="889596"/>
                </a:lnTo>
                <a:lnTo>
                  <a:pt x="868019" y="840854"/>
                </a:lnTo>
                <a:lnTo>
                  <a:pt x="840016" y="794702"/>
                </a:lnTo>
                <a:lnTo>
                  <a:pt x="808951" y="751547"/>
                </a:lnTo>
                <a:lnTo>
                  <a:pt x="775144" y="711796"/>
                </a:lnTo>
                <a:lnTo>
                  <a:pt x="738911" y="675881"/>
                </a:lnTo>
                <a:lnTo>
                  <a:pt x="700557" y="644220"/>
                </a:lnTo>
                <a:lnTo>
                  <a:pt x="660387" y="617245"/>
                </a:lnTo>
                <a:lnTo>
                  <a:pt x="618693" y="595414"/>
                </a:lnTo>
                <a:lnTo>
                  <a:pt x="575792" y="579158"/>
                </a:lnTo>
                <a:lnTo>
                  <a:pt x="531545" y="568871"/>
                </a:lnTo>
                <a:lnTo>
                  <a:pt x="465874" y="564489"/>
                </a:lnTo>
                <a:lnTo>
                  <a:pt x="445681" y="562089"/>
                </a:lnTo>
                <a:lnTo>
                  <a:pt x="405434" y="552767"/>
                </a:lnTo>
                <a:lnTo>
                  <a:pt x="365226" y="537565"/>
                </a:lnTo>
                <a:lnTo>
                  <a:pt x="326212" y="517093"/>
                </a:lnTo>
                <a:lnTo>
                  <a:pt x="288315" y="491629"/>
                </a:lnTo>
                <a:lnTo>
                  <a:pt x="251891" y="461556"/>
                </a:lnTo>
                <a:lnTo>
                  <a:pt x="217309" y="427253"/>
                </a:lnTo>
                <a:lnTo>
                  <a:pt x="184924" y="389166"/>
                </a:lnTo>
                <a:lnTo>
                  <a:pt x="155079" y="347713"/>
                </a:lnTo>
                <a:lnTo>
                  <a:pt x="128155" y="303301"/>
                </a:lnTo>
                <a:lnTo>
                  <a:pt x="104457" y="256400"/>
                </a:lnTo>
                <a:lnTo>
                  <a:pt x="84353" y="207403"/>
                </a:lnTo>
                <a:lnTo>
                  <a:pt x="68173" y="156781"/>
                </a:lnTo>
                <a:lnTo>
                  <a:pt x="56222" y="104940"/>
                </a:lnTo>
                <a:lnTo>
                  <a:pt x="53200" y="79616"/>
                </a:lnTo>
                <a:close/>
              </a:path>
              <a:path w="953134" h="1157604">
                <a:moveTo>
                  <a:pt x="33248" y="0"/>
                </a:moveTo>
                <a:lnTo>
                  <a:pt x="0" y="81686"/>
                </a:lnTo>
                <a:lnTo>
                  <a:pt x="26784" y="79616"/>
                </a:lnTo>
                <a:lnTo>
                  <a:pt x="53200" y="79616"/>
                </a:lnTo>
                <a:lnTo>
                  <a:pt x="52959" y="77597"/>
                </a:lnTo>
                <a:lnTo>
                  <a:pt x="78613" y="75628"/>
                </a:lnTo>
                <a:lnTo>
                  <a:pt x="332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7" name="object 17"/>
          <p:cNvSpPr/>
          <p:nvPr/>
        </p:nvSpPr>
        <p:spPr>
          <a:xfrm>
            <a:off x="6355602" y="3142642"/>
            <a:ext cx="72038" cy="1861457"/>
          </a:xfrm>
          <a:custGeom>
            <a:avLst/>
            <a:gdLst/>
            <a:ahLst/>
            <a:cxnLst/>
            <a:rect l="l" t="t" r="r" b="b"/>
            <a:pathLst>
              <a:path w="79375" h="2051050">
                <a:moveTo>
                  <a:pt x="78841" y="1972030"/>
                </a:moveTo>
                <a:lnTo>
                  <a:pt x="0" y="1972030"/>
                </a:lnTo>
                <a:lnTo>
                  <a:pt x="39420" y="2050910"/>
                </a:lnTo>
                <a:lnTo>
                  <a:pt x="78841" y="1972030"/>
                </a:lnTo>
                <a:close/>
              </a:path>
              <a:path w="79375" h="2051050">
                <a:moveTo>
                  <a:pt x="52552" y="0"/>
                </a:moveTo>
                <a:lnTo>
                  <a:pt x="26276" y="0"/>
                </a:lnTo>
                <a:lnTo>
                  <a:pt x="26276" y="1972030"/>
                </a:lnTo>
                <a:lnTo>
                  <a:pt x="52552" y="1972030"/>
                </a:lnTo>
                <a:lnTo>
                  <a:pt x="525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8" name="object 18"/>
          <p:cNvSpPr/>
          <p:nvPr/>
        </p:nvSpPr>
        <p:spPr>
          <a:xfrm>
            <a:off x="3930090" y="4144894"/>
            <a:ext cx="1002190" cy="1002766"/>
          </a:xfrm>
          <a:custGeom>
            <a:avLst/>
            <a:gdLst/>
            <a:ahLst/>
            <a:cxnLst/>
            <a:rect l="l" t="t" r="r" b="b"/>
            <a:pathLst>
              <a:path w="1104264" h="1104900">
                <a:moveTo>
                  <a:pt x="551929" y="0"/>
                </a:moveTo>
                <a:lnTo>
                  <a:pt x="504306" y="2026"/>
                </a:lnTo>
                <a:lnTo>
                  <a:pt x="457808" y="7996"/>
                </a:lnTo>
                <a:lnTo>
                  <a:pt x="412600" y="17744"/>
                </a:lnTo>
                <a:lnTo>
                  <a:pt x="368849" y="31103"/>
                </a:lnTo>
                <a:lnTo>
                  <a:pt x="326721" y="47907"/>
                </a:lnTo>
                <a:lnTo>
                  <a:pt x="286379" y="67992"/>
                </a:lnTo>
                <a:lnTo>
                  <a:pt x="247991" y="91192"/>
                </a:lnTo>
                <a:lnTo>
                  <a:pt x="211722" y="117340"/>
                </a:lnTo>
                <a:lnTo>
                  <a:pt x="177738" y="146270"/>
                </a:lnTo>
                <a:lnTo>
                  <a:pt x="146204" y="177818"/>
                </a:lnTo>
                <a:lnTo>
                  <a:pt x="117286" y="211818"/>
                </a:lnTo>
                <a:lnTo>
                  <a:pt x="91150" y="248103"/>
                </a:lnTo>
                <a:lnTo>
                  <a:pt x="67961" y="286507"/>
                </a:lnTo>
                <a:lnTo>
                  <a:pt x="47886" y="326866"/>
                </a:lnTo>
                <a:lnTo>
                  <a:pt x="31088" y="369013"/>
                </a:lnTo>
                <a:lnTo>
                  <a:pt x="17735" y="412783"/>
                </a:lnTo>
                <a:lnTo>
                  <a:pt x="7993" y="458009"/>
                </a:lnTo>
                <a:lnTo>
                  <a:pt x="2025" y="504527"/>
                </a:lnTo>
                <a:lnTo>
                  <a:pt x="0" y="552170"/>
                </a:lnTo>
                <a:lnTo>
                  <a:pt x="2025" y="599813"/>
                </a:lnTo>
                <a:lnTo>
                  <a:pt x="7993" y="646331"/>
                </a:lnTo>
                <a:lnTo>
                  <a:pt x="17735" y="691557"/>
                </a:lnTo>
                <a:lnTo>
                  <a:pt x="31088" y="735327"/>
                </a:lnTo>
                <a:lnTo>
                  <a:pt x="47886" y="777474"/>
                </a:lnTo>
                <a:lnTo>
                  <a:pt x="67961" y="817833"/>
                </a:lnTo>
                <a:lnTo>
                  <a:pt x="91150" y="856238"/>
                </a:lnTo>
                <a:lnTo>
                  <a:pt x="117286" y="892523"/>
                </a:lnTo>
                <a:lnTo>
                  <a:pt x="146204" y="926522"/>
                </a:lnTo>
                <a:lnTo>
                  <a:pt x="177738" y="958070"/>
                </a:lnTo>
                <a:lnTo>
                  <a:pt x="211722" y="987001"/>
                </a:lnTo>
                <a:lnTo>
                  <a:pt x="247991" y="1013148"/>
                </a:lnTo>
                <a:lnTo>
                  <a:pt x="286379" y="1036348"/>
                </a:lnTo>
                <a:lnTo>
                  <a:pt x="326721" y="1056433"/>
                </a:lnTo>
                <a:lnTo>
                  <a:pt x="368849" y="1073238"/>
                </a:lnTo>
                <a:lnTo>
                  <a:pt x="412600" y="1086597"/>
                </a:lnTo>
                <a:lnTo>
                  <a:pt x="457808" y="1096344"/>
                </a:lnTo>
                <a:lnTo>
                  <a:pt x="504306" y="1102314"/>
                </a:lnTo>
                <a:lnTo>
                  <a:pt x="551929" y="1104341"/>
                </a:lnTo>
                <a:lnTo>
                  <a:pt x="599550" y="1102314"/>
                </a:lnTo>
                <a:lnTo>
                  <a:pt x="646046" y="1096344"/>
                </a:lnTo>
                <a:lnTo>
                  <a:pt x="691252" y="1086597"/>
                </a:lnTo>
                <a:lnTo>
                  <a:pt x="735002" y="1073238"/>
                </a:lnTo>
                <a:lnTo>
                  <a:pt x="777129" y="1056433"/>
                </a:lnTo>
                <a:lnTo>
                  <a:pt x="817470" y="1036348"/>
                </a:lnTo>
                <a:lnTo>
                  <a:pt x="855857" y="1013148"/>
                </a:lnTo>
                <a:lnTo>
                  <a:pt x="892125" y="987001"/>
                </a:lnTo>
                <a:lnTo>
                  <a:pt x="926109" y="958070"/>
                </a:lnTo>
                <a:lnTo>
                  <a:pt x="957642" y="926522"/>
                </a:lnTo>
                <a:lnTo>
                  <a:pt x="986559" y="892523"/>
                </a:lnTo>
                <a:lnTo>
                  <a:pt x="1012695" y="856238"/>
                </a:lnTo>
                <a:lnTo>
                  <a:pt x="1035884" y="817833"/>
                </a:lnTo>
                <a:lnTo>
                  <a:pt x="1055960" y="777474"/>
                </a:lnTo>
                <a:lnTo>
                  <a:pt x="1072757" y="735327"/>
                </a:lnTo>
                <a:lnTo>
                  <a:pt x="1086109" y="691557"/>
                </a:lnTo>
                <a:lnTo>
                  <a:pt x="1095852" y="646331"/>
                </a:lnTo>
                <a:lnTo>
                  <a:pt x="1101820" y="599813"/>
                </a:lnTo>
                <a:lnTo>
                  <a:pt x="1103845" y="552170"/>
                </a:lnTo>
                <a:lnTo>
                  <a:pt x="1101820" y="504527"/>
                </a:lnTo>
                <a:lnTo>
                  <a:pt x="1095852" y="458009"/>
                </a:lnTo>
                <a:lnTo>
                  <a:pt x="1086109" y="412783"/>
                </a:lnTo>
                <a:lnTo>
                  <a:pt x="1072757" y="369013"/>
                </a:lnTo>
                <a:lnTo>
                  <a:pt x="1055960" y="326866"/>
                </a:lnTo>
                <a:lnTo>
                  <a:pt x="1035884" y="286507"/>
                </a:lnTo>
                <a:lnTo>
                  <a:pt x="1012695" y="248103"/>
                </a:lnTo>
                <a:lnTo>
                  <a:pt x="986559" y="211818"/>
                </a:lnTo>
                <a:lnTo>
                  <a:pt x="957642" y="177818"/>
                </a:lnTo>
                <a:lnTo>
                  <a:pt x="926109" y="146270"/>
                </a:lnTo>
                <a:lnTo>
                  <a:pt x="892125" y="117340"/>
                </a:lnTo>
                <a:lnTo>
                  <a:pt x="855857" y="91192"/>
                </a:lnTo>
                <a:lnTo>
                  <a:pt x="817470" y="67992"/>
                </a:lnTo>
                <a:lnTo>
                  <a:pt x="777129" y="47907"/>
                </a:lnTo>
                <a:lnTo>
                  <a:pt x="735002" y="31103"/>
                </a:lnTo>
                <a:lnTo>
                  <a:pt x="691252" y="17744"/>
                </a:lnTo>
                <a:lnTo>
                  <a:pt x="646046" y="7996"/>
                </a:lnTo>
                <a:lnTo>
                  <a:pt x="599550" y="2026"/>
                </a:lnTo>
                <a:lnTo>
                  <a:pt x="551929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9" name="object 19"/>
          <p:cNvSpPr/>
          <p:nvPr/>
        </p:nvSpPr>
        <p:spPr>
          <a:xfrm>
            <a:off x="3930090" y="4144896"/>
            <a:ext cx="1002190" cy="1002766"/>
          </a:xfrm>
          <a:custGeom>
            <a:avLst/>
            <a:gdLst/>
            <a:ahLst/>
            <a:cxnLst/>
            <a:rect l="l" t="t" r="r" b="b"/>
            <a:pathLst>
              <a:path w="1104264" h="1104900">
                <a:moveTo>
                  <a:pt x="1103845" y="552167"/>
                </a:moveTo>
                <a:lnTo>
                  <a:pt x="1101819" y="599810"/>
                </a:lnTo>
                <a:lnTo>
                  <a:pt x="1095852" y="646328"/>
                </a:lnTo>
                <a:lnTo>
                  <a:pt x="1086109" y="691555"/>
                </a:lnTo>
                <a:lnTo>
                  <a:pt x="1072756" y="735324"/>
                </a:lnTo>
                <a:lnTo>
                  <a:pt x="1055959" y="777471"/>
                </a:lnTo>
                <a:lnTo>
                  <a:pt x="1035883" y="817830"/>
                </a:lnTo>
                <a:lnTo>
                  <a:pt x="1012694" y="856235"/>
                </a:lnTo>
                <a:lnTo>
                  <a:pt x="986558" y="892519"/>
                </a:lnTo>
                <a:lnTo>
                  <a:pt x="957641" y="926518"/>
                </a:lnTo>
                <a:lnTo>
                  <a:pt x="926107" y="958066"/>
                </a:lnTo>
                <a:lnTo>
                  <a:pt x="892123" y="986996"/>
                </a:lnTo>
                <a:lnTo>
                  <a:pt x="855855" y="1013144"/>
                </a:lnTo>
                <a:lnTo>
                  <a:pt x="817467" y="1036343"/>
                </a:lnTo>
                <a:lnTo>
                  <a:pt x="777126" y="1056428"/>
                </a:lnTo>
                <a:lnTo>
                  <a:pt x="734998" y="1073232"/>
                </a:lnTo>
                <a:lnTo>
                  <a:pt x="691248" y="1086591"/>
                </a:lnTo>
                <a:lnTo>
                  <a:pt x="646041" y="1096338"/>
                </a:lnTo>
                <a:lnTo>
                  <a:pt x="599544" y="1102308"/>
                </a:lnTo>
                <a:lnTo>
                  <a:pt x="551922" y="1104335"/>
                </a:lnTo>
                <a:lnTo>
                  <a:pt x="504300" y="1102308"/>
                </a:lnTo>
                <a:lnTo>
                  <a:pt x="457803" y="1096338"/>
                </a:lnTo>
                <a:lnTo>
                  <a:pt x="412597" y="1086591"/>
                </a:lnTo>
                <a:lnTo>
                  <a:pt x="368846" y="1073232"/>
                </a:lnTo>
                <a:lnTo>
                  <a:pt x="326718" y="1056428"/>
                </a:lnTo>
                <a:lnTo>
                  <a:pt x="286377" y="1036343"/>
                </a:lnTo>
                <a:lnTo>
                  <a:pt x="247990" y="1013144"/>
                </a:lnTo>
                <a:lnTo>
                  <a:pt x="211721" y="986996"/>
                </a:lnTo>
                <a:lnTo>
                  <a:pt x="177737" y="958066"/>
                </a:lnTo>
                <a:lnTo>
                  <a:pt x="146204" y="926518"/>
                </a:lnTo>
                <a:lnTo>
                  <a:pt x="117286" y="892519"/>
                </a:lnTo>
                <a:lnTo>
                  <a:pt x="91150" y="856235"/>
                </a:lnTo>
                <a:lnTo>
                  <a:pt x="67961" y="817830"/>
                </a:lnTo>
                <a:lnTo>
                  <a:pt x="47885" y="777471"/>
                </a:lnTo>
                <a:lnTo>
                  <a:pt x="31088" y="735324"/>
                </a:lnTo>
                <a:lnTo>
                  <a:pt x="17735" y="691555"/>
                </a:lnTo>
                <a:lnTo>
                  <a:pt x="7993" y="646328"/>
                </a:lnTo>
                <a:lnTo>
                  <a:pt x="2025" y="599810"/>
                </a:lnTo>
                <a:lnTo>
                  <a:pt x="0" y="552167"/>
                </a:lnTo>
                <a:lnTo>
                  <a:pt x="2025" y="504524"/>
                </a:lnTo>
                <a:lnTo>
                  <a:pt x="7993" y="458006"/>
                </a:lnTo>
                <a:lnTo>
                  <a:pt x="17735" y="412780"/>
                </a:lnTo>
                <a:lnTo>
                  <a:pt x="31088" y="369010"/>
                </a:lnTo>
                <a:lnTo>
                  <a:pt x="47885" y="326863"/>
                </a:lnTo>
                <a:lnTo>
                  <a:pt x="67961" y="286504"/>
                </a:lnTo>
                <a:lnTo>
                  <a:pt x="91150" y="248100"/>
                </a:lnTo>
                <a:lnTo>
                  <a:pt x="117286" y="211815"/>
                </a:lnTo>
                <a:lnTo>
                  <a:pt x="146204" y="177816"/>
                </a:lnTo>
                <a:lnTo>
                  <a:pt x="177737" y="146269"/>
                </a:lnTo>
                <a:lnTo>
                  <a:pt x="211721" y="117338"/>
                </a:lnTo>
                <a:lnTo>
                  <a:pt x="247990" y="91191"/>
                </a:lnTo>
                <a:lnTo>
                  <a:pt x="286377" y="67991"/>
                </a:lnTo>
                <a:lnTo>
                  <a:pt x="326718" y="47907"/>
                </a:lnTo>
                <a:lnTo>
                  <a:pt x="368846" y="31102"/>
                </a:lnTo>
                <a:lnTo>
                  <a:pt x="412597" y="17743"/>
                </a:lnTo>
                <a:lnTo>
                  <a:pt x="457803" y="7996"/>
                </a:lnTo>
                <a:lnTo>
                  <a:pt x="504300" y="2026"/>
                </a:lnTo>
                <a:lnTo>
                  <a:pt x="551922" y="0"/>
                </a:lnTo>
                <a:lnTo>
                  <a:pt x="599544" y="2026"/>
                </a:lnTo>
                <a:lnTo>
                  <a:pt x="646041" y="7996"/>
                </a:lnTo>
                <a:lnTo>
                  <a:pt x="691248" y="17743"/>
                </a:lnTo>
                <a:lnTo>
                  <a:pt x="734998" y="31102"/>
                </a:lnTo>
                <a:lnTo>
                  <a:pt x="777126" y="47907"/>
                </a:lnTo>
                <a:lnTo>
                  <a:pt x="817467" y="67991"/>
                </a:lnTo>
                <a:lnTo>
                  <a:pt x="855855" y="91191"/>
                </a:lnTo>
                <a:lnTo>
                  <a:pt x="892123" y="117338"/>
                </a:lnTo>
                <a:lnTo>
                  <a:pt x="926107" y="146269"/>
                </a:lnTo>
                <a:lnTo>
                  <a:pt x="957641" y="177816"/>
                </a:lnTo>
                <a:lnTo>
                  <a:pt x="986558" y="211815"/>
                </a:lnTo>
                <a:lnTo>
                  <a:pt x="1012694" y="248100"/>
                </a:lnTo>
                <a:lnTo>
                  <a:pt x="1035883" y="286504"/>
                </a:lnTo>
                <a:lnTo>
                  <a:pt x="1055959" y="326863"/>
                </a:lnTo>
                <a:lnTo>
                  <a:pt x="1072756" y="369010"/>
                </a:lnTo>
                <a:lnTo>
                  <a:pt x="1086109" y="412780"/>
                </a:lnTo>
                <a:lnTo>
                  <a:pt x="1095852" y="458006"/>
                </a:lnTo>
                <a:lnTo>
                  <a:pt x="1101819" y="504524"/>
                </a:lnTo>
                <a:lnTo>
                  <a:pt x="1103845" y="552167"/>
                </a:lnTo>
                <a:close/>
              </a:path>
            </a:pathLst>
          </a:custGeom>
          <a:ln w="2628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0" name="object 20"/>
          <p:cNvSpPr/>
          <p:nvPr/>
        </p:nvSpPr>
        <p:spPr>
          <a:xfrm>
            <a:off x="5075012" y="2713102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5" h="394970">
                <a:moveTo>
                  <a:pt x="197116" y="0"/>
                </a:moveTo>
                <a:lnTo>
                  <a:pt x="151919" y="5208"/>
                </a:lnTo>
                <a:lnTo>
                  <a:pt x="110429" y="20043"/>
                </a:lnTo>
                <a:lnTo>
                  <a:pt x="73830" y="43323"/>
                </a:lnTo>
                <a:lnTo>
                  <a:pt x="43304" y="73862"/>
                </a:lnTo>
                <a:lnTo>
                  <a:pt x="20035" y="110478"/>
                </a:lnTo>
                <a:lnTo>
                  <a:pt x="5206" y="151987"/>
                </a:lnTo>
                <a:lnTo>
                  <a:pt x="0" y="197205"/>
                </a:lnTo>
                <a:lnTo>
                  <a:pt x="5206" y="242423"/>
                </a:lnTo>
                <a:lnTo>
                  <a:pt x="20035" y="283932"/>
                </a:lnTo>
                <a:lnTo>
                  <a:pt x="43304" y="320548"/>
                </a:lnTo>
                <a:lnTo>
                  <a:pt x="73830" y="351087"/>
                </a:lnTo>
                <a:lnTo>
                  <a:pt x="110429" y="374367"/>
                </a:lnTo>
                <a:lnTo>
                  <a:pt x="151919" y="389202"/>
                </a:lnTo>
                <a:lnTo>
                  <a:pt x="197116" y="394411"/>
                </a:lnTo>
                <a:lnTo>
                  <a:pt x="242313" y="389202"/>
                </a:lnTo>
                <a:lnTo>
                  <a:pt x="283803" y="374367"/>
                </a:lnTo>
                <a:lnTo>
                  <a:pt x="320403" y="351087"/>
                </a:lnTo>
                <a:lnTo>
                  <a:pt x="350929" y="320548"/>
                </a:lnTo>
                <a:lnTo>
                  <a:pt x="374198" y="283932"/>
                </a:lnTo>
                <a:lnTo>
                  <a:pt x="389027" y="242423"/>
                </a:lnTo>
                <a:lnTo>
                  <a:pt x="394233" y="197205"/>
                </a:lnTo>
                <a:lnTo>
                  <a:pt x="389027" y="151987"/>
                </a:lnTo>
                <a:lnTo>
                  <a:pt x="374198" y="110478"/>
                </a:lnTo>
                <a:lnTo>
                  <a:pt x="350929" y="73862"/>
                </a:lnTo>
                <a:lnTo>
                  <a:pt x="320403" y="43323"/>
                </a:lnTo>
                <a:lnTo>
                  <a:pt x="283803" y="20043"/>
                </a:lnTo>
                <a:lnTo>
                  <a:pt x="242313" y="5208"/>
                </a:lnTo>
                <a:lnTo>
                  <a:pt x="197116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1" name="object 21"/>
          <p:cNvSpPr/>
          <p:nvPr/>
        </p:nvSpPr>
        <p:spPr>
          <a:xfrm>
            <a:off x="5075006" y="2713100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5" h="394970">
                <a:moveTo>
                  <a:pt x="394240" y="197205"/>
                </a:moveTo>
                <a:lnTo>
                  <a:pt x="389034" y="242422"/>
                </a:lnTo>
                <a:lnTo>
                  <a:pt x="374204" y="283931"/>
                </a:lnTo>
                <a:lnTo>
                  <a:pt x="350935" y="320547"/>
                </a:lnTo>
                <a:lnTo>
                  <a:pt x="320408" y="351087"/>
                </a:lnTo>
                <a:lnTo>
                  <a:pt x="283808" y="374366"/>
                </a:lnTo>
                <a:lnTo>
                  <a:pt x="242317" y="389202"/>
                </a:lnTo>
                <a:lnTo>
                  <a:pt x="197120" y="394410"/>
                </a:lnTo>
                <a:lnTo>
                  <a:pt x="151922" y="389202"/>
                </a:lnTo>
                <a:lnTo>
                  <a:pt x="110431" y="374366"/>
                </a:lnTo>
                <a:lnTo>
                  <a:pt x="73831" y="351087"/>
                </a:lnTo>
                <a:lnTo>
                  <a:pt x="43305" y="320547"/>
                </a:lnTo>
                <a:lnTo>
                  <a:pt x="20035" y="283931"/>
                </a:lnTo>
                <a:lnTo>
                  <a:pt x="5206" y="242422"/>
                </a:lnTo>
                <a:lnTo>
                  <a:pt x="0" y="197205"/>
                </a:lnTo>
                <a:lnTo>
                  <a:pt x="5206" y="151988"/>
                </a:lnTo>
                <a:lnTo>
                  <a:pt x="20035" y="110479"/>
                </a:lnTo>
                <a:lnTo>
                  <a:pt x="43305" y="73863"/>
                </a:lnTo>
                <a:lnTo>
                  <a:pt x="73831" y="43323"/>
                </a:lnTo>
                <a:lnTo>
                  <a:pt x="110431" y="20044"/>
                </a:lnTo>
                <a:lnTo>
                  <a:pt x="151922" y="5208"/>
                </a:lnTo>
                <a:lnTo>
                  <a:pt x="197120" y="0"/>
                </a:lnTo>
                <a:lnTo>
                  <a:pt x="242317" y="5208"/>
                </a:lnTo>
                <a:lnTo>
                  <a:pt x="283808" y="20044"/>
                </a:lnTo>
                <a:lnTo>
                  <a:pt x="320408" y="43323"/>
                </a:lnTo>
                <a:lnTo>
                  <a:pt x="350935" y="73863"/>
                </a:lnTo>
                <a:lnTo>
                  <a:pt x="374204" y="110479"/>
                </a:lnTo>
                <a:lnTo>
                  <a:pt x="389034" y="151988"/>
                </a:lnTo>
                <a:lnTo>
                  <a:pt x="394240" y="197205"/>
                </a:lnTo>
                <a:close/>
              </a:path>
            </a:pathLst>
          </a:custGeom>
          <a:ln w="26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2" name="object 22"/>
          <p:cNvSpPr/>
          <p:nvPr/>
        </p:nvSpPr>
        <p:spPr>
          <a:xfrm>
            <a:off x="4574108" y="2713102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5" h="394970">
                <a:moveTo>
                  <a:pt x="197116" y="0"/>
                </a:moveTo>
                <a:lnTo>
                  <a:pt x="151919" y="5208"/>
                </a:lnTo>
                <a:lnTo>
                  <a:pt x="110429" y="20043"/>
                </a:lnTo>
                <a:lnTo>
                  <a:pt x="73830" y="43323"/>
                </a:lnTo>
                <a:lnTo>
                  <a:pt x="43304" y="73862"/>
                </a:lnTo>
                <a:lnTo>
                  <a:pt x="20035" y="110478"/>
                </a:lnTo>
                <a:lnTo>
                  <a:pt x="5206" y="151987"/>
                </a:lnTo>
                <a:lnTo>
                  <a:pt x="0" y="197205"/>
                </a:lnTo>
                <a:lnTo>
                  <a:pt x="5206" y="242423"/>
                </a:lnTo>
                <a:lnTo>
                  <a:pt x="20035" y="283932"/>
                </a:lnTo>
                <a:lnTo>
                  <a:pt x="43304" y="320548"/>
                </a:lnTo>
                <a:lnTo>
                  <a:pt x="73830" y="351087"/>
                </a:lnTo>
                <a:lnTo>
                  <a:pt x="110429" y="374367"/>
                </a:lnTo>
                <a:lnTo>
                  <a:pt x="151919" y="389202"/>
                </a:lnTo>
                <a:lnTo>
                  <a:pt x="197116" y="394411"/>
                </a:lnTo>
                <a:lnTo>
                  <a:pt x="242313" y="389202"/>
                </a:lnTo>
                <a:lnTo>
                  <a:pt x="283803" y="374367"/>
                </a:lnTo>
                <a:lnTo>
                  <a:pt x="320403" y="351087"/>
                </a:lnTo>
                <a:lnTo>
                  <a:pt x="350929" y="320548"/>
                </a:lnTo>
                <a:lnTo>
                  <a:pt x="374198" y="283932"/>
                </a:lnTo>
                <a:lnTo>
                  <a:pt x="389027" y="242423"/>
                </a:lnTo>
                <a:lnTo>
                  <a:pt x="394233" y="197205"/>
                </a:lnTo>
                <a:lnTo>
                  <a:pt x="389027" y="151987"/>
                </a:lnTo>
                <a:lnTo>
                  <a:pt x="374198" y="110478"/>
                </a:lnTo>
                <a:lnTo>
                  <a:pt x="350929" y="73862"/>
                </a:lnTo>
                <a:lnTo>
                  <a:pt x="320403" y="43323"/>
                </a:lnTo>
                <a:lnTo>
                  <a:pt x="283803" y="20043"/>
                </a:lnTo>
                <a:lnTo>
                  <a:pt x="242313" y="5208"/>
                </a:lnTo>
                <a:lnTo>
                  <a:pt x="197116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3" name="object 23"/>
          <p:cNvSpPr/>
          <p:nvPr/>
        </p:nvSpPr>
        <p:spPr>
          <a:xfrm>
            <a:off x="4574102" y="2713100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5" h="394970">
                <a:moveTo>
                  <a:pt x="394240" y="197205"/>
                </a:moveTo>
                <a:lnTo>
                  <a:pt x="389034" y="242422"/>
                </a:lnTo>
                <a:lnTo>
                  <a:pt x="374204" y="283931"/>
                </a:lnTo>
                <a:lnTo>
                  <a:pt x="350935" y="320547"/>
                </a:lnTo>
                <a:lnTo>
                  <a:pt x="320408" y="351087"/>
                </a:lnTo>
                <a:lnTo>
                  <a:pt x="283808" y="374366"/>
                </a:lnTo>
                <a:lnTo>
                  <a:pt x="242317" y="389202"/>
                </a:lnTo>
                <a:lnTo>
                  <a:pt x="197120" y="394410"/>
                </a:lnTo>
                <a:lnTo>
                  <a:pt x="151922" y="389202"/>
                </a:lnTo>
                <a:lnTo>
                  <a:pt x="110431" y="374366"/>
                </a:lnTo>
                <a:lnTo>
                  <a:pt x="73831" y="351087"/>
                </a:lnTo>
                <a:lnTo>
                  <a:pt x="43305" y="320547"/>
                </a:lnTo>
                <a:lnTo>
                  <a:pt x="20035" y="283931"/>
                </a:lnTo>
                <a:lnTo>
                  <a:pt x="5206" y="242422"/>
                </a:lnTo>
                <a:lnTo>
                  <a:pt x="0" y="197205"/>
                </a:lnTo>
                <a:lnTo>
                  <a:pt x="5206" y="151988"/>
                </a:lnTo>
                <a:lnTo>
                  <a:pt x="20035" y="110479"/>
                </a:lnTo>
                <a:lnTo>
                  <a:pt x="43305" y="73863"/>
                </a:lnTo>
                <a:lnTo>
                  <a:pt x="73831" y="43323"/>
                </a:lnTo>
                <a:lnTo>
                  <a:pt x="110431" y="20044"/>
                </a:lnTo>
                <a:lnTo>
                  <a:pt x="151922" y="5208"/>
                </a:lnTo>
                <a:lnTo>
                  <a:pt x="197120" y="0"/>
                </a:lnTo>
                <a:lnTo>
                  <a:pt x="242317" y="5208"/>
                </a:lnTo>
                <a:lnTo>
                  <a:pt x="283808" y="20044"/>
                </a:lnTo>
                <a:lnTo>
                  <a:pt x="320408" y="43323"/>
                </a:lnTo>
                <a:lnTo>
                  <a:pt x="350935" y="73863"/>
                </a:lnTo>
                <a:lnTo>
                  <a:pt x="374204" y="110479"/>
                </a:lnTo>
                <a:lnTo>
                  <a:pt x="389034" y="151988"/>
                </a:lnTo>
                <a:lnTo>
                  <a:pt x="394240" y="197205"/>
                </a:lnTo>
                <a:close/>
              </a:path>
            </a:pathLst>
          </a:custGeom>
          <a:ln w="26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4" name="object 24"/>
          <p:cNvSpPr/>
          <p:nvPr/>
        </p:nvSpPr>
        <p:spPr>
          <a:xfrm>
            <a:off x="4001649" y="2713102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5" h="394970">
                <a:moveTo>
                  <a:pt x="197116" y="0"/>
                </a:moveTo>
                <a:lnTo>
                  <a:pt x="151919" y="5208"/>
                </a:lnTo>
                <a:lnTo>
                  <a:pt x="110429" y="20043"/>
                </a:lnTo>
                <a:lnTo>
                  <a:pt x="73830" y="43323"/>
                </a:lnTo>
                <a:lnTo>
                  <a:pt x="43304" y="73862"/>
                </a:lnTo>
                <a:lnTo>
                  <a:pt x="20035" y="110478"/>
                </a:lnTo>
                <a:lnTo>
                  <a:pt x="5206" y="151987"/>
                </a:lnTo>
                <a:lnTo>
                  <a:pt x="0" y="197205"/>
                </a:lnTo>
                <a:lnTo>
                  <a:pt x="5206" y="242423"/>
                </a:lnTo>
                <a:lnTo>
                  <a:pt x="20035" y="283932"/>
                </a:lnTo>
                <a:lnTo>
                  <a:pt x="43304" y="320548"/>
                </a:lnTo>
                <a:lnTo>
                  <a:pt x="73830" y="351087"/>
                </a:lnTo>
                <a:lnTo>
                  <a:pt x="110429" y="374367"/>
                </a:lnTo>
                <a:lnTo>
                  <a:pt x="151919" y="389202"/>
                </a:lnTo>
                <a:lnTo>
                  <a:pt x="197116" y="394411"/>
                </a:lnTo>
                <a:lnTo>
                  <a:pt x="242313" y="389202"/>
                </a:lnTo>
                <a:lnTo>
                  <a:pt x="283803" y="374367"/>
                </a:lnTo>
                <a:lnTo>
                  <a:pt x="320403" y="351087"/>
                </a:lnTo>
                <a:lnTo>
                  <a:pt x="350929" y="320548"/>
                </a:lnTo>
                <a:lnTo>
                  <a:pt x="374198" y="283932"/>
                </a:lnTo>
                <a:lnTo>
                  <a:pt x="389027" y="242423"/>
                </a:lnTo>
                <a:lnTo>
                  <a:pt x="394233" y="197205"/>
                </a:lnTo>
                <a:lnTo>
                  <a:pt x="389027" y="151987"/>
                </a:lnTo>
                <a:lnTo>
                  <a:pt x="374198" y="110478"/>
                </a:lnTo>
                <a:lnTo>
                  <a:pt x="350929" y="73862"/>
                </a:lnTo>
                <a:lnTo>
                  <a:pt x="320403" y="43323"/>
                </a:lnTo>
                <a:lnTo>
                  <a:pt x="283803" y="20043"/>
                </a:lnTo>
                <a:lnTo>
                  <a:pt x="242313" y="5208"/>
                </a:lnTo>
                <a:lnTo>
                  <a:pt x="197116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5" name="object 25"/>
          <p:cNvSpPr/>
          <p:nvPr/>
        </p:nvSpPr>
        <p:spPr>
          <a:xfrm>
            <a:off x="4001643" y="2713100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5" h="394970">
                <a:moveTo>
                  <a:pt x="394240" y="197205"/>
                </a:moveTo>
                <a:lnTo>
                  <a:pt x="389034" y="242422"/>
                </a:lnTo>
                <a:lnTo>
                  <a:pt x="374204" y="283931"/>
                </a:lnTo>
                <a:lnTo>
                  <a:pt x="350935" y="320547"/>
                </a:lnTo>
                <a:lnTo>
                  <a:pt x="320408" y="351087"/>
                </a:lnTo>
                <a:lnTo>
                  <a:pt x="283808" y="374366"/>
                </a:lnTo>
                <a:lnTo>
                  <a:pt x="242317" y="389202"/>
                </a:lnTo>
                <a:lnTo>
                  <a:pt x="197120" y="394410"/>
                </a:lnTo>
                <a:lnTo>
                  <a:pt x="151922" y="389202"/>
                </a:lnTo>
                <a:lnTo>
                  <a:pt x="110431" y="374366"/>
                </a:lnTo>
                <a:lnTo>
                  <a:pt x="73831" y="351087"/>
                </a:lnTo>
                <a:lnTo>
                  <a:pt x="43305" y="320547"/>
                </a:lnTo>
                <a:lnTo>
                  <a:pt x="20035" y="283931"/>
                </a:lnTo>
                <a:lnTo>
                  <a:pt x="5206" y="242422"/>
                </a:lnTo>
                <a:lnTo>
                  <a:pt x="0" y="197205"/>
                </a:lnTo>
                <a:lnTo>
                  <a:pt x="5206" y="151988"/>
                </a:lnTo>
                <a:lnTo>
                  <a:pt x="20035" y="110479"/>
                </a:lnTo>
                <a:lnTo>
                  <a:pt x="43305" y="73863"/>
                </a:lnTo>
                <a:lnTo>
                  <a:pt x="73831" y="43323"/>
                </a:lnTo>
                <a:lnTo>
                  <a:pt x="110431" y="20044"/>
                </a:lnTo>
                <a:lnTo>
                  <a:pt x="151922" y="5208"/>
                </a:lnTo>
                <a:lnTo>
                  <a:pt x="197120" y="0"/>
                </a:lnTo>
                <a:lnTo>
                  <a:pt x="242317" y="5208"/>
                </a:lnTo>
                <a:lnTo>
                  <a:pt x="283808" y="20044"/>
                </a:lnTo>
                <a:lnTo>
                  <a:pt x="320408" y="43323"/>
                </a:lnTo>
                <a:lnTo>
                  <a:pt x="350935" y="73863"/>
                </a:lnTo>
                <a:lnTo>
                  <a:pt x="374204" y="110479"/>
                </a:lnTo>
                <a:lnTo>
                  <a:pt x="389034" y="151988"/>
                </a:lnTo>
                <a:lnTo>
                  <a:pt x="394240" y="197205"/>
                </a:lnTo>
                <a:close/>
              </a:path>
            </a:pathLst>
          </a:custGeom>
          <a:ln w="26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6" name="object 26"/>
          <p:cNvSpPr/>
          <p:nvPr/>
        </p:nvSpPr>
        <p:spPr>
          <a:xfrm>
            <a:off x="3429187" y="2713102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5" h="394970">
                <a:moveTo>
                  <a:pt x="197116" y="0"/>
                </a:moveTo>
                <a:lnTo>
                  <a:pt x="151919" y="5208"/>
                </a:lnTo>
                <a:lnTo>
                  <a:pt x="110429" y="20043"/>
                </a:lnTo>
                <a:lnTo>
                  <a:pt x="73830" y="43323"/>
                </a:lnTo>
                <a:lnTo>
                  <a:pt x="43304" y="73862"/>
                </a:lnTo>
                <a:lnTo>
                  <a:pt x="20035" y="110478"/>
                </a:lnTo>
                <a:lnTo>
                  <a:pt x="5206" y="151987"/>
                </a:lnTo>
                <a:lnTo>
                  <a:pt x="0" y="197205"/>
                </a:lnTo>
                <a:lnTo>
                  <a:pt x="5206" y="242423"/>
                </a:lnTo>
                <a:lnTo>
                  <a:pt x="20035" y="283932"/>
                </a:lnTo>
                <a:lnTo>
                  <a:pt x="43304" y="320548"/>
                </a:lnTo>
                <a:lnTo>
                  <a:pt x="73830" y="351087"/>
                </a:lnTo>
                <a:lnTo>
                  <a:pt x="110429" y="374367"/>
                </a:lnTo>
                <a:lnTo>
                  <a:pt x="151919" y="389202"/>
                </a:lnTo>
                <a:lnTo>
                  <a:pt x="197116" y="394411"/>
                </a:lnTo>
                <a:lnTo>
                  <a:pt x="242313" y="389202"/>
                </a:lnTo>
                <a:lnTo>
                  <a:pt x="283803" y="374367"/>
                </a:lnTo>
                <a:lnTo>
                  <a:pt x="320403" y="351087"/>
                </a:lnTo>
                <a:lnTo>
                  <a:pt x="350929" y="320548"/>
                </a:lnTo>
                <a:lnTo>
                  <a:pt x="374198" y="283932"/>
                </a:lnTo>
                <a:lnTo>
                  <a:pt x="389027" y="242423"/>
                </a:lnTo>
                <a:lnTo>
                  <a:pt x="394233" y="197205"/>
                </a:lnTo>
                <a:lnTo>
                  <a:pt x="389027" y="151987"/>
                </a:lnTo>
                <a:lnTo>
                  <a:pt x="374198" y="110478"/>
                </a:lnTo>
                <a:lnTo>
                  <a:pt x="350929" y="73862"/>
                </a:lnTo>
                <a:lnTo>
                  <a:pt x="320403" y="43323"/>
                </a:lnTo>
                <a:lnTo>
                  <a:pt x="283803" y="20043"/>
                </a:lnTo>
                <a:lnTo>
                  <a:pt x="242313" y="5208"/>
                </a:lnTo>
                <a:lnTo>
                  <a:pt x="197116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7" name="object 27"/>
          <p:cNvSpPr/>
          <p:nvPr/>
        </p:nvSpPr>
        <p:spPr>
          <a:xfrm>
            <a:off x="3429182" y="2713100"/>
            <a:ext cx="357884" cy="358460"/>
          </a:xfrm>
          <a:custGeom>
            <a:avLst/>
            <a:gdLst/>
            <a:ahLst/>
            <a:cxnLst/>
            <a:rect l="l" t="t" r="r" b="b"/>
            <a:pathLst>
              <a:path w="394335" h="394970">
                <a:moveTo>
                  <a:pt x="394240" y="197205"/>
                </a:moveTo>
                <a:lnTo>
                  <a:pt x="389034" y="242422"/>
                </a:lnTo>
                <a:lnTo>
                  <a:pt x="374204" y="283931"/>
                </a:lnTo>
                <a:lnTo>
                  <a:pt x="350935" y="320547"/>
                </a:lnTo>
                <a:lnTo>
                  <a:pt x="320408" y="351087"/>
                </a:lnTo>
                <a:lnTo>
                  <a:pt x="283808" y="374366"/>
                </a:lnTo>
                <a:lnTo>
                  <a:pt x="242317" y="389202"/>
                </a:lnTo>
                <a:lnTo>
                  <a:pt x="197120" y="394410"/>
                </a:lnTo>
                <a:lnTo>
                  <a:pt x="151922" y="389202"/>
                </a:lnTo>
                <a:lnTo>
                  <a:pt x="110431" y="374366"/>
                </a:lnTo>
                <a:lnTo>
                  <a:pt x="73831" y="351087"/>
                </a:lnTo>
                <a:lnTo>
                  <a:pt x="43305" y="320547"/>
                </a:lnTo>
                <a:lnTo>
                  <a:pt x="20035" y="283931"/>
                </a:lnTo>
                <a:lnTo>
                  <a:pt x="5206" y="242422"/>
                </a:lnTo>
                <a:lnTo>
                  <a:pt x="0" y="197205"/>
                </a:lnTo>
                <a:lnTo>
                  <a:pt x="5206" y="151988"/>
                </a:lnTo>
                <a:lnTo>
                  <a:pt x="20035" y="110479"/>
                </a:lnTo>
                <a:lnTo>
                  <a:pt x="43305" y="73863"/>
                </a:lnTo>
                <a:lnTo>
                  <a:pt x="73831" y="43323"/>
                </a:lnTo>
                <a:lnTo>
                  <a:pt x="110431" y="20044"/>
                </a:lnTo>
                <a:lnTo>
                  <a:pt x="151922" y="5208"/>
                </a:lnTo>
                <a:lnTo>
                  <a:pt x="197120" y="0"/>
                </a:lnTo>
                <a:lnTo>
                  <a:pt x="242317" y="5208"/>
                </a:lnTo>
                <a:lnTo>
                  <a:pt x="283808" y="20044"/>
                </a:lnTo>
                <a:lnTo>
                  <a:pt x="320408" y="43323"/>
                </a:lnTo>
                <a:lnTo>
                  <a:pt x="350935" y="73863"/>
                </a:lnTo>
                <a:lnTo>
                  <a:pt x="374204" y="110479"/>
                </a:lnTo>
                <a:lnTo>
                  <a:pt x="389034" y="151988"/>
                </a:lnTo>
                <a:lnTo>
                  <a:pt x="394240" y="197205"/>
                </a:lnTo>
                <a:close/>
              </a:path>
            </a:pathLst>
          </a:custGeom>
          <a:ln w="2628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8" name="object 28"/>
          <p:cNvSpPr/>
          <p:nvPr/>
        </p:nvSpPr>
        <p:spPr>
          <a:xfrm>
            <a:off x="4419083" y="3082989"/>
            <a:ext cx="889235" cy="1050599"/>
          </a:xfrm>
          <a:custGeom>
            <a:avLst/>
            <a:gdLst/>
            <a:ahLst/>
            <a:cxnLst/>
            <a:rect l="l" t="t" r="r" b="b"/>
            <a:pathLst>
              <a:path w="979804" h="1157604">
                <a:moveTo>
                  <a:pt x="919848" y="0"/>
                </a:moveTo>
                <a:lnTo>
                  <a:pt x="848283" y="73596"/>
                </a:lnTo>
                <a:lnTo>
                  <a:pt x="900112" y="77584"/>
                </a:lnTo>
                <a:lnTo>
                  <a:pt x="896632" y="106311"/>
                </a:lnTo>
                <a:lnTo>
                  <a:pt x="884643" y="157822"/>
                </a:lnTo>
                <a:lnTo>
                  <a:pt x="868375" y="208381"/>
                </a:lnTo>
                <a:lnTo>
                  <a:pt x="848207" y="257314"/>
                </a:lnTo>
                <a:lnTo>
                  <a:pt x="824445" y="304190"/>
                </a:lnTo>
                <a:lnTo>
                  <a:pt x="797445" y="348564"/>
                </a:lnTo>
                <a:lnTo>
                  <a:pt x="767524" y="389991"/>
                </a:lnTo>
                <a:lnTo>
                  <a:pt x="735025" y="428066"/>
                </a:lnTo>
                <a:lnTo>
                  <a:pt x="700316" y="462343"/>
                </a:lnTo>
                <a:lnTo>
                  <a:pt x="663740" y="492404"/>
                </a:lnTo>
                <a:lnTo>
                  <a:pt x="625652" y="517817"/>
                </a:lnTo>
                <a:lnTo>
                  <a:pt x="586422" y="538200"/>
                </a:lnTo>
                <a:lnTo>
                  <a:pt x="546430" y="553161"/>
                </a:lnTo>
                <a:lnTo>
                  <a:pt x="506450" y="562228"/>
                </a:lnTo>
                <a:lnTo>
                  <a:pt x="444728" y="566165"/>
                </a:lnTo>
                <a:lnTo>
                  <a:pt x="422516" y="568718"/>
                </a:lnTo>
                <a:lnTo>
                  <a:pt x="378536" y="578751"/>
                </a:lnTo>
                <a:lnTo>
                  <a:pt x="335851" y="594753"/>
                </a:lnTo>
                <a:lnTo>
                  <a:pt x="293941" y="616508"/>
                </a:lnTo>
                <a:lnTo>
                  <a:pt x="253580" y="643445"/>
                </a:lnTo>
                <a:lnTo>
                  <a:pt x="215074" y="675068"/>
                </a:lnTo>
                <a:lnTo>
                  <a:pt x="178714" y="710971"/>
                </a:lnTo>
                <a:lnTo>
                  <a:pt x="144805" y="750696"/>
                </a:lnTo>
                <a:lnTo>
                  <a:pt x="113652" y="793838"/>
                </a:lnTo>
                <a:lnTo>
                  <a:pt x="85572" y="839952"/>
                </a:lnTo>
                <a:lnTo>
                  <a:pt x="60896" y="888657"/>
                </a:lnTo>
                <a:lnTo>
                  <a:pt x="39941" y="939507"/>
                </a:lnTo>
                <a:lnTo>
                  <a:pt x="23025" y="992123"/>
                </a:lnTo>
                <a:lnTo>
                  <a:pt x="10502" y="1046060"/>
                </a:lnTo>
                <a:lnTo>
                  <a:pt x="2717" y="1100924"/>
                </a:lnTo>
                <a:lnTo>
                  <a:pt x="0" y="1156284"/>
                </a:lnTo>
                <a:lnTo>
                  <a:pt x="26250" y="1157554"/>
                </a:lnTo>
                <a:lnTo>
                  <a:pt x="28740" y="1104595"/>
                </a:lnTo>
                <a:lnTo>
                  <a:pt x="36118" y="1051979"/>
                </a:lnTo>
                <a:lnTo>
                  <a:pt x="48056" y="1000150"/>
                </a:lnTo>
                <a:lnTo>
                  <a:pt x="64236" y="949515"/>
                </a:lnTo>
                <a:lnTo>
                  <a:pt x="84340" y="900531"/>
                </a:lnTo>
                <a:lnTo>
                  <a:pt x="108038" y="853617"/>
                </a:lnTo>
                <a:lnTo>
                  <a:pt x="134962" y="809218"/>
                </a:lnTo>
                <a:lnTo>
                  <a:pt x="164807" y="767753"/>
                </a:lnTo>
                <a:lnTo>
                  <a:pt x="197192" y="729665"/>
                </a:lnTo>
                <a:lnTo>
                  <a:pt x="231774" y="695375"/>
                </a:lnTo>
                <a:lnTo>
                  <a:pt x="268198" y="665289"/>
                </a:lnTo>
                <a:lnTo>
                  <a:pt x="306095" y="639825"/>
                </a:lnTo>
                <a:lnTo>
                  <a:pt x="345109" y="619366"/>
                </a:lnTo>
                <a:lnTo>
                  <a:pt x="385317" y="604151"/>
                </a:lnTo>
                <a:lnTo>
                  <a:pt x="425564" y="594829"/>
                </a:lnTo>
                <a:lnTo>
                  <a:pt x="489267" y="590676"/>
                </a:lnTo>
                <a:lnTo>
                  <a:pt x="511428" y="588048"/>
                </a:lnTo>
                <a:lnTo>
                  <a:pt x="555675" y="577773"/>
                </a:lnTo>
                <a:lnTo>
                  <a:pt x="598589" y="561517"/>
                </a:lnTo>
                <a:lnTo>
                  <a:pt x="640270" y="539673"/>
                </a:lnTo>
                <a:lnTo>
                  <a:pt x="680440" y="512698"/>
                </a:lnTo>
                <a:lnTo>
                  <a:pt x="718794" y="481037"/>
                </a:lnTo>
                <a:lnTo>
                  <a:pt x="755027" y="445122"/>
                </a:lnTo>
                <a:lnTo>
                  <a:pt x="788835" y="405383"/>
                </a:lnTo>
                <a:lnTo>
                  <a:pt x="819899" y="362216"/>
                </a:lnTo>
                <a:lnTo>
                  <a:pt x="847902" y="316064"/>
                </a:lnTo>
                <a:lnTo>
                  <a:pt x="872515" y="267322"/>
                </a:lnTo>
                <a:lnTo>
                  <a:pt x="893406" y="216420"/>
                </a:lnTo>
                <a:lnTo>
                  <a:pt x="910247" y="163741"/>
                </a:lnTo>
                <a:lnTo>
                  <a:pt x="922718" y="109473"/>
                </a:lnTo>
                <a:lnTo>
                  <a:pt x="926337" y="79616"/>
                </a:lnTo>
                <a:lnTo>
                  <a:pt x="976413" y="79616"/>
                </a:lnTo>
                <a:lnTo>
                  <a:pt x="919848" y="0"/>
                </a:lnTo>
                <a:close/>
              </a:path>
              <a:path w="979804" h="1157604">
                <a:moveTo>
                  <a:pt x="976413" y="79616"/>
                </a:moveTo>
                <a:lnTo>
                  <a:pt x="926337" y="79616"/>
                </a:lnTo>
                <a:lnTo>
                  <a:pt x="979309" y="83692"/>
                </a:lnTo>
                <a:lnTo>
                  <a:pt x="976413" y="796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29" name="object 29"/>
          <p:cNvSpPr/>
          <p:nvPr/>
        </p:nvSpPr>
        <p:spPr>
          <a:xfrm>
            <a:off x="4122611" y="3082985"/>
            <a:ext cx="320424" cy="1050599"/>
          </a:xfrm>
          <a:custGeom>
            <a:avLst/>
            <a:gdLst/>
            <a:ahLst/>
            <a:cxnLst/>
            <a:rect l="l" t="t" r="r" b="b"/>
            <a:pathLst>
              <a:path w="353060" h="1157604">
                <a:moveTo>
                  <a:pt x="79028" y="79159"/>
                </a:moveTo>
                <a:lnTo>
                  <a:pt x="52730" y="79159"/>
                </a:lnTo>
                <a:lnTo>
                  <a:pt x="53797" y="108381"/>
                </a:lnTo>
                <a:lnTo>
                  <a:pt x="57543" y="161709"/>
                </a:lnTo>
                <a:lnTo>
                  <a:pt x="62611" y="213677"/>
                </a:lnTo>
                <a:lnTo>
                  <a:pt x="68897" y="263956"/>
                </a:lnTo>
                <a:lnTo>
                  <a:pt x="76314" y="312127"/>
                </a:lnTo>
                <a:lnTo>
                  <a:pt x="84747" y="357784"/>
                </a:lnTo>
                <a:lnTo>
                  <a:pt x="94119" y="400507"/>
                </a:lnTo>
                <a:lnTo>
                  <a:pt x="104317" y="439902"/>
                </a:lnTo>
                <a:lnTo>
                  <a:pt x="126911" y="507111"/>
                </a:lnTo>
                <a:lnTo>
                  <a:pt x="152450" y="557060"/>
                </a:lnTo>
                <a:lnTo>
                  <a:pt x="182600" y="586714"/>
                </a:lnTo>
                <a:lnTo>
                  <a:pt x="205028" y="592137"/>
                </a:lnTo>
                <a:lnTo>
                  <a:pt x="208813" y="593585"/>
                </a:lnTo>
                <a:lnTo>
                  <a:pt x="241122" y="634796"/>
                </a:lnTo>
                <a:lnTo>
                  <a:pt x="263461" y="689787"/>
                </a:lnTo>
                <a:lnTo>
                  <a:pt x="283959" y="762533"/>
                </a:lnTo>
                <a:lnTo>
                  <a:pt x="293116" y="804341"/>
                </a:lnTo>
                <a:lnTo>
                  <a:pt x="301409" y="849185"/>
                </a:lnTo>
                <a:lnTo>
                  <a:pt x="308698" y="896594"/>
                </a:lnTo>
                <a:lnTo>
                  <a:pt x="314896" y="946150"/>
                </a:lnTo>
                <a:lnTo>
                  <a:pt x="319887" y="997419"/>
                </a:lnTo>
                <a:lnTo>
                  <a:pt x="323583" y="1049947"/>
                </a:lnTo>
                <a:lnTo>
                  <a:pt x="325869" y="1103325"/>
                </a:lnTo>
                <a:lnTo>
                  <a:pt x="326656" y="1157122"/>
                </a:lnTo>
                <a:lnTo>
                  <a:pt x="352933" y="1156728"/>
                </a:lnTo>
                <a:lnTo>
                  <a:pt x="352132" y="1102194"/>
                </a:lnTo>
                <a:lnTo>
                  <a:pt x="349808" y="1048105"/>
                </a:lnTo>
                <a:lnTo>
                  <a:pt x="346049" y="994867"/>
                </a:lnTo>
                <a:lnTo>
                  <a:pt x="340969" y="942886"/>
                </a:lnTo>
                <a:lnTo>
                  <a:pt x="334670" y="892594"/>
                </a:lnTo>
                <a:lnTo>
                  <a:pt x="327253" y="844397"/>
                </a:lnTo>
                <a:lnTo>
                  <a:pt x="318795" y="798715"/>
                </a:lnTo>
                <a:lnTo>
                  <a:pt x="309397" y="755929"/>
                </a:lnTo>
                <a:lnTo>
                  <a:pt x="299148" y="716457"/>
                </a:lnTo>
                <a:lnTo>
                  <a:pt x="276352" y="648931"/>
                </a:lnTo>
                <a:lnTo>
                  <a:pt x="251180" y="599859"/>
                </a:lnTo>
                <a:lnTo>
                  <a:pt x="221030" y="570204"/>
                </a:lnTo>
                <a:lnTo>
                  <a:pt x="198589" y="564781"/>
                </a:lnTo>
                <a:lnTo>
                  <a:pt x="194818" y="563333"/>
                </a:lnTo>
                <a:lnTo>
                  <a:pt x="163106" y="523303"/>
                </a:lnTo>
                <a:lnTo>
                  <a:pt x="140398" y="467829"/>
                </a:lnTo>
                <a:lnTo>
                  <a:pt x="119786" y="394868"/>
                </a:lnTo>
                <a:lnTo>
                  <a:pt x="110591" y="353009"/>
                </a:lnTo>
                <a:lnTo>
                  <a:pt x="102285" y="308127"/>
                </a:lnTo>
                <a:lnTo>
                  <a:pt x="94983" y="260692"/>
                </a:lnTo>
                <a:lnTo>
                  <a:pt x="88773" y="211124"/>
                </a:lnTo>
                <a:lnTo>
                  <a:pt x="83769" y="159867"/>
                </a:lnTo>
                <a:lnTo>
                  <a:pt x="80060" y="107416"/>
                </a:lnTo>
                <a:lnTo>
                  <a:pt x="79028" y="79159"/>
                </a:lnTo>
                <a:close/>
              </a:path>
              <a:path w="353060" h="1157604">
                <a:moveTo>
                  <a:pt x="63830" y="0"/>
                </a:moveTo>
                <a:lnTo>
                  <a:pt x="0" y="80403"/>
                </a:lnTo>
                <a:lnTo>
                  <a:pt x="52730" y="79159"/>
                </a:lnTo>
                <a:lnTo>
                  <a:pt x="79028" y="79159"/>
                </a:lnTo>
                <a:lnTo>
                  <a:pt x="79006" y="78549"/>
                </a:lnTo>
                <a:lnTo>
                  <a:pt x="131368" y="77317"/>
                </a:lnTo>
                <a:lnTo>
                  <a:pt x="638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0" name="object 30"/>
          <p:cNvSpPr/>
          <p:nvPr/>
        </p:nvSpPr>
        <p:spPr>
          <a:xfrm>
            <a:off x="4419071" y="3082981"/>
            <a:ext cx="391886" cy="1050599"/>
          </a:xfrm>
          <a:custGeom>
            <a:avLst/>
            <a:gdLst/>
            <a:ahLst/>
            <a:cxnLst/>
            <a:rect l="l" t="t" r="r" b="b"/>
            <a:pathLst>
              <a:path w="431800" h="1157604">
                <a:moveTo>
                  <a:pt x="367944" y="0"/>
                </a:moveTo>
                <a:lnTo>
                  <a:pt x="299897" y="76860"/>
                </a:lnTo>
                <a:lnTo>
                  <a:pt x="352196" y="78447"/>
                </a:lnTo>
                <a:lnTo>
                  <a:pt x="350837" y="107276"/>
                </a:lnTo>
                <a:lnTo>
                  <a:pt x="346087" y="159600"/>
                </a:lnTo>
                <a:lnTo>
                  <a:pt x="339661" y="210769"/>
                </a:lnTo>
                <a:lnTo>
                  <a:pt x="331698" y="260248"/>
                </a:lnTo>
                <a:lnTo>
                  <a:pt x="322313" y="307581"/>
                </a:lnTo>
                <a:lnTo>
                  <a:pt x="311658" y="352361"/>
                </a:lnTo>
                <a:lnTo>
                  <a:pt x="299859" y="394131"/>
                </a:lnTo>
                <a:lnTo>
                  <a:pt x="287070" y="432447"/>
                </a:lnTo>
                <a:lnTo>
                  <a:pt x="259130" y="496912"/>
                </a:lnTo>
                <a:lnTo>
                  <a:pt x="229997" y="541108"/>
                </a:lnTo>
                <a:lnTo>
                  <a:pt x="196291" y="564680"/>
                </a:lnTo>
                <a:lnTo>
                  <a:pt x="180086" y="566305"/>
                </a:lnTo>
                <a:lnTo>
                  <a:pt x="179260" y="566470"/>
                </a:lnTo>
                <a:lnTo>
                  <a:pt x="148348" y="581990"/>
                </a:lnTo>
                <a:lnTo>
                  <a:pt x="131610" y="598081"/>
                </a:lnTo>
                <a:lnTo>
                  <a:pt x="98742" y="647738"/>
                </a:lnTo>
                <a:lnTo>
                  <a:pt x="69329" y="715492"/>
                </a:lnTo>
                <a:lnTo>
                  <a:pt x="56108" y="755078"/>
                </a:lnTo>
                <a:lnTo>
                  <a:pt x="44005" y="797966"/>
                </a:lnTo>
                <a:lnTo>
                  <a:pt x="33096" y="843749"/>
                </a:lnTo>
                <a:lnTo>
                  <a:pt x="23533" y="892048"/>
                </a:lnTo>
                <a:lnTo>
                  <a:pt x="15417" y="942428"/>
                </a:lnTo>
                <a:lnTo>
                  <a:pt x="8877" y="994511"/>
                </a:lnTo>
                <a:lnTo>
                  <a:pt x="4038" y="1047851"/>
                </a:lnTo>
                <a:lnTo>
                  <a:pt x="1041" y="1102042"/>
                </a:lnTo>
                <a:lnTo>
                  <a:pt x="0" y="1156677"/>
                </a:lnTo>
                <a:lnTo>
                  <a:pt x="26276" y="1157173"/>
                </a:lnTo>
                <a:lnTo>
                  <a:pt x="27279" y="1103490"/>
                </a:lnTo>
                <a:lnTo>
                  <a:pt x="30213" y="1050213"/>
                </a:lnTo>
                <a:lnTo>
                  <a:pt x="34950" y="997775"/>
                </a:lnTo>
                <a:lnTo>
                  <a:pt x="41363" y="946607"/>
                </a:lnTo>
                <a:lnTo>
                  <a:pt x="49314" y="897153"/>
                </a:lnTo>
                <a:lnTo>
                  <a:pt x="58674" y="849833"/>
                </a:lnTo>
                <a:lnTo>
                  <a:pt x="69291" y="805103"/>
                </a:lnTo>
                <a:lnTo>
                  <a:pt x="81051" y="763397"/>
                </a:lnTo>
                <a:lnTo>
                  <a:pt x="93764" y="725170"/>
                </a:lnTo>
                <a:lnTo>
                  <a:pt x="121437" y="661009"/>
                </a:lnTo>
                <a:lnTo>
                  <a:pt x="151104" y="615810"/>
                </a:lnTo>
                <a:lnTo>
                  <a:pt x="184797" y="592264"/>
                </a:lnTo>
                <a:lnTo>
                  <a:pt x="201002" y="590626"/>
                </a:lnTo>
                <a:lnTo>
                  <a:pt x="201828" y="590461"/>
                </a:lnTo>
                <a:lnTo>
                  <a:pt x="249466" y="558850"/>
                </a:lnTo>
                <a:lnTo>
                  <a:pt x="282867" y="508203"/>
                </a:lnTo>
                <a:lnTo>
                  <a:pt x="312000" y="440766"/>
                </a:lnTo>
                <a:lnTo>
                  <a:pt x="325158" y="401269"/>
                </a:lnTo>
                <a:lnTo>
                  <a:pt x="337223" y="358444"/>
                </a:lnTo>
                <a:lnTo>
                  <a:pt x="348094" y="312686"/>
                </a:lnTo>
                <a:lnTo>
                  <a:pt x="357644" y="264426"/>
                </a:lnTo>
                <a:lnTo>
                  <a:pt x="365734" y="214045"/>
                </a:lnTo>
                <a:lnTo>
                  <a:pt x="372262" y="161975"/>
                </a:lnTo>
                <a:lnTo>
                  <a:pt x="377088" y="108521"/>
                </a:lnTo>
                <a:lnTo>
                  <a:pt x="378472" y="79235"/>
                </a:lnTo>
                <a:lnTo>
                  <a:pt x="429988" y="79235"/>
                </a:lnTo>
                <a:lnTo>
                  <a:pt x="367944" y="0"/>
                </a:lnTo>
                <a:close/>
              </a:path>
              <a:path w="431800" h="1157604">
                <a:moveTo>
                  <a:pt x="429988" y="79235"/>
                </a:moveTo>
                <a:lnTo>
                  <a:pt x="378472" y="79235"/>
                </a:lnTo>
                <a:lnTo>
                  <a:pt x="431241" y="80835"/>
                </a:lnTo>
                <a:lnTo>
                  <a:pt x="429988" y="792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1" name="object 31"/>
          <p:cNvSpPr/>
          <p:nvPr/>
        </p:nvSpPr>
        <p:spPr>
          <a:xfrm>
            <a:off x="3554127" y="3082989"/>
            <a:ext cx="889235" cy="1050599"/>
          </a:xfrm>
          <a:custGeom>
            <a:avLst/>
            <a:gdLst/>
            <a:ahLst/>
            <a:cxnLst/>
            <a:rect l="l" t="t" r="r" b="b"/>
            <a:pathLst>
              <a:path w="979804" h="1157604">
                <a:moveTo>
                  <a:pt x="79443" y="79616"/>
                </a:moveTo>
                <a:lnTo>
                  <a:pt x="52971" y="79616"/>
                </a:lnTo>
                <a:lnTo>
                  <a:pt x="56591" y="109473"/>
                </a:lnTo>
                <a:lnTo>
                  <a:pt x="69062" y="163741"/>
                </a:lnTo>
                <a:lnTo>
                  <a:pt x="85902" y="216420"/>
                </a:lnTo>
                <a:lnTo>
                  <a:pt x="106794" y="267322"/>
                </a:lnTo>
                <a:lnTo>
                  <a:pt x="131406" y="316064"/>
                </a:lnTo>
                <a:lnTo>
                  <a:pt x="159410" y="362216"/>
                </a:lnTo>
                <a:lnTo>
                  <a:pt x="190474" y="405383"/>
                </a:lnTo>
                <a:lnTo>
                  <a:pt x="224282" y="445122"/>
                </a:lnTo>
                <a:lnTo>
                  <a:pt x="260515" y="481037"/>
                </a:lnTo>
                <a:lnTo>
                  <a:pt x="298869" y="512698"/>
                </a:lnTo>
                <a:lnTo>
                  <a:pt x="339039" y="539673"/>
                </a:lnTo>
                <a:lnTo>
                  <a:pt x="380720" y="561517"/>
                </a:lnTo>
                <a:lnTo>
                  <a:pt x="423621" y="577773"/>
                </a:lnTo>
                <a:lnTo>
                  <a:pt x="467880" y="588048"/>
                </a:lnTo>
                <a:lnTo>
                  <a:pt x="533539" y="592429"/>
                </a:lnTo>
                <a:lnTo>
                  <a:pt x="553745" y="594829"/>
                </a:lnTo>
                <a:lnTo>
                  <a:pt x="593991" y="604151"/>
                </a:lnTo>
                <a:lnTo>
                  <a:pt x="634199" y="619366"/>
                </a:lnTo>
                <a:lnTo>
                  <a:pt x="673214" y="639825"/>
                </a:lnTo>
                <a:lnTo>
                  <a:pt x="711111" y="665289"/>
                </a:lnTo>
                <a:lnTo>
                  <a:pt x="747534" y="695375"/>
                </a:lnTo>
                <a:lnTo>
                  <a:pt x="782116" y="729665"/>
                </a:lnTo>
                <a:lnTo>
                  <a:pt x="814501" y="767753"/>
                </a:lnTo>
                <a:lnTo>
                  <a:pt x="844346" y="809218"/>
                </a:lnTo>
                <a:lnTo>
                  <a:pt x="871270" y="853617"/>
                </a:lnTo>
                <a:lnTo>
                  <a:pt x="894969" y="900531"/>
                </a:lnTo>
                <a:lnTo>
                  <a:pt x="915073" y="949515"/>
                </a:lnTo>
                <a:lnTo>
                  <a:pt x="931252" y="1000150"/>
                </a:lnTo>
                <a:lnTo>
                  <a:pt x="943190" y="1051979"/>
                </a:lnTo>
                <a:lnTo>
                  <a:pt x="950569" y="1104595"/>
                </a:lnTo>
                <a:lnTo>
                  <a:pt x="953058" y="1157554"/>
                </a:lnTo>
                <a:lnTo>
                  <a:pt x="979309" y="1156284"/>
                </a:lnTo>
                <a:lnTo>
                  <a:pt x="976591" y="1100924"/>
                </a:lnTo>
                <a:lnTo>
                  <a:pt x="968806" y="1046060"/>
                </a:lnTo>
                <a:lnTo>
                  <a:pt x="956284" y="992123"/>
                </a:lnTo>
                <a:lnTo>
                  <a:pt x="939368" y="939507"/>
                </a:lnTo>
                <a:lnTo>
                  <a:pt x="918413" y="888657"/>
                </a:lnTo>
                <a:lnTo>
                  <a:pt x="893737" y="839952"/>
                </a:lnTo>
                <a:lnTo>
                  <a:pt x="865657" y="793838"/>
                </a:lnTo>
                <a:lnTo>
                  <a:pt x="834504" y="750696"/>
                </a:lnTo>
                <a:lnTo>
                  <a:pt x="800595" y="710971"/>
                </a:lnTo>
                <a:lnTo>
                  <a:pt x="764235" y="675068"/>
                </a:lnTo>
                <a:lnTo>
                  <a:pt x="725728" y="643445"/>
                </a:lnTo>
                <a:lnTo>
                  <a:pt x="685368" y="616508"/>
                </a:lnTo>
                <a:lnTo>
                  <a:pt x="643458" y="594753"/>
                </a:lnTo>
                <a:lnTo>
                  <a:pt x="600773" y="578751"/>
                </a:lnTo>
                <a:lnTo>
                  <a:pt x="556793" y="568718"/>
                </a:lnTo>
                <a:lnTo>
                  <a:pt x="493102" y="564565"/>
                </a:lnTo>
                <a:lnTo>
                  <a:pt x="472859" y="562228"/>
                </a:lnTo>
                <a:lnTo>
                  <a:pt x="432879" y="553161"/>
                </a:lnTo>
                <a:lnTo>
                  <a:pt x="392887" y="538200"/>
                </a:lnTo>
                <a:lnTo>
                  <a:pt x="353656" y="517817"/>
                </a:lnTo>
                <a:lnTo>
                  <a:pt x="315569" y="492404"/>
                </a:lnTo>
                <a:lnTo>
                  <a:pt x="278993" y="462343"/>
                </a:lnTo>
                <a:lnTo>
                  <a:pt x="244284" y="428066"/>
                </a:lnTo>
                <a:lnTo>
                  <a:pt x="211785" y="389991"/>
                </a:lnTo>
                <a:lnTo>
                  <a:pt x="181864" y="348564"/>
                </a:lnTo>
                <a:lnTo>
                  <a:pt x="154851" y="304190"/>
                </a:lnTo>
                <a:lnTo>
                  <a:pt x="131102" y="257314"/>
                </a:lnTo>
                <a:lnTo>
                  <a:pt x="110921" y="208381"/>
                </a:lnTo>
                <a:lnTo>
                  <a:pt x="94665" y="157822"/>
                </a:lnTo>
                <a:lnTo>
                  <a:pt x="82677" y="106311"/>
                </a:lnTo>
                <a:lnTo>
                  <a:pt x="79443" y="79616"/>
                </a:lnTo>
                <a:close/>
              </a:path>
              <a:path w="979804" h="1157604">
                <a:moveTo>
                  <a:pt x="59461" y="0"/>
                </a:moveTo>
                <a:lnTo>
                  <a:pt x="0" y="83692"/>
                </a:lnTo>
                <a:lnTo>
                  <a:pt x="52971" y="79616"/>
                </a:lnTo>
                <a:lnTo>
                  <a:pt x="79443" y="79616"/>
                </a:lnTo>
                <a:lnTo>
                  <a:pt x="79197" y="77584"/>
                </a:lnTo>
                <a:lnTo>
                  <a:pt x="131025" y="73596"/>
                </a:lnTo>
                <a:lnTo>
                  <a:pt x="594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2" name="object 32"/>
          <p:cNvSpPr txBox="1"/>
          <p:nvPr/>
        </p:nvSpPr>
        <p:spPr>
          <a:xfrm>
            <a:off x="2415264" y="1893333"/>
            <a:ext cx="5696750" cy="1094114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57633">
              <a:spcBef>
                <a:spcPts val="91"/>
              </a:spcBef>
              <a:tabLst>
                <a:tab pos="3814125" algn="l"/>
              </a:tabLst>
            </a:pPr>
            <a:r>
              <a:rPr sz="2632" spc="-5" dirty="0">
                <a:latin typeface="Calibri"/>
                <a:cs typeface="Calibri"/>
              </a:rPr>
              <a:t>Subject</a:t>
            </a:r>
            <a:r>
              <a:rPr sz="2632" spc="14" dirty="0">
                <a:latin typeface="Calibri"/>
                <a:cs typeface="Calibri"/>
              </a:rPr>
              <a:t> </a:t>
            </a:r>
            <a:r>
              <a:rPr sz="2632" spc="-9" dirty="0">
                <a:latin typeface="Calibri"/>
                <a:cs typeface="Calibri"/>
              </a:rPr>
              <a:t>index	</a:t>
            </a:r>
            <a:r>
              <a:rPr sz="2632" spc="-14" dirty="0">
                <a:latin typeface="Calibri"/>
                <a:cs typeface="Calibri"/>
              </a:rPr>
              <a:t>Citation</a:t>
            </a:r>
            <a:r>
              <a:rPr sz="2632" spc="-36" dirty="0">
                <a:latin typeface="Calibri"/>
                <a:cs typeface="Calibri"/>
              </a:rPr>
              <a:t> </a:t>
            </a:r>
            <a:r>
              <a:rPr sz="2632" spc="-9" dirty="0">
                <a:latin typeface="Calibri"/>
                <a:cs typeface="Calibri"/>
              </a:rPr>
              <a:t>index</a:t>
            </a:r>
            <a:endParaRPr sz="2632">
              <a:latin typeface="Calibri"/>
              <a:cs typeface="Calibri"/>
            </a:endParaRPr>
          </a:p>
          <a:p>
            <a:pPr>
              <a:spcBef>
                <a:spcPts val="9"/>
              </a:spcBef>
            </a:pPr>
            <a:endParaRPr sz="2723">
              <a:latin typeface="Times New Roman"/>
              <a:cs typeface="Times New Roman"/>
            </a:endParaRPr>
          </a:p>
          <a:p>
            <a:pPr marL="11527">
              <a:tabLst>
                <a:tab pos="3831992" algn="l"/>
              </a:tabLst>
            </a:pPr>
            <a:r>
              <a:rPr sz="1679" dirty="0">
                <a:latin typeface="Calibri"/>
                <a:cs typeface="Calibri"/>
              </a:rPr>
              <a:t>Time	Time</a:t>
            </a:r>
            <a:endParaRPr sz="1679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534727" y="3142642"/>
            <a:ext cx="72038" cy="1861457"/>
          </a:xfrm>
          <a:custGeom>
            <a:avLst/>
            <a:gdLst/>
            <a:ahLst/>
            <a:cxnLst/>
            <a:rect l="l" t="t" r="r" b="b"/>
            <a:pathLst>
              <a:path w="79375" h="2051050">
                <a:moveTo>
                  <a:pt x="78841" y="1972030"/>
                </a:moveTo>
                <a:lnTo>
                  <a:pt x="0" y="1972030"/>
                </a:lnTo>
                <a:lnTo>
                  <a:pt x="39420" y="2050910"/>
                </a:lnTo>
                <a:lnTo>
                  <a:pt x="78841" y="1972030"/>
                </a:lnTo>
                <a:close/>
              </a:path>
              <a:path w="79375" h="2051050">
                <a:moveTo>
                  <a:pt x="52552" y="0"/>
                </a:moveTo>
                <a:lnTo>
                  <a:pt x="26276" y="0"/>
                </a:lnTo>
                <a:lnTo>
                  <a:pt x="26276" y="1972030"/>
                </a:lnTo>
                <a:lnTo>
                  <a:pt x="52565" y="1972030"/>
                </a:lnTo>
                <a:lnTo>
                  <a:pt x="5255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34" name="Rezervirano mjesto podnožja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180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25910" y="782374"/>
            <a:ext cx="8335083" cy="648942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spcBef>
                <a:spcPts val="103"/>
              </a:spcBef>
            </a:pPr>
            <a:r>
              <a:rPr sz="4130" spc="-14" dirty="0"/>
              <a:t>From </a:t>
            </a:r>
            <a:r>
              <a:rPr sz="4130" spc="-5" dirty="0"/>
              <a:t>cited </a:t>
            </a:r>
            <a:r>
              <a:rPr sz="4130" spc="-32" dirty="0"/>
              <a:t>reference </a:t>
            </a:r>
            <a:r>
              <a:rPr sz="4130" spc="-14" dirty="0"/>
              <a:t>to</a:t>
            </a:r>
            <a:r>
              <a:rPr sz="4130" spc="41" dirty="0"/>
              <a:t> </a:t>
            </a:r>
            <a:r>
              <a:rPr sz="4130" spc="-9" dirty="0"/>
              <a:t>citation</a:t>
            </a:r>
            <a:endParaRPr sz="4130" dirty="0"/>
          </a:p>
        </p:txBody>
      </p:sp>
      <p:sp>
        <p:nvSpPr>
          <p:cNvPr id="3" name="object 3"/>
          <p:cNvSpPr txBox="1"/>
          <p:nvPr/>
        </p:nvSpPr>
        <p:spPr>
          <a:xfrm>
            <a:off x="1229032" y="1824234"/>
            <a:ext cx="8261606" cy="4134723"/>
          </a:xfrm>
          <a:prstGeom prst="rect">
            <a:avLst/>
          </a:prstGeom>
        </p:spPr>
        <p:txBody>
          <a:bodyPr vert="horz" wrap="square" lIns="0" tIns="61088" rIns="0" bIns="0" rtlCol="0">
            <a:spAutoFit/>
          </a:bodyPr>
          <a:lstStyle/>
          <a:p>
            <a:pPr marL="11527">
              <a:spcBef>
                <a:spcPts val="481"/>
              </a:spcBef>
            </a:pPr>
            <a:r>
              <a:rPr sz="2269" b="1" i="1" spc="-18" dirty="0">
                <a:solidFill>
                  <a:srgbClr val="44546A"/>
                </a:solidFill>
                <a:latin typeface="Calibri"/>
                <a:cs typeface="Calibri"/>
              </a:rPr>
              <a:t>Reference </a:t>
            </a:r>
            <a:r>
              <a:rPr sz="2269" i="1" spc="-5" dirty="0">
                <a:latin typeface="Calibri"/>
                <a:cs typeface="Calibri"/>
              </a:rPr>
              <a:t>in the</a:t>
            </a:r>
            <a:r>
              <a:rPr sz="2269" i="1" spc="-14" dirty="0">
                <a:latin typeface="Calibri"/>
                <a:cs typeface="Calibri"/>
              </a:rPr>
              <a:t> </a:t>
            </a:r>
            <a:r>
              <a:rPr sz="2269" i="1" spc="-23" dirty="0">
                <a:latin typeface="Calibri"/>
                <a:cs typeface="Calibri"/>
              </a:rPr>
              <a:t>text:</a:t>
            </a:r>
            <a:endParaRPr sz="2269" dirty="0">
              <a:latin typeface="Calibri"/>
              <a:cs typeface="Calibri"/>
            </a:endParaRPr>
          </a:p>
          <a:p>
            <a:pPr marL="11527" marR="516964">
              <a:lnSpc>
                <a:spcPct val="79000"/>
              </a:lnSpc>
              <a:spcBef>
                <a:spcPts val="967"/>
              </a:spcBef>
            </a:pPr>
            <a:r>
              <a:rPr sz="2269" b="1" spc="-9" dirty="0">
                <a:latin typeface="Calibri"/>
                <a:cs typeface="Calibri"/>
              </a:rPr>
              <a:t>Garfield (1955) </a:t>
            </a:r>
            <a:r>
              <a:rPr sz="2269" spc="-9" dirty="0">
                <a:latin typeface="Calibri"/>
                <a:cs typeface="Calibri"/>
              </a:rPr>
              <a:t>argued </a:t>
            </a:r>
            <a:r>
              <a:rPr sz="2269" spc="-14" dirty="0">
                <a:latin typeface="Calibri"/>
                <a:cs typeface="Calibri"/>
              </a:rPr>
              <a:t>that </a:t>
            </a:r>
            <a:r>
              <a:rPr sz="2269" spc="-5" dirty="0">
                <a:latin typeface="Calibri"/>
                <a:cs typeface="Calibri"/>
              </a:rPr>
              <a:t>the </a:t>
            </a:r>
            <a:r>
              <a:rPr sz="2269" spc="-14" dirty="0">
                <a:latin typeface="Calibri"/>
                <a:cs typeface="Calibri"/>
              </a:rPr>
              <a:t>citation index </a:t>
            </a:r>
            <a:r>
              <a:rPr sz="2269" spc="-9" dirty="0">
                <a:latin typeface="Calibri"/>
                <a:cs typeface="Calibri"/>
              </a:rPr>
              <a:t>should </a:t>
            </a:r>
            <a:r>
              <a:rPr sz="2269" spc="-5" dirty="0">
                <a:latin typeface="Calibri"/>
                <a:cs typeface="Calibri"/>
              </a:rPr>
              <a:t>be  </a:t>
            </a:r>
            <a:r>
              <a:rPr sz="2269" spc="-9" dirty="0">
                <a:latin typeface="Calibri"/>
                <a:cs typeface="Calibri"/>
              </a:rPr>
              <a:t>viewed </a:t>
            </a:r>
            <a:r>
              <a:rPr sz="2269" spc="-5" dirty="0">
                <a:latin typeface="Calibri"/>
                <a:cs typeface="Calibri"/>
              </a:rPr>
              <a:t>as an </a:t>
            </a:r>
            <a:r>
              <a:rPr sz="2269" spc="-23" dirty="0">
                <a:latin typeface="Calibri"/>
                <a:cs typeface="Calibri"/>
              </a:rPr>
              <a:t>”association </a:t>
            </a:r>
            <a:r>
              <a:rPr sz="2269" spc="-5" dirty="0">
                <a:latin typeface="Calibri"/>
                <a:cs typeface="Calibri"/>
              </a:rPr>
              <a:t>ideas</a:t>
            </a:r>
            <a:r>
              <a:rPr sz="2269" spc="-41" dirty="0">
                <a:latin typeface="Calibri"/>
                <a:cs typeface="Calibri"/>
              </a:rPr>
              <a:t> </a:t>
            </a:r>
            <a:r>
              <a:rPr sz="2269" spc="-9" dirty="0">
                <a:latin typeface="Calibri"/>
                <a:cs typeface="Calibri"/>
              </a:rPr>
              <a:t>index…”</a:t>
            </a:r>
            <a:endParaRPr sz="2269" dirty="0">
              <a:latin typeface="Calibri"/>
              <a:cs typeface="Calibri"/>
            </a:endParaRPr>
          </a:p>
          <a:p>
            <a:pPr>
              <a:spcBef>
                <a:spcPts val="18"/>
              </a:spcBef>
            </a:pPr>
            <a:endParaRPr sz="3040" dirty="0">
              <a:latin typeface="Times New Roman"/>
              <a:cs typeface="Times New Roman"/>
            </a:endParaRPr>
          </a:p>
          <a:p>
            <a:pPr marL="11527"/>
            <a:r>
              <a:rPr sz="2269" i="1" spc="-14" dirty="0">
                <a:latin typeface="Calibri"/>
                <a:cs typeface="Calibri"/>
              </a:rPr>
              <a:t>Entry </a:t>
            </a:r>
            <a:r>
              <a:rPr sz="2269" i="1" spc="-5" dirty="0">
                <a:latin typeface="Calibri"/>
                <a:cs typeface="Calibri"/>
              </a:rPr>
              <a:t>in the </a:t>
            </a:r>
            <a:r>
              <a:rPr sz="2269" b="1" i="1" spc="-14" dirty="0">
                <a:solidFill>
                  <a:srgbClr val="44546A"/>
                </a:solidFill>
                <a:latin typeface="Calibri"/>
                <a:cs typeface="Calibri"/>
              </a:rPr>
              <a:t>reference</a:t>
            </a:r>
            <a:r>
              <a:rPr sz="2269" b="1" i="1" spc="-32" dirty="0">
                <a:solidFill>
                  <a:srgbClr val="44546A"/>
                </a:solidFill>
                <a:latin typeface="Calibri"/>
                <a:cs typeface="Calibri"/>
              </a:rPr>
              <a:t> </a:t>
            </a:r>
            <a:r>
              <a:rPr sz="2269" b="1" i="1" spc="-9" dirty="0">
                <a:solidFill>
                  <a:srgbClr val="44546A"/>
                </a:solidFill>
                <a:latin typeface="Calibri"/>
                <a:cs typeface="Calibri"/>
              </a:rPr>
              <a:t>list</a:t>
            </a:r>
            <a:r>
              <a:rPr sz="2269" i="1" spc="-9" dirty="0">
                <a:latin typeface="Calibri"/>
                <a:cs typeface="Calibri"/>
              </a:rPr>
              <a:t>:</a:t>
            </a:r>
            <a:endParaRPr sz="2269" dirty="0">
              <a:latin typeface="Calibri"/>
              <a:cs typeface="Calibri"/>
            </a:endParaRPr>
          </a:p>
          <a:p>
            <a:pPr marL="11527" marR="4611">
              <a:lnSpc>
                <a:spcPct val="79500"/>
              </a:lnSpc>
              <a:spcBef>
                <a:spcPts val="953"/>
              </a:spcBef>
            </a:pPr>
            <a:r>
              <a:rPr sz="2269" b="1" spc="-9" dirty="0">
                <a:latin typeface="Calibri"/>
                <a:cs typeface="Calibri"/>
              </a:rPr>
              <a:t>Garfield, </a:t>
            </a:r>
            <a:r>
              <a:rPr sz="2269" b="1" spc="-5" dirty="0">
                <a:latin typeface="Calibri"/>
                <a:cs typeface="Calibri"/>
              </a:rPr>
              <a:t>E. </a:t>
            </a:r>
            <a:r>
              <a:rPr sz="2269" b="1" spc="-9" dirty="0">
                <a:latin typeface="Calibri"/>
                <a:cs typeface="Calibri"/>
              </a:rPr>
              <a:t>1955. Citation </a:t>
            </a:r>
            <a:r>
              <a:rPr sz="2269" b="1" spc="-18" dirty="0">
                <a:latin typeface="Calibri"/>
                <a:cs typeface="Calibri"/>
              </a:rPr>
              <a:t>Indexes for </a:t>
            </a:r>
            <a:r>
              <a:rPr sz="2269" b="1" spc="-9" dirty="0">
                <a:latin typeface="Calibri"/>
                <a:cs typeface="Calibri"/>
              </a:rPr>
              <a:t>Science: </a:t>
            </a:r>
            <a:r>
              <a:rPr sz="2269" b="1" dirty="0">
                <a:latin typeface="Calibri"/>
                <a:cs typeface="Calibri"/>
              </a:rPr>
              <a:t>A </a:t>
            </a:r>
            <a:r>
              <a:rPr sz="2269" b="1" spc="-14" dirty="0">
                <a:latin typeface="Calibri"/>
                <a:cs typeface="Calibri"/>
              </a:rPr>
              <a:t>New  </a:t>
            </a:r>
            <a:r>
              <a:rPr sz="2269" b="1" spc="-9" dirty="0">
                <a:latin typeface="Calibri"/>
                <a:cs typeface="Calibri"/>
              </a:rPr>
              <a:t>Dimension </a:t>
            </a:r>
            <a:r>
              <a:rPr sz="2269" b="1" spc="-5" dirty="0">
                <a:latin typeface="Calibri"/>
                <a:cs typeface="Calibri"/>
              </a:rPr>
              <a:t>in </a:t>
            </a:r>
            <a:r>
              <a:rPr sz="2269" b="1" spc="-14" dirty="0">
                <a:latin typeface="Calibri"/>
                <a:cs typeface="Calibri"/>
              </a:rPr>
              <a:t>Documentation through </a:t>
            </a:r>
            <a:r>
              <a:rPr sz="2269" b="1" spc="-9" dirty="0">
                <a:latin typeface="Calibri"/>
                <a:cs typeface="Calibri"/>
              </a:rPr>
              <a:t>Association </a:t>
            </a:r>
            <a:r>
              <a:rPr sz="2269" b="1" spc="-5" dirty="0">
                <a:latin typeface="Calibri"/>
                <a:cs typeface="Calibri"/>
              </a:rPr>
              <a:t>of </a:t>
            </a:r>
            <a:r>
              <a:rPr sz="2269" b="1" spc="-9" dirty="0">
                <a:latin typeface="Calibri"/>
                <a:cs typeface="Calibri"/>
              </a:rPr>
              <a:t>Ideas.  </a:t>
            </a:r>
            <a:r>
              <a:rPr sz="2269" b="1" i="1" spc="-14" dirty="0">
                <a:latin typeface="Calibri"/>
                <a:cs typeface="Calibri"/>
              </a:rPr>
              <a:t>Science </a:t>
            </a:r>
            <a:r>
              <a:rPr sz="2269" b="1" spc="-9" dirty="0">
                <a:latin typeface="Calibri"/>
                <a:cs typeface="Calibri"/>
              </a:rPr>
              <a:t>122 (3159):</a:t>
            </a:r>
            <a:r>
              <a:rPr sz="2269" b="1" spc="-18" dirty="0">
                <a:latin typeface="Calibri"/>
                <a:cs typeface="Calibri"/>
              </a:rPr>
              <a:t> </a:t>
            </a:r>
            <a:r>
              <a:rPr sz="2269" b="1" spc="-9" dirty="0">
                <a:latin typeface="Calibri"/>
                <a:cs typeface="Calibri"/>
              </a:rPr>
              <a:t>108-111</a:t>
            </a:r>
            <a:endParaRPr sz="2269" dirty="0">
              <a:latin typeface="Calibri"/>
              <a:cs typeface="Calibri"/>
            </a:endParaRPr>
          </a:p>
          <a:p>
            <a:pPr>
              <a:spcBef>
                <a:spcPts val="14"/>
              </a:spcBef>
            </a:pPr>
            <a:endParaRPr sz="3040" dirty="0">
              <a:latin typeface="Times New Roman"/>
              <a:cs typeface="Times New Roman"/>
            </a:endParaRPr>
          </a:p>
          <a:p>
            <a:pPr marL="11527"/>
            <a:r>
              <a:rPr sz="2269" b="1" i="1" spc="-14" dirty="0">
                <a:solidFill>
                  <a:srgbClr val="333F50"/>
                </a:solidFill>
                <a:latin typeface="Calibri"/>
                <a:cs typeface="Calibri"/>
              </a:rPr>
              <a:t>Citation </a:t>
            </a:r>
            <a:r>
              <a:rPr sz="2269" i="1" spc="-5" dirty="0">
                <a:latin typeface="Calibri"/>
                <a:cs typeface="Calibri"/>
              </a:rPr>
              <a:t>in the </a:t>
            </a:r>
            <a:r>
              <a:rPr sz="2269" i="1" spc="-9" dirty="0">
                <a:latin typeface="Calibri"/>
                <a:cs typeface="Calibri"/>
              </a:rPr>
              <a:t>citation</a:t>
            </a:r>
            <a:r>
              <a:rPr sz="2269" i="1" spc="-36" dirty="0">
                <a:latin typeface="Calibri"/>
                <a:cs typeface="Calibri"/>
              </a:rPr>
              <a:t> </a:t>
            </a:r>
            <a:r>
              <a:rPr sz="2269" i="1" spc="-14" dirty="0">
                <a:latin typeface="Calibri"/>
                <a:cs typeface="Calibri"/>
              </a:rPr>
              <a:t>index:</a:t>
            </a:r>
            <a:endParaRPr sz="2269" dirty="0">
              <a:latin typeface="Calibri"/>
              <a:cs typeface="Calibri"/>
            </a:endParaRPr>
          </a:p>
          <a:p>
            <a:pPr marL="11527">
              <a:spcBef>
                <a:spcPts val="272"/>
              </a:spcBef>
            </a:pPr>
            <a:r>
              <a:rPr sz="2632" spc="-5" dirty="0">
                <a:latin typeface="Calibri"/>
                <a:cs typeface="Calibri"/>
              </a:rPr>
              <a:t>GARFIELD E, </a:t>
            </a:r>
            <a:r>
              <a:rPr sz="2632" dirty="0">
                <a:latin typeface="Calibri"/>
                <a:cs typeface="Calibri"/>
              </a:rPr>
              <a:t>1955, </a:t>
            </a:r>
            <a:r>
              <a:rPr sz="2632" spc="-5" dirty="0">
                <a:latin typeface="Calibri"/>
                <a:cs typeface="Calibri"/>
              </a:rPr>
              <a:t>SCIENCE, </a:t>
            </a:r>
            <a:r>
              <a:rPr sz="2632" dirty="0">
                <a:latin typeface="Calibri"/>
                <a:cs typeface="Calibri"/>
              </a:rPr>
              <a:t>V122,</a:t>
            </a:r>
            <a:r>
              <a:rPr sz="2632" spc="36" dirty="0">
                <a:latin typeface="Calibri"/>
                <a:cs typeface="Calibri"/>
              </a:rPr>
              <a:t> </a:t>
            </a:r>
            <a:r>
              <a:rPr sz="2632" dirty="0">
                <a:latin typeface="Calibri"/>
                <a:cs typeface="Calibri"/>
              </a:rPr>
              <a:t>P108</a:t>
            </a:r>
          </a:p>
        </p:txBody>
      </p:sp>
      <p:sp>
        <p:nvSpPr>
          <p:cNvPr id="4" name="object 4"/>
          <p:cNvSpPr/>
          <p:nvPr/>
        </p:nvSpPr>
        <p:spPr>
          <a:xfrm>
            <a:off x="2459594" y="5687521"/>
            <a:ext cx="1555440" cy="338290"/>
          </a:xfrm>
          <a:custGeom>
            <a:avLst/>
            <a:gdLst/>
            <a:ahLst/>
            <a:cxnLst/>
            <a:rect l="l" t="t" r="r" b="b"/>
            <a:pathLst>
              <a:path w="1713864" h="372745">
                <a:moveTo>
                  <a:pt x="1713707" y="0"/>
                </a:moveTo>
                <a:lnTo>
                  <a:pt x="1711267" y="72538"/>
                </a:lnTo>
                <a:lnTo>
                  <a:pt x="1704614" y="131773"/>
                </a:lnTo>
                <a:lnTo>
                  <a:pt x="1694746" y="171711"/>
                </a:lnTo>
                <a:lnTo>
                  <a:pt x="1682662" y="186356"/>
                </a:lnTo>
                <a:lnTo>
                  <a:pt x="876569" y="186356"/>
                </a:lnTo>
                <a:lnTo>
                  <a:pt x="864485" y="201000"/>
                </a:lnTo>
                <a:lnTo>
                  <a:pt x="854617" y="240938"/>
                </a:lnTo>
                <a:lnTo>
                  <a:pt x="847964" y="300173"/>
                </a:lnTo>
                <a:lnTo>
                  <a:pt x="845524" y="372712"/>
                </a:lnTo>
                <a:lnTo>
                  <a:pt x="843084" y="300173"/>
                </a:lnTo>
                <a:lnTo>
                  <a:pt x="836431" y="240938"/>
                </a:lnTo>
                <a:lnTo>
                  <a:pt x="826563" y="201000"/>
                </a:lnTo>
                <a:lnTo>
                  <a:pt x="814479" y="186356"/>
                </a:lnTo>
                <a:lnTo>
                  <a:pt x="31045" y="186356"/>
                </a:lnTo>
                <a:lnTo>
                  <a:pt x="18960" y="171711"/>
                </a:lnTo>
                <a:lnTo>
                  <a:pt x="9092" y="131773"/>
                </a:lnTo>
                <a:lnTo>
                  <a:pt x="2439" y="72538"/>
                </a:lnTo>
                <a:lnTo>
                  <a:pt x="0" y="0"/>
                </a:lnTo>
              </a:path>
            </a:pathLst>
          </a:custGeom>
          <a:ln w="13141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/>
          <p:nvPr/>
        </p:nvSpPr>
        <p:spPr>
          <a:xfrm>
            <a:off x="4228183" y="5687519"/>
            <a:ext cx="676579" cy="341747"/>
          </a:xfrm>
          <a:custGeom>
            <a:avLst/>
            <a:gdLst/>
            <a:ahLst/>
            <a:cxnLst/>
            <a:rect l="l" t="t" r="r" b="b"/>
            <a:pathLst>
              <a:path w="745489" h="376554">
                <a:moveTo>
                  <a:pt x="745100" y="0"/>
                </a:moveTo>
                <a:lnTo>
                  <a:pt x="742639" y="73170"/>
                </a:lnTo>
                <a:lnTo>
                  <a:pt x="735928" y="132922"/>
                </a:lnTo>
                <a:lnTo>
                  <a:pt x="725974" y="173208"/>
                </a:lnTo>
                <a:lnTo>
                  <a:pt x="713785" y="187980"/>
                </a:lnTo>
                <a:lnTo>
                  <a:pt x="398939" y="187980"/>
                </a:lnTo>
                <a:lnTo>
                  <a:pt x="386750" y="202753"/>
                </a:lnTo>
                <a:lnTo>
                  <a:pt x="376797" y="243039"/>
                </a:lnTo>
                <a:lnTo>
                  <a:pt x="370086" y="302791"/>
                </a:lnTo>
                <a:lnTo>
                  <a:pt x="367625" y="375961"/>
                </a:lnTo>
                <a:lnTo>
                  <a:pt x="365164" y="302791"/>
                </a:lnTo>
                <a:lnTo>
                  <a:pt x="358453" y="243039"/>
                </a:lnTo>
                <a:lnTo>
                  <a:pt x="348499" y="202753"/>
                </a:lnTo>
                <a:lnTo>
                  <a:pt x="336310" y="187980"/>
                </a:lnTo>
                <a:lnTo>
                  <a:pt x="31314" y="187980"/>
                </a:lnTo>
                <a:lnTo>
                  <a:pt x="19125" y="173208"/>
                </a:lnTo>
                <a:lnTo>
                  <a:pt x="9171" y="132922"/>
                </a:lnTo>
                <a:lnTo>
                  <a:pt x="2460" y="73170"/>
                </a:lnTo>
                <a:lnTo>
                  <a:pt x="0" y="0"/>
                </a:lnTo>
              </a:path>
            </a:pathLst>
          </a:custGeom>
          <a:ln w="13142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6" name="object 6"/>
          <p:cNvSpPr/>
          <p:nvPr/>
        </p:nvSpPr>
        <p:spPr>
          <a:xfrm>
            <a:off x="5039636" y="5690473"/>
            <a:ext cx="1149724" cy="335408"/>
          </a:xfrm>
          <a:custGeom>
            <a:avLst/>
            <a:gdLst/>
            <a:ahLst/>
            <a:cxnLst/>
            <a:rect l="l" t="t" r="r" b="b"/>
            <a:pathLst>
              <a:path w="1266825" h="369570">
                <a:moveTo>
                  <a:pt x="1266643" y="1"/>
                </a:moveTo>
                <a:lnTo>
                  <a:pt x="1266643" y="71906"/>
                </a:lnTo>
                <a:lnTo>
                  <a:pt x="1266642" y="130624"/>
                </a:lnTo>
                <a:lnTo>
                  <a:pt x="1266640" y="170214"/>
                </a:lnTo>
                <a:lnTo>
                  <a:pt x="1266639" y="184731"/>
                </a:lnTo>
                <a:lnTo>
                  <a:pt x="624952" y="184729"/>
                </a:lnTo>
                <a:lnTo>
                  <a:pt x="624950" y="199246"/>
                </a:lnTo>
                <a:lnTo>
                  <a:pt x="624949" y="238835"/>
                </a:lnTo>
                <a:lnTo>
                  <a:pt x="624948" y="297554"/>
                </a:lnTo>
                <a:lnTo>
                  <a:pt x="624948" y="369459"/>
                </a:lnTo>
                <a:lnTo>
                  <a:pt x="624947" y="297554"/>
                </a:lnTo>
                <a:lnTo>
                  <a:pt x="624946" y="238835"/>
                </a:lnTo>
                <a:lnTo>
                  <a:pt x="624945" y="199246"/>
                </a:lnTo>
                <a:lnTo>
                  <a:pt x="624943" y="184729"/>
                </a:lnTo>
                <a:lnTo>
                  <a:pt x="4" y="184729"/>
                </a:lnTo>
                <a:lnTo>
                  <a:pt x="2" y="170212"/>
                </a:lnTo>
                <a:lnTo>
                  <a:pt x="1" y="130623"/>
                </a:lnTo>
                <a:lnTo>
                  <a:pt x="0" y="71905"/>
                </a:lnTo>
                <a:lnTo>
                  <a:pt x="0" y="0"/>
                </a:lnTo>
              </a:path>
            </a:pathLst>
          </a:custGeom>
          <a:ln w="13141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7" name="object 7"/>
          <p:cNvSpPr/>
          <p:nvPr/>
        </p:nvSpPr>
        <p:spPr>
          <a:xfrm>
            <a:off x="6366032" y="5690467"/>
            <a:ext cx="676579" cy="338290"/>
          </a:xfrm>
          <a:custGeom>
            <a:avLst/>
            <a:gdLst/>
            <a:ahLst/>
            <a:cxnLst/>
            <a:rect l="l" t="t" r="r" b="b"/>
            <a:pathLst>
              <a:path w="745489" h="372745">
                <a:moveTo>
                  <a:pt x="745099" y="0"/>
                </a:moveTo>
                <a:lnTo>
                  <a:pt x="742659" y="72538"/>
                </a:lnTo>
                <a:lnTo>
                  <a:pt x="736006" y="131774"/>
                </a:lnTo>
                <a:lnTo>
                  <a:pt x="726138" y="171712"/>
                </a:lnTo>
                <a:lnTo>
                  <a:pt x="714055" y="186357"/>
                </a:lnTo>
                <a:lnTo>
                  <a:pt x="398668" y="186357"/>
                </a:lnTo>
                <a:lnTo>
                  <a:pt x="386585" y="201001"/>
                </a:lnTo>
                <a:lnTo>
                  <a:pt x="376717" y="240939"/>
                </a:lnTo>
                <a:lnTo>
                  <a:pt x="370064" y="300175"/>
                </a:lnTo>
                <a:lnTo>
                  <a:pt x="367624" y="372714"/>
                </a:lnTo>
                <a:lnTo>
                  <a:pt x="365185" y="300175"/>
                </a:lnTo>
                <a:lnTo>
                  <a:pt x="358532" y="240939"/>
                </a:lnTo>
                <a:lnTo>
                  <a:pt x="348664" y="201001"/>
                </a:lnTo>
                <a:lnTo>
                  <a:pt x="336580" y="186357"/>
                </a:lnTo>
                <a:lnTo>
                  <a:pt x="31044" y="186357"/>
                </a:lnTo>
                <a:lnTo>
                  <a:pt x="18960" y="171712"/>
                </a:lnTo>
                <a:lnTo>
                  <a:pt x="9092" y="131774"/>
                </a:lnTo>
                <a:lnTo>
                  <a:pt x="2439" y="72538"/>
                </a:lnTo>
                <a:lnTo>
                  <a:pt x="0" y="0"/>
                </a:lnTo>
              </a:path>
            </a:pathLst>
          </a:custGeom>
          <a:ln w="13142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8" name="object 8"/>
          <p:cNvSpPr/>
          <p:nvPr/>
        </p:nvSpPr>
        <p:spPr>
          <a:xfrm>
            <a:off x="7245106" y="5690478"/>
            <a:ext cx="608575" cy="270862"/>
          </a:xfrm>
          <a:custGeom>
            <a:avLst/>
            <a:gdLst/>
            <a:ahLst/>
            <a:cxnLst/>
            <a:rect l="l" t="t" r="r" b="b"/>
            <a:pathLst>
              <a:path w="670559" h="298450">
                <a:moveTo>
                  <a:pt x="670562" y="0"/>
                </a:moveTo>
                <a:lnTo>
                  <a:pt x="668610" y="58028"/>
                </a:lnTo>
                <a:lnTo>
                  <a:pt x="663288" y="105415"/>
                </a:lnTo>
                <a:lnTo>
                  <a:pt x="655394" y="137364"/>
                </a:lnTo>
                <a:lnTo>
                  <a:pt x="645728" y="149079"/>
                </a:lnTo>
                <a:lnTo>
                  <a:pt x="355683" y="149079"/>
                </a:lnTo>
                <a:lnTo>
                  <a:pt x="346016" y="160795"/>
                </a:lnTo>
                <a:lnTo>
                  <a:pt x="338122" y="192744"/>
                </a:lnTo>
                <a:lnTo>
                  <a:pt x="332800" y="240131"/>
                </a:lnTo>
                <a:lnTo>
                  <a:pt x="330848" y="298159"/>
                </a:lnTo>
                <a:lnTo>
                  <a:pt x="328897" y="240131"/>
                </a:lnTo>
                <a:lnTo>
                  <a:pt x="323575" y="192744"/>
                </a:lnTo>
                <a:lnTo>
                  <a:pt x="315681" y="160795"/>
                </a:lnTo>
                <a:lnTo>
                  <a:pt x="306014" y="149079"/>
                </a:lnTo>
                <a:lnTo>
                  <a:pt x="24834" y="149079"/>
                </a:lnTo>
                <a:lnTo>
                  <a:pt x="15167" y="137364"/>
                </a:lnTo>
                <a:lnTo>
                  <a:pt x="7273" y="105415"/>
                </a:lnTo>
                <a:lnTo>
                  <a:pt x="1951" y="58028"/>
                </a:lnTo>
                <a:lnTo>
                  <a:pt x="0" y="0"/>
                </a:lnTo>
              </a:path>
            </a:pathLst>
          </a:custGeom>
          <a:ln w="13141">
            <a:solidFill>
              <a:srgbClr val="5B9BD5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object 9"/>
          <p:cNvSpPr txBox="1"/>
          <p:nvPr/>
        </p:nvSpPr>
        <p:spPr>
          <a:xfrm>
            <a:off x="2879079" y="6143215"/>
            <a:ext cx="1823420" cy="271788"/>
          </a:xfrm>
          <a:prstGeom prst="rect">
            <a:avLst/>
          </a:prstGeom>
        </p:spPr>
        <p:txBody>
          <a:bodyPr vert="horz" wrap="square" lIns="0" tIns="13254" rIns="0" bIns="0" rtlCol="0">
            <a:spAutoFit/>
          </a:bodyPr>
          <a:lstStyle/>
          <a:p>
            <a:pPr marL="11527">
              <a:spcBef>
                <a:spcPts val="103"/>
              </a:spcBef>
              <a:tabLst>
                <a:tab pos="1436781" algn="l"/>
              </a:tabLst>
            </a:pPr>
            <a:r>
              <a:rPr sz="1679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679" spc="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1679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679" spc="5" dirty="0">
                <a:solidFill>
                  <a:srgbClr val="FF0000"/>
                </a:solidFill>
                <a:latin typeface="Calibri"/>
                <a:cs typeface="Calibri"/>
              </a:rPr>
              <a:t>hor</a:t>
            </a:r>
            <a:r>
              <a:rPr sz="1679" dirty="0">
                <a:solidFill>
                  <a:srgbClr val="FF0000"/>
                </a:solidFill>
                <a:latin typeface="Calibri"/>
                <a:cs typeface="Calibri"/>
              </a:rPr>
              <a:t>	</a:t>
            </a:r>
            <a:r>
              <a:rPr sz="1679" spc="-118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1679" spc="5" dirty="0">
                <a:solidFill>
                  <a:srgbClr val="FF0000"/>
                </a:solidFill>
                <a:latin typeface="Calibri"/>
                <a:cs typeface="Calibri"/>
              </a:rPr>
              <a:t>ear</a:t>
            </a:r>
            <a:endParaRPr sz="1679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9625477" y="6248338"/>
            <a:ext cx="95666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8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 flipH="1">
            <a:off x="7168600" y="4945626"/>
            <a:ext cx="3552600" cy="182490"/>
          </a:xfrm>
          <a:prstGeom prst="rect">
            <a:avLst/>
          </a:prstGeom>
        </p:spPr>
        <p:txBody>
          <a:bodyPr vert="horz" wrap="square" lIns="0" tIns="8068" rIns="0" bIns="0" rtlCol="0">
            <a:spAutoFit/>
          </a:bodyPr>
          <a:lstStyle/>
          <a:p>
            <a:pPr marL="451263" marR="4611" indent="-440313">
              <a:lnSpc>
                <a:spcPct val="104200"/>
              </a:lnSpc>
              <a:spcBef>
                <a:spcPts val="64"/>
              </a:spcBef>
            </a:pPr>
            <a:r>
              <a:rPr sz="1089" spc="18" dirty="0">
                <a:solidFill>
                  <a:srgbClr val="898989"/>
                </a:solidFill>
                <a:latin typeface="Calibri"/>
                <a:cs typeface="Calibri"/>
              </a:rPr>
              <a:t>Commons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Attribution-ShareAlike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 4.0  International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License.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13" name="Rezervirano mjesto podnožj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3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19432" y="782374"/>
            <a:ext cx="8123741" cy="648942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spcBef>
                <a:spcPts val="103"/>
              </a:spcBef>
            </a:pPr>
            <a:r>
              <a:rPr sz="4130" spc="5" dirty="0"/>
              <a:t>Conditions </a:t>
            </a:r>
            <a:r>
              <a:rPr sz="4130" spc="-32" dirty="0"/>
              <a:t>for</a:t>
            </a:r>
            <a:r>
              <a:rPr sz="4130" spc="-23" dirty="0"/>
              <a:t> </a:t>
            </a:r>
            <a:r>
              <a:rPr sz="4130" spc="-18" dirty="0"/>
              <a:t>transformation</a:t>
            </a:r>
            <a:endParaRPr sz="4130"/>
          </a:p>
        </p:txBody>
      </p:sp>
      <p:sp>
        <p:nvSpPr>
          <p:cNvPr id="3" name="object 3"/>
          <p:cNvSpPr txBox="1"/>
          <p:nvPr/>
        </p:nvSpPr>
        <p:spPr>
          <a:xfrm>
            <a:off x="2461477" y="1893334"/>
            <a:ext cx="7022246" cy="2840424"/>
          </a:xfrm>
          <a:prstGeom prst="rect">
            <a:avLst/>
          </a:prstGeom>
        </p:spPr>
        <p:txBody>
          <a:bodyPr vert="horz" wrap="square" lIns="0" tIns="57054" rIns="0" bIns="0" rtlCol="0">
            <a:spAutoFit/>
          </a:bodyPr>
          <a:lstStyle/>
          <a:p>
            <a:pPr marL="495064" marR="702541" indent="-483538">
              <a:lnSpc>
                <a:spcPts val="2841"/>
              </a:lnSpc>
              <a:spcBef>
                <a:spcPts val="449"/>
              </a:spcBef>
              <a:buAutoNum type="arabicPeriod"/>
              <a:tabLst>
                <a:tab pos="495064" algn="l"/>
                <a:tab pos="495640" algn="l"/>
              </a:tabLst>
            </a:pPr>
            <a:r>
              <a:rPr sz="2632" dirty="0">
                <a:latin typeface="Calibri"/>
                <a:cs typeface="Calibri"/>
              </a:rPr>
              <a:t>The </a:t>
            </a:r>
            <a:r>
              <a:rPr sz="2632" i="1" spc="-9" dirty="0">
                <a:solidFill>
                  <a:srgbClr val="C55A11"/>
                </a:solidFill>
                <a:latin typeface="Calibri"/>
                <a:cs typeface="Calibri"/>
              </a:rPr>
              <a:t>referring </a:t>
            </a:r>
            <a:r>
              <a:rPr sz="2632" dirty="0">
                <a:latin typeface="Calibri"/>
                <a:cs typeface="Calibri"/>
              </a:rPr>
              <a:t>paper </a:t>
            </a:r>
            <a:r>
              <a:rPr sz="2632" spc="-9" dirty="0">
                <a:latin typeface="Calibri"/>
                <a:cs typeface="Calibri"/>
              </a:rPr>
              <a:t>must </a:t>
            </a:r>
            <a:r>
              <a:rPr sz="2632" dirty="0">
                <a:latin typeface="Calibri"/>
                <a:cs typeface="Calibri"/>
              </a:rPr>
              <a:t>be </a:t>
            </a:r>
            <a:r>
              <a:rPr sz="2632" spc="-18" dirty="0">
                <a:latin typeface="Calibri"/>
                <a:cs typeface="Calibri"/>
              </a:rPr>
              <a:t>indexed </a:t>
            </a:r>
            <a:r>
              <a:rPr sz="2632" spc="-5" dirty="0">
                <a:latin typeface="Calibri"/>
                <a:cs typeface="Calibri"/>
              </a:rPr>
              <a:t>in </a:t>
            </a:r>
            <a:r>
              <a:rPr sz="2632" dirty="0">
                <a:latin typeface="Calibri"/>
                <a:cs typeface="Calibri"/>
              </a:rPr>
              <a:t>the  </a:t>
            </a:r>
            <a:r>
              <a:rPr sz="2632" spc="-9" dirty="0">
                <a:latin typeface="Calibri"/>
                <a:cs typeface="Calibri"/>
              </a:rPr>
              <a:t>citation</a:t>
            </a:r>
            <a:r>
              <a:rPr sz="2632" spc="5" dirty="0">
                <a:latin typeface="Calibri"/>
                <a:cs typeface="Calibri"/>
              </a:rPr>
              <a:t> </a:t>
            </a:r>
            <a:r>
              <a:rPr sz="2632" spc="-9" dirty="0">
                <a:latin typeface="Calibri"/>
                <a:cs typeface="Calibri"/>
              </a:rPr>
              <a:t>index</a:t>
            </a:r>
            <a:endParaRPr sz="2632">
              <a:latin typeface="Calibri"/>
              <a:cs typeface="Calibri"/>
            </a:endParaRPr>
          </a:p>
          <a:p>
            <a:pPr marL="495064" marR="16713" indent="-483538">
              <a:lnSpc>
                <a:spcPts val="2850"/>
              </a:lnSpc>
              <a:spcBef>
                <a:spcPts val="939"/>
              </a:spcBef>
              <a:buAutoNum type="arabicPeriod"/>
              <a:tabLst>
                <a:tab pos="495064" algn="l"/>
                <a:tab pos="495640" algn="l"/>
              </a:tabLst>
            </a:pPr>
            <a:r>
              <a:rPr sz="2632" spc="-27" dirty="0">
                <a:latin typeface="Calibri"/>
                <a:cs typeface="Calibri"/>
              </a:rPr>
              <a:t>Normally, </a:t>
            </a:r>
            <a:r>
              <a:rPr sz="2632" spc="-5" dirty="0">
                <a:latin typeface="Calibri"/>
                <a:cs typeface="Calibri"/>
              </a:rPr>
              <a:t>also </a:t>
            </a:r>
            <a:r>
              <a:rPr sz="2632" dirty="0">
                <a:latin typeface="Calibri"/>
                <a:cs typeface="Calibri"/>
              </a:rPr>
              <a:t>the </a:t>
            </a:r>
            <a:r>
              <a:rPr sz="2632" i="1" spc="-9" dirty="0">
                <a:solidFill>
                  <a:srgbClr val="C55A11"/>
                </a:solidFill>
                <a:latin typeface="Calibri"/>
                <a:cs typeface="Calibri"/>
              </a:rPr>
              <a:t>cited </a:t>
            </a:r>
            <a:r>
              <a:rPr sz="2632" dirty="0">
                <a:latin typeface="Calibri"/>
                <a:cs typeface="Calibri"/>
              </a:rPr>
              <a:t>paper </a:t>
            </a:r>
            <a:r>
              <a:rPr sz="2632" spc="-5" dirty="0">
                <a:latin typeface="Calibri"/>
                <a:cs typeface="Calibri"/>
              </a:rPr>
              <a:t>(that </a:t>
            </a:r>
            <a:r>
              <a:rPr sz="2632" spc="-14" dirty="0">
                <a:latin typeface="Calibri"/>
                <a:cs typeface="Calibri"/>
              </a:rPr>
              <a:t>receives </a:t>
            </a:r>
            <a:r>
              <a:rPr sz="2632" dirty="0">
                <a:latin typeface="Calibri"/>
                <a:cs typeface="Calibri"/>
              </a:rPr>
              <a:t>the  </a:t>
            </a:r>
            <a:r>
              <a:rPr sz="2632" spc="-9" dirty="0">
                <a:latin typeface="Calibri"/>
                <a:cs typeface="Calibri"/>
              </a:rPr>
              <a:t>citation) </a:t>
            </a:r>
            <a:r>
              <a:rPr sz="2632" spc="-5" dirty="0">
                <a:latin typeface="Calibri"/>
                <a:cs typeface="Calibri"/>
              </a:rPr>
              <a:t>must </a:t>
            </a:r>
            <a:r>
              <a:rPr sz="2632" dirty="0">
                <a:latin typeface="Calibri"/>
                <a:cs typeface="Calibri"/>
              </a:rPr>
              <a:t>be</a:t>
            </a:r>
            <a:r>
              <a:rPr sz="2632" spc="18" dirty="0">
                <a:latin typeface="Calibri"/>
                <a:cs typeface="Calibri"/>
              </a:rPr>
              <a:t> </a:t>
            </a:r>
            <a:r>
              <a:rPr sz="2632" spc="-18" dirty="0">
                <a:latin typeface="Calibri"/>
                <a:cs typeface="Calibri"/>
              </a:rPr>
              <a:t>indexed.</a:t>
            </a:r>
            <a:endParaRPr sz="2632">
              <a:latin typeface="Calibri"/>
              <a:cs typeface="Calibri"/>
            </a:endParaRPr>
          </a:p>
          <a:p>
            <a:pPr marL="495064" marR="4611" indent="-483538">
              <a:lnSpc>
                <a:spcPts val="2841"/>
              </a:lnSpc>
              <a:spcBef>
                <a:spcPts val="967"/>
              </a:spcBef>
              <a:buAutoNum type="arabicPeriod"/>
              <a:tabLst>
                <a:tab pos="495064" algn="l"/>
                <a:tab pos="495640" algn="l"/>
              </a:tabLst>
            </a:pPr>
            <a:r>
              <a:rPr sz="2632" dirty="0">
                <a:latin typeface="Calibri"/>
                <a:cs typeface="Calibri"/>
              </a:rPr>
              <a:t>The </a:t>
            </a:r>
            <a:r>
              <a:rPr sz="2632" i="1" spc="-9" dirty="0">
                <a:solidFill>
                  <a:srgbClr val="C55A11"/>
                </a:solidFill>
                <a:latin typeface="Calibri"/>
                <a:cs typeface="Calibri"/>
              </a:rPr>
              <a:t>cited reference </a:t>
            </a:r>
            <a:r>
              <a:rPr sz="2632" spc="-5" dirty="0">
                <a:latin typeface="Calibri"/>
                <a:cs typeface="Calibri"/>
              </a:rPr>
              <a:t>(in </a:t>
            </a:r>
            <a:r>
              <a:rPr sz="2632" dirty="0">
                <a:latin typeface="Calibri"/>
                <a:cs typeface="Calibri"/>
              </a:rPr>
              <a:t>the </a:t>
            </a:r>
            <a:r>
              <a:rPr sz="2632" spc="-5" dirty="0">
                <a:latin typeface="Calibri"/>
                <a:cs typeface="Calibri"/>
              </a:rPr>
              <a:t>citing paper) </a:t>
            </a:r>
            <a:r>
              <a:rPr sz="2632" spc="-9" dirty="0">
                <a:latin typeface="Calibri"/>
                <a:cs typeface="Calibri"/>
              </a:rPr>
              <a:t>must </a:t>
            </a:r>
            <a:r>
              <a:rPr sz="2632" dirty="0">
                <a:latin typeface="Calibri"/>
                <a:cs typeface="Calibri"/>
              </a:rPr>
              <a:t>be  </a:t>
            </a:r>
            <a:r>
              <a:rPr sz="2632" spc="-9" dirty="0">
                <a:latin typeface="Calibri"/>
                <a:cs typeface="Calibri"/>
              </a:rPr>
              <a:t>given </a:t>
            </a:r>
            <a:r>
              <a:rPr sz="2632" spc="-9" dirty="0">
                <a:solidFill>
                  <a:srgbClr val="C55A11"/>
                </a:solidFill>
                <a:latin typeface="Calibri"/>
                <a:cs typeface="Calibri"/>
              </a:rPr>
              <a:t>correctly </a:t>
            </a:r>
            <a:r>
              <a:rPr sz="2632" dirty="0">
                <a:latin typeface="Calibri"/>
                <a:cs typeface="Calibri"/>
              </a:rPr>
              <a:t>so </a:t>
            </a:r>
            <a:r>
              <a:rPr sz="2632" spc="-9" dirty="0">
                <a:latin typeface="Calibri"/>
                <a:cs typeface="Calibri"/>
              </a:rPr>
              <a:t>that </a:t>
            </a:r>
            <a:r>
              <a:rPr sz="2632" dirty="0">
                <a:latin typeface="Calibri"/>
                <a:cs typeface="Calibri"/>
              </a:rPr>
              <a:t>the </a:t>
            </a:r>
            <a:r>
              <a:rPr sz="2632" spc="-23" dirty="0">
                <a:latin typeface="Calibri"/>
                <a:cs typeface="Calibri"/>
              </a:rPr>
              <a:t>reference </a:t>
            </a:r>
            <a:r>
              <a:rPr sz="2632" spc="-5" dirty="0">
                <a:latin typeface="Calibri"/>
                <a:cs typeface="Calibri"/>
              </a:rPr>
              <a:t>could </a:t>
            </a:r>
            <a:r>
              <a:rPr sz="2632" dirty="0">
                <a:latin typeface="Calibri"/>
                <a:cs typeface="Calibri"/>
              </a:rPr>
              <a:t>be  </a:t>
            </a:r>
            <a:r>
              <a:rPr sz="2632" spc="-9" dirty="0">
                <a:latin typeface="Calibri"/>
                <a:cs typeface="Calibri"/>
              </a:rPr>
              <a:t>matched </a:t>
            </a:r>
            <a:r>
              <a:rPr sz="2632" spc="-14" dirty="0">
                <a:latin typeface="Calibri"/>
                <a:cs typeface="Calibri"/>
              </a:rPr>
              <a:t>to </a:t>
            </a:r>
            <a:r>
              <a:rPr sz="2632" dirty="0">
                <a:latin typeface="Calibri"/>
                <a:cs typeface="Calibri"/>
              </a:rPr>
              <a:t>the </a:t>
            </a:r>
            <a:r>
              <a:rPr sz="2632" spc="-9" dirty="0">
                <a:latin typeface="Calibri"/>
                <a:cs typeface="Calibri"/>
              </a:rPr>
              <a:t>cited</a:t>
            </a:r>
            <a:r>
              <a:rPr sz="2632" spc="27" dirty="0">
                <a:latin typeface="Calibri"/>
                <a:cs typeface="Calibri"/>
              </a:rPr>
              <a:t> </a:t>
            </a:r>
            <a:r>
              <a:rPr sz="2632" spc="-50" dirty="0">
                <a:latin typeface="Calibri"/>
                <a:cs typeface="Calibri"/>
              </a:rPr>
              <a:t>paper.</a:t>
            </a:r>
            <a:endParaRPr sz="2632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005943" y="5647765"/>
            <a:ext cx="434143" cy="2881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5" name="object 5"/>
          <p:cNvSpPr/>
          <p:nvPr/>
        </p:nvSpPr>
        <p:spPr>
          <a:xfrm>
            <a:off x="4024244" y="5192826"/>
            <a:ext cx="397649" cy="250692"/>
          </a:xfrm>
          <a:custGeom>
            <a:avLst/>
            <a:gdLst/>
            <a:ahLst/>
            <a:cxnLst/>
            <a:rect l="l" t="t" r="r" b="b"/>
            <a:pathLst>
              <a:path w="438150" h="276225">
                <a:moveTo>
                  <a:pt x="390639" y="186677"/>
                </a:moveTo>
                <a:lnTo>
                  <a:pt x="26238" y="186677"/>
                </a:lnTo>
                <a:lnTo>
                  <a:pt x="21069" y="189534"/>
                </a:lnTo>
                <a:lnTo>
                  <a:pt x="2705" y="230301"/>
                </a:lnTo>
                <a:lnTo>
                  <a:pt x="0" y="251066"/>
                </a:lnTo>
                <a:lnTo>
                  <a:pt x="0" y="262496"/>
                </a:lnTo>
                <a:lnTo>
                  <a:pt x="1308" y="267893"/>
                </a:lnTo>
                <a:lnTo>
                  <a:pt x="6553" y="274078"/>
                </a:lnTo>
                <a:lnTo>
                  <a:pt x="10185" y="275615"/>
                </a:lnTo>
                <a:lnTo>
                  <a:pt x="371957" y="275615"/>
                </a:lnTo>
                <a:lnTo>
                  <a:pt x="395109" y="240792"/>
                </a:lnTo>
                <a:lnTo>
                  <a:pt x="400049" y="208762"/>
                </a:lnTo>
                <a:lnTo>
                  <a:pt x="400049" y="200113"/>
                </a:lnTo>
                <a:lnTo>
                  <a:pt x="398894" y="195173"/>
                </a:lnTo>
                <a:lnTo>
                  <a:pt x="394258" y="188379"/>
                </a:lnTo>
                <a:lnTo>
                  <a:pt x="390639" y="186677"/>
                </a:lnTo>
                <a:close/>
              </a:path>
              <a:path w="438150" h="276225">
                <a:moveTo>
                  <a:pt x="427989" y="0"/>
                </a:moveTo>
                <a:lnTo>
                  <a:pt x="63588" y="0"/>
                </a:lnTo>
                <a:lnTo>
                  <a:pt x="58572" y="2781"/>
                </a:lnTo>
                <a:lnTo>
                  <a:pt x="40208" y="43535"/>
                </a:lnTo>
                <a:lnTo>
                  <a:pt x="37503" y="63919"/>
                </a:lnTo>
                <a:lnTo>
                  <a:pt x="37503" y="75349"/>
                </a:lnTo>
                <a:lnTo>
                  <a:pt x="38811" y="80822"/>
                </a:lnTo>
                <a:lnTo>
                  <a:pt x="44068" y="87312"/>
                </a:lnTo>
                <a:lnTo>
                  <a:pt x="47688" y="88938"/>
                </a:lnTo>
                <a:lnTo>
                  <a:pt x="409155" y="88938"/>
                </a:lnTo>
                <a:lnTo>
                  <a:pt x="432612" y="53657"/>
                </a:lnTo>
                <a:lnTo>
                  <a:pt x="437553" y="21615"/>
                </a:lnTo>
                <a:lnTo>
                  <a:pt x="437553" y="12966"/>
                </a:lnTo>
                <a:lnTo>
                  <a:pt x="436397" y="8102"/>
                </a:lnTo>
                <a:lnTo>
                  <a:pt x="431761" y="1612"/>
                </a:lnTo>
                <a:lnTo>
                  <a:pt x="427989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6" name="object 6"/>
          <p:cNvSpPr/>
          <p:nvPr/>
        </p:nvSpPr>
        <p:spPr>
          <a:xfrm>
            <a:off x="4024244" y="5362249"/>
            <a:ext cx="363071" cy="81259"/>
          </a:xfrm>
          <a:custGeom>
            <a:avLst/>
            <a:gdLst/>
            <a:ahLst/>
            <a:cxnLst/>
            <a:rect l="l" t="t" r="r" b="b"/>
            <a:pathLst>
              <a:path w="400050" h="89535">
                <a:moveTo>
                  <a:pt x="32410" y="0"/>
                </a:moveTo>
                <a:lnTo>
                  <a:pt x="385694" y="0"/>
                </a:lnTo>
                <a:lnTo>
                  <a:pt x="390635" y="0"/>
                </a:lnTo>
                <a:lnTo>
                  <a:pt x="394263" y="1698"/>
                </a:lnTo>
                <a:lnTo>
                  <a:pt x="396574" y="5094"/>
                </a:lnTo>
                <a:lnTo>
                  <a:pt x="398890" y="8491"/>
                </a:lnTo>
                <a:lnTo>
                  <a:pt x="400049" y="13434"/>
                </a:lnTo>
                <a:lnTo>
                  <a:pt x="400049" y="19918"/>
                </a:lnTo>
                <a:lnTo>
                  <a:pt x="400049" y="22082"/>
                </a:lnTo>
                <a:lnTo>
                  <a:pt x="399817" y="25322"/>
                </a:lnTo>
                <a:lnTo>
                  <a:pt x="392023" y="64930"/>
                </a:lnTo>
                <a:lnTo>
                  <a:pt x="371957" y="88939"/>
                </a:lnTo>
                <a:lnTo>
                  <a:pt x="367639" y="88939"/>
                </a:lnTo>
                <a:lnTo>
                  <a:pt x="14816" y="88939"/>
                </a:lnTo>
                <a:lnTo>
                  <a:pt x="10185" y="88939"/>
                </a:lnTo>
                <a:lnTo>
                  <a:pt x="6557" y="87393"/>
                </a:lnTo>
                <a:lnTo>
                  <a:pt x="3932" y="84306"/>
                </a:lnTo>
                <a:lnTo>
                  <a:pt x="1312" y="81218"/>
                </a:lnTo>
                <a:lnTo>
                  <a:pt x="0" y="75814"/>
                </a:lnTo>
                <a:lnTo>
                  <a:pt x="0" y="68093"/>
                </a:lnTo>
                <a:lnTo>
                  <a:pt x="0" y="64388"/>
                </a:lnTo>
                <a:lnTo>
                  <a:pt x="537" y="58751"/>
                </a:lnTo>
                <a:lnTo>
                  <a:pt x="1621" y="51186"/>
                </a:lnTo>
                <a:lnTo>
                  <a:pt x="2700" y="43618"/>
                </a:lnTo>
                <a:lnTo>
                  <a:pt x="21065" y="2854"/>
                </a:lnTo>
                <a:lnTo>
                  <a:pt x="26238" y="0"/>
                </a:lnTo>
                <a:lnTo>
                  <a:pt x="32410" y="0"/>
                </a:lnTo>
                <a:close/>
              </a:path>
            </a:pathLst>
          </a:custGeom>
          <a:ln w="8470">
            <a:solidFill>
              <a:srgbClr val="CE96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7" name="object 7"/>
          <p:cNvSpPr/>
          <p:nvPr/>
        </p:nvSpPr>
        <p:spPr>
          <a:xfrm>
            <a:off x="4058280" y="5192825"/>
            <a:ext cx="363071" cy="81259"/>
          </a:xfrm>
          <a:custGeom>
            <a:avLst/>
            <a:gdLst/>
            <a:ahLst/>
            <a:cxnLst/>
            <a:rect l="l" t="t" r="r" b="b"/>
            <a:pathLst>
              <a:path w="400050" h="89535">
                <a:moveTo>
                  <a:pt x="31948" y="0"/>
                </a:moveTo>
                <a:lnTo>
                  <a:pt x="385233" y="0"/>
                </a:lnTo>
                <a:lnTo>
                  <a:pt x="390482" y="0"/>
                </a:lnTo>
                <a:lnTo>
                  <a:pt x="394263" y="1622"/>
                </a:lnTo>
                <a:lnTo>
                  <a:pt x="396578" y="4862"/>
                </a:lnTo>
                <a:lnTo>
                  <a:pt x="398894" y="8106"/>
                </a:lnTo>
                <a:lnTo>
                  <a:pt x="400049" y="12968"/>
                </a:lnTo>
                <a:lnTo>
                  <a:pt x="400049" y="19456"/>
                </a:lnTo>
                <a:lnTo>
                  <a:pt x="400049" y="21616"/>
                </a:lnTo>
                <a:lnTo>
                  <a:pt x="399817" y="24860"/>
                </a:lnTo>
                <a:lnTo>
                  <a:pt x="399355" y="29180"/>
                </a:lnTo>
                <a:lnTo>
                  <a:pt x="398894" y="33504"/>
                </a:lnTo>
                <a:lnTo>
                  <a:pt x="398200" y="38214"/>
                </a:lnTo>
                <a:lnTo>
                  <a:pt x="397272" y="43309"/>
                </a:lnTo>
                <a:lnTo>
                  <a:pt x="396345" y="48408"/>
                </a:lnTo>
                <a:lnTo>
                  <a:pt x="378752" y="84539"/>
                </a:lnTo>
                <a:lnTo>
                  <a:pt x="375356" y="87474"/>
                </a:lnTo>
                <a:lnTo>
                  <a:pt x="371652" y="88939"/>
                </a:lnTo>
                <a:lnTo>
                  <a:pt x="367639" y="88939"/>
                </a:lnTo>
                <a:lnTo>
                  <a:pt x="14816" y="88939"/>
                </a:lnTo>
                <a:lnTo>
                  <a:pt x="10185" y="88939"/>
                </a:lnTo>
                <a:lnTo>
                  <a:pt x="6561" y="87317"/>
                </a:lnTo>
                <a:lnTo>
                  <a:pt x="3936" y="84073"/>
                </a:lnTo>
                <a:lnTo>
                  <a:pt x="1312" y="80833"/>
                </a:lnTo>
                <a:lnTo>
                  <a:pt x="0" y="75353"/>
                </a:lnTo>
                <a:lnTo>
                  <a:pt x="0" y="67632"/>
                </a:lnTo>
                <a:lnTo>
                  <a:pt x="0" y="63926"/>
                </a:lnTo>
                <a:lnTo>
                  <a:pt x="541" y="58365"/>
                </a:lnTo>
                <a:lnTo>
                  <a:pt x="1621" y="50954"/>
                </a:lnTo>
                <a:lnTo>
                  <a:pt x="2700" y="43542"/>
                </a:lnTo>
                <a:lnTo>
                  <a:pt x="4474" y="35978"/>
                </a:lnTo>
                <a:lnTo>
                  <a:pt x="6946" y="28257"/>
                </a:lnTo>
                <a:lnTo>
                  <a:pt x="9414" y="20536"/>
                </a:lnTo>
                <a:lnTo>
                  <a:pt x="12733" y="13895"/>
                </a:lnTo>
                <a:lnTo>
                  <a:pt x="16899" y="8339"/>
                </a:lnTo>
                <a:lnTo>
                  <a:pt x="21069" y="2778"/>
                </a:lnTo>
                <a:lnTo>
                  <a:pt x="26085" y="0"/>
                </a:lnTo>
                <a:lnTo>
                  <a:pt x="31948" y="0"/>
                </a:lnTo>
                <a:close/>
              </a:path>
            </a:pathLst>
          </a:custGeom>
          <a:ln w="8470">
            <a:solidFill>
              <a:srgbClr val="CE96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8" name="object 8"/>
          <p:cNvSpPr/>
          <p:nvPr/>
        </p:nvSpPr>
        <p:spPr>
          <a:xfrm>
            <a:off x="4643718" y="5540191"/>
            <a:ext cx="3296450" cy="5839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9" name="object 9"/>
          <p:cNvSpPr/>
          <p:nvPr/>
        </p:nvSpPr>
        <p:spPr>
          <a:xfrm>
            <a:off x="4659417" y="5002741"/>
            <a:ext cx="3266826" cy="5710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0" name="object 10"/>
          <p:cNvSpPr/>
          <p:nvPr/>
        </p:nvSpPr>
        <p:spPr>
          <a:xfrm>
            <a:off x="7959378" y="5540192"/>
            <a:ext cx="261253" cy="6108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1" name="object 11"/>
          <p:cNvSpPr/>
          <p:nvPr/>
        </p:nvSpPr>
        <p:spPr>
          <a:xfrm>
            <a:off x="7979829" y="4978416"/>
            <a:ext cx="221300" cy="588405"/>
          </a:xfrm>
          <a:custGeom>
            <a:avLst/>
            <a:gdLst/>
            <a:ahLst/>
            <a:cxnLst/>
            <a:rect l="l" t="t" r="r" b="b"/>
            <a:pathLst>
              <a:path w="243840" h="648335">
                <a:moveTo>
                  <a:pt x="81495" y="511403"/>
                </a:moveTo>
                <a:lnTo>
                  <a:pt x="42110" y="517701"/>
                </a:lnTo>
                <a:lnTo>
                  <a:pt x="10807" y="553326"/>
                </a:lnTo>
                <a:lnTo>
                  <a:pt x="469" y="598106"/>
                </a:lnTo>
                <a:lnTo>
                  <a:pt x="0" y="604202"/>
                </a:lnTo>
                <a:lnTo>
                  <a:pt x="0" y="615315"/>
                </a:lnTo>
                <a:lnTo>
                  <a:pt x="28016" y="645502"/>
                </a:lnTo>
                <a:lnTo>
                  <a:pt x="55562" y="648055"/>
                </a:lnTo>
                <a:lnTo>
                  <a:pt x="65735" y="647781"/>
                </a:lnTo>
                <a:lnTo>
                  <a:pt x="102966" y="638151"/>
                </a:lnTo>
                <a:lnTo>
                  <a:pt x="126720" y="607834"/>
                </a:lnTo>
                <a:lnTo>
                  <a:pt x="137363" y="563283"/>
                </a:lnTo>
                <a:lnTo>
                  <a:pt x="137985" y="556793"/>
                </a:lnTo>
                <a:lnTo>
                  <a:pt x="137985" y="545680"/>
                </a:lnTo>
                <a:lnTo>
                  <a:pt x="110439" y="514413"/>
                </a:lnTo>
                <a:lnTo>
                  <a:pt x="81495" y="511403"/>
                </a:lnTo>
                <a:close/>
              </a:path>
              <a:path w="243840" h="648335">
                <a:moveTo>
                  <a:pt x="184746" y="0"/>
                </a:moveTo>
                <a:lnTo>
                  <a:pt x="145859" y="2311"/>
                </a:lnTo>
                <a:lnTo>
                  <a:pt x="117144" y="24091"/>
                </a:lnTo>
                <a:lnTo>
                  <a:pt x="44919" y="444703"/>
                </a:lnTo>
                <a:lnTo>
                  <a:pt x="44297" y="447789"/>
                </a:lnTo>
                <a:lnTo>
                  <a:pt x="44602" y="450570"/>
                </a:lnTo>
                <a:lnTo>
                  <a:pt x="47078" y="455510"/>
                </a:lnTo>
                <a:lnTo>
                  <a:pt x="81800" y="464616"/>
                </a:lnTo>
                <a:lnTo>
                  <a:pt x="101257" y="464616"/>
                </a:lnTo>
                <a:lnTo>
                  <a:pt x="140068" y="455510"/>
                </a:lnTo>
                <a:lnTo>
                  <a:pt x="146786" y="444703"/>
                </a:lnTo>
                <a:lnTo>
                  <a:pt x="243547" y="20065"/>
                </a:lnTo>
                <a:lnTo>
                  <a:pt x="208749" y="776"/>
                </a:lnTo>
                <a:lnTo>
                  <a:pt x="193586" y="85"/>
                </a:lnTo>
                <a:lnTo>
                  <a:pt x="184746" y="0"/>
                </a:lnTo>
                <a:close/>
              </a:path>
            </a:pathLst>
          </a:custGeom>
          <a:solidFill>
            <a:srgbClr val="953735"/>
          </a:solid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2" name="object 12"/>
          <p:cNvSpPr/>
          <p:nvPr/>
        </p:nvSpPr>
        <p:spPr>
          <a:xfrm>
            <a:off x="7975988" y="5438704"/>
            <a:ext cx="132912" cy="13170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3" name="object 13"/>
          <p:cNvSpPr/>
          <p:nvPr/>
        </p:nvSpPr>
        <p:spPr>
          <a:xfrm>
            <a:off x="8020034" y="4978415"/>
            <a:ext cx="180959" cy="421853"/>
          </a:xfrm>
          <a:custGeom>
            <a:avLst/>
            <a:gdLst/>
            <a:ahLst/>
            <a:cxnLst/>
            <a:rect l="l" t="t" r="r" b="b"/>
            <a:pathLst>
              <a:path w="199390" h="464820">
                <a:moveTo>
                  <a:pt x="140449" y="0"/>
                </a:moveTo>
                <a:lnTo>
                  <a:pt x="178646" y="2316"/>
                </a:lnTo>
                <a:lnTo>
                  <a:pt x="197861" y="13434"/>
                </a:lnTo>
                <a:lnTo>
                  <a:pt x="199097" y="16521"/>
                </a:lnTo>
                <a:lnTo>
                  <a:pt x="199250" y="20074"/>
                </a:lnTo>
                <a:lnTo>
                  <a:pt x="198327" y="24085"/>
                </a:lnTo>
                <a:lnTo>
                  <a:pt x="102480" y="444698"/>
                </a:lnTo>
                <a:lnTo>
                  <a:pt x="88125" y="459289"/>
                </a:lnTo>
                <a:lnTo>
                  <a:pt x="83803" y="460987"/>
                </a:lnTo>
                <a:lnTo>
                  <a:pt x="78325" y="462300"/>
                </a:lnTo>
                <a:lnTo>
                  <a:pt x="71687" y="463228"/>
                </a:lnTo>
                <a:lnTo>
                  <a:pt x="65053" y="464155"/>
                </a:lnTo>
                <a:lnTo>
                  <a:pt x="56951" y="464617"/>
                </a:lnTo>
                <a:lnTo>
                  <a:pt x="47379" y="464617"/>
                </a:lnTo>
                <a:lnTo>
                  <a:pt x="37503" y="464617"/>
                </a:lnTo>
                <a:lnTo>
                  <a:pt x="29400" y="464155"/>
                </a:lnTo>
                <a:lnTo>
                  <a:pt x="23071" y="463228"/>
                </a:lnTo>
                <a:lnTo>
                  <a:pt x="16742" y="462300"/>
                </a:lnTo>
                <a:lnTo>
                  <a:pt x="11882" y="460987"/>
                </a:lnTo>
                <a:lnTo>
                  <a:pt x="8487" y="459289"/>
                </a:lnTo>
                <a:lnTo>
                  <a:pt x="5092" y="457590"/>
                </a:lnTo>
                <a:lnTo>
                  <a:pt x="2777" y="455507"/>
                </a:lnTo>
                <a:lnTo>
                  <a:pt x="1540" y="453038"/>
                </a:lnTo>
                <a:lnTo>
                  <a:pt x="304" y="450564"/>
                </a:lnTo>
                <a:lnTo>
                  <a:pt x="0" y="447786"/>
                </a:lnTo>
                <a:lnTo>
                  <a:pt x="613" y="444698"/>
                </a:lnTo>
                <a:lnTo>
                  <a:pt x="72847" y="24085"/>
                </a:lnTo>
                <a:lnTo>
                  <a:pt x="109888" y="1389"/>
                </a:lnTo>
                <a:lnTo>
                  <a:pt x="131767" y="86"/>
                </a:lnTo>
                <a:lnTo>
                  <a:pt x="140449" y="0"/>
                </a:lnTo>
                <a:close/>
              </a:path>
            </a:pathLst>
          </a:custGeom>
          <a:ln w="8467">
            <a:solidFill>
              <a:srgbClr val="CE9600"/>
            </a:solidFill>
          </a:ln>
        </p:spPr>
        <p:txBody>
          <a:bodyPr wrap="square" lIns="0" tIns="0" rIns="0" bIns="0" rtlCol="0"/>
          <a:lstStyle/>
          <a:p>
            <a:endParaRPr sz="1634"/>
          </a:p>
        </p:txBody>
      </p:sp>
      <p:sp>
        <p:nvSpPr>
          <p:cNvPr id="14" name="object 14"/>
          <p:cNvSpPr txBox="1"/>
          <p:nvPr/>
        </p:nvSpPr>
        <p:spPr>
          <a:xfrm>
            <a:off x="9625477" y="6248338"/>
            <a:ext cx="95666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9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36259" y="5842754"/>
            <a:ext cx="3457776" cy="356832"/>
          </a:xfrm>
          <a:prstGeom prst="rect">
            <a:avLst/>
          </a:prstGeom>
        </p:spPr>
        <p:txBody>
          <a:bodyPr vert="horz" wrap="square" lIns="0" tIns="8068" rIns="0" bIns="0" rtlCol="0">
            <a:spAutoFit/>
          </a:bodyPr>
          <a:lstStyle/>
          <a:p>
            <a:pPr marL="11527" marR="4611" algn="ctr">
              <a:lnSpc>
                <a:spcPct val="104200"/>
              </a:lnSpc>
              <a:spcBef>
                <a:spcPts val="64"/>
              </a:spcBef>
            </a:pP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This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work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is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licensed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under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a 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Creative  </a:t>
            </a:r>
            <a:r>
              <a:rPr sz="1089" spc="18" dirty="0">
                <a:solidFill>
                  <a:srgbClr val="898989"/>
                </a:solidFill>
                <a:latin typeface="Calibri"/>
                <a:cs typeface="Calibri"/>
              </a:rPr>
              <a:t>Commons 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Attribution-ShareAlike</a:t>
            </a:r>
            <a:r>
              <a:rPr sz="1089" spc="9" dirty="0">
                <a:solidFill>
                  <a:srgbClr val="898989"/>
                </a:solidFill>
                <a:latin typeface="Calibri"/>
                <a:cs typeface="Calibri"/>
              </a:rPr>
              <a:t> 4.0  International</a:t>
            </a:r>
            <a:r>
              <a:rPr sz="1089" spc="5" dirty="0">
                <a:solidFill>
                  <a:srgbClr val="898989"/>
                </a:solidFill>
                <a:latin typeface="Calibri"/>
                <a:cs typeface="Calibri"/>
              </a:rPr>
              <a:t> </a:t>
            </a:r>
            <a:r>
              <a:rPr sz="1089" spc="14" dirty="0">
                <a:solidFill>
                  <a:srgbClr val="898989"/>
                </a:solidFill>
                <a:latin typeface="Calibri"/>
                <a:cs typeface="Calibri"/>
              </a:rPr>
              <a:t>License.</a:t>
            </a:r>
            <a:endParaRPr sz="1089" dirty="0">
              <a:latin typeface="Calibri"/>
              <a:cs typeface="Calibri"/>
            </a:endParaRPr>
          </a:p>
        </p:txBody>
      </p:sp>
      <p:sp>
        <p:nvSpPr>
          <p:cNvPr id="16" name="Rezervirano mjesto podnožj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41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3729" y="782374"/>
            <a:ext cx="4129923" cy="648942"/>
          </a:xfrm>
          <a:prstGeom prst="rect">
            <a:avLst/>
          </a:prstGeom>
        </p:spPr>
        <p:txBody>
          <a:bodyPr vert="horz" wrap="square" lIns="0" tIns="13254" rIns="0" bIns="0" rtlCol="0" anchor="t">
            <a:spAutoFit/>
          </a:bodyPr>
          <a:lstStyle/>
          <a:p>
            <a:pPr marL="11527">
              <a:spcBef>
                <a:spcPts val="103"/>
              </a:spcBef>
            </a:pPr>
            <a:r>
              <a:rPr sz="4130" spc="-32" dirty="0"/>
              <a:t>Terminology</a:t>
            </a:r>
            <a:endParaRPr sz="4130" dirty="0"/>
          </a:p>
        </p:txBody>
      </p:sp>
      <p:sp>
        <p:nvSpPr>
          <p:cNvPr id="3" name="object 3"/>
          <p:cNvSpPr txBox="1"/>
          <p:nvPr/>
        </p:nvSpPr>
        <p:spPr>
          <a:xfrm>
            <a:off x="2461476" y="1825816"/>
            <a:ext cx="5729600" cy="4087360"/>
          </a:xfrm>
          <a:prstGeom prst="rect">
            <a:avLst/>
          </a:prstGeom>
        </p:spPr>
        <p:txBody>
          <a:bodyPr vert="horz" wrap="square" lIns="0" tIns="48409" rIns="0" bIns="0" rtlCol="0">
            <a:spAutoFit/>
          </a:bodyPr>
          <a:lstStyle/>
          <a:p>
            <a:pPr marL="226495" indent="-214969">
              <a:spcBef>
                <a:spcPts val="381"/>
              </a:spcBef>
              <a:buFont typeface="Arial"/>
              <a:buChar char="•"/>
              <a:tabLst>
                <a:tab pos="227072" algn="l"/>
              </a:tabLst>
            </a:pPr>
            <a:r>
              <a:rPr sz="2632" spc="-5" dirty="0">
                <a:latin typeface="Calibri"/>
                <a:cs typeface="Calibri"/>
              </a:rPr>
              <a:t>Distinguish</a:t>
            </a:r>
            <a:r>
              <a:rPr sz="2632" dirty="0">
                <a:latin typeface="Calibri"/>
                <a:cs typeface="Calibri"/>
              </a:rPr>
              <a:t> </a:t>
            </a:r>
            <a:r>
              <a:rPr sz="2632" spc="-9" dirty="0">
                <a:latin typeface="Calibri"/>
                <a:cs typeface="Calibri"/>
              </a:rPr>
              <a:t>between:</a:t>
            </a:r>
            <a:endParaRPr sz="2632">
              <a:latin typeface="Calibri"/>
              <a:cs typeface="Calibri"/>
            </a:endParaRPr>
          </a:p>
          <a:p>
            <a:pPr marL="11527">
              <a:lnSpc>
                <a:spcPts val="3140"/>
              </a:lnSpc>
              <a:spcBef>
                <a:spcPts val="290"/>
              </a:spcBef>
            </a:pPr>
            <a:r>
              <a:rPr sz="2632" dirty="0">
                <a:latin typeface="Arial"/>
                <a:cs typeface="Arial"/>
              </a:rPr>
              <a:t>•</a:t>
            </a:r>
            <a:endParaRPr sz="2632">
              <a:latin typeface="Arial"/>
              <a:cs typeface="Arial"/>
            </a:endParaRPr>
          </a:p>
          <a:p>
            <a:pPr marL="657012" lvl="1" indent="-215546">
              <a:lnSpc>
                <a:spcPts val="2659"/>
              </a:lnSpc>
              <a:buFont typeface="Arial"/>
              <a:buChar char="•"/>
              <a:tabLst>
                <a:tab pos="657588" algn="l"/>
              </a:tabLst>
            </a:pPr>
            <a:r>
              <a:rPr sz="2269" spc="-14" dirty="0">
                <a:latin typeface="Calibri"/>
                <a:cs typeface="Calibri"/>
              </a:rPr>
              <a:t>’</a:t>
            </a:r>
            <a:r>
              <a:rPr sz="2269" spc="-14" dirty="0">
                <a:solidFill>
                  <a:srgbClr val="953735"/>
                </a:solidFill>
                <a:latin typeface="Calibri"/>
                <a:cs typeface="Calibri"/>
              </a:rPr>
              <a:t>to </a:t>
            </a:r>
            <a:r>
              <a:rPr sz="2269" spc="-5" dirty="0">
                <a:solidFill>
                  <a:srgbClr val="953735"/>
                </a:solidFill>
                <a:latin typeface="Calibri"/>
                <a:cs typeface="Calibri"/>
              </a:rPr>
              <a:t>refer</a:t>
            </a:r>
            <a:r>
              <a:rPr sz="2269" spc="-5" dirty="0">
                <a:latin typeface="Calibri"/>
                <a:cs typeface="Calibri"/>
              </a:rPr>
              <a:t>’ </a:t>
            </a:r>
            <a:r>
              <a:rPr sz="2269" spc="-9" dirty="0">
                <a:latin typeface="Calibri"/>
                <a:cs typeface="Calibri"/>
              </a:rPr>
              <a:t>(verb) </a:t>
            </a:r>
            <a:r>
              <a:rPr sz="2269" spc="-36" dirty="0">
                <a:latin typeface="Calibri"/>
                <a:cs typeface="Calibri"/>
              </a:rPr>
              <a:t>and’</a:t>
            </a:r>
            <a:r>
              <a:rPr sz="2269" spc="-36" dirty="0">
                <a:solidFill>
                  <a:srgbClr val="953735"/>
                </a:solidFill>
                <a:latin typeface="Calibri"/>
                <a:cs typeface="Calibri"/>
              </a:rPr>
              <a:t>a </a:t>
            </a:r>
            <a:r>
              <a:rPr sz="2269" spc="-18" dirty="0">
                <a:solidFill>
                  <a:srgbClr val="953735"/>
                </a:solidFill>
                <a:latin typeface="Calibri"/>
                <a:cs typeface="Calibri"/>
              </a:rPr>
              <a:t>reference</a:t>
            </a:r>
            <a:r>
              <a:rPr sz="2269" spc="-18" dirty="0">
                <a:latin typeface="Calibri"/>
                <a:cs typeface="Calibri"/>
              </a:rPr>
              <a:t>’ </a:t>
            </a:r>
            <a:r>
              <a:rPr sz="2269" spc="-9" dirty="0">
                <a:latin typeface="Calibri"/>
                <a:cs typeface="Calibri"/>
              </a:rPr>
              <a:t>(noun)</a:t>
            </a:r>
            <a:r>
              <a:rPr sz="2269" spc="-23" dirty="0">
                <a:latin typeface="Calibri"/>
                <a:cs typeface="Calibri"/>
              </a:rPr>
              <a:t> </a:t>
            </a:r>
            <a:r>
              <a:rPr sz="2269" spc="-9" dirty="0">
                <a:latin typeface="Calibri"/>
                <a:cs typeface="Calibri"/>
              </a:rPr>
              <a:t>och</a:t>
            </a:r>
            <a:endParaRPr sz="2269">
              <a:latin typeface="Calibri"/>
              <a:cs typeface="Calibri"/>
            </a:endParaRPr>
          </a:p>
          <a:p>
            <a:pPr marL="657588" lvl="1" indent="-215546">
              <a:lnSpc>
                <a:spcPts val="2677"/>
              </a:lnSpc>
              <a:buFont typeface="Arial"/>
              <a:buChar char="•"/>
              <a:tabLst>
                <a:tab pos="658164" algn="l"/>
              </a:tabLst>
            </a:pPr>
            <a:r>
              <a:rPr sz="2269" spc="-14" dirty="0">
                <a:latin typeface="Calibri"/>
                <a:cs typeface="Calibri"/>
              </a:rPr>
              <a:t>’</a:t>
            </a:r>
            <a:r>
              <a:rPr sz="2269" strike="sngStrike" spc="-14" dirty="0">
                <a:solidFill>
                  <a:srgbClr val="953735"/>
                </a:solidFill>
                <a:latin typeface="Calibri"/>
                <a:cs typeface="Calibri"/>
              </a:rPr>
              <a:t>to </a:t>
            </a:r>
            <a:r>
              <a:rPr sz="2269" strike="sngStrike" spc="-9" dirty="0">
                <a:solidFill>
                  <a:srgbClr val="953735"/>
                </a:solidFill>
                <a:latin typeface="Calibri"/>
                <a:cs typeface="Calibri"/>
              </a:rPr>
              <a:t>cite</a:t>
            </a:r>
            <a:r>
              <a:rPr sz="2269" spc="-9" dirty="0">
                <a:latin typeface="Calibri"/>
                <a:cs typeface="Calibri"/>
              </a:rPr>
              <a:t>’ (verb) </a:t>
            </a:r>
            <a:r>
              <a:rPr sz="2269" spc="-5" dirty="0">
                <a:latin typeface="Calibri"/>
                <a:cs typeface="Calibri"/>
              </a:rPr>
              <a:t>and </a:t>
            </a:r>
            <a:r>
              <a:rPr sz="2269" spc="-82" dirty="0">
                <a:latin typeface="Calibri"/>
                <a:cs typeface="Calibri"/>
              </a:rPr>
              <a:t>’</a:t>
            </a:r>
            <a:r>
              <a:rPr sz="2269" spc="-82" dirty="0">
                <a:solidFill>
                  <a:srgbClr val="953735"/>
                </a:solidFill>
                <a:latin typeface="Calibri"/>
                <a:cs typeface="Calibri"/>
              </a:rPr>
              <a:t>a </a:t>
            </a:r>
            <a:r>
              <a:rPr sz="2269" spc="-14" dirty="0">
                <a:solidFill>
                  <a:srgbClr val="953735"/>
                </a:solidFill>
                <a:latin typeface="Calibri"/>
                <a:cs typeface="Calibri"/>
              </a:rPr>
              <a:t>citation</a:t>
            </a:r>
            <a:r>
              <a:rPr sz="2269" spc="-14" dirty="0">
                <a:latin typeface="Calibri"/>
                <a:cs typeface="Calibri"/>
              </a:rPr>
              <a:t>’</a:t>
            </a:r>
            <a:r>
              <a:rPr sz="2269" spc="32" dirty="0">
                <a:latin typeface="Calibri"/>
                <a:cs typeface="Calibri"/>
              </a:rPr>
              <a:t> </a:t>
            </a:r>
            <a:r>
              <a:rPr sz="2269" spc="-9" dirty="0">
                <a:latin typeface="Calibri"/>
                <a:cs typeface="Calibri"/>
              </a:rPr>
              <a:t>(noun)</a:t>
            </a:r>
            <a:endParaRPr sz="2269">
              <a:latin typeface="Calibri"/>
              <a:cs typeface="Calibri"/>
            </a:endParaRPr>
          </a:p>
          <a:p>
            <a:pPr lvl="1">
              <a:spcBef>
                <a:spcPts val="50"/>
              </a:spcBef>
              <a:buFont typeface="Arial"/>
              <a:buChar char="•"/>
            </a:pPr>
            <a:endParaRPr sz="3222">
              <a:latin typeface="Times New Roman"/>
              <a:cs typeface="Times New Roman"/>
            </a:endParaRPr>
          </a:p>
          <a:p>
            <a:pPr marL="226495" indent="-214969">
              <a:lnSpc>
                <a:spcPts val="3135"/>
              </a:lnSpc>
              <a:buFont typeface="Arial"/>
              <a:buChar char="•"/>
              <a:tabLst>
                <a:tab pos="227072" algn="l"/>
              </a:tabLst>
            </a:pPr>
            <a:r>
              <a:rPr sz="2632" spc="-118" dirty="0">
                <a:latin typeface="Calibri"/>
                <a:cs typeface="Calibri"/>
              </a:rPr>
              <a:t>To </a:t>
            </a:r>
            <a:r>
              <a:rPr sz="2632" spc="-14" dirty="0">
                <a:latin typeface="Calibri"/>
                <a:cs typeface="Calibri"/>
              </a:rPr>
              <a:t>complicate</a:t>
            </a:r>
            <a:r>
              <a:rPr sz="2632" spc="113" dirty="0">
                <a:latin typeface="Calibri"/>
                <a:cs typeface="Calibri"/>
              </a:rPr>
              <a:t> </a:t>
            </a:r>
            <a:r>
              <a:rPr sz="2632" spc="-18" dirty="0">
                <a:latin typeface="Calibri"/>
                <a:cs typeface="Calibri"/>
              </a:rPr>
              <a:t>matters:</a:t>
            </a:r>
            <a:endParaRPr sz="2632">
              <a:latin typeface="Calibri"/>
              <a:cs typeface="Calibri"/>
            </a:endParaRPr>
          </a:p>
          <a:p>
            <a:pPr marL="657012" lvl="1" indent="-215546">
              <a:lnSpc>
                <a:spcPts val="2700"/>
              </a:lnSpc>
              <a:buFont typeface="Arial"/>
              <a:buChar char="•"/>
              <a:tabLst>
                <a:tab pos="657588" algn="l"/>
              </a:tabLst>
            </a:pPr>
            <a:r>
              <a:rPr sz="2269" spc="-5" dirty="0">
                <a:latin typeface="Calibri"/>
                <a:cs typeface="Calibri"/>
              </a:rPr>
              <a:t>In </a:t>
            </a:r>
            <a:r>
              <a:rPr sz="2269" spc="-9" dirty="0">
                <a:latin typeface="Calibri"/>
                <a:cs typeface="Calibri"/>
              </a:rPr>
              <a:t>English </a:t>
            </a:r>
            <a:r>
              <a:rPr sz="2269" spc="-14" dirty="0">
                <a:latin typeface="Calibri"/>
                <a:cs typeface="Calibri"/>
              </a:rPr>
              <a:t>you </a:t>
            </a:r>
            <a:r>
              <a:rPr sz="2269" spc="-18" dirty="0">
                <a:latin typeface="Calibri"/>
                <a:cs typeface="Calibri"/>
              </a:rPr>
              <a:t>say </a:t>
            </a:r>
            <a:r>
              <a:rPr sz="2269" spc="-14" dirty="0">
                <a:latin typeface="Calibri"/>
                <a:cs typeface="Calibri"/>
              </a:rPr>
              <a:t>’</a:t>
            </a:r>
            <a:r>
              <a:rPr sz="2269" i="1" spc="-14" dirty="0">
                <a:solidFill>
                  <a:srgbClr val="953735"/>
                </a:solidFill>
                <a:latin typeface="Calibri"/>
                <a:cs typeface="Calibri"/>
              </a:rPr>
              <a:t>to cite </a:t>
            </a:r>
            <a:r>
              <a:rPr sz="2269" i="1" dirty="0">
                <a:solidFill>
                  <a:srgbClr val="953735"/>
                </a:solidFill>
                <a:latin typeface="Calibri"/>
                <a:cs typeface="Calibri"/>
              </a:rPr>
              <a:t>a</a:t>
            </a:r>
            <a:r>
              <a:rPr sz="2269" i="1" spc="-32" dirty="0">
                <a:solidFill>
                  <a:srgbClr val="953735"/>
                </a:solidFill>
                <a:latin typeface="Calibri"/>
                <a:cs typeface="Calibri"/>
              </a:rPr>
              <a:t> </a:t>
            </a:r>
            <a:r>
              <a:rPr sz="2269" i="1" spc="-9" dirty="0">
                <a:solidFill>
                  <a:srgbClr val="953735"/>
                </a:solidFill>
                <a:latin typeface="Calibri"/>
                <a:cs typeface="Calibri"/>
              </a:rPr>
              <a:t>reference</a:t>
            </a:r>
            <a:r>
              <a:rPr sz="2269" spc="-9" dirty="0">
                <a:latin typeface="Calibri"/>
                <a:cs typeface="Calibri"/>
              </a:rPr>
              <a:t>’</a:t>
            </a:r>
            <a:endParaRPr sz="2269">
              <a:latin typeface="Calibri"/>
              <a:cs typeface="Calibri"/>
            </a:endParaRPr>
          </a:p>
          <a:p>
            <a:pPr lvl="1">
              <a:spcBef>
                <a:spcPts val="50"/>
              </a:spcBef>
              <a:buFont typeface="Arial"/>
              <a:buChar char="•"/>
            </a:pPr>
            <a:endParaRPr sz="3222">
              <a:latin typeface="Times New Roman"/>
              <a:cs typeface="Times New Roman"/>
            </a:endParaRPr>
          </a:p>
          <a:p>
            <a:pPr marL="226495" indent="-214969">
              <a:lnSpc>
                <a:spcPts val="3122"/>
              </a:lnSpc>
              <a:buFont typeface="Arial"/>
              <a:buChar char="•"/>
              <a:tabLst>
                <a:tab pos="227072" algn="l"/>
              </a:tabLst>
            </a:pPr>
            <a:r>
              <a:rPr sz="2632" spc="-118" dirty="0">
                <a:latin typeface="Calibri"/>
                <a:cs typeface="Calibri"/>
              </a:rPr>
              <a:t>To </a:t>
            </a:r>
            <a:r>
              <a:rPr sz="2632" spc="-9" dirty="0">
                <a:latin typeface="Calibri"/>
                <a:cs typeface="Calibri"/>
              </a:rPr>
              <a:t>quote </a:t>
            </a:r>
            <a:r>
              <a:rPr sz="2632" spc="-5" dirty="0">
                <a:latin typeface="Calibri"/>
                <a:cs typeface="Calibri"/>
              </a:rPr>
              <a:t>passage in </a:t>
            </a:r>
            <a:r>
              <a:rPr sz="2632" dirty="0">
                <a:latin typeface="Calibri"/>
                <a:cs typeface="Calibri"/>
              </a:rPr>
              <a:t>a</a:t>
            </a:r>
            <a:r>
              <a:rPr sz="2632" spc="127" dirty="0">
                <a:latin typeface="Calibri"/>
                <a:cs typeface="Calibri"/>
              </a:rPr>
              <a:t> </a:t>
            </a:r>
            <a:r>
              <a:rPr sz="2632" spc="-14" dirty="0">
                <a:latin typeface="Calibri"/>
                <a:cs typeface="Calibri"/>
              </a:rPr>
              <a:t>text:</a:t>
            </a:r>
            <a:endParaRPr sz="2632">
              <a:latin typeface="Calibri"/>
              <a:cs typeface="Calibri"/>
            </a:endParaRPr>
          </a:p>
          <a:p>
            <a:pPr marL="657012" lvl="1" indent="-215546">
              <a:lnSpc>
                <a:spcPts val="2686"/>
              </a:lnSpc>
              <a:buFont typeface="Arial"/>
              <a:buChar char="•"/>
              <a:tabLst>
                <a:tab pos="657588" algn="l"/>
              </a:tabLst>
            </a:pPr>
            <a:r>
              <a:rPr sz="2269" spc="-14" dirty="0">
                <a:latin typeface="Calibri"/>
                <a:cs typeface="Calibri"/>
              </a:rPr>
              <a:t>’</a:t>
            </a:r>
            <a:r>
              <a:rPr sz="2269" spc="-14" dirty="0">
                <a:solidFill>
                  <a:srgbClr val="953735"/>
                </a:solidFill>
                <a:latin typeface="Calibri"/>
                <a:cs typeface="Calibri"/>
              </a:rPr>
              <a:t>to </a:t>
            </a:r>
            <a:r>
              <a:rPr sz="2269" spc="-9" dirty="0">
                <a:solidFill>
                  <a:srgbClr val="953735"/>
                </a:solidFill>
                <a:latin typeface="Calibri"/>
                <a:cs typeface="Calibri"/>
              </a:rPr>
              <a:t>quote</a:t>
            </a:r>
            <a:r>
              <a:rPr sz="2269" spc="-9" dirty="0">
                <a:latin typeface="Calibri"/>
                <a:cs typeface="Calibri"/>
              </a:rPr>
              <a:t>’ (verb), </a:t>
            </a:r>
            <a:r>
              <a:rPr sz="2269" spc="-5" dirty="0">
                <a:latin typeface="Calibri"/>
                <a:cs typeface="Calibri"/>
              </a:rPr>
              <a:t>and </a:t>
            </a:r>
            <a:r>
              <a:rPr sz="2269" spc="-86" dirty="0">
                <a:latin typeface="Calibri"/>
                <a:cs typeface="Calibri"/>
              </a:rPr>
              <a:t>’a</a:t>
            </a:r>
            <a:r>
              <a:rPr sz="2269" spc="-41" dirty="0">
                <a:latin typeface="Calibri"/>
                <a:cs typeface="Calibri"/>
              </a:rPr>
              <a:t> </a:t>
            </a:r>
            <a:r>
              <a:rPr sz="2269" spc="-14" dirty="0">
                <a:solidFill>
                  <a:srgbClr val="953735"/>
                </a:solidFill>
                <a:latin typeface="Calibri"/>
                <a:cs typeface="Calibri"/>
              </a:rPr>
              <a:t>quotation</a:t>
            </a:r>
            <a:r>
              <a:rPr sz="2269" spc="-14" dirty="0">
                <a:latin typeface="Calibri"/>
                <a:cs typeface="Calibri"/>
              </a:rPr>
              <a:t>’)</a:t>
            </a:r>
            <a:endParaRPr sz="2269">
              <a:latin typeface="Calibri"/>
              <a:cs typeface="Calibri"/>
            </a:endParaRPr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13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8026" y="849318"/>
            <a:ext cx="8563897" cy="532456"/>
          </a:xfrm>
          <a:prstGeom prst="rect">
            <a:avLst/>
          </a:prstGeom>
        </p:spPr>
        <p:txBody>
          <a:bodyPr vert="horz" wrap="square" lIns="0" tIns="15560" rIns="0" bIns="0" rtlCol="0" anchor="t">
            <a:spAutoFit/>
          </a:bodyPr>
          <a:lstStyle/>
          <a:p>
            <a:pPr marL="11527">
              <a:spcBef>
                <a:spcPts val="123"/>
              </a:spcBef>
            </a:pPr>
            <a:r>
              <a:rPr sz="3358" dirty="0"/>
              <a:t>Three citation </a:t>
            </a:r>
            <a:r>
              <a:rPr sz="3358" spc="5" dirty="0"/>
              <a:t>metrics </a:t>
            </a:r>
            <a:r>
              <a:rPr sz="3358" spc="14" dirty="0"/>
              <a:t>+ </a:t>
            </a:r>
            <a:r>
              <a:rPr sz="3358" spc="9" dirty="0"/>
              <a:t>one </a:t>
            </a:r>
            <a:r>
              <a:rPr sz="3358" spc="-5" dirty="0"/>
              <a:t>text</a:t>
            </a:r>
            <a:r>
              <a:rPr sz="3358" spc="-36" dirty="0"/>
              <a:t> </a:t>
            </a:r>
            <a:r>
              <a:rPr sz="3358" spc="9" dirty="0"/>
              <a:t>based</a:t>
            </a:r>
            <a:endParaRPr sz="3358" dirty="0"/>
          </a:p>
        </p:txBody>
      </p:sp>
      <p:sp>
        <p:nvSpPr>
          <p:cNvPr id="3" name="object 3"/>
          <p:cNvSpPr txBox="1"/>
          <p:nvPr/>
        </p:nvSpPr>
        <p:spPr>
          <a:xfrm>
            <a:off x="2461476" y="1893334"/>
            <a:ext cx="2217612" cy="41668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2632" spc="-14" dirty="0">
                <a:latin typeface="Calibri"/>
                <a:cs typeface="Calibri"/>
              </a:rPr>
              <a:t>Citation </a:t>
            </a:r>
            <a:r>
              <a:rPr sz="2632" spc="-9" dirty="0">
                <a:latin typeface="Calibri"/>
                <a:cs typeface="Calibri"/>
              </a:rPr>
              <a:t>analysis</a:t>
            </a:r>
            <a:endParaRPr sz="2632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764681" y="1814079"/>
            <a:ext cx="1974989" cy="98370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63677" marR="4611" indent="-152726">
              <a:lnSpc>
                <a:spcPct val="119800"/>
              </a:lnSpc>
              <a:spcBef>
                <a:spcPts val="91"/>
              </a:spcBef>
            </a:pPr>
            <a:r>
              <a:rPr sz="2632" dirty="0">
                <a:latin typeface="Calibri"/>
                <a:cs typeface="Calibri"/>
              </a:rPr>
              <a:t>:</a:t>
            </a:r>
            <a:r>
              <a:rPr sz="2632" spc="-77" dirty="0">
                <a:latin typeface="Calibri"/>
                <a:cs typeface="Calibri"/>
              </a:rPr>
              <a:t> </a:t>
            </a:r>
            <a:r>
              <a:rPr sz="2632" b="1" i="1" spc="-5" dirty="0">
                <a:latin typeface="Calibri"/>
                <a:cs typeface="Calibri"/>
              </a:rPr>
              <a:t>Comparisons  Ranking</a:t>
            </a:r>
            <a:r>
              <a:rPr sz="2632" b="1" i="1" spc="-27" dirty="0">
                <a:latin typeface="Calibri"/>
                <a:cs typeface="Calibri"/>
              </a:rPr>
              <a:t> </a:t>
            </a:r>
            <a:r>
              <a:rPr sz="2632" b="1" i="1" spc="-9" dirty="0">
                <a:latin typeface="Calibri"/>
                <a:cs typeface="Calibri"/>
              </a:rPr>
              <a:t>lists</a:t>
            </a:r>
            <a:endParaRPr sz="2632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460809" y="3259380"/>
            <a:ext cx="3014638" cy="983700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 marR="4611" indent="576">
              <a:lnSpc>
                <a:spcPct val="119800"/>
              </a:lnSpc>
              <a:spcBef>
                <a:spcPts val="91"/>
              </a:spcBef>
            </a:pPr>
            <a:r>
              <a:rPr sz="2632" spc="-9" dirty="0">
                <a:latin typeface="Calibri"/>
                <a:cs typeface="Calibri"/>
              </a:rPr>
              <a:t>Co-citation analysis  Bibliographic</a:t>
            </a:r>
            <a:r>
              <a:rPr sz="2632" spc="-23" dirty="0">
                <a:latin typeface="Calibri"/>
                <a:cs typeface="Calibri"/>
              </a:rPr>
              <a:t> </a:t>
            </a:r>
            <a:r>
              <a:rPr sz="2632" spc="-5" dirty="0">
                <a:latin typeface="Calibri"/>
                <a:cs typeface="Calibri"/>
              </a:rPr>
              <a:t>coupling</a:t>
            </a:r>
            <a:endParaRPr sz="2632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64013" y="3259379"/>
            <a:ext cx="2338059" cy="978400"/>
          </a:xfrm>
          <a:prstGeom prst="rect">
            <a:avLst/>
          </a:prstGeom>
        </p:spPr>
        <p:txBody>
          <a:bodyPr vert="horz" wrap="square" lIns="0" tIns="90479" rIns="0" bIns="0" rtlCol="0">
            <a:spAutoFit/>
          </a:bodyPr>
          <a:lstStyle/>
          <a:p>
            <a:pPr marL="11527">
              <a:spcBef>
                <a:spcPts val="712"/>
              </a:spcBef>
            </a:pPr>
            <a:r>
              <a:rPr sz="2632" dirty="0">
                <a:latin typeface="Calibri"/>
                <a:cs typeface="Calibri"/>
              </a:rPr>
              <a:t>: </a:t>
            </a:r>
            <a:r>
              <a:rPr sz="2632" b="1" i="1" spc="-9" dirty="0">
                <a:latin typeface="Calibri"/>
                <a:cs typeface="Calibri"/>
              </a:rPr>
              <a:t>Research</a:t>
            </a:r>
            <a:r>
              <a:rPr sz="2632" b="1" i="1" spc="-23" dirty="0">
                <a:latin typeface="Calibri"/>
                <a:cs typeface="Calibri"/>
              </a:rPr>
              <a:t> </a:t>
            </a:r>
            <a:r>
              <a:rPr sz="2632" b="1" i="1" spc="-5" dirty="0">
                <a:latin typeface="Calibri"/>
                <a:cs typeface="Calibri"/>
              </a:rPr>
              <a:t>base</a:t>
            </a:r>
            <a:endParaRPr sz="2632">
              <a:latin typeface="Calibri"/>
              <a:cs typeface="Calibri"/>
            </a:endParaRPr>
          </a:p>
          <a:p>
            <a:pPr marL="11527">
              <a:spcBef>
                <a:spcPts val="626"/>
              </a:spcBef>
            </a:pPr>
            <a:r>
              <a:rPr sz="2632" dirty="0">
                <a:latin typeface="Calibri"/>
                <a:cs typeface="Calibri"/>
              </a:rPr>
              <a:t>: </a:t>
            </a:r>
            <a:r>
              <a:rPr sz="2632" b="1" i="1" spc="-9" dirty="0">
                <a:latin typeface="Calibri"/>
                <a:cs typeface="Calibri"/>
              </a:rPr>
              <a:t>Research</a:t>
            </a:r>
            <a:r>
              <a:rPr sz="2632" b="1" i="1" spc="-45" dirty="0">
                <a:latin typeface="Calibri"/>
                <a:cs typeface="Calibri"/>
              </a:rPr>
              <a:t> </a:t>
            </a:r>
            <a:r>
              <a:rPr sz="2632" b="1" i="1" spc="-9" dirty="0">
                <a:latin typeface="Calibri"/>
                <a:cs typeface="Calibri"/>
              </a:rPr>
              <a:t>fronts</a:t>
            </a:r>
            <a:endParaRPr sz="2632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60808" y="5260795"/>
            <a:ext cx="2315584" cy="416686"/>
          </a:xfrm>
          <a:prstGeom prst="rect">
            <a:avLst/>
          </a:prstGeom>
        </p:spPr>
        <p:txBody>
          <a:bodyPr vert="horz" wrap="square" lIns="0" tIns="11526" rIns="0" bIns="0" rtlCol="0">
            <a:spAutoFit/>
          </a:bodyPr>
          <a:lstStyle/>
          <a:p>
            <a:pPr marL="11527">
              <a:spcBef>
                <a:spcPts val="91"/>
              </a:spcBef>
            </a:pPr>
            <a:r>
              <a:rPr sz="2632" spc="-14" dirty="0">
                <a:latin typeface="Calibri"/>
                <a:cs typeface="Calibri"/>
              </a:rPr>
              <a:t>Co-word</a:t>
            </a:r>
            <a:r>
              <a:rPr sz="2632" spc="-23" dirty="0">
                <a:latin typeface="Calibri"/>
                <a:cs typeface="Calibri"/>
              </a:rPr>
              <a:t> </a:t>
            </a:r>
            <a:r>
              <a:rPr sz="2632" spc="-9" dirty="0">
                <a:latin typeface="Calibri"/>
                <a:cs typeface="Calibri"/>
              </a:rPr>
              <a:t>analysis</a:t>
            </a:r>
            <a:endParaRPr sz="2632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52373" y="6248248"/>
            <a:ext cx="170009" cy="182740"/>
          </a:xfrm>
          <a:prstGeom prst="rect">
            <a:avLst/>
          </a:prstGeom>
        </p:spPr>
        <p:txBody>
          <a:bodyPr vert="horz" wrap="square" lIns="0" tIns="14984" rIns="0" bIns="0" rtlCol="0">
            <a:spAutoFit/>
          </a:bodyPr>
          <a:lstStyle/>
          <a:p>
            <a:pPr marL="11527">
              <a:spcBef>
                <a:spcPts val="118"/>
              </a:spcBef>
            </a:pPr>
            <a:r>
              <a:rPr sz="1089" spc="23" dirty="0">
                <a:solidFill>
                  <a:srgbClr val="898989"/>
                </a:solidFill>
                <a:latin typeface="Calibri"/>
                <a:cs typeface="Calibri"/>
              </a:rPr>
              <a:t>11</a:t>
            </a:r>
            <a:endParaRPr sz="1089">
              <a:latin typeface="Calibri"/>
              <a:cs typeface="Calibri"/>
            </a:endParaRPr>
          </a:p>
        </p:txBody>
      </p:sp>
      <p:sp>
        <p:nvSpPr>
          <p:cNvPr id="10" name="Rezervirano mjesto podnožj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Gustav Nelhans,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9746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Personalizado 1">
      <a:dk1>
        <a:sysClr val="windowText" lastClr="000000"/>
      </a:dk1>
      <a:lt1>
        <a:sysClr val="window" lastClr="FFFFFF"/>
      </a:lt1>
      <a:dk2>
        <a:srgbClr val="CB0F0F"/>
      </a:dk2>
      <a:lt2>
        <a:srgbClr val="EBEBEB"/>
      </a:lt2>
      <a:accent1>
        <a:srgbClr val="CB0F0F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2D78CC"/>
      </a:hlink>
      <a:folHlink>
        <a:srgbClr val="2D78CC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847778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2012-07-18T23:36:00+00:00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1597963</Value>
    </PublishStatusLookup>
    <APAuthor xmlns="4873beb7-5857-4685-be1f-d57550cc96cc">
      <UserInfo>
        <DisplayName>REDMOND\v-alekha</DisplayName>
        <AccountId>2912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TP103039515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CCEC0E97-8C84-410A-8286-2F18FF8966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AE901BC-D190-49E6-8B33-2F32A0F2BF0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AE737A-72D2-4F07-84A4-D46333E273A5}">
  <ds:schemaRefs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4873beb7-5857-4685-be1f-d57550cc96cc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tf03039516</Template>
  <TotalTime>0</TotalTime>
  <Words>768</Words>
  <Application>Microsoft Office PowerPoint</Application>
  <PresentationFormat>Široki zaslon</PresentationFormat>
  <Paragraphs>163</Paragraphs>
  <Slides>25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8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4" baseType="lpstr">
      <vt:lpstr>Century Gothic</vt:lpstr>
      <vt:lpstr>Calibri</vt:lpstr>
      <vt:lpstr>Arial</vt:lpstr>
      <vt:lpstr>Calibri Light</vt:lpstr>
      <vt:lpstr>Raleway</vt:lpstr>
      <vt:lpstr>Times New Roman</vt:lpstr>
      <vt:lpstr>Wingdings 3</vt:lpstr>
      <vt:lpstr>Fjalla One</vt:lpstr>
      <vt:lpstr>Ion</vt:lpstr>
      <vt:lpstr>Explorative visualization of citation networks with VOSviewer</vt:lpstr>
      <vt:lpstr>PowerPoint prezentacija</vt:lpstr>
      <vt:lpstr>PowerPoint prezentacija</vt:lpstr>
      <vt:lpstr>Science Citation Index</vt:lpstr>
      <vt:lpstr>Subject- vs citation index</vt:lpstr>
      <vt:lpstr>From cited reference to citation</vt:lpstr>
      <vt:lpstr>Conditions for transformation</vt:lpstr>
      <vt:lpstr>Terminology</vt:lpstr>
      <vt:lpstr>Three citation metrics + one text based</vt:lpstr>
      <vt:lpstr>Citation analysis</vt:lpstr>
      <vt:lpstr>Bibliographic coupling at author level  CWTS n=220</vt:lpstr>
      <vt:lpstr>Bibliographic coupling at author level  CWTS n=220 Colour indicates ”average publication  year”</vt:lpstr>
      <vt:lpstr>Co-citation at article level 6110 1352 2 Cocit item</vt:lpstr>
      <vt:lpstr>Co-citation at author level 3444 1106 2 Cocit Auth</vt:lpstr>
      <vt:lpstr>Co-citation of sources (journals) 2648 737 2 Cocit sources</vt:lpstr>
      <vt:lpstr>Co-wordanalysis</vt:lpstr>
      <vt:lpstr>Co-wordanalysis (today)</vt:lpstr>
      <vt:lpstr>CWTS keywords Selection of 84 out of a total 477 &gt;1</vt:lpstr>
      <vt:lpstr>CWTS keywords Selection of 84 out of a total 477 &gt;1</vt:lpstr>
      <vt:lpstr>Other data: US Presidential debate</vt:lpstr>
      <vt:lpstr>Trump</vt:lpstr>
      <vt:lpstr>PowerPoint prezentacija</vt:lpstr>
      <vt:lpstr>Clinical guidelines – bibliographic coupling – Distance based on Jaccard index</vt:lpstr>
      <vt:lpstr>Kvantitative nonsens</vt:lpstr>
      <vt:lpstr>Instructor 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2017-08-11T19:24:45Z</dcterms:created>
  <dcterms:modified xsi:type="dcterms:W3CDTF">2018-11-14T17:05:53Z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