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8" r:id="rId33"/>
    <p:sldId id="276" r:id="rId34"/>
  </p:sldIdLst>
  <p:sldSz cx="12192000" cy="6858000"/>
  <p:notesSz cx="7023100" cy="9309100"/>
  <p:embeddedFontLs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Raleway" panose="020B0604020202020204" charset="-18"/>
      <p:regular r:id="rId45"/>
      <p:bold r:id="rId46"/>
      <p:italic r:id="rId47"/>
      <p:boldItalic r:id="rId48"/>
    </p:embeddedFont>
    <p:embeddedFont>
      <p:font typeface="Wingdings 3" panose="05040102010807070707" pitchFamily="18" charset="2"/>
      <p:regular r:id="rId49"/>
    </p:embeddedFont>
    <p:embeddedFont>
      <p:font typeface="Fjalla One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-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D14EF-74BA-4022-82D6-10B8B3354E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991302-3FD5-4939-BA77-228A91EE90A9}">
      <dgm:prSet phldrT="[Text]"/>
      <dgm:spPr/>
      <dgm:t>
        <a:bodyPr/>
        <a:lstStyle/>
        <a:p>
          <a:r>
            <a:rPr lang="sl-SI" noProof="0" dirty="0" smtClean="0"/>
            <a:t>Kaj potrebujemo</a:t>
          </a:r>
          <a:endParaRPr lang="en-US" noProof="0" dirty="0"/>
        </a:p>
      </dgm:t>
    </dgm:pt>
    <dgm:pt modelId="{40DF62FD-244E-4D55-B9A3-49D49456D122}" type="parTrans" cxnId="{DF08C963-8442-4F20-8A99-D7A040B46D86}">
      <dgm:prSet/>
      <dgm:spPr/>
      <dgm:t>
        <a:bodyPr/>
        <a:lstStyle/>
        <a:p>
          <a:endParaRPr lang="ca-ES"/>
        </a:p>
      </dgm:t>
    </dgm:pt>
    <dgm:pt modelId="{B450128F-495F-4BBF-AC04-8E19B863F085}" type="sibTrans" cxnId="{DF08C963-8442-4F20-8A99-D7A040B46D86}">
      <dgm:prSet/>
      <dgm:spPr/>
      <dgm:t>
        <a:bodyPr/>
        <a:lstStyle/>
        <a:p>
          <a:endParaRPr lang="ca-ES"/>
        </a:p>
      </dgm:t>
    </dgm:pt>
    <dgm:pt modelId="{B56CDAB3-8599-4D71-9858-AF5EA79AB741}">
      <dgm:prSet/>
      <dgm:spPr/>
      <dgm:t>
        <a:bodyPr/>
        <a:lstStyle/>
        <a:p>
          <a:r>
            <a:rPr lang="sl-SI" noProof="0" dirty="0" smtClean="0"/>
            <a:t>Kje iskati</a:t>
          </a:r>
          <a:endParaRPr lang="ca-ES" noProof="0" dirty="0"/>
        </a:p>
      </dgm:t>
    </dgm:pt>
    <dgm:pt modelId="{FFDB9CA8-A52B-427F-81BA-29CEB64FF9DB}" type="parTrans" cxnId="{3AAF28A7-12CE-48EC-9BCB-44F72D342AED}">
      <dgm:prSet/>
      <dgm:spPr/>
      <dgm:t>
        <a:bodyPr/>
        <a:lstStyle/>
        <a:p>
          <a:endParaRPr lang="ca-ES"/>
        </a:p>
      </dgm:t>
    </dgm:pt>
    <dgm:pt modelId="{16BF2CAA-D263-45D2-AC3C-BC2E29664A8B}" type="sibTrans" cxnId="{3AAF28A7-12CE-48EC-9BCB-44F72D342AED}">
      <dgm:prSet/>
      <dgm:spPr/>
      <dgm:t>
        <a:bodyPr/>
        <a:lstStyle/>
        <a:p>
          <a:endParaRPr lang="ca-ES"/>
        </a:p>
      </dgm:t>
    </dgm:pt>
    <dgm:pt modelId="{DCC7786C-7328-4067-B523-CF6EBB8FCE79}">
      <dgm:prSet/>
      <dgm:spPr/>
      <dgm:t>
        <a:bodyPr/>
        <a:lstStyle/>
        <a:p>
          <a:r>
            <a:rPr lang="sl-SI" dirty="0" smtClean="0"/>
            <a:t>Kako iskati</a:t>
          </a:r>
          <a:endParaRPr lang="ca-ES" dirty="0"/>
        </a:p>
      </dgm:t>
    </dgm:pt>
    <dgm:pt modelId="{08C5B5CA-C018-43E2-9B24-1C8FD5BAEA92}" type="parTrans" cxnId="{276A5D28-FD9F-46E2-9527-CD8AAB6F73A8}">
      <dgm:prSet/>
      <dgm:spPr/>
      <dgm:t>
        <a:bodyPr/>
        <a:lstStyle/>
        <a:p>
          <a:endParaRPr lang="ca-ES"/>
        </a:p>
      </dgm:t>
    </dgm:pt>
    <dgm:pt modelId="{713F3A0A-D2AE-42EB-896F-E20AE11727B4}" type="sibTrans" cxnId="{276A5D28-FD9F-46E2-9527-CD8AAB6F73A8}">
      <dgm:prSet/>
      <dgm:spPr/>
      <dgm:t>
        <a:bodyPr/>
        <a:lstStyle/>
        <a:p>
          <a:endParaRPr lang="ca-ES"/>
        </a:p>
      </dgm:t>
    </dgm:pt>
    <dgm:pt modelId="{056EE630-7E2D-4E36-A25C-D749A1361A4D}">
      <dgm:prSet/>
      <dgm:spPr/>
      <dgm:t>
        <a:bodyPr/>
        <a:lstStyle/>
        <a:p>
          <a:r>
            <a:rPr lang="sl-SI" dirty="0" smtClean="0"/>
            <a:t>Vrednotenje rezultatov</a:t>
          </a:r>
          <a:endParaRPr lang="ca-ES" dirty="0"/>
        </a:p>
      </dgm:t>
    </dgm:pt>
    <dgm:pt modelId="{FBD8B33F-1F3A-4CC8-976D-0E558E3B5585}" type="parTrans" cxnId="{35D8D835-75FD-46C1-91A2-11857BCC9313}">
      <dgm:prSet/>
      <dgm:spPr/>
      <dgm:t>
        <a:bodyPr/>
        <a:lstStyle/>
        <a:p>
          <a:endParaRPr lang="ca-ES"/>
        </a:p>
      </dgm:t>
    </dgm:pt>
    <dgm:pt modelId="{C8FE29DA-C586-4453-BECB-662CEC920374}" type="sibTrans" cxnId="{35D8D835-75FD-46C1-91A2-11857BCC9313}">
      <dgm:prSet/>
      <dgm:spPr/>
      <dgm:t>
        <a:bodyPr/>
        <a:lstStyle/>
        <a:p>
          <a:endParaRPr lang="ca-ES"/>
        </a:p>
      </dgm:t>
    </dgm:pt>
    <dgm:pt modelId="{2844711F-B902-4BF9-975D-BEBF14A92E7F}" type="pres">
      <dgm:prSet presAssocID="{84BD14EF-74BA-4022-82D6-10B8B3354E75}" presName="Name0" presStyleCnt="0">
        <dgm:presLayoutVars>
          <dgm:dir/>
          <dgm:resizeHandles val="exact"/>
        </dgm:presLayoutVars>
      </dgm:prSet>
      <dgm:spPr/>
    </dgm:pt>
    <dgm:pt modelId="{2F135143-9425-469D-8CC0-2742A268DA3C}" type="pres">
      <dgm:prSet presAssocID="{5F991302-3FD5-4939-BA77-228A91EE9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E6807CF-23DC-4A6C-A4E7-ADE40631CE86}" type="pres">
      <dgm:prSet presAssocID="{B450128F-495F-4BBF-AC04-8E19B863F085}" presName="sibTrans" presStyleLbl="sibTrans2D1" presStyleIdx="0" presStyleCnt="3"/>
      <dgm:spPr/>
      <dgm:t>
        <a:bodyPr/>
        <a:lstStyle/>
        <a:p>
          <a:endParaRPr lang="sl-SI"/>
        </a:p>
      </dgm:t>
    </dgm:pt>
    <dgm:pt modelId="{4960CE6F-DEA4-42B0-9EC6-F8780E478FFB}" type="pres">
      <dgm:prSet presAssocID="{B450128F-495F-4BBF-AC04-8E19B863F085}" presName="connectorText" presStyleLbl="sibTrans2D1" presStyleIdx="0" presStyleCnt="3"/>
      <dgm:spPr/>
      <dgm:t>
        <a:bodyPr/>
        <a:lstStyle/>
        <a:p>
          <a:endParaRPr lang="sl-SI"/>
        </a:p>
      </dgm:t>
    </dgm:pt>
    <dgm:pt modelId="{8C0FDCE5-2886-4E34-A532-174CAE3F0A97}" type="pres">
      <dgm:prSet presAssocID="{B56CDAB3-8599-4D71-9858-AF5EA79AB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5A05697-B85E-4F83-A9FF-AD0624A7B329}" type="pres">
      <dgm:prSet presAssocID="{16BF2CAA-D263-45D2-AC3C-BC2E29664A8B}" presName="sibTrans" presStyleLbl="sibTrans2D1" presStyleIdx="1" presStyleCnt="3"/>
      <dgm:spPr/>
      <dgm:t>
        <a:bodyPr/>
        <a:lstStyle/>
        <a:p>
          <a:endParaRPr lang="sl-SI"/>
        </a:p>
      </dgm:t>
    </dgm:pt>
    <dgm:pt modelId="{40F56DB2-3140-479D-A45B-2DED2212B8AA}" type="pres">
      <dgm:prSet presAssocID="{16BF2CAA-D263-45D2-AC3C-BC2E29664A8B}" presName="connectorText" presStyleLbl="sibTrans2D1" presStyleIdx="1" presStyleCnt="3"/>
      <dgm:spPr/>
      <dgm:t>
        <a:bodyPr/>
        <a:lstStyle/>
        <a:p>
          <a:endParaRPr lang="sl-SI"/>
        </a:p>
      </dgm:t>
    </dgm:pt>
    <dgm:pt modelId="{7F9533A3-0821-4AA2-B9BF-765CBE2C63F7}" type="pres">
      <dgm:prSet presAssocID="{DCC7786C-7328-4067-B523-CF6EBB8FCE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90B831-EEAE-434C-89A0-3F3F13934D3A}" type="pres">
      <dgm:prSet presAssocID="{713F3A0A-D2AE-42EB-896F-E20AE11727B4}" presName="sibTrans" presStyleLbl="sibTrans2D1" presStyleIdx="2" presStyleCnt="3"/>
      <dgm:spPr/>
      <dgm:t>
        <a:bodyPr/>
        <a:lstStyle/>
        <a:p>
          <a:endParaRPr lang="sl-SI"/>
        </a:p>
      </dgm:t>
    </dgm:pt>
    <dgm:pt modelId="{EA63CB0B-C267-4743-A7B9-0832251CA75E}" type="pres">
      <dgm:prSet presAssocID="{713F3A0A-D2AE-42EB-896F-E20AE11727B4}" presName="connectorText" presStyleLbl="sibTrans2D1" presStyleIdx="2" presStyleCnt="3"/>
      <dgm:spPr/>
      <dgm:t>
        <a:bodyPr/>
        <a:lstStyle/>
        <a:p>
          <a:endParaRPr lang="sl-SI"/>
        </a:p>
      </dgm:t>
    </dgm:pt>
    <dgm:pt modelId="{260A3C94-6336-49DA-977B-5A55E909A889}" type="pres">
      <dgm:prSet presAssocID="{056EE630-7E2D-4E36-A25C-D749A1361A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37923E17-435E-4B76-A704-0B3F398F1B30}" type="presOf" srcId="{713F3A0A-D2AE-42EB-896F-E20AE11727B4}" destId="{EA63CB0B-C267-4743-A7B9-0832251CA75E}" srcOrd="1" destOrd="0" presId="urn:microsoft.com/office/officeart/2005/8/layout/process1"/>
    <dgm:cxn modelId="{F5D6462B-B654-40B5-B468-C0A561B3A3A3}" type="presOf" srcId="{16BF2CAA-D263-45D2-AC3C-BC2E29664A8B}" destId="{E5A05697-B85E-4F83-A9FF-AD0624A7B329}" srcOrd="0" destOrd="0" presId="urn:microsoft.com/office/officeart/2005/8/layout/process1"/>
    <dgm:cxn modelId="{4E9A548B-A0FB-41CF-A3D2-4073486E24B0}" type="presOf" srcId="{84BD14EF-74BA-4022-82D6-10B8B3354E75}" destId="{2844711F-B902-4BF9-975D-BEBF14A92E7F}" srcOrd="0" destOrd="0" presId="urn:microsoft.com/office/officeart/2005/8/layout/process1"/>
    <dgm:cxn modelId="{DF08C963-8442-4F20-8A99-D7A040B46D86}" srcId="{84BD14EF-74BA-4022-82D6-10B8B3354E75}" destId="{5F991302-3FD5-4939-BA77-228A91EE90A9}" srcOrd="0" destOrd="0" parTransId="{40DF62FD-244E-4D55-B9A3-49D49456D122}" sibTransId="{B450128F-495F-4BBF-AC04-8E19B863F085}"/>
    <dgm:cxn modelId="{276A5D28-FD9F-46E2-9527-CD8AAB6F73A8}" srcId="{84BD14EF-74BA-4022-82D6-10B8B3354E75}" destId="{DCC7786C-7328-4067-B523-CF6EBB8FCE79}" srcOrd="2" destOrd="0" parTransId="{08C5B5CA-C018-43E2-9B24-1C8FD5BAEA92}" sibTransId="{713F3A0A-D2AE-42EB-896F-E20AE11727B4}"/>
    <dgm:cxn modelId="{874EB8F4-E9EF-415A-A1E5-A6A305B0E2A8}" type="presOf" srcId="{713F3A0A-D2AE-42EB-896F-E20AE11727B4}" destId="{CD90B831-EEAE-434C-89A0-3F3F13934D3A}" srcOrd="0" destOrd="0" presId="urn:microsoft.com/office/officeart/2005/8/layout/process1"/>
    <dgm:cxn modelId="{43924C21-3151-45AC-8CCC-47B74140C728}" type="presOf" srcId="{B56CDAB3-8599-4D71-9858-AF5EA79AB741}" destId="{8C0FDCE5-2886-4E34-A532-174CAE3F0A97}" srcOrd="0" destOrd="0" presId="urn:microsoft.com/office/officeart/2005/8/layout/process1"/>
    <dgm:cxn modelId="{35D8D835-75FD-46C1-91A2-11857BCC9313}" srcId="{84BD14EF-74BA-4022-82D6-10B8B3354E75}" destId="{056EE630-7E2D-4E36-A25C-D749A1361A4D}" srcOrd="3" destOrd="0" parTransId="{FBD8B33F-1F3A-4CC8-976D-0E558E3B5585}" sibTransId="{C8FE29DA-C586-4453-BECB-662CEC920374}"/>
    <dgm:cxn modelId="{3AAF28A7-12CE-48EC-9BCB-44F72D342AED}" srcId="{84BD14EF-74BA-4022-82D6-10B8B3354E75}" destId="{B56CDAB3-8599-4D71-9858-AF5EA79AB741}" srcOrd="1" destOrd="0" parTransId="{FFDB9CA8-A52B-427F-81BA-29CEB64FF9DB}" sibTransId="{16BF2CAA-D263-45D2-AC3C-BC2E29664A8B}"/>
    <dgm:cxn modelId="{A3FD4D28-FFDF-4D3A-A601-978B7A1AE2BA}" type="presOf" srcId="{5F991302-3FD5-4939-BA77-228A91EE90A9}" destId="{2F135143-9425-469D-8CC0-2742A268DA3C}" srcOrd="0" destOrd="0" presId="urn:microsoft.com/office/officeart/2005/8/layout/process1"/>
    <dgm:cxn modelId="{A53AF1B3-B6EF-48D4-813A-62434D24E4FD}" type="presOf" srcId="{B450128F-495F-4BBF-AC04-8E19B863F085}" destId="{4960CE6F-DEA4-42B0-9EC6-F8780E478FFB}" srcOrd="1" destOrd="0" presId="urn:microsoft.com/office/officeart/2005/8/layout/process1"/>
    <dgm:cxn modelId="{8D0762CF-5191-4C2A-B698-8D910AC51EC4}" type="presOf" srcId="{DCC7786C-7328-4067-B523-CF6EBB8FCE79}" destId="{7F9533A3-0821-4AA2-B9BF-765CBE2C63F7}" srcOrd="0" destOrd="0" presId="urn:microsoft.com/office/officeart/2005/8/layout/process1"/>
    <dgm:cxn modelId="{BBDA1A41-938A-4AEB-BE5B-5BC858704797}" type="presOf" srcId="{B450128F-495F-4BBF-AC04-8E19B863F085}" destId="{4E6807CF-23DC-4A6C-A4E7-ADE40631CE86}" srcOrd="0" destOrd="0" presId="urn:microsoft.com/office/officeart/2005/8/layout/process1"/>
    <dgm:cxn modelId="{882664B7-7D03-439A-A6C7-15325A9DF280}" type="presOf" srcId="{056EE630-7E2D-4E36-A25C-D749A1361A4D}" destId="{260A3C94-6336-49DA-977B-5A55E909A889}" srcOrd="0" destOrd="0" presId="urn:microsoft.com/office/officeart/2005/8/layout/process1"/>
    <dgm:cxn modelId="{0A0DB555-9D5D-4963-BC94-9B042A6DBA55}" type="presOf" srcId="{16BF2CAA-D263-45D2-AC3C-BC2E29664A8B}" destId="{40F56DB2-3140-479D-A45B-2DED2212B8AA}" srcOrd="1" destOrd="0" presId="urn:microsoft.com/office/officeart/2005/8/layout/process1"/>
    <dgm:cxn modelId="{499BBACF-2A4C-42C1-946C-26EA0653C187}" type="presParOf" srcId="{2844711F-B902-4BF9-975D-BEBF14A92E7F}" destId="{2F135143-9425-469D-8CC0-2742A268DA3C}" srcOrd="0" destOrd="0" presId="urn:microsoft.com/office/officeart/2005/8/layout/process1"/>
    <dgm:cxn modelId="{3B602F01-7379-4ECC-9C84-B1B6526774CB}" type="presParOf" srcId="{2844711F-B902-4BF9-975D-BEBF14A92E7F}" destId="{4E6807CF-23DC-4A6C-A4E7-ADE40631CE86}" srcOrd="1" destOrd="0" presId="urn:microsoft.com/office/officeart/2005/8/layout/process1"/>
    <dgm:cxn modelId="{0378BFC3-9905-4BC1-8115-41BD4B7ABAA8}" type="presParOf" srcId="{4E6807CF-23DC-4A6C-A4E7-ADE40631CE86}" destId="{4960CE6F-DEA4-42B0-9EC6-F8780E478FFB}" srcOrd="0" destOrd="0" presId="urn:microsoft.com/office/officeart/2005/8/layout/process1"/>
    <dgm:cxn modelId="{FB9FF805-BF80-4E83-B3A1-73879CB9506F}" type="presParOf" srcId="{2844711F-B902-4BF9-975D-BEBF14A92E7F}" destId="{8C0FDCE5-2886-4E34-A532-174CAE3F0A97}" srcOrd="2" destOrd="0" presId="urn:microsoft.com/office/officeart/2005/8/layout/process1"/>
    <dgm:cxn modelId="{8865AAE4-9417-45CD-AE14-33BCD0D771BA}" type="presParOf" srcId="{2844711F-B902-4BF9-975D-BEBF14A92E7F}" destId="{E5A05697-B85E-4F83-A9FF-AD0624A7B329}" srcOrd="3" destOrd="0" presId="urn:microsoft.com/office/officeart/2005/8/layout/process1"/>
    <dgm:cxn modelId="{FFB9C3C5-10F6-43FD-8197-31226BEDCF31}" type="presParOf" srcId="{E5A05697-B85E-4F83-A9FF-AD0624A7B329}" destId="{40F56DB2-3140-479D-A45B-2DED2212B8AA}" srcOrd="0" destOrd="0" presId="urn:microsoft.com/office/officeart/2005/8/layout/process1"/>
    <dgm:cxn modelId="{7FE4E9FA-DE9D-4E35-AF69-8A495316BE71}" type="presParOf" srcId="{2844711F-B902-4BF9-975D-BEBF14A92E7F}" destId="{7F9533A3-0821-4AA2-B9BF-765CBE2C63F7}" srcOrd="4" destOrd="0" presId="urn:microsoft.com/office/officeart/2005/8/layout/process1"/>
    <dgm:cxn modelId="{5ED92C2F-EB8B-4F7F-8CAA-D2965170D7EA}" type="presParOf" srcId="{2844711F-B902-4BF9-975D-BEBF14A92E7F}" destId="{CD90B831-EEAE-434C-89A0-3F3F13934D3A}" srcOrd="5" destOrd="0" presId="urn:microsoft.com/office/officeart/2005/8/layout/process1"/>
    <dgm:cxn modelId="{1D6DA2AB-5304-4F97-92F8-00C37E2068ED}" type="presParOf" srcId="{CD90B831-EEAE-434C-89A0-3F3F13934D3A}" destId="{EA63CB0B-C267-4743-A7B9-0832251CA75E}" srcOrd="0" destOrd="0" presId="urn:microsoft.com/office/officeart/2005/8/layout/process1"/>
    <dgm:cxn modelId="{BCC27E26-6C9A-42D4-9E1D-A8D4B18C76EB}" type="presParOf" srcId="{2844711F-B902-4BF9-975D-BEBF14A92E7F}" destId="{260A3C94-6336-49DA-977B-5A55E909A8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D14EF-74BA-4022-82D6-10B8B3354E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991302-3FD5-4939-BA77-228A91EE90A9}">
      <dgm:prSet phldrT="[Text]"/>
      <dgm:spPr/>
      <dgm:t>
        <a:bodyPr/>
        <a:lstStyle/>
        <a:p>
          <a:r>
            <a:rPr lang="en-US" noProof="0" dirty="0"/>
            <a:t>Know what is needed</a:t>
          </a:r>
        </a:p>
      </dgm:t>
    </dgm:pt>
    <dgm:pt modelId="{40DF62FD-244E-4D55-B9A3-49D49456D122}" type="parTrans" cxnId="{DF08C963-8442-4F20-8A99-D7A040B46D86}">
      <dgm:prSet/>
      <dgm:spPr/>
      <dgm:t>
        <a:bodyPr/>
        <a:lstStyle/>
        <a:p>
          <a:endParaRPr lang="ca-ES"/>
        </a:p>
      </dgm:t>
    </dgm:pt>
    <dgm:pt modelId="{B450128F-495F-4BBF-AC04-8E19B863F085}" type="sibTrans" cxnId="{DF08C963-8442-4F20-8A99-D7A040B46D86}">
      <dgm:prSet/>
      <dgm:spPr/>
      <dgm:t>
        <a:bodyPr/>
        <a:lstStyle/>
        <a:p>
          <a:endParaRPr lang="ca-ES"/>
        </a:p>
      </dgm:t>
    </dgm:pt>
    <dgm:pt modelId="{B56CDAB3-8599-4D71-9858-AF5EA79AB741}">
      <dgm:prSet/>
      <dgm:spPr/>
      <dgm:t>
        <a:bodyPr/>
        <a:lstStyle/>
        <a:p>
          <a:r>
            <a:rPr lang="ca-ES" noProof="0" dirty="0"/>
            <a:t>Where to search</a:t>
          </a:r>
        </a:p>
      </dgm:t>
    </dgm:pt>
    <dgm:pt modelId="{FFDB9CA8-A52B-427F-81BA-29CEB64FF9DB}" type="parTrans" cxnId="{3AAF28A7-12CE-48EC-9BCB-44F72D342AED}">
      <dgm:prSet/>
      <dgm:spPr/>
      <dgm:t>
        <a:bodyPr/>
        <a:lstStyle/>
        <a:p>
          <a:endParaRPr lang="ca-ES"/>
        </a:p>
      </dgm:t>
    </dgm:pt>
    <dgm:pt modelId="{16BF2CAA-D263-45D2-AC3C-BC2E29664A8B}" type="sibTrans" cxnId="{3AAF28A7-12CE-48EC-9BCB-44F72D342AED}">
      <dgm:prSet/>
      <dgm:spPr/>
      <dgm:t>
        <a:bodyPr/>
        <a:lstStyle/>
        <a:p>
          <a:endParaRPr lang="ca-ES"/>
        </a:p>
      </dgm:t>
    </dgm:pt>
    <dgm:pt modelId="{DCC7786C-7328-4067-B523-CF6EBB8FCE79}">
      <dgm:prSet/>
      <dgm:spPr/>
      <dgm:t>
        <a:bodyPr/>
        <a:lstStyle/>
        <a:p>
          <a:r>
            <a:rPr lang="ca-ES" dirty="0"/>
            <a:t>How to search</a:t>
          </a:r>
        </a:p>
      </dgm:t>
    </dgm:pt>
    <dgm:pt modelId="{08C5B5CA-C018-43E2-9B24-1C8FD5BAEA92}" type="parTrans" cxnId="{276A5D28-FD9F-46E2-9527-CD8AAB6F73A8}">
      <dgm:prSet/>
      <dgm:spPr/>
      <dgm:t>
        <a:bodyPr/>
        <a:lstStyle/>
        <a:p>
          <a:endParaRPr lang="ca-ES"/>
        </a:p>
      </dgm:t>
    </dgm:pt>
    <dgm:pt modelId="{713F3A0A-D2AE-42EB-896F-E20AE11727B4}" type="sibTrans" cxnId="{276A5D28-FD9F-46E2-9527-CD8AAB6F73A8}">
      <dgm:prSet/>
      <dgm:spPr/>
      <dgm:t>
        <a:bodyPr/>
        <a:lstStyle/>
        <a:p>
          <a:endParaRPr lang="ca-ES"/>
        </a:p>
      </dgm:t>
    </dgm:pt>
    <dgm:pt modelId="{056EE630-7E2D-4E36-A25C-D749A1361A4D}">
      <dgm:prSet/>
      <dgm:spPr/>
      <dgm:t>
        <a:bodyPr/>
        <a:lstStyle/>
        <a:p>
          <a:r>
            <a:rPr lang="ca-ES" dirty="0"/>
            <a:t>Evaluate the results</a:t>
          </a:r>
        </a:p>
      </dgm:t>
    </dgm:pt>
    <dgm:pt modelId="{FBD8B33F-1F3A-4CC8-976D-0E558E3B5585}" type="parTrans" cxnId="{35D8D835-75FD-46C1-91A2-11857BCC9313}">
      <dgm:prSet/>
      <dgm:spPr/>
      <dgm:t>
        <a:bodyPr/>
        <a:lstStyle/>
        <a:p>
          <a:endParaRPr lang="ca-ES"/>
        </a:p>
      </dgm:t>
    </dgm:pt>
    <dgm:pt modelId="{C8FE29DA-C586-4453-BECB-662CEC920374}" type="sibTrans" cxnId="{35D8D835-75FD-46C1-91A2-11857BCC9313}">
      <dgm:prSet/>
      <dgm:spPr/>
      <dgm:t>
        <a:bodyPr/>
        <a:lstStyle/>
        <a:p>
          <a:endParaRPr lang="ca-ES"/>
        </a:p>
      </dgm:t>
    </dgm:pt>
    <dgm:pt modelId="{2844711F-B902-4BF9-975D-BEBF14A92E7F}" type="pres">
      <dgm:prSet presAssocID="{84BD14EF-74BA-4022-82D6-10B8B3354E75}" presName="Name0" presStyleCnt="0">
        <dgm:presLayoutVars>
          <dgm:dir/>
          <dgm:resizeHandles val="exact"/>
        </dgm:presLayoutVars>
      </dgm:prSet>
      <dgm:spPr/>
    </dgm:pt>
    <dgm:pt modelId="{2F135143-9425-469D-8CC0-2742A268DA3C}" type="pres">
      <dgm:prSet presAssocID="{5F991302-3FD5-4939-BA77-228A91EE90A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6807CF-23DC-4A6C-A4E7-ADE40631CE86}" type="pres">
      <dgm:prSet presAssocID="{B450128F-495F-4BBF-AC04-8E19B863F08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4960CE6F-DEA4-42B0-9EC6-F8780E478FFB}" type="pres">
      <dgm:prSet presAssocID="{B450128F-495F-4BBF-AC04-8E19B863F08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8C0FDCE5-2886-4E34-A532-174CAE3F0A97}" type="pres">
      <dgm:prSet presAssocID="{B56CDAB3-8599-4D71-9858-AF5EA79AB7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05697-B85E-4F83-A9FF-AD0624A7B329}" type="pres">
      <dgm:prSet presAssocID="{16BF2CAA-D263-45D2-AC3C-BC2E29664A8B}" presName="sibTrans" presStyleLbl="sibTrans2D1" presStyleIdx="1" presStyleCnt="3"/>
      <dgm:spPr/>
      <dgm:t>
        <a:bodyPr/>
        <a:lstStyle/>
        <a:p>
          <a:endParaRPr lang="hr-HR"/>
        </a:p>
      </dgm:t>
    </dgm:pt>
    <dgm:pt modelId="{40F56DB2-3140-479D-A45B-2DED2212B8AA}" type="pres">
      <dgm:prSet presAssocID="{16BF2CAA-D263-45D2-AC3C-BC2E29664A8B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7F9533A3-0821-4AA2-B9BF-765CBE2C63F7}" type="pres">
      <dgm:prSet presAssocID="{DCC7786C-7328-4067-B523-CF6EBB8FCE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90B831-EEAE-434C-89A0-3F3F13934D3A}" type="pres">
      <dgm:prSet presAssocID="{713F3A0A-D2AE-42EB-896F-E20AE11727B4}" presName="sibTrans" presStyleLbl="sibTrans2D1" presStyleIdx="2" presStyleCnt="3"/>
      <dgm:spPr/>
      <dgm:t>
        <a:bodyPr/>
        <a:lstStyle/>
        <a:p>
          <a:endParaRPr lang="hr-HR"/>
        </a:p>
      </dgm:t>
    </dgm:pt>
    <dgm:pt modelId="{EA63CB0B-C267-4743-A7B9-0832251CA75E}" type="pres">
      <dgm:prSet presAssocID="{713F3A0A-D2AE-42EB-896F-E20AE11727B4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260A3C94-6336-49DA-977B-5A55E909A889}" type="pres">
      <dgm:prSet presAssocID="{056EE630-7E2D-4E36-A25C-D749A1361A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7923E17-435E-4B76-A704-0B3F398F1B30}" type="presOf" srcId="{713F3A0A-D2AE-42EB-896F-E20AE11727B4}" destId="{EA63CB0B-C267-4743-A7B9-0832251CA75E}" srcOrd="1" destOrd="0" presId="urn:microsoft.com/office/officeart/2005/8/layout/process1"/>
    <dgm:cxn modelId="{F5D6462B-B654-40B5-B468-C0A561B3A3A3}" type="presOf" srcId="{16BF2CAA-D263-45D2-AC3C-BC2E29664A8B}" destId="{E5A05697-B85E-4F83-A9FF-AD0624A7B329}" srcOrd="0" destOrd="0" presId="urn:microsoft.com/office/officeart/2005/8/layout/process1"/>
    <dgm:cxn modelId="{4E9A548B-A0FB-41CF-A3D2-4073486E24B0}" type="presOf" srcId="{84BD14EF-74BA-4022-82D6-10B8B3354E75}" destId="{2844711F-B902-4BF9-975D-BEBF14A92E7F}" srcOrd="0" destOrd="0" presId="urn:microsoft.com/office/officeart/2005/8/layout/process1"/>
    <dgm:cxn modelId="{DF08C963-8442-4F20-8A99-D7A040B46D86}" srcId="{84BD14EF-74BA-4022-82D6-10B8B3354E75}" destId="{5F991302-3FD5-4939-BA77-228A91EE90A9}" srcOrd="0" destOrd="0" parTransId="{40DF62FD-244E-4D55-B9A3-49D49456D122}" sibTransId="{B450128F-495F-4BBF-AC04-8E19B863F085}"/>
    <dgm:cxn modelId="{276A5D28-FD9F-46E2-9527-CD8AAB6F73A8}" srcId="{84BD14EF-74BA-4022-82D6-10B8B3354E75}" destId="{DCC7786C-7328-4067-B523-CF6EBB8FCE79}" srcOrd="2" destOrd="0" parTransId="{08C5B5CA-C018-43E2-9B24-1C8FD5BAEA92}" sibTransId="{713F3A0A-D2AE-42EB-896F-E20AE11727B4}"/>
    <dgm:cxn modelId="{874EB8F4-E9EF-415A-A1E5-A6A305B0E2A8}" type="presOf" srcId="{713F3A0A-D2AE-42EB-896F-E20AE11727B4}" destId="{CD90B831-EEAE-434C-89A0-3F3F13934D3A}" srcOrd="0" destOrd="0" presId="urn:microsoft.com/office/officeart/2005/8/layout/process1"/>
    <dgm:cxn modelId="{43924C21-3151-45AC-8CCC-47B74140C728}" type="presOf" srcId="{B56CDAB3-8599-4D71-9858-AF5EA79AB741}" destId="{8C0FDCE5-2886-4E34-A532-174CAE3F0A97}" srcOrd="0" destOrd="0" presId="urn:microsoft.com/office/officeart/2005/8/layout/process1"/>
    <dgm:cxn modelId="{35D8D835-75FD-46C1-91A2-11857BCC9313}" srcId="{84BD14EF-74BA-4022-82D6-10B8B3354E75}" destId="{056EE630-7E2D-4E36-A25C-D749A1361A4D}" srcOrd="3" destOrd="0" parTransId="{FBD8B33F-1F3A-4CC8-976D-0E558E3B5585}" sibTransId="{C8FE29DA-C586-4453-BECB-662CEC920374}"/>
    <dgm:cxn modelId="{3AAF28A7-12CE-48EC-9BCB-44F72D342AED}" srcId="{84BD14EF-74BA-4022-82D6-10B8B3354E75}" destId="{B56CDAB3-8599-4D71-9858-AF5EA79AB741}" srcOrd="1" destOrd="0" parTransId="{FFDB9CA8-A52B-427F-81BA-29CEB64FF9DB}" sibTransId="{16BF2CAA-D263-45D2-AC3C-BC2E29664A8B}"/>
    <dgm:cxn modelId="{A3FD4D28-FFDF-4D3A-A601-978B7A1AE2BA}" type="presOf" srcId="{5F991302-3FD5-4939-BA77-228A91EE90A9}" destId="{2F135143-9425-469D-8CC0-2742A268DA3C}" srcOrd="0" destOrd="0" presId="urn:microsoft.com/office/officeart/2005/8/layout/process1"/>
    <dgm:cxn modelId="{A53AF1B3-B6EF-48D4-813A-62434D24E4FD}" type="presOf" srcId="{B450128F-495F-4BBF-AC04-8E19B863F085}" destId="{4960CE6F-DEA4-42B0-9EC6-F8780E478FFB}" srcOrd="1" destOrd="0" presId="urn:microsoft.com/office/officeart/2005/8/layout/process1"/>
    <dgm:cxn modelId="{8D0762CF-5191-4C2A-B698-8D910AC51EC4}" type="presOf" srcId="{DCC7786C-7328-4067-B523-CF6EBB8FCE79}" destId="{7F9533A3-0821-4AA2-B9BF-765CBE2C63F7}" srcOrd="0" destOrd="0" presId="urn:microsoft.com/office/officeart/2005/8/layout/process1"/>
    <dgm:cxn modelId="{BBDA1A41-938A-4AEB-BE5B-5BC858704797}" type="presOf" srcId="{B450128F-495F-4BBF-AC04-8E19B863F085}" destId="{4E6807CF-23DC-4A6C-A4E7-ADE40631CE86}" srcOrd="0" destOrd="0" presId="urn:microsoft.com/office/officeart/2005/8/layout/process1"/>
    <dgm:cxn modelId="{882664B7-7D03-439A-A6C7-15325A9DF280}" type="presOf" srcId="{056EE630-7E2D-4E36-A25C-D749A1361A4D}" destId="{260A3C94-6336-49DA-977B-5A55E909A889}" srcOrd="0" destOrd="0" presId="urn:microsoft.com/office/officeart/2005/8/layout/process1"/>
    <dgm:cxn modelId="{0A0DB555-9D5D-4963-BC94-9B042A6DBA55}" type="presOf" srcId="{16BF2CAA-D263-45D2-AC3C-BC2E29664A8B}" destId="{40F56DB2-3140-479D-A45B-2DED2212B8AA}" srcOrd="1" destOrd="0" presId="urn:microsoft.com/office/officeart/2005/8/layout/process1"/>
    <dgm:cxn modelId="{499BBACF-2A4C-42C1-946C-26EA0653C187}" type="presParOf" srcId="{2844711F-B902-4BF9-975D-BEBF14A92E7F}" destId="{2F135143-9425-469D-8CC0-2742A268DA3C}" srcOrd="0" destOrd="0" presId="urn:microsoft.com/office/officeart/2005/8/layout/process1"/>
    <dgm:cxn modelId="{3B602F01-7379-4ECC-9C84-B1B6526774CB}" type="presParOf" srcId="{2844711F-B902-4BF9-975D-BEBF14A92E7F}" destId="{4E6807CF-23DC-4A6C-A4E7-ADE40631CE86}" srcOrd="1" destOrd="0" presId="urn:microsoft.com/office/officeart/2005/8/layout/process1"/>
    <dgm:cxn modelId="{0378BFC3-9905-4BC1-8115-41BD4B7ABAA8}" type="presParOf" srcId="{4E6807CF-23DC-4A6C-A4E7-ADE40631CE86}" destId="{4960CE6F-DEA4-42B0-9EC6-F8780E478FFB}" srcOrd="0" destOrd="0" presId="urn:microsoft.com/office/officeart/2005/8/layout/process1"/>
    <dgm:cxn modelId="{FB9FF805-BF80-4E83-B3A1-73879CB9506F}" type="presParOf" srcId="{2844711F-B902-4BF9-975D-BEBF14A92E7F}" destId="{8C0FDCE5-2886-4E34-A532-174CAE3F0A97}" srcOrd="2" destOrd="0" presId="urn:microsoft.com/office/officeart/2005/8/layout/process1"/>
    <dgm:cxn modelId="{8865AAE4-9417-45CD-AE14-33BCD0D771BA}" type="presParOf" srcId="{2844711F-B902-4BF9-975D-BEBF14A92E7F}" destId="{E5A05697-B85E-4F83-A9FF-AD0624A7B329}" srcOrd="3" destOrd="0" presId="urn:microsoft.com/office/officeart/2005/8/layout/process1"/>
    <dgm:cxn modelId="{FFB9C3C5-10F6-43FD-8197-31226BEDCF31}" type="presParOf" srcId="{E5A05697-B85E-4F83-A9FF-AD0624A7B329}" destId="{40F56DB2-3140-479D-A45B-2DED2212B8AA}" srcOrd="0" destOrd="0" presId="urn:microsoft.com/office/officeart/2005/8/layout/process1"/>
    <dgm:cxn modelId="{7FE4E9FA-DE9D-4E35-AF69-8A495316BE71}" type="presParOf" srcId="{2844711F-B902-4BF9-975D-BEBF14A92E7F}" destId="{7F9533A3-0821-4AA2-B9BF-765CBE2C63F7}" srcOrd="4" destOrd="0" presId="urn:microsoft.com/office/officeart/2005/8/layout/process1"/>
    <dgm:cxn modelId="{5ED92C2F-EB8B-4F7F-8CAA-D2965170D7EA}" type="presParOf" srcId="{2844711F-B902-4BF9-975D-BEBF14A92E7F}" destId="{CD90B831-EEAE-434C-89A0-3F3F13934D3A}" srcOrd="5" destOrd="0" presId="urn:microsoft.com/office/officeart/2005/8/layout/process1"/>
    <dgm:cxn modelId="{1D6DA2AB-5304-4F97-92F8-00C37E2068ED}" type="presParOf" srcId="{CD90B831-EEAE-434C-89A0-3F3F13934D3A}" destId="{EA63CB0B-C267-4743-A7B9-0832251CA75E}" srcOrd="0" destOrd="0" presId="urn:microsoft.com/office/officeart/2005/8/layout/process1"/>
    <dgm:cxn modelId="{BCC27E26-6C9A-42D4-9E1D-A8D4B18C76EB}" type="presParOf" srcId="{2844711F-B902-4BF9-975D-BEBF14A92E7F}" destId="{260A3C94-6336-49DA-977B-5A55E909A88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smtClean="0"/>
            <a:t>sule@ub.edu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5143-9425-469D-8CC0-2742A268DA3C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noProof="0" dirty="0" smtClean="0"/>
            <a:t>Kaj potrebujemo</a:t>
          </a:r>
          <a:endParaRPr lang="en-US" sz="2200" kern="1200" noProof="0" dirty="0"/>
        </a:p>
      </dsp:txBody>
      <dsp:txXfrm>
        <a:off x="40127" y="1605038"/>
        <a:ext cx="1949441" cy="1141260"/>
      </dsp:txXfrm>
    </dsp:sp>
    <dsp:sp modelId="{4E6807CF-23DC-4A6C-A4E7-ADE40631CE86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/>
        </a:p>
      </dsp:txBody>
      <dsp:txXfrm>
        <a:off x="2227119" y="2025346"/>
        <a:ext cx="299835" cy="300644"/>
      </dsp:txXfrm>
    </dsp:sp>
    <dsp:sp modelId="{8C0FDCE5-2886-4E34-A532-174CAE3F0A97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noProof="0" dirty="0" smtClean="0"/>
            <a:t>Kje iskati</a:t>
          </a:r>
          <a:endParaRPr lang="ca-ES" sz="2200" kern="1200" noProof="0" dirty="0"/>
        </a:p>
      </dsp:txBody>
      <dsp:txXfrm>
        <a:off x="2868761" y="1605038"/>
        <a:ext cx="1949441" cy="1141260"/>
      </dsp:txXfrm>
    </dsp:sp>
    <dsp:sp modelId="{E5A05697-B85E-4F83-A9FF-AD0624A7B329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/>
        </a:p>
      </dsp:txBody>
      <dsp:txXfrm>
        <a:off x="5055754" y="2025346"/>
        <a:ext cx="299835" cy="300644"/>
      </dsp:txXfrm>
    </dsp:sp>
    <dsp:sp modelId="{7F9533A3-0821-4AA2-B9BF-765CBE2C63F7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Kako iskati</a:t>
          </a:r>
          <a:endParaRPr lang="ca-ES" sz="2200" kern="1200" dirty="0"/>
        </a:p>
      </dsp:txBody>
      <dsp:txXfrm>
        <a:off x="5697396" y="1605038"/>
        <a:ext cx="1949441" cy="1141260"/>
      </dsp:txXfrm>
    </dsp:sp>
    <dsp:sp modelId="{CD90B831-EEAE-434C-89A0-3F3F13934D3A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800" kern="1200"/>
        </a:p>
      </dsp:txBody>
      <dsp:txXfrm>
        <a:off x="7884389" y="2025346"/>
        <a:ext cx="299835" cy="300644"/>
      </dsp:txXfrm>
    </dsp:sp>
    <dsp:sp modelId="{260A3C94-6336-49DA-977B-5A55E909A889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kern="1200" dirty="0" smtClean="0"/>
            <a:t>Vrednotenje rezultatov</a:t>
          </a:r>
          <a:endParaRPr lang="ca-ES" sz="2200" kern="1200" dirty="0"/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35143-9425-469D-8CC0-2742A268DA3C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noProof="0" dirty="0"/>
            <a:t>Know what is needed</a:t>
          </a:r>
        </a:p>
      </dsp:txBody>
      <dsp:txXfrm>
        <a:off x="40127" y="1605038"/>
        <a:ext cx="1949441" cy="1141260"/>
      </dsp:txXfrm>
    </dsp:sp>
    <dsp:sp modelId="{4E6807CF-23DC-4A6C-A4E7-ADE40631CE86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2227119" y="2025346"/>
        <a:ext cx="299835" cy="300644"/>
      </dsp:txXfrm>
    </dsp:sp>
    <dsp:sp modelId="{8C0FDCE5-2886-4E34-A532-174CAE3F0A97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noProof="0" dirty="0"/>
            <a:t>Where to search</a:t>
          </a:r>
        </a:p>
      </dsp:txBody>
      <dsp:txXfrm>
        <a:off x="2868761" y="1605038"/>
        <a:ext cx="1949441" cy="1141260"/>
      </dsp:txXfrm>
    </dsp:sp>
    <dsp:sp modelId="{E5A05697-B85E-4F83-A9FF-AD0624A7B329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5055754" y="2025346"/>
        <a:ext cx="299835" cy="300644"/>
      </dsp:txXfrm>
    </dsp:sp>
    <dsp:sp modelId="{7F9533A3-0821-4AA2-B9BF-765CBE2C63F7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/>
            <a:t>How to search</a:t>
          </a:r>
        </a:p>
      </dsp:txBody>
      <dsp:txXfrm>
        <a:off x="5697396" y="1605038"/>
        <a:ext cx="1949441" cy="1141260"/>
      </dsp:txXfrm>
    </dsp:sp>
    <dsp:sp modelId="{CD90B831-EEAE-434C-89A0-3F3F13934D3A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2000" kern="1200"/>
        </a:p>
      </dsp:txBody>
      <dsp:txXfrm>
        <a:off x="7884389" y="2025346"/>
        <a:ext cx="299835" cy="300644"/>
      </dsp:txXfrm>
    </dsp:sp>
    <dsp:sp modelId="{260A3C94-6336-49DA-977B-5A55E909A889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500" kern="1200" dirty="0"/>
            <a:t>Evaluate the results</a:t>
          </a:r>
        </a:p>
      </dsp:txBody>
      <dsp:txXfrm>
        <a:off x="8526031" y="1605038"/>
        <a:ext cx="1949441" cy="1141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kern="1200" dirty="0" smtClean="0"/>
            <a:t>sule@ub.edu</a:t>
          </a:r>
          <a:endParaRPr lang="en-US" sz="65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E2F0-150B-441E-A4C7-500FE30C9A45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13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87E66-8C02-4C36-B877-6C4B4429EF11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1CE6-EC5B-4414-BC0E-51A227746703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E61-92A4-42BD-8820-30759D10C73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8219-3E4E-4005-BA4E-E1B04B111F69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475F-BCE4-4596-A20A-4488D4136BF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B533-0B40-48CF-918B-7CCB8F11B33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B1CD-DD06-4848-8ED3-5AB0087421F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40ED-49DE-4D7D-A0FD-0B24941EF91A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7CEEB-CA07-42C3-ADF7-AED837194130}" type="datetime1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B473-2A1A-4977-AD29-D0E6E83BED84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CC76-3BEA-44F9-A8F5-68A39855488D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8526B-FCED-45EC-89F1-CCFE89158C5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86E1-31A0-4467-BE42-AFFA8BA5F038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3D68-A7A6-4359-84A8-835E0EF07628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B67A-5FD7-4E96-86B9-9AFF9DDF1D21}" type="datetime1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CDD9-EBE1-4AB1-9072-B90E41761E36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7E666-79AA-46EA-8649-F28C2BE8D4B7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F6E4-E0FA-4A49-B3AC-84A668ED8EDB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E87C-98EA-4572-97DF-223B5F40AABF}" type="datetime1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52861F-6055-48B4-9397-1120B64880C0}" type="datetime1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Andreu Sulé,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ubme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nelyplanet.com/south-africa" TargetMode="External"/><Relationship Id="rId4" Type="http://schemas.openxmlformats.org/officeDocument/2006/relationships/hyperlink" Target="https://www.googl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cbi.nlm.nih.gov/pubmed/25839061" TargetMode="External"/><Relationship Id="rId4" Type="http://schemas.openxmlformats.org/officeDocument/2006/relationships/hyperlink" Target="https://www.ncbi.nlm.nih.gov/pubmed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google.com/advanced_search?hl=en-ES&amp;fg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nelyplanet.com/south-africa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2993220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rcutp.wordpress.com/utp-irc-faqs/boolean-operator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moz-odp.org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dmoz-odp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moz-odp.org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accent1"/>
                </a:solidFill>
              </a:rPr>
              <a:t>Proces </a:t>
            </a:r>
            <a:r>
              <a:rPr lang="sl-SI" i="1" dirty="0" smtClean="0">
                <a:solidFill>
                  <a:schemeClr val="accent1"/>
                </a:solidFill>
              </a:rPr>
              <a:t>iskanja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mtClean="0"/>
              <a:t>Andreu </a:t>
            </a:r>
            <a:r>
              <a:rPr lang="ca-ES" smtClean="0"/>
              <a:t>Sulé </a:t>
            </a:r>
            <a:r>
              <a:rPr lang="en-US" dirty="0" smtClean="0"/>
              <a:t>| </a:t>
            </a:r>
            <a:r>
              <a:rPr lang="hr-HR" dirty="0" smtClean="0"/>
              <a:t>PIS&amp;R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Kje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smtClean="0"/>
              <a:t>Tipi informacijskih virov</a:t>
            </a:r>
            <a:endParaRPr lang="en-US" dirty="0"/>
          </a:p>
          <a:p>
            <a:pPr lvl="1"/>
            <a:r>
              <a:rPr lang="en-US" dirty="0" err="1" smtClean="0"/>
              <a:t>Primar</a:t>
            </a:r>
            <a:r>
              <a:rPr lang="sl-SI" dirty="0" smtClean="0"/>
              <a:t>ni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sl-SI" dirty="0" smtClean="0"/>
              <a:t>neposreden dostop do informacij </a:t>
            </a:r>
            <a:r>
              <a:rPr lang="en-US" dirty="0" smtClean="0"/>
              <a:t>(Wikipedia</a:t>
            </a:r>
            <a:r>
              <a:rPr lang="en-US" dirty="0"/>
              <a:t>, Google Knowledge, …)</a:t>
            </a:r>
          </a:p>
          <a:p>
            <a:pPr lvl="1"/>
            <a:r>
              <a:rPr lang="en-US" dirty="0" smtClean="0"/>
              <a:t>Se</a:t>
            </a:r>
            <a:r>
              <a:rPr lang="sl-SI" dirty="0" err="1" smtClean="0"/>
              <a:t>kundarni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sl-SI" dirty="0" smtClean="0"/>
              <a:t>posreden dostop do informacij </a:t>
            </a:r>
            <a:r>
              <a:rPr lang="en-US" dirty="0" smtClean="0"/>
              <a:t>(Google</a:t>
            </a:r>
            <a:r>
              <a:rPr lang="en-US" dirty="0"/>
              <a:t>, </a:t>
            </a:r>
            <a:r>
              <a:rPr lang="sl-SI" dirty="0" smtClean="0"/>
              <a:t>knjižnični katalogi</a:t>
            </a:r>
            <a:r>
              <a:rPr lang="en-US" dirty="0" smtClean="0"/>
              <a:t>, </a:t>
            </a:r>
            <a:r>
              <a:rPr lang="sl-SI" dirty="0" smtClean="0"/>
              <a:t>podatkovne zbirke</a:t>
            </a:r>
            <a:r>
              <a:rPr lang="en-US" dirty="0" smtClean="0"/>
              <a:t>, </a:t>
            </a:r>
            <a:r>
              <a:rPr lang="en-US" dirty="0"/>
              <a:t>…) </a:t>
            </a:r>
          </a:p>
          <a:p>
            <a:r>
              <a:rPr lang="sl-SI" dirty="0" smtClean="0"/>
              <a:t>Analiza informacijskih virov</a:t>
            </a:r>
            <a:endParaRPr lang="en-US" dirty="0"/>
          </a:p>
          <a:p>
            <a:pPr lvl="1"/>
            <a:r>
              <a:rPr lang="en-US" dirty="0" smtClean="0"/>
              <a:t>A</a:t>
            </a:r>
            <a:r>
              <a:rPr lang="sl-SI" dirty="0" err="1" smtClean="0"/>
              <a:t>vtoriteta</a:t>
            </a:r>
            <a:endParaRPr lang="en-US" dirty="0"/>
          </a:p>
          <a:p>
            <a:pPr lvl="1"/>
            <a:r>
              <a:rPr lang="sl-SI" dirty="0" smtClean="0"/>
              <a:t>Tematska specializacija</a:t>
            </a:r>
            <a:endParaRPr lang="en-US" dirty="0"/>
          </a:p>
          <a:p>
            <a:pPr lvl="1"/>
            <a:r>
              <a:rPr lang="sl-SI" dirty="0" smtClean="0"/>
              <a:t>Nivo izčrpnosti</a:t>
            </a:r>
            <a:endParaRPr lang="en-US" dirty="0"/>
          </a:p>
          <a:p>
            <a:pPr lvl="1"/>
            <a:r>
              <a:rPr lang="sl-SI" dirty="0" smtClean="0"/>
              <a:t>Tipi virov </a:t>
            </a:r>
            <a:r>
              <a:rPr lang="en-US" dirty="0" smtClean="0"/>
              <a:t>(</a:t>
            </a:r>
            <a:r>
              <a:rPr lang="sl-SI" dirty="0" smtClean="0"/>
              <a:t>knjiga</a:t>
            </a:r>
            <a:r>
              <a:rPr lang="en-US" dirty="0" smtClean="0"/>
              <a:t>, </a:t>
            </a:r>
            <a:r>
              <a:rPr lang="sl-SI" dirty="0" smtClean="0"/>
              <a:t>revija</a:t>
            </a:r>
            <a:r>
              <a:rPr lang="en-US" dirty="0" smtClean="0"/>
              <a:t>,</a:t>
            </a:r>
            <a:r>
              <a:rPr lang="sl-SI" dirty="0" smtClean="0"/>
              <a:t> zemljevid</a:t>
            </a:r>
            <a:r>
              <a:rPr lang="en-US" dirty="0" smtClean="0"/>
              <a:t>, </a:t>
            </a:r>
            <a:r>
              <a:rPr lang="en-US" dirty="0"/>
              <a:t>video, </a:t>
            </a:r>
            <a:r>
              <a:rPr lang="sl-SI" dirty="0" smtClean="0"/>
              <a:t>pesem, </a:t>
            </a:r>
            <a:r>
              <a:rPr lang="en-US" dirty="0" smtClean="0"/>
              <a:t>…)</a:t>
            </a:r>
            <a:endParaRPr lang="en-US" dirty="0"/>
          </a:p>
          <a:p>
            <a:pPr lvl="1"/>
            <a:r>
              <a:rPr lang="sl-SI" dirty="0" smtClean="0"/>
              <a:t>Jezik virov</a:t>
            </a:r>
            <a:endParaRPr lang="en-US" dirty="0"/>
          </a:p>
          <a:p>
            <a:pPr lvl="1"/>
            <a:r>
              <a:rPr lang="sl-SI" dirty="0" smtClean="0"/>
              <a:t>Dostop do informacij</a:t>
            </a:r>
            <a:endParaRPr lang="en-US" dirty="0"/>
          </a:p>
          <a:p>
            <a:pPr lvl="1"/>
            <a:r>
              <a:rPr lang="sl-SI" dirty="0" smtClean="0"/>
              <a:t>Časovni obseg</a:t>
            </a:r>
            <a:endParaRPr lang="en-US" dirty="0"/>
          </a:p>
          <a:p>
            <a:pPr lvl="1"/>
            <a:r>
              <a:rPr lang="sl-SI" dirty="0" smtClean="0"/>
              <a:t>Zemljepisni</a:t>
            </a:r>
            <a:r>
              <a:rPr lang="en-US" dirty="0" smtClean="0"/>
              <a:t> </a:t>
            </a:r>
            <a:r>
              <a:rPr lang="sl-SI" dirty="0" smtClean="0"/>
              <a:t>obseg</a:t>
            </a:r>
            <a:endParaRPr lang="en-US" dirty="0"/>
          </a:p>
          <a:p>
            <a:pPr marL="0" indent="0">
              <a:buNone/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69776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Google</a:t>
            </a:r>
          </a:p>
        </p:txBody>
      </p:sp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/>
          </p:nvPr>
        </p:nvGraphicFramePr>
        <p:xfrm>
          <a:off x="3373171" y="1798464"/>
          <a:ext cx="602432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 informacijskega</a:t>
                      </a:r>
                      <a:r>
                        <a:rPr lang="sl-S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sl-SI" sz="1800" b="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kundarni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vtoriteta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Google Inc.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Tematska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specializacija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Splošno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Nivo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izčrpnosti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Vsi indeksirani spletni</a:t>
                      </a:r>
                      <a:r>
                        <a:rPr lang="sl-SI" b="0" baseline="0" noProof="0" dirty="0" smtClean="0">
                          <a:solidFill>
                            <a:schemeClr val="tx1"/>
                          </a:solidFill>
                        </a:rPr>
                        <a:t> viri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ipi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virov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Različni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spletne</a:t>
                      </a:r>
                      <a:r>
                        <a:rPr lang="sl-SI" b="0" baseline="0" noProof="0" dirty="0" smtClean="0">
                          <a:solidFill>
                            <a:schemeClr val="tx1"/>
                          </a:solidFill>
                        </a:rPr>
                        <a:t> strani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PDF, 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sl-SI" b="0" noProof="0" dirty="0" err="1" smtClean="0">
                          <a:solidFill>
                            <a:schemeClr val="tx1"/>
                          </a:solidFill>
                        </a:rPr>
                        <a:t>ovice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0" baseline="0" noProof="0" dirty="0" smtClean="0">
                          <a:solidFill>
                            <a:schemeClr val="tx1"/>
                          </a:solidFill>
                        </a:rPr>
                        <a:t>zemljevidi, </a:t>
                      </a:r>
                      <a:r>
                        <a:rPr lang="en-US" b="0" baseline="0" noProof="0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Jezik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virov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Vsi jeziki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Dostop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do informacij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Večinoma</a:t>
                      </a:r>
                      <a:r>
                        <a:rPr lang="sl-SI" b="0" baseline="0" noProof="0" dirty="0" smtClean="0">
                          <a:solidFill>
                            <a:schemeClr val="tx1"/>
                          </a:solidFill>
                        </a:rPr>
                        <a:t> zastonj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odprt dostop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Časovni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obseg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Vse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Geogra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fski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obseg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Vse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8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hlinkClick r:id="rId2"/>
              </a:rPr>
              <a:t>PubMed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(</a:t>
            </a:r>
            <a:r>
              <a:rPr lang="sl-SI" b="1" dirty="0" smtClean="0">
                <a:solidFill>
                  <a:schemeClr val="accent1"/>
                </a:solidFill>
              </a:rPr>
              <a:t>podatkovna zbirka</a:t>
            </a:r>
            <a:r>
              <a:rPr lang="en-US" b="1" dirty="0" smtClean="0">
                <a:solidFill>
                  <a:schemeClr val="accent1"/>
                </a:solidFill>
              </a:rPr>
              <a:t>)</a:t>
            </a:r>
            <a:endParaRPr lang="en-US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Contenidor de contingut 4"/>
          <p:cNvGraphicFramePr>
            <a:graphicFrameLocks noGrp="1"/>
          </p:cNvGraphicFramePr>
          <p:nvPr>
            <p:ph idx="1"/>
            <p:extLst/>
          </p:nvPr>
        </p:nvGraphicFramePr>
        <p:xfrm>
          <a:off x="3310825" y="1497128"/>
          <a:ext cx="6446239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Tip informacijskega</a:t>
                      </a:r>
                      <a:r>
                        <a:rPr lang="sl-S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vira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Sekundarni</a:t>
                      </a:r>
                      <a:endParaRPr lang="en-US" sz="1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vtoriteta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United States National Library of Medicine;  National Institutes of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Tematska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specializacija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Medicina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Nivo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izčrpnosti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Izbirno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ipi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virov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Večinoma članki iz revij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Jezik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virov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Večinoma angleščina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Dostop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do informacij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sl-SI" b="0" noProof="0" dirty="0" err="1" smtClean="0">
                          <a:solidFill>
                            <a:schemeClr val="tx1"/>
                          </a:solidFill>
                        </a:rPr>
                        <a:t>dprti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sl-SI" b="0" baseline="0" noProof="0" dirty="0" smtClean="0">
                          <a:solidFill>
                            <a:schemeClr val="tx1"/>
                          </a:solidFill>
                        </a:rPr>
                        <a:t> plačljivi dostop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 smtClean="0">
                          <a:solidFill>
                            <a:schemeClr val="tx1"/>
                          </a:solidFill>
                        </a:rPr>
                        <a:t>Časovni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obseg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1966-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Geogra</a:t>
                      </a:r>
                      <a:r>
                        <a:rPr lang="sl-SI" b="1" dirty="0" err="1" smtClean="0">
                          <a:solidFill>
                            <a:schemeClr val="tx1"/>
                          </a:solidFill>
                        </a:rPr>
                        <a:t>fski</a:t>
                      </a:r>
                      <a:r>
                        <a:rPr lang="sl-SI" b="1" baseline="0" dirty="0" smtClean="0">
                          <a:solidFill>
                            <a:schemeClr val="tx1"/>
                          </a:solidFill>
                        </a:rPr>
                        <a:t> obseg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Večinoma</a:t>
                      </a:r>
                      <a:r>
                        <a:rPr lang="en-US" b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b="0" noProof="0" dirty="0" smtClean="0">
                          <a:solidFill>
                            <a:schemeClr val="tx1"/>
                          </a:solidFill>
                        </a:rPr>
                        <a:t>ZDA</a:t>
                      </a:r>
                      <a:endParaRPr lang="en-US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1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4195527" cy="4351338"/>
          </a:xfrm>
        </p:spPr>
        <p:txBody>
          <a:bodyPr/>
          <a:lstStyle/>
          <a:p>
            <a:r>
              <a:rPr lang="sl-SI" dirty="0" smtClean="0"/>
              <a:t>Osnovno iskanje</a:t>
            </a:r>
            <a:endParaRPr lang="en-US" dirty="0"/>
          </a:p>
          <a:p>
            <a:r>
              <a:rPr lang="sl-SI" dirty="0" smtClean="0"/>
              <a:t>Napredno iskanje</a:t>
            </a:r>
            <a:endParaRPr lang="en-US" dirty="0"/>
          </a:p>
          <a:p>
            <a:r>
              <a:rPr lang="sl-SI" dirty="0" smtClean="0"/>
              <a:t>Iskanje po poljih</a:t>
            </a:r>
            <a:endParaRPr lang="en-US" dirty="0"/>
          </a:p>
          <a:p>
            <a:r>
              <a:rPr lang="en-US" dirty="0" smtClean="0"/>
              <a:t>Boole</a:t>
            </a:r>
            <a:r>
              <a:rPr lang="sl-SI" dirty="0" err="1" smtClean="0"/>
              <a:t>ovi</a:t>
            </a:r>
            <a:r>
              <a:rPr lang="en-US" dirty="0" smtClean="0"/>
              <a:t> operator</a:t>
            </a:r>
            <a:r>
              <a:rPr lang="sl-SI" dirty="0" smtClean="0"/>
              <a:t>ji</a:t>
            </a:r>
            <a:endParaRPr lang="en-US" dirty="0"/>
          </a:p>
          <a:p>
            <a:r>
              <a:rPr lang="sl-SI" dirty="0" smtClean="0"/>
              <a:t>Frazno iskanje</a:t>
            </a:r>
            <a:endParaRPr lang="en-US" dirty="0"/>
          </a:p>
          <a:p>
            <a:r>
              <a:rPr lang="sl-SI" dirty="0" smtClean="0"/>
              <a:t>Krajšanje</a:t>
            </a:r>
            <a:endParaRPr lang="en-US" dirty="0"/>
          </a:p>
          <a:p>
            <a:r>
              <a:rPr lang="sl-SI" dirty="0" smtClean="0"/>
              <a:t>Brskanje</a:t>
            </a:r>
            <a:endParaRPr lang="en-US" dirty="0"/>
          </a:p>
          <a:p>
            <a:endParaRPr lang="en-US" dirty="0"/>
          </a:p>
        </p:txBody>
      </p:sp>
      <p:pic>
        <p:nvPicPr>
          <p:cNvPr id="8" name="Imat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441" y="2036087"/>
            <a:ext cx="4314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8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199" y="1825625"/>
            <a:ext cx="10279455" cy="4351338"/>
          </a:xfrm>
        </p:spPr>
        <p:txBody>
          <a:bodyPr/>
          <a:lstStyle/>
          <a:p>
            <a:r>
              <a:rPr lang="sl-SI" dirty="0" smtClean="0"/>
              <a:t>Vsak informacijski vir ima svoj nabor možnosti iskanja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702790"/>
            <a:ext cx="1955643" cy="587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38" y="4042877"/>
            <a:ext cx="1829700" cy="1381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103" y="2700232"/>
            <a:ext cx="5657850" cy="59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229" y="3843718"/>
            <a:ext cx="3022536" cy="13597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2169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2584010" cy="582597"/>
          </a:xfrm>
        </p:spPr>
        <p:txBody>
          <a:bodyPr>
            <a:normAutofit/>
          </a:bodyPr>
          <a:lstStyle/>
          <a:p>
            <a:r>
              <a:rPr lang="sl-SI" dirty="0" smtClean="0"/>
              <a:t>Osnovno iskanje</a:t>
            </a:r>
            <a:endParaRPr lang="en-U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38" y="1825625"/>
            <a:ext cx="2602224" cy="45538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47" y="3041256"/>
            <a:ext cx="4472223" cy="17471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062950" y="1825625"/>
            <a:ext cx="818805" cy="29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/>
          <p:cNvSpPr/>
          <p:nvPr/>
        </p:nvSpPr>
        <p:spPr>
          <a:xfrm>
            <a:off x="7761838" y="2864434"/>
            <a:ext cx="519717" cy="14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 9"/>
          <p:cNvSpPr/>
          <p:nvPr/>
        </p:nvSpPr>
        <p:spPr>
          <a:xfrm>
            <a:off x="7966193" y="4679378"/>
            <a:ext cx="519717" cy="145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 de fletxa recta 11"/>
          <p:cNvCxnSpPr/>
          <p:nvPr/>
        </p:nvCxnSpPr>
        <p:spPr>
          <a:xfrm flipV="1">
            <a:off x="5746173" y="1953491"/>
            <a:ext cx="3221182" cy="2067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de fletxa recta 13"/>
          <p:cNvCxnSpPr/>
          <p:nvPr/>
        </p:nvCxnSpPr>
        <p:spPr>
          <a:xfrm flipV="1">
            <a:off x="5766955" y="3010083"/>
            <a:ext cx="1870363" cy="1094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de fletxa recta 15"/>
          <p:cNvCxnSpPr/>
          <p:nvPr/>
        </p:nvCxnSpPr>
        <p:spPr>
          <a:xfrm>
            <a:off x="5746173" y="4149148"/>
            <a:ext cx="2172162" cy="639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30205" y="4819616"/>
            <a:ext cx="268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https://www.google.com/</a:t>
            </a:r>
            <a:r>
              <a:rPr lang="ca-E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1915" y="6424257"/>
            <a:ext cx="433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https://www.lonelyplanet.com/south-africa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656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84" y="3759073"/>
            <a:ext cx="5657850" cy="590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1" name="Imat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27" y="2476683"/>
            <a:ext cx="5551729" cy="37890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2584010" cy="582597"/>
          </a:xfrm>
        </p:spPr>
        <p:txBody>
          <a:bodyPr>
            <a:normAutofit/>
          </a:bodyPr>
          <a:lstStyle/>
          <a:p>
            <a:r>
              <a:rPr lang="sl-SI" dirty="0" smtClean="0"/>
              <a:t>Osnovno iskanje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52682" y="2611495"/>
            <a:ext cx="464695" cy="315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6637865" y="5984552"/>
            <a:ext cx="295143" cy="3062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>
            <a:off x="8844196" y="2903528"/>
            <a:ext cx="339903" cy="388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/>
          <p:nvPr/>
        </p:nvCxnSpPr>
        <p:spPr>
          <a:xfrm flipV="1">
            <a:off x="5406195" y="2965525"/>
            <a:ext cx="5746487" cy="895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de fletxa recta 23"/>
          <p:cNvCxnSpPr/>
          <p:nvPr/>
        </p:nvCxnSpPr>
        <p:spPr>
          <a:xfrm flipV="1">
            <a:off x="5406195" y="3125565"/>
            <a:ext cx="3438001" cy="73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 de fletxa recta 25"/>
          <p:cNvCxnSpPr/>
          <p:nvPr/>
        </p:nvCxnSpPr>
        <p:spPr>
          <a:xfrm>
            <a:off x="5406195" y="3860781"/>
            <a:ext cx="1231670" cy="212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25236" y="4412958"/>
            <a:ext cx="4025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https://www.ncbi.nlm.nih.gov/pubmed/</a:t>
            </a:r>
            <a:r>
              <a:rPr lang="ca-E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4160" y="6350436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https://www.ncbi.nlm.nih.gov/pubmed/25839061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75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7983" y="1877579"/>
            <a:ext cx="4456852" cy="1956665"/>
          </a:xfrm>
        </p:spPr>
        <p:txBody>
          <a:bodyPr>
            <a:normAutofit/>
          </a:bodyPr>
          <a:lstStyle/>
          <a:p>
            <a:r>
              <a:rPr lang="sl-SI" dirty="0" smtClean="0"/>
              <a:t>Napredno iskanje</a:t>
            </a:r>
            <a:endParaRPr lang="en-US" dirty="0"/>
          </a:p>
          <a:p>
            <a:pPr lvl="1"/>
            <a:r>
              <a:rPr lang="sl-SI" dirty="0" smtClean="0"/>
              <a:t>Zoži iskanje</a:t>
            </a:r>
            <a:endParaRPr lang="en-US" dirty="0"/>
          </a:p>
          <a:p>
            <a:r>
              <a:rPr lang="sl-SI" dirty="0" smtClean="0"/>
              <a:t>Iskanje po poljih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39305" y="6307672"/>
            <a:ext cx="573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2"/>
              </a:rPr>
              <a:t>https://www.google.com/advanced_search?hl=en-ES&amp;fg=1</a:t>
            </a:r>
            <a:r>
              <a:rPr lang="ca-ES" dirty="0"/>
              <a:t> 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834" y="1455117"/>
            <a:ext cx="6744422" cy="4852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70" y="3688297"/>
            <a:ext cx="2495550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23655" y="3688297"/>
            <a:ext cx="867295" cy="291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1" name="Connector de fletxa recta 10"/>
          <p:cNvCxnSpPr/>
          <p:nvPr/>
        </p:nvCxnSpPr>
        <p:spPr>
          <a:xfrm flipH="1">
            <a:off x="3200400" y="2712027"/>
            <a:ext cx="2982191" cy="112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7629" y="6307672"/>
            <a:ext cx="4334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5"/>
              </a:rPr>
              <a:t>https://www.lonelyplanet.com/south-africa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497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35" y="2053069"/>
            <a:ext cx="6858000" cy="356235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39" y="3979595"/>
            <a:ext cx="3514725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77983" y="1877579"/>
            <a:ext cx="4456852" cy="1956665"/>
          </a:xfrm>
        </p:spPr>
        <p:txBody>
          <a:bodyPr>
            <a:normAutofit/>
          </a:bodyPr>
          <a:lstStyle/>
          <a:p>
            <a:r>
              <a:rPr lang="sl-SI" dirty="0"/>
              <a:t>Napredno iskanje</a:t>
            </a:r>
            <a:endParaRPr lang="en-US" dirty="0"/>
          </a:p>
          <a:p>
            <a:pPr lvl="1"/>
            <a:r>
              <a:rPr lang="sl-SI" dirty="0"/>
              <a:t>Zoži iskanje</a:t>
            </a:r>
            <a:endParaRPr lang="en-US" dirty="0"/>
          </a:p>
          <a:p>
            <a:r>
              <a:rPr lang="sl-SI" dirty="0"/>
              <a:t>Iskanje po poljih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83727" y="2626959"/>
            <a:ext cx="613611" cy="2409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3" name="Connector de fletxa recta 12"/>
          <p:cNvCxnSpPr/>
          <p:nvPr/>
        </p:nvCxnSpPr>
        <p:spPr>
          <a:xfrm flipV="1">
            <a:off x="3865418" y="2867891"/>
            <a:ext cx="1018309" cy="1537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778978" y="5711087"/>
            <a:ext cx="496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4"/>
              </a:rPr>
              <a:t>https://www.ncbi.nlm.nih.gov/pubmed/29932206</a:t>
            </a:r>
            <a:r>
              <a:rPr lang="ca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70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92727" y="2490643"/>
            <a:ext cx="4087091" cy="2954193"/>
          </a:xfrm>
        </p:spPr>
        <p:txBody>
          <a:bodyPr>
            <a:normAutofit/>
          </a:bodyPr>
          <a:lstStyle/>
          <a:p>
            <a:r>
              <a:rPr lang="sl-SI" dirty="0" err="1" smtClean="0"/>
              <a:t>Booleovi</a:t>
            </a:r>
            <a:r>
              <a:rPr lang="sl-SI" dirty="0" smtClean="0"/>
              <a:t>  (logični) operatorji</a:t>
            </a:r>
            <a:endParaRPr lang="en-US" dirty="0"/>
          </a:p>
          <a:p>
            <a:pPr lvl="1"/>
            <a:r>
              <a:rPr lang="sl-SI" dirty="0" smtClean="0"/>
              <a:t>Zoži iskanje (AND, NOT)</a:t>
            </a:r>
            <a:endParaRPr lang="en-US" dirty="0"/>
          </a:p>
          <a:p>
            <a:pPr lvl="1"/>
            <a:r>
              <a:rPr lang="sl-SI" dirty="0" smtClean="0"/>
              <a:t>Razširi iskanje (OR)</a:t>
            </a:r>
            <a:endParaRPr lang="en-US" dirty="0"/>
          </a:p>
          <a:p>
            <a:r>
              <a:rPr lang="sl-SI" dirty="0" smtClean="0"/>
              <a:t>Uporaba oklepajev za določanje prioritete izvajanja operacij</a:t>
            </a:r>
            <a:endParaRPr lang="en-US" dirty="0"/>
          </a:p>
          <a:p>
            <a:r>
              <a:rPr lang="sl-SI" dirty="0" smtClean="0"/>
              <a:t>Iskanje po poljih</a:t>
            </a:r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34" y="1825625"/>
            <a:ext cx="5981966" cy="38164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70522" y="6075053"/>
            <a:ext cx="561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>
                <a:hlinkClick r:id="rId3"/>
              </a:rPr>
              <a:t>Boolean </a:t>
            </a:r>
            <a:r>
              <a:rPr lang="es-ES" b="1" i="1" dirty="0" err="1">
                <a:hlinkClick r:id="rId3"/>
              </a:rPr>
              <a:t>operators</a:t>
            </a:r>
            <a:r>
              <a:rPr lang="es-ES" b="1" dirty="0"/>
              <a:t>. </a:t>
            </a:r>
            <a:r>
              <a:rPr lang="es-ES" b="1" dirty="0" err="1"/>
              <a:t>Information</a:t>
            </a:r>
            <a:r>
              <a:rPr lang="es-ES" b="1" dirty="0"/>
              <a:t> </a:t>
            </a:r>
            <a:r>
              <a:rPr lang="es-ES" b="1" dirty="0" err="1"/>
              <a:t>Resource</a:t>
            </a:r>
            <a:r>
              <a:rPr lang="es-ES" b="1" dirty="0"/>
              <a:t> Centre Blog.</a:t>
            </a:r>
          </a:p>
        </p:txBody>
      </p:sp>
    </p:spTree>
    <p:extLst>
      <p:ext uri="{BB962C8B-B14F-4D97-AF65-F5344CB8AC3E}">
        <p14:creationId xmlns:p14="http://schemas.microsoft.com/office/powerpoint/2010/main" val="111996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83232"/>
            <a:ext cx="10515600" cy="1325563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Faze procesa iskanja</a:t>
            </a:r>
            <a:endParaRPr lang="ca-E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59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151909" cy="709757"/>
          </a:xfrm>
        </p:spPr>
        <p:txBody>
          <a:bodyPr>
            <a:normAutofit/>
          </a:bodyPr>
          <a:lstStyle/>
          <a:p>
            <a:r>
              <a:rPr lang="sl-SI" dirty="0" err="1" smtClean="0"/>
              <a:t>Booleovi</a:t>
            </a:r>
            <a:r>
              <a:rPr lang="sl-SI" dirty="0" smtClean="0"/>
              <a:t> operatorji</a:t>
            </a:r>
            <a:endParaRPr lang="en-US" dirty="0"/>
          </a:p>
        </p:txBody>
      </p:sp>
      <p:sp>
        <p:nvSpPr>
          <p:cNvPr id="9" name="Contenidor de contingut 2"/>
          <p:cNvSpPr txBox="1">
            <a:spLocks/>
          </p:cNvSpPr>
          <p:nvPr/>
        </p:nvSpPr>
        <p:spPr>
          <a:xfrm>
            <a:off x="1780309" y="6223286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AND</a:t>
            </a:r>
          </a:p>
        </p:txBody>
      </p:sp>
      <p:sp>
        <p:nvSpPr>
          <p:cNvPr id="11" name="Contenidor de contingut 2"/>
          <p:cNvSpPr txBox="1">
            <a:spLocks/>
          </p:cNvSpPr>
          <p:nvPr/>
        </p:nvSpPr>
        <p:spPr>
          <a:xfrm>
            <a:off x="5744440" y="6200193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OR</a:t>
            </a:r>
          </a:p>
        </p:txBody>
      </p:sp>
      <p:sp>
        <p:nvSpPr>
          <p:cNvPr id="12" name="Contenidor de contingut 2"/>
          <p:cNvSpPr txBox="1">
            <a:spLocks/>
          </p:cNvSpPr>
          <p:nvPr/>
        </p:nvSpPr>
        <p:spPr>
          <a:xfrm>
            <a:off x="9583880" y="6236705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NOT</a:t>
            </a: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819" y="2525856"/>
            <a:ext cx="3076575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t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17" y="2412855"/>
            <a:ext cx="278130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84" y="2474768"/>
            <a:ext cx="3133725" cy="3524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197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151909" cy="709757"/>
          </a:xfrm>
        </p:spPr>
        <p:txBody>
          <a:bodyPr>
            <a:normAutofit/>
          </a:bodyPr>
          <a:lstStyle/>
          <a:p>
            <a:r>
              <a:rPr lang="sl-SI" dirty="0" err="1" smtClean="0"/>
              <a:t>Booleovi</a:t>
            </a:r>
            <a:r>
              <a:rPr lang="sl-SI" dirty="0" smtClean="0"/>
              <a:t> operatorji</a:t>
            </a:r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878138"/>
            <a:ext cx="3564335" cy="204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928" y="2878138"/>
            <a:ext cx="3641515" cy="2047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98" y="2861034"/>
            <a:ext cx="3169983" cy="20642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ontenidor de contingut 2"/>
          <p:cNvSpPr txBox="1">
            <a:spLocks/>
          </p:cNvSpPr>
          <p:nvPr/>
        </p:nvSpPr>
        <p:spPr>
          <a:xfrm>
            <a:off x="1780309" y="5308888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AND</a:t>
            </a:r>
          </a:p>
        </p:txBody>
      </p:sp>
      <p:sp>
        <p:nvSpPr>
          <p:cNvPr id="8" name="Contenidor de contingut 2"/>
          <p:cNvSpPr txBox="1">
            <a:spLocks/>
          </p:cNvSpPr>
          <p:nvPr/>
        </p:nvSpPr>
        <p:spPr>
          <a:xfrm>
            <a:off x="5744440" y="5285795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OR</a:t>
            </a:r>
          </a:p>
        </p:txBody>
      </p:sp>
      <p:sp>
        <p:nvSpPr>
          <p:cNvPr id="9" name="Contenidor de contingut 2"/>
          <p:cNvSpPr txBox="1">
            <a:spLocks/>
          </p:cNvSpPr>
          <p:nvPr/>
        </p:nvSpPr>
        <p:spPr>
          <a:xfrm>
            <a:off x="9583880" y="5322307"/>
            <a:ext cx="1004455" cy="58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794469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5"/>
            <a:ext cx="3733800" cy="1152525"/>
          </a:xfrm>
        </p:spPr>
        <p:txBody>
          <a:bodyPr/>
          <a:lstStyle/>
          <a:p>
            <a:r>
              <a:rPr lang="sl-SI" dirty="0" smtClean="0"/>
              <a:t>Frazno iskanje</a:t>
            </a:r>
            <a:endParaRPr lang="en-US" dirty="0"/>
          </a:p>
          <a:p>
            <a:pPr lvl="1"/>
            <a:r>
              <a:rPr lang="sl-SI" dirty="0" smtClean="0"/>
              <a:t>Zoži iskanje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3890889"/>
            <a:ext cx="6634163" cy="800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2914577"/>
            <a:ext cx="3057525" cy="35528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1879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6"/>
            <a:ext cx="3484418" cy="1104610"/>
          </a:xfrm>
        </p:spPr>
        <p:txBody>
          <a:bodyPr/>
          <a:lstStyle/>
          <a:p>
            <a:r>
              <a:rPr lang="sl-SI" dirty="0" smtClean="0"/>
              <a:t>Krajšanje</a:t>
            </a:r>
            <a:endParaRPr lang="en-US" dirty="0"/>
          </a:p>
          <a:p>
            <a:pPr lvl="1"/>
            <a:r>
              <a:rPr lang="sl-SI" dirty="0" smtClean="0"/>
              <a:t>Razširi iskanje</a:t>
            </a:r>
            <a:endParaRPr lang="en-U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2398712"/>
            <a:ext cx="5695950" cy="695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7" y="3342842"/>
            <a:ext cx="1731818" cy="2729345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6" y="3106738"/>
            <a:ext cx="4205034" cy="2234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Contenidor de contingut 2"/>
          <p:cNvSpPr txBox="1">
            <a:spLocks/>
          </p:cNvSpPr>
          <p:nvPr/>
        </p:nvSpPr>
        <p:spPr>
          <a:xfrm>
            <a:off x="1303284" y="5510938"/>
            <a:ext cx="3484418" cy="561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sz="2400" dirty="0" smtClean="0"/>
              <a:t>Ponekod avtomatično krajšanje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178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sl-SI" dirty="0" smtClean="0"/>
              <a:t>Brskanje</a:t>
            </a:r>
            <a:endParaRPr lang="en-US" dirty="0"/>
          </a:p>
          <a:p>
            <a:pPr lvl="1"/>
            <a:r>
              <a:rPr lang="sl-SI" dirty="0" smtClean="0"/>
              <a:t>Koncepti hierarhično strukturirani</a:t>
            </a:r>
            <a:endParaRPr lang="en-U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164" y="2244255"/>
            <a:ext cx="6778851" cy="32986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http://dmoz-odp.org/</a:t>
            </a:r>
            <a:r>
              <a:rPr lang="ca-E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3820F-4350-46A0-AFA9-4B8E3DE962E2}"/>
              </a:ext>
            </a:extLst>
          </p:cNvPr>
          <p:cNvSpPr/>
          <p:nvPr/>
        </p:nvSpPr>
        <p:spPr>
          <a:xfrm>
            <a:off x="4984955" y="3465871"/>
            <a:ext cx="1401097" cy="427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6568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sl-SI" dirty="0" smtClean="0"/>
              <a:t>Brskanje</a:t>
            </a:r>
            <a:endParaRPr lang="en-US" dirty="0"/>
          </a:p>
          <a:p>
            <a:pPr lvl="1"/>
            <a:r>
              <a:rPr lang="sl-SI" dirty="0" smtClean="0"/>
              <a:t>Koncepti hierarhično strukturirani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2"/>
              </a:rPr>
              <a:t>http://dmoz-odp.org/</a:t>
            </a:r>
            <a:r>
              <a:rPr lang="ca-ES" dirty="0"/>
              <a:t> 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1193CD3F-F8A7-47FF-9C65-76A72E6F3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296" y="1842909"/>
            <a:ext cx="5739632" cy="3806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CB300F-6BED-4246-B23F-1BF503AB0734}"/>
              </a:ext>
            </a:extLst>
          </p:cNvPr>
          <p:cNvSpPr/>
          <p:nvPr/>
        </p:nvSpPr>
        <p:spPr>
          <a:xfrm>
            <a:off x="5088296" y="4616246"/>
            <a:ext cx="1106027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6548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>
            <a:extLst>
              <a:ext uri="{FF2B5EF4-FFF2-40B4-BE49-F238E27FC236}">
                <a16:creationId xmlns:a16="http://schemas.microsoft.com/office/drawing/2014/main" id="{97A87FC4-F9B4-46E2-AC55-FAC54982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96" y="1661192"/>
            <a:ext cx="5483368" cy="38795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How to search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95300" y="1815233"/>
            <a:ext cx="4003964" cy="1894321"/>
          </a:xfrm>
        </p:spPr>
        <p:txBody>
          <a:bodyPr/>
          <a:lstStyle/>
          <a:p>
            <a:r>
              <a:rPr lang="sl-SI" dirty="0"/>
              <a:t>Brskanje</a:t>
            </a:r>
            <a:endParaRPr lang="en-US" dirty="0"/>
          </a:p>
          <a:p>
            <a:pPr lvl="1"/>
            <a:r>
              <a:rPr lang="sl-SI" dirty="0"/>
              <a:t>Koncepti hierarhično strukturirani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25619" y="5649741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hlinkClick r:id="rId3"/>
              </a:rPr>
              <a:t>http://dmoz-odp.org/</a:t>
            </a:r>
            <a:r>
              <a:rPr lang="ca-E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CB300F-6BED-4246-B23F-1BF503AB0734}"/>
              </a:ext>
            </a:extLst>
          </p:cNvPr>
          <p:cNvSpPr/>
          <p:nvPr/>
        </p:nvSpPr>
        <p:spPr>
          <a:xfrm>
            <a:off x="5542986" y="2138516"/>
            <a:ext cx="2775104" cy="35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91AE75-AAD7-4BD1-86ED-4F750290192D}"/>
              </a:ext>
            </a:extLst>
          </p:cNvPr>
          <p:cNvSpPr/>
          <p:nvPr/>
        </p:nvSpPr>
        <p:spPr>
          <a:xfrm>
            <a:off x="5013140" y="3786390"/>
            <a:ext cx="4130859" cy="17543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89443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Kako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38200" y="1825624"/>
            <a:ext cx="4003964" cy="1894321"/>
          </a:xfrm>
        </p:spPr>
        <p:txBody>
          <a:bodyPr/>
          <a:lstStyle/>
          <a:p>
            <a:r>
              <a:rPr lang="sl-SI" dirty="0" smtClean="0"/>
              <a:t>Brskanje / fasetna navigacija</a:t>
            </a:r>
            <a:endParaRPr lang="en-US" dirty="0"/>
          </a:p>
          <a:p>
            <a:pPr lvl="1"/>
            <a:r>
              <a:rPr lang="sl-SI" dirty="0" smtClean="0"/>
              <a:t>Filtriranje</a:t>
            </a:r>
          </a:p>
          <a:p>
            <a:pPr lvl="2"/>
            <a:r>
              <a:rPr lang="sl-SI" dirty="0" smtClean="0"/>
              <a:t>Zoži iskanje</a:t>
            </a:r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31" y="1825624"/>
            <a:ext cx="5966524" cy="4296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257799" y="2202873"/>
            <a:ext cx="1454727" cy="3408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25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Vrednotenje rezultatov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Objektivna relevantnost</a:t>
            </a:r>
            <a:endParaRPr lang="en-US" dirty="0"/>
          </a:p>
          <a:p>
            <a:pPr lvl="1"/>
            <a:r>
              <a:rPr lang="sl-SI" dirty="0" smtClean="0"/>
              <a:t>Avtorstvo</a:t>
            </a:r>
            <a:endParaRPr lang="en-US" dirty="0"/>
          </a:p>
          <a:p>
            <a:pPr lvl="1"/>
            <a:r>
              <a:rPr lang="sl-SI" dirty="0" smtClean="0"/>
              <a:t>Vsebina</a:t>
            </a:r>
            <a:endParaRPr lang="en-US" dirty="0"/>
          </a:p>
          <a:p>
            <a:pPr lvl="1"/>
            <a:r>
              <a:rPr lang="sl-SI" dirty="0" smtClean="0"/>
              <a:t>Ažurnost</a:t>
            </a:r>
            <a:endParaRPr lang="en-US" dirty="0"/>
          </a:p>
          <a:p>
            <a:pPr lvl="1"/>
            <a:r>
              <a:rPr lang="sl-SI" dirty="0" smtClean="0"/>
              <a:t>Avtoriteta publikacije</a:t>
            </a:r>
            <a:endParaRPr lang="en-US" dirty="0"/>
          </a:p>
          <a:p>
            <a:pPr lvl="1"/>
            <a:r>
              <a:rPr lang="sl-SI" dirty="0" smtClean="0"/>
              <a:t>Dostop</a:t>
            </a:r>
            <a:endParaRPr lang="en-US" dirty="0"/>
          </a:p>
          <a:p>
            <a:r>
              <a:rPr lang="sl-SI" dirty="0" smtClean="0"/>
              <a:t>Subjektivna relevantnost</a:t>
            </a:r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43492"/>
            <a:ext cx="5032052" cy="237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3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38323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Phases of the search process</a:t>
            </a:r>
            <a:endParaRPr lang="ca-ES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idor de contingut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Kaj potrebujemo?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Jasno identificirati problem, ki ga moramo rešiti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Predmetna analiza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Situacijska analiza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sl-SI" dirty="0" smtClean="0"/>
              <a:t>Seznam izrazov za iskanje</a:t>
            </a:r>
            <a:endParaRPr lang="en-US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96" y="2790776"/>
            <a:ext cx="4575258" cy="317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7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592984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Andreu Sulé,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sl-SI" dirty="0" smtClean="0"/>
              <a:t>Jasno identificirati problem, ki ga je potrebno rešiti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Glavni namen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sl-SI" dirty="0" smtClean="0"/>
              <a:t>Najti </a:t>
            </a:r>
            <a:r>
              <a:rPr lang="sl-SI" b="1" dirty="0" smtClean="0"/>
              <a:t>najboljše informacije</a:t>
            </a:r>
            <a:r>
              <a:rPr lang="en-US" b="1" dirty="0" smtClean="0"/>
              <a:t> </a:t>
            </a:r>
            <a:r>
              <a:rPr lang="sl-SI" dirty="0" smtClean="0"/>
              <a:t>za rešitev problema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sl-SI" dirty="0" smtClean="0"/>
              <a:t>Izogib </a:t>
            </a:r>
            <a:r>
              <a:rPr lang="sl-SI" dirty="0" err="1" smtClean="0"/>
              <a:t>nerelevantnim</a:t>
            </a:r>
            <a:r>
              <a:rPr lang="sl-SI" dirty="0" smtClean="0"/>
              <a:t> informacijam </a:t>
            </a:r>
            <a:r>
              <a:rPr lang="en-US" dirty="0" smtClean="0"/>
              <a:t>(</a:t>
            </a:r>
            <a:r>
              <a:rPr lang="sl-SI" dirty="0" smtClean="0"/>
              <a:t>šumu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sl-SI" dirty="0" smtClean="0"/>
              <a:t>Izogib pomanjkanju</a:t>
            </a:r>
            <a:r>
              <a:rPr lang="en-US" dirty="0" smtClean="0"/>
              <a:t> </a:t>
            </a:r>
            <a:r>
              <a:rPr lang="sl-SI" dirty="0" smtClean="0"/>
              <a:t>relevantnih informacij</a:t>
            </a:r>
            <a:r>
              <a:rPr lang="en-US" dirty="0" smtClean="0"/>
              <a:t> (</a:t>
            </a:r>
            <a:r>
              <a:rPr lang="sl-SI" dirty="0" smtClean="0"/>
              <a:t>tišini</a:t>
            </a:r>
            <a:r>
              <a:rPr lang="en-US" dirty="0" smtClean="0"/>
              <a:t>)</a:t>
            </a:r>
            <a:endParaRPr lang="en-US" dirty="0"/>
          </a:p>
          <a:p>
            <a:r>
              <a:rPr lang="sl-SI" dirty="0" smtClean="0"/>
              <a:t>Analiza problema</a:t>
            </a:r>
            <a:endParaRPr lang="en-US" dirty="0"/>
          </a:p>
          <a:p>
            <a:pPr lvl="1"/>
            <a:r>
              <a:rPr lang="sl-SI" dirty="0" smtClean="0"/>
              <a:t>Določiti obseg informacij, ki jih potrebujemo </a:t>
            </a:r>
            <a:r>
              <a:rPr lang="en-US" dirty="0" smtClean="0"/>
              <a:t>(</a:t>
            </a:r>
            <a:r>
              <a:rPr lang="sl-SI" dirty="0" smtClean="0"/>
              <a:t>predmet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sl-SI" dirty="0" smtClean="0"/>
              <a:t>Določiti značilnosti, ki jih informacije morajo imeti </a:t>
            </a:r>
            <a:r>
              <a:rPr lang="en-US" dirty="0" smtClean="0"/>
              <a:t>(</a:t>
            </a:r>
            <a:r>
              <a:rPr lang="en-US" dirty="0" err="1" smtClean="0"/>
              <a:t>situa</a:t>
            </a:r>
            <a:r>
              <a:rPr lang="sl-SI" dirty="0" err="1" smtClean="0"/>
              <a:t>cija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sl-SI" dirty="0" smtClean="0"/>
              <a:t>Predmetna analiza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Splošna tema</a:t>
            </a:r>
            <a:endParaRPr lang="en-US" dirty="0"/>
          </a:p>
          <a:p>
            <a:r>
              <a:rPr lang="sl-SI" dirty="0" smtClean="0"/>
              <a:t>Specifični vidiki teme</a:t>
            </a:r>
            <a:endParaRPr lang="en-US" dirty="0"/>
          </a:p>
          <a:p>
            <a:r>
              <a:rPr lang="en-US" dirty="0" smtClean="0"/>
              <a:t>Po</a:t>
            </a:r>
            <a:r>
              <a:rPr lang="sl-SI" dirty="0" err="1" smtClean="0"/>
              <a:t>gled</a:t>
            </a:r>
            <a:r>
              <a:rPr lang="sl-SI" dirty="0" smtClean="0"/>
              <a:t> na temo</a:t>
            </a:r>
            <a:endParaRPr lang="en-US" dirty="0"/>
          </a:p>
          <a:p>
            <a:r>
              <a:rPr lang="sl-SI" dirty="0" smtClean="0"/>
              <a:t>Zemljepisni obseg</a:t>
            </a:r>
            <a:endParaRPr lang="en-US" dirty="0"/>
          </a:p>
          <a:p>
            <a:r>
              <a:rPr lang="sl-SI" dirty="0" smtClean="0"/>
              <a:t>Časovni obseg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dirty="0" smtClean="0"/>
              <a:t>Povezano s tem, kje in kako iskati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5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 smtClean="0"/>
              <a:t>Situa</a:t>
            </a:r>
            <a:r>
              <a:rPr lang="sl-SI" dirty="0" err="1" smtClean="0"/>
              <a:t>cijska</a:t>
            </a:r>
            <a:r>
              <a:rPr lang="sl-SI" dirty="0" smtClean="0"/>
              <a:t> analiza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Povezano s samo situacijo </a:t>
            </a:r>
            <a:r>
              <a:rPr lang="en-US" dirty="0" smtClean="0"/>
              <a:t>(</a:t>
            </a:r>
            <a:r>
              <a:rPr lang="sl-SI" dirty="0" smtClean="0"/>
              <a:t>povezano s tem, kje iskati in z vrednotenjem rezultatov)</a:t>
            </a:r>
            <a:endParaRPr lang="en-US" dirty="0"/>
          </a:p>
          <a:p>
            <a:pPr lvl="1"/>
            <a:r>
              <a:rPr lang="sl-SI" dirty="0" smtClean="0"/>
              <a:t>Namen</a:t>
            </a:r>
            <a:endParaRPr lang="en-US" dirty="0"/>
          </a:p>
          <a:p>
            <a:pPr lvl="1"/>
            <a:r>
              <a:rPr lang="sl-SI" dirty="0" smtClean="0"/>
              <a:t>Izčrpnost</a:t>
            </a:r>
            <a:endParaRPr lang="en-US" dirty="0"/>
          </a:p>
          <a:p>
            <a:pPr lvl="1"/>
            <a:r>
              <a:rPr lang="en-US" dirty="0" smtClean="0"/>
              <a:t>T</a:t>
            </a:r>
            <a:r>
              <a:rPr lang="sl-SI" dirty="0" err="1" smtClean="0"/>
              <a:t>ip</a:t>
            </a:r>
            <a:r>
              <a:rPr lang="sl-SI" dirty="0" smtClean="0"/>
              <a:t> virov</a:t>
            </a:r>
            <a:endParaRPr lang="en-US" dirty="0"/>
          </a:p>
          <a:p>
            <a:pPr lvl="1"/>
            <a:r>
              <a:rPr lang="sl-SI" dirty="0" smtClean="0"/>
              <a:t>Čas za najdenje in branje informacij</a:t>
            </a:r>
            <a:endParaRPr lang="en-US" dirty="0"/>
          </a:p>
          <a:p>
            <a:r>
              <a:rPr lang="sl-SI" dirty="0" smtClean="0"/>
              <a:t>Povezano s tistim, ki ima informacijsko potrebo</a:t>
            </a:r>
            <a:r>
              <a:rPr lang="en-US" dirty="0" smtClean="0"/>
              <a:t> (</a:t>
            </a:r>
            <a:r>
              <a:rPr lang="sl-SI" dirty="0" smtClean="0"/>
              <a:t>povezano z vrednotenjem rezultatov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sl-SI" dirty="0" smtClean="0"/>
              <a:t>Nivo izobrazbe</a:t>
            </a:r>
            <a:endParaRPr lang="en-US" dirty="0"/>
          </a:p>
          <a:p>
            <a:pPr lvl="1"/>
            <a:r>
              <a:rPr lang="sl-SI" dirty="0" smtClean="0"/>
              <a:t>Predznanje o temi</a:t>
            </a:r>
            <a:endParaRPr lang="en-US" dirty="0"/>
          </a:p>
          <a:p>
            <a:pPr lvl="1"/>
            <a:r>
              <a:rPr lang="sl-SI" dirty="0" smtClean="0"/>
              <a:t>Znanje jezikov</a:t>
            </a:r>
            <a:endParaRPr lang="en-US" dirty="0"/>
          </a:p>
          <a:p>
            <a:pPr lvl="1"/>
            <a:r>
              <a:rPr lang="sl-SI" dirty="0" smtClean="0"/>
              <a:t>Možnost dostopa do informacij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sl-SI" dirty="0" smtClean="0"/>
              <a:t>Seznam izrazov za iskanje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637309" y="1758155"/>
            <a:ext cx="3041074" cy="2346253"/>
          </a:xfrm>
        </p:spPr>
        <p:txBody>
          <a:bodyPr>
            <a:normAutofit/>
          </a:bodyPr>
          <a:lstStyle/>
          <a:p>
            <a:r>
              <a:rPr lang="sl-SI" dirty="0" smtClean="0"/>
              <a:t>Izrazi</a:t>
            </a:r>
            <a:endParaRPr lang="en-US" dirty="0"/>
          </a:p>
          <a:p>
            <a:r>
              <a:rPr lang="en-US" dirty="0" smtClean="0"/>
              <a:t>S</a:t>
            </a:r>
            <a:r>
              <a:rPr lang="sl-SI" dirty="0" err="1" smtClean="0"/>
              <a:t>inonimi</a:t>
            </a:r>
            <a:endParaRPr lang="en-US" dirty="0"/>
          </a:p>
          <a:p>
            <a:r>
              <a:rPr lang="en-US" dirty="0" smtClean="0"/>
              <a:t>E</a:t>
            </a:r>
            <a:r>
              <a:rPr lang="sl-SI" dirty="0" err="1" smtClean="0"/>
              <a:t>kvivalenti</a:t>
            </a:r>
            <a:r>
              <a:rPr lang="sl-SI" dirty="0" smtClean="0"/>
              <a:t> v drugih jezikih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/>
          </p:nvPr>
        </p:nvGraphicFramePr>
        <p:xfrm>
          <a:off x="3767282" y="1839335"/>
          <a:ext cx="773545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l-SI" sz="1600" noProof="0" dirty="0" smtClean="0">
                          <a:solidFill>
                            <a:schemeClr val="tx1"/>
                          </a:solidFill>
                        </a:rPr>
                        <a:t>Angleščina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noProof="0" dirty="0" smtClean="0">
                          <a:solidFill>
                            <a:schemeClr val="tx1"/>
                          </a:solidFill>
                        </a:rPr>
                        <a:t>Nemščina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noProof="0" dirty="0" smtClean="0">
                          <a:solidFill>
                            <a:schemeClr val="tx1"/>
                          </a:solidFill>
                        </a:rPr>
                        <a:t>Španščina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Patriot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Terrorism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Terrorismus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Terrorismo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Jurisprudence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Jurisprudenz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Jurisprudencia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Libraries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Bibliotheken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Bibliotecas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Library 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Benutzer der Bibliothek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Usuarios de bibliotecas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Information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Datenschutz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Privacidad de la 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Data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Datenprivatsphäre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Privacidad de los 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Data protection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>
                          <a:solidFill>
                            <a:schemeClr val="tx1"/>
                          </a:solidFill>
                        </a:rPr>
                        <a:t>Datenschutz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Protección de los datos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United</a:t>
                      </a: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 States of America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Vereinigte Staaten von Amerika</a:t>
                      </a:r>
                      <a:endParaRPr lang="en-U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Estados</a:t>
                      </a:r>
                      <a:r>
                        <a:rPr lang="es-ES" sz="1600" baseline="0" noProof="0" dirty="0">
                          <a:solidFill>
                            <a:schemeClr val="tx1"/>
                          </a:solidFill>
                        </a:rPr>
                        <a:t> Unidos de América</a:t>
                      </a:r>
                      <a:endParaRPr lang="es-ES" sz="16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noProof="0" dirty="0">
                          <a:solidFill>
                            <a:schemeClr val="tx1"/>
                          </a:solidFill>
                        </a:rPr>
                        <a:t>EE.UU.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64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811039" y="116472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4000" dirty="0" smtClean="0"/>
              <a:t>Predmetna in situacijska analiza določita:</a:t>
            </a:r>
            <a:endParaRPr lang="en-US" sz="40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Kje iskati</a:t>
            </a:r>
          </a:p>
          <a:p>
            <a:pPr marL="457200" lvl="1" indent="0" algn="ctr">
              <a:buNone/>
            </a:pP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Kako iskati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 algn="ctr">
              <a:buNone/>
            </a:pPr>
            <a:r>
              <a:rPr lang="sl-SI" sz="4000" dirty="0" smtClean="0">
                <a:solidFill>
                  <a:schemeClr val="accent1">
                    <a:lumMod val="75000"/>
                  </a:schemeClr>
                </a:solidFill>
              </a:rPr>
              <a:t>Vrednotenje rezultatov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3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1"/>
                </a:solidFill>
              </a:rPr>
              <a:t>Kje iskati?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sl-SI" dirty="0" smtClean="0"/>
              <a:t>Izbrati prava orodja</a:t>
            </a:r>
            <a:endParaRPr lang="en-U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858" y="1786688"/>
            <a:ext cx="2679448" cy="1339724"/>
          </a:xfrm>
          <a:prstGeom prst="rect">
            <a:avLst/>
          </a:prstGeom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186" y="3441021"/>
            <a:ext cx="1961396" cy="853784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922" y="4661210"/>
            <a:ext cx="2022128" cy="1201144"/>
          </a:xfrm>
          <a:prstGeom prst="rect">
            <a:avLst/>
          </a:prstGeom>
        </p:spPr>
      </p:pic>
      <p:pic>
        <p:nvPicPr>
          <p:cNvPr id="8" name="Imat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688" y="4992396"/>
            <a:ext cx="3099681" cy="869958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7234" y="3566829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95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AE737A-72D2-4F07-84A4-D46333E273A5}">
  <ds:schemaRefs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689</Words>
  <Application>Microsoft Office PowerPoint</Application>
  <PresentationFormat>Široki zaslon</PresentationFormat>
  <Paragraphs>224</Paragraphs>
  <Slides>30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30</vt:i4>
      </vt:variant>
    </vt:vector>
  </HeadingPairs>
  <TitlesOfParts>
    <vt:vector size="38" baseType="lpstr">
      <vt:lpstr>Century Gothic</vt:lpstr>
      <vt:lpstr>Calibri</vt:lpstr>
      <vt:lpstr>Wingdings</vt:lpstr>
      <vt:lpstr>Arial</vt:lpstr>
      <vt:lpstr>Raleway</vt:lpstr>
      <vt:lpstr>Wingdings 3</vt:lpstr>
      <vt:lpstr>Fjalla One</vt:lpstr>
      <vt:lpstr>Ion</vt:lpstr>
      <vt:lpstr>Proces iskanja</vt:lpstr>
      <vt:lpstr>Faze procesa iskanja</vt:lpstr>
      <vt:lpstr>Kaj potrebujemo?</vt:lpstr>
      <vt:lpstr>1. Jasno identificirati problem, ki ga je potrebno rešiti</vt:lpstr>
      <vt:lpstr>2. Predmetna analiza</vt:lpstr>
      <vt:lpstr>3. Situacijska analiza</vt:lpstr>
      <vt:lpstr>4. Seznam izrazov za iskanje</vt:lpstr>
      <vt:lpstr>PowerPoint prezentacija</vt:lpstr>
      <vt:lpstr>Kje iskati?</vt:lpstr>
      <vt:lpstr>Kje iskati?</vt:lpstr>
      <vt:lpstr>Google</vt:lpstr>
      <vt:lpstr>PubMed (podatkovna zbirka)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Kako iskati?</vt:lpstr>
      <vt:lpstr>How to search</vt:lpstr>
      <vt:lpstr>Kako iskati?</vt:lpstr>
      <vt:lpstr>Vrednotenje rezultatov</vt:lpstr>
      <vt:lpstr>Phases of the search process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2018-11-11T17:26:27Z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