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30" r:id="rId55"/>
    <p:sldId id="334" r:id="rId56"/>
  </p:sldIdLst>
  <p:sldSz cx="12192000" cy="6858000"/>
  <p:notesSz cx="7023100" cy="9309100"/>
  <p:embeddedFontLst>
    <p:embeddedFont>
      <p:font typeface="Century Gothic" panose="020B0502020202020204" pitchFamily="3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Raleway" panose="020B0604020202020204" charset="-18"/>
      <p:regular r:id="rId67"/>
      <p:bold r:id="rId68"/>
      <p:italic r:id="rId69"/>
      <p:boldItalic r:id="rId70"/>
    </p:embeddedFont>
    <p:embeddedFont>
      <p:font typeface="Wingdings 3" panose="05040102010807070707" pitchFamily="18" charset="2"/>
      <p:regular r:id="rId71"/>
    </p:embeddedFont>
    <p:embeddedFont>
      <p:font typeface="Fjalla One" panose="020B0604020202020204" charset="0"/>
      <p:regular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86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viewProps" Target="viewProps.xml"/><Relationship Id="rId110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font" Target="fonts/font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13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it-IT" dirty="0" smtClean="0"/>
            <a:t>casarosa@isti.cnr.it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600" kern="1200" dirty="0" smtClean="0"/>
            <a:t>casarosa@isti.cnr.it</a:t>
          </a:r>
          <a:endParaRPr lang="en-US" sz="5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013"/>
            <a:fld id="{D0C87434-DFC0-4069-9235-EFCD095DEA4A}" type="slidenum">
              <a:rPr lang="en-US" smtClean="0"/>
              <a:pPr defTabSz="989013"/>
              <a:t>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30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9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2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5FB47-5FBE-44A9-B024-AF723F89E3BE}" type="slidenum">
              <a:rPr lang="it-IT" smtClean="0">
                <a:latin typeface="Times New Roman" pitchFamily="18" charset="0"/>
              </a:rPr>
              <a:pPr/>
              <a:t>4</a:t>
            </a:fld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6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6702F-46A6-8D4D-8E38-07265C5C7F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E1382-9D1B-4696-8854-E78B23A055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983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9013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BBF45E-2B90-4DE4-9B5F-77C2A1AF4BF7}" type="slidenum">
              <a:rPr lang="en-US" sz="1300" smtClean="0">
                <a:latin typeface="Times New Roman" pitchFamily="18" charset="0"/>
              </a:rPr>
              <a:pPr/>
              <a:t>14</a:t>
            </a:fld>
            <a:endParaRPr lang="en-US" sz="13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249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249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7DDF49-147A-4D61-AFEE-C7EE880CD0AB}" type="slidenum">
              <a:rPr lang="it-IT" sz="1300" smtClean="0"/>
              <a:pPr/>
              <a:t>15</a:t>
            </a:fld>
            <a:endParaRPr lang="it-IT" sz="1300" smtClean="0"/>
          </a:p>
        </p:txBody>
      </p:sp>
    </p:spTree>
    <p:extLst>
      <p:ext uri="{BB962C8B-B14F-4D97-AF65-F5344CB8AC3E}">
        <p14:creationId xmlns:p14="http://schemas.microsoft.com/office/powerpoint/2010/main" val="18860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E1382-9D1B-4696-8854-E78B23A055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03D18-CEAF-46E7-A3DE-F28D9D645BB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3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D72D0-8661-4CA0-8338-06C93322AC5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9CBF-18FF-4316-9E94-75CE8359DC26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7E4C-857D-43C2-9A88-8597457267A6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D008-6E3E-4D29-B040-F9BD7181BB8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7E84-5983-4FD4-A700-FC2B2B51BA9C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F334-A57E-48BE-A898-499496978D8F}" type="datetime1">
              <a:rPr lang="en-US" smtClean="0"/>
              <a:t>11/17/2018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CE66-1946-4AAF-8F7A-8E64C5970014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2415-6228-4E15-8581-CD52B14672F8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81" y="132678"/>
            <a:ext cx="9404723" cy="7245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41" y="1116330"/>
            <a:ext cx="8946541" cy="49758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394C-96EA-47BA-BEAA-DD5452B13D3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62D1-708E-4178-B1B1-3BE3968CBDD1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F03E-930B-4BA7-AAAF-BE0D87EAA110}" type="datetime1">
              <a:rPr lang="en-US" smtClean="0"/>
              <a:t>11/17/2018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6A73-6D96-4806-91E5-D383E3732D0E}" type="datetime1">
              <a:rPr lang="en-US" smtClean="0"/>
              <a:t>11/17/2018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51" y="115850"/>
            <a:ext cx="9404723" cy="7414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B50C-FC13-45DC-B8B9-5A3A4CA0313A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21B2-9DEE-41C5-A337-F18C7E494125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A085-28B8-4D26-A9C0-7E4C75F79972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63B-3214-4F93-94F9-B2C3CDE2AA1A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989" y="115850"/>
            <a:ext cx="9404723" cy="790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9" y="1271351"/>
            <a:ext cx="8946541" cy="482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0D57C3-C2FF-436D-9AD1-209224CBBF49}" type="datetime1">
              <a:rPr lang="en-US" smtClean="0"/>
              <a:t>11/17/2018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Vittore Casarosa,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onardo_da_Vinci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The_Last_Supper_(Leonardo_da_Vinci)" TargetMode="External"/><Relationship Id="rId4" Type="http://schemas.openxmlformats.org/officeDocument/2006/relationships/hyperlink" Target="https://en.wikipedia.org/wiki/Mona_Lis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err="1" smtClean="0"/>
              <a:t>Semantico</a:t>
            </a:r>
            <a:r>
              <a:rPr lang="en-US" dirty="0" smtClean="0"/>
              <a:t> e Linked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Vittore </a:t>
            </a:r>
            <a:r>
              <a:rPr lang="en-US" dirty="0" err="1" smtClean="0"/>
              <a:t>Casarosa</a:t>
            </a:r>
            <a:r>
              <a:rPr lang="en-US" dirty="0" smtClean="0"/>
              <a:t>| </a:t>
            </a:r>
            <a:r>
              <a:rPr lang="hr-HR" dirty="0" smtClean="0"/>
              <a:t>A</a:t>
            </a:r>
            <a:r>
              <a:rPr lang="en-US" dirty="0" smtClean="0"/>
              <a:t>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Numero di pagine Web indicizzate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4" t="24954" r="17403" b="21299"/>
          <a:stretch/>
        </p:blipFill>
        <p:spPr bwMode="auto">
          <a:xfrm>
            <a:off x="2279576" y="1340768"/>
            <a:ext cx="777686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8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Architettura</a:t>
            </a:r>
            <a:r>
              <a:rPr lang="en-US" dirty="0" smtClean="0"/>
              <a:t> di un </a:t>
            </a:r>
            <a:r>
              <a:rPr lang="en-US" dirty="0" err="1" smtClean="0"/>
              <a:t>motore</a:t>
            </a:r>
            <a:r>
              <a:rPr lang="en-US" dirty="0" smtClean="0"/>
              <a:t> di </a:t>
            </a:r>
            <a:r>
              <a:rPr lang="en-US" dirty="0" err="1" smtClean="0"/>
              <a:t>ricerca</a:t>
            </a:r>
            <a:endParaRPr lang="en-US" dirty="0"/>
          </a:p>
        </p:txBody>
      </p:sp>
      <p:pic>
        <p:nvPicPr>
          <p:cNvPr id="5" name="Picture 4" descr="SearchEngineComponents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2" y="1316040"/>
            <a:ext cx="8172400" cy="50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Numero</a:t>
            </a:r>
            <a:r>
              <a:rPr lang="en-US" dirty="0" smtClean="0"/>
              <a:t> di </a:t>
            </a:r>
            <a:r>
              <a:rPr lang="en-US" dirty="0" err="1" smtClean="0"/>
              <a:t>ricerche</a:t>
            </a:r>
            <a:r>
              <a:rPr lang="en-US" dirty="0" smtClean="0"/>
              <a:t> di Google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8" y="1071717"/>
            <a:ext cx="6881812" cy="49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Cercare</a:t>
            </a:r>
            <a:r>
              <a:rPr lang="en-US" dirty="0" smtClean="0"/>
              <a:t> = To google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298" y="1340768"/>
            <a:ext cx="4806975" cy="491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3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digitali</a:t>
            </a:r>
            <a:endParaRPr lang="en-US" dirty="0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1" y="1357313"/>
            <a:ext cx="478631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Evoluzione dei componenti</a:t>
            </a:r>
            <a:br>
              <a:rPr lang="it-IT" dirty="0" smtClean="0"/>
            </a:br>
            <a:r>
              <a:rPr lang="it-IT" dirty="0" smtClean="0"/>
              <a:t>dei calcolatori e delle reti</a:t>
            </a:r>
            <a:endParaRPr 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657404" y="1576966"/>
            <a:ext cx="8382000" cy="51118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Tecnologia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calcolatori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Processori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CPU - da Kilo Hertz a Mega Hertz a Giga Hertz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Memoria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accesso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casuale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RAM – da Kilo Byte a Giga Byte</a:t>
            </a:r>
          </a:p>
          <a:p>
            <a:pPr lvl="1">
              <a:lnSpc>
                <a:spcPct val="90000"/>
              </a:lnSpc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Memorie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esterne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Nastri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dischi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Chiavette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memoria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CD</a:t>
            </a:r>
          </a:p>
          <a:p>
            <a:pPr lvl="2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DVD</a:t>
            </a:r>
          </a:p>
          <a:p>
            <a:pPr lvl="2">
              <a:lnSpc>
                <a:spcPct val="9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Da Mega Byte a Giga Byte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Tera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Byte a Peta Byte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Tecnologia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comunicazioni</a:t>
            </a:r>
            <a:r>
              <a:rPr lang="en-US" sz="1400" dirty="0"/>
              <a:t> (</a:t>
            </a:r>
            <a:r>
              <a:rPr lang="en-US" sz="1400" dirty="0" err="1"/>
              <a:t>telefoni</a:t>
            </a:r>
            <a:r>
              <a:rPr lang="en-US" sz="1400" dirty="0"/>
              <a:t> e </a:t>
            </a:r>
            <a:r>
              <a:rPr lang="en-US" sz="1400" dirty="0" err="1"/>
              <a:t>reti</a:t>
            </a:r>
            <a:r>
              <a:rPr lang="en-US" sz="1400" dirty="0"/>
              <a:t> di </a:t>
            </a:r>
            <a:r>
              <a:rPr lang="en-US" sz="1400" dirty="0" err="1"/>
              <a:t>calcolatori</a:t>
            </a:r>
            <a:r>
              <a:rPr lang="en-US" sz="14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Punto a </a:t>
            </a:r>
            <a:r>
              <a:rPr lang="en-US" sz="1400" dirty="0" err="1"/>
              <a:t>punto</a:t>
            </a:r>
            <a:r>
              <a:rPr lang="en-US" sz="1400" dirty="0"/>
              <a:t> </a:t>
            </a:r>
            <a:r>
              <a:rPr lang="en-US" sz="1400" dirty="0" err="1"/>
              <a:t>tramite</a:t>
            </a:r>
            <a:r>
              <a:rPr lang="en-US" sz="1400" dirty="0"/>
              <a:t> line </a:t>
            </a:r>
            <a:r>
              <a:rPr lang="en-US" sz="1400" dirty="0" err="1"/>
              <a:t>telefoniche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(</a:t>
            </a:r>
            <a:r>
              <a:rPr lang="en-US" sz="1400" dirty="0" err="1"/>
              <a:t>problemi</a:t>
            </a:r>
            <a:r>
              <a:rPr lang="en-US" sz="1400" dirty="0"/>
              <a:t> con </a:t>
            </a:r>
            <a:r>
              <a:rPr lang="en-US" sz="1400" dirty="0" err="1"/>
              <a:t>velocita</a:t>
            </a:r>
            <a:r>
              <a:rPr lang="en-US" sz="1400" dirty="0"/>
              <a:t>’ e </a:t>
            </a:r>
            <a:r>
              <a:rPr lang="en-US" sz="1400" dirty="0" err="1"/>
              <a:t>costo</a:t>
            </a:r>
            <a:r>
              <a:rPr lang="en-US" sz="1400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400" dirty="0" err="1"/>
              <a:t>Reti</a:t>
            </a:r>
            <a:r>
              <a:rPr lang="en-US" sz="1400" dirty="0"/>
              <a:t> </a:t>
            </a:r>
            <a:r>
              <a:rPr lang="en-US" sz="1400" dirty="0" err="1"/>
              <a:t>locali</a:t>
            </a:r>
            <a:r>
              <a:rPr lang="en-US" sz="1400" dirty="0"/>
              <a:t> (LAN - Local Area Network) </a:t>
            </a:r>
          </a:p>
          <a:p>
            <a:pPr lvl="1">
              <a:lnSpc>
                <a:spcPct val="90000"/>
              </a:lnSpc>
            </a:pPr>
            <a:r>
              <a:rPr lang="en-US" sz="1400" dirty="0" err="1"/>
              <a:t>Collegamento</a:t>
            </a:r>
            <a:r>
              <a:rPr lang="en-US" sz="1400" dirty="0"/>
              <a:t> </a:t>
            </a:r>
            <a:r>
              <a:rPr lang="en-US" sz="1400" dirty="0" err="1"/>
              <a:t>tra</a:t>
            </a:r>
            <a:r>
              <a:rPr lang="en-US" sz="1400" dirty="0"/>
              <a:t> </a:t>
            </a:r>
            <a:r>
              <a:rPr lang="en-US" sz="1400" dirty="0" err="1"/>
              <a:t>reti</a:t>
            </a:r>
            <a:r>
              <a:rPr lang="en-US" sz="1400" dirty="0"/>
              <a:t> (Inter-networking con </a:t>
            </a:r>
            <a:r>
              <a:rPr lang="en-US" sz="1400" dirty="0" err="1"/>
              <a:t>protocollo</a:t>
            </a:r>
            <a:r>
              <a:rPr lang="en-US" sz="1400" dirty="0"/>
              <a:t> TCP/IP)</a:t>
            </a:r>
          </a:p>
        </p:txBody>
      </p:sp>
    </p:spTree>
    <p:extLst>
      <p:ext uri="{BB962C8B-B14F-4D97-AF65-F5344CB8AC3E}">
        <p14:creationId xmlns:p14="http://schemas.microsoft.com/office/powerpoint/2010/main" val="3420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World Wide Web (www)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6581" y="1341439"/>
            <a:ext cx="9500419" cy="4992687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Combinazione di tecnologia informatica (HW e SW) e di tecnologia delle comunicazioni (reti) </a:t>
            </a:r>
          </a:p>
          <a:p>
            <a:r>
              <a:rPr lang="it-IT" dirty="0"/>
              <a:t>tutto è iniziato con il "collegamento ipertestuale" (web hyperlink, anni ottanta) </a:t>
            </a:r>
          </a:p>
          <a:p>
            <a:r>
              <a:rPr lang="it-IT" dirty="0"/>
              <a:t>poi è venuto il "browser" (primo browser </a:t>
            </a:r>
            <a:r>
              <a:rPr lang="it-IT" dirty="0" err="1"/>
              <a:t>Mosaic</a:t>
            </a:r>
            <a:r>
              <a:rPr lang="it-IT" dirty="0"/>
              <a:t>, primi anni novanta) </a:t>
            </a:r>
          </a:p>
          <a:p>
            <a:r>
              <a:rPr lang="it-IT" dirty="0"/>
              <a:t>poi è venuta l’ "esplosione delle informazioni" (metà degli anni novanta) </a:t>
            </a:r>
          </a:p>
          <a:p>
            <a:r>
              <a:rPr lang="it-IT" dirty="0"/>
              <a:t>poi </a:t>
            </a:r>
            <a:r>
              <a:rPr lang="it-IT" dirty="0" err="1"/>
              <a:t>e’</a:t>
            </a:r>
            <a:r>
              <a:rPr lang="it-IT" dirty="0"/>
              <a:t> arrivata la prima crisi ("dot come, dot </a:t>
            </a:r>
            <a:r>
              <a:rPr lang="it-IT" dirty="0" err="1"/>
              <a:t>gone</a:t>
            </a:r>
            <a:r>
              <a:rPr lang="it-IT" dirty="0"/>
              <a:t>", fine anni novanta) </a:t>
            </a:r>
          </a:p>
          <a:p>
            <a:r>
              <a:rPr lang="it-IT" dirty="0"/>
              <a:t>poi </a:t>
            </a:r>
            <a:r>
              <a:rPr lang="it-IT" dirty="0" err="1"/>
              <a:t>e’</a:t>
            </a:r>
            <a:r>
              <a:rPr lang="it-IT" dirty="0"/>
              <a:t> arrivata la seconda ondata (inizio anni 2000) </a:t>
            </a:r>
          </a:p>
          <a:p>
            <a:r>
              <a:rPr lang="it-IT" dirty="0"/>
              <a:t>poi è arrivato il Web 2.0 (intorno al 2004) </a:t>
            </a:r>
          </a:p>
          <a:p>
            <a:r>
              <a:rPr lang="it-IT" dirty="0"/>
              <a:t>poi è arrivato il Web 3.0 (intorno al 2010) </a:t>
            </a:r>
          </a:p>
          <a:p>
            <a:r>
              <a:rPr lang="it-IT" dirty="0"/>
              <a:t>oggi abbiamo: </a:t>
            </a:r>
          </a:p>
          <a:p>
            <a:pPr lvl="1"/>
            <a:r>
              <a:rPr lang="it-IT" dirty="0"/>
              <a:t>circa 1500 milioni di calcolatori (</a:t>
            </a:r>
            <a:r>
              <a:rPr lang="it-IT" dirty="0" err="1"/>
              <a:t>hosts</a:t>
            </a:r>
            <a:r>
              <a:rPr lang="it-IT" dirty="0"/>
              <a:t>) in Internet </a:t>
            </a:r>
          </a:p>
          <a:p>
            <a:pPr lvl="1"/>
            <a:r>
              <a:rPr lang="it-IT" dirty="0"/>
              <a:t>circa 45-50 miliardi di pagine on-line nel Web</a:t>
            </a:r>
          </a:p>
        </p:txBody>
      </p:sp>
    </p:spTree>
    <p:extLst>
      <p:ext uri="{BB962C8B-B14F-4D97-AF65-F5344CB8AC3E}">
        <p14:creationId xmlns:p14="http://schemas.microsoft.com/office/powerpoint/2010/main" val="28210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editori di 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/>
              <a:t>Applicazioni (programmi) per l'elaborazione dei testi iniziate già nei primi giorni dei calcolatori (anni sessanta) </a:t>
            </a:r>
          </a:p>
          <a:p>
            <a:r>
              <a:rPr lang="it-IT" sz="1800" dirty="0"/>
              <a:t>Un elaboratore di testi (text processor o editor) ha due funzionalità  principali:</a:t>
            </a:r>
          </a:p>
          <a:p>
            <a:pPr lvl="1"/>
            <a:r>
              <a:rPr lang="it-IT" sz="1600" dirty="0"/>
              <a:t>elaborazione del contenuto (testo) con funzioni come: trova, elimina,  sostituisci, inserisci, ecc.</a:t>
            </a:r>
          </a:p>
          <a:p>
            <a:pPr lvl="1"/>
            <a:r>
              <a:rPr lang="it-IT" sz="1600" dirty="0"/>
              <a:t>funzioni per specificare il formato di uscita; ad esempio: testo in corsivo, testo in grassetto, testo al centro, vai a nuova riga, ecc. </a:t>
            </a:r>
          </a:p>
          <a:p>
            <a:r>
              <a:rPr lang="it-IT" sz="1800" dirty="0"/>
              <a:t>I primi elaboratori di testi, per fornire le istruzioni di formattazione, usavano linguaggi di marcatura (</a:t>
            </a:r>
            <a:r>
              <a:rPr lang="it-IT" sz="1800" dirty="0" err="1"/>
              <a:t>mark</a:t>
            </a:r>
            <a:r>
              <a:rPr lang="it-IT" sz="1800" dirty="0"/>
              <a:t> up </a:t>
            </a:r>
            <a:r>
              <a:rPr lang="it-IT" sz="1800" dirty="0" err="1"/>
              <a:t>languages</a:t>
            </a:r>
            <a:r>
              <a:rPr lang="it-IT" sz="1800" dirty="0"/>
              <a:t>), cioè comandi di formattazione inseriti nel testo</a:t>
            </a:r>
          </a:p>
          <a:p>
            <a:pPr lvl="1"/>
            <a:r>
              <a:rPr lang="it-IT" sz="1600" dirty="0"/>
              <a:t>l’interazione avveniva tramite terminali tipo "macchina da scrivere" (</a:t>
            </a:r>
            <a:r>
              <a:rPr lang="it-IT" sz="1600" dirty="0" err="1"/>
              <a:t>teletype</a:t>
            </a:r>
            <a:r>
              <a:rPr lang="it-IT" sz="1600" dirty="0"/>
              <a:t>) e quindi </a:t>
            </a:r>
            <a:r>
              <a:rPr lang="it-IT" sz="1600" dirty="0" err="1"/>
              <a:t>interattivita’</a:t>
            </a:r>
            <a:r>
              <a:rPr lang="it-IT" sz="1600" dirty="0"/>
              <a:t> molto limitata, vedendo solo una riga del testo per volta</a:t>
            </a:r>
          </a:p>
          <a:p>
            <a:r>
              <a:rPr lang="it-IT" sz="1800" dirty="0"/>
              <a:t>Con l’arrivo dei display, la "seconda generazione" di elaboratori di testi ha cominciato a usare il paradigma WYSIWYG (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You</a:t>
            </a:r>
            <a:r>
              <a:rPr lang="it-IT" sz="1800" dirty="0"/>
              <a:t> </a:t>
            </a:r>
            <a:r>
              <a:rPr lang="it-IT" sz="1800" dirty="0" err="1"/>
              <a:t>See</a:t>
            </a:r>
            <a:r>
              <a:rPr lang="it-IT" sz="1800" dirty="0"/>
              <a:t>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What</a:t>
            </a:r>
            <a:r>
              <a:rPr lang="it-IT" sz="1800" dirty="0"/>
              <a:t> </a:t>
            </a:r>
            <a:r>
              <a:rPr lang="it-IT" sz="1800" dirty="0" err="1"/>
              <a:t>You</a:t>
            </a:r>
            <a:r>
              <a:rPr lang="it-IT" sz="1800" dirty="0"/>
              <a:t> </a:t>
            </a:r>
            <a:r>
              <a:rPr lang="it-IT" sz="1800" dirty="0" err="1"/>
              <a:t>Get</a:t>
            </a:r>
            <a:r>
              <a:rPr lang="it-IT" sz="1800" dirty="0"/>
              <a:t>) </a:t>
            </a:r>
          </a:p>
          <a:p>
            <a:pPr lvl="1"/>
            <a:r>
              <a:rPr lang="it-IT" sz="1600" dirty="0"/>
              <a:t>Interazione tramite schermo (display) e quindi </a:t>
            </a:r>
            <a:r>
              <a:rPr lang="it-IT" sz="1600" dirty="0" err="1"/>
              <a:t>interattivita’</a:t>
            </a:r>
            <a:r>
              <a:rPr lang="it-IT" sz="1600" dirty="0"/>
              <a:t> e formattazione molto </a:t>
            </a:r>
            <a:r>
              <a:rPr lang="it-IT" sz="1600" dirty="0" err="1"/>
              <a:t>piu’</a:t>
            </a:r>
            <a:r>
              <a:rPr lang="it-IT" sz="1600" dirty="0"/>
              <a:t> facili, tramite mouse</a:t>
            </a:r>
          </a:p>
        </p:txBody>
      </p:sp>
    </p:spTree>
    <p:extLst>
      <p:ext uri="{BB962C8B-B14F-4D97-AF65-F5344CB8AC3E}">
        <p14:creationId xmlns:p14="http://schemas.microsoft.com/office/powerpoint/2010/main" val="20155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Collegamenti (</a:t>
            </a:r>
            <a:r>
              <a:rPr lang="it-IT" dirty="0" err="1" smtClean="0"/>
              <a:t>hyperlinks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/>
              <a:t>L'idea del "collegamento ipertestuale" è stata proposta (sperimentalmente)  negli anni sessanta, come una </a:t>
            </a:r>
            <a:r>
              <a:rPr lang="it-IT" sz="1800" dirty="0" err="1"/>
              <a:t>funzionalita’</a:t>
            </a:r>
            <a:r>
              <a:rPr lang="it-IT" sz="1800" dirty="0"/>
              <a:t> aggiuntiva di uno "</a:t>
            </a:r>
            <a:r>
              <a:rPr lang="it-IT" sz="1800" dirty="0" err="1"/>
              <a:t>smart</a:t>
            </a:r>
            <a:r>
              <a:rPr lang="it-IT" sz="1800" dirty="0"/>
              <a:t> editor" </a:t>
            </a:r>
          </a:p>
          <a:p>
            <a:pPr lvl="1"/>
            <a:r>
              <a:rPr lang="it-IT" sz="1600" dirty="0"/>
              <a:t>selezionando una porzione di testo, era possibile aprire un secondo documento, specificato "dietro" il testo selezionato</a:t>
            </a:r>
          </a:p>
          <a:p>
            <a:pPr lvl="1"/>
            <a:r>
              <a:rPr lang="it-IT" sz="1600" dirty="0"/>
              <a:t>molto scomodo da utilizzare su un terminale tipo macchina da scrivere </a:t>
            </a:r>
          </a:p>
          <a:p>
            <a:r>
              <a:rPr lang="it-IT" sz="1800" dirty="0"/>
              <a:t>con l'arrivo degli schermi (display) e del mouse (anni ottanta) il collegamento ipertestuale è comparso di nuovo, dando luogo a "documenti 3D" </a:t>
            </a:r>
          </a:p>
          <a:p>
            <a:pPr lvl="1"/>
            <a:r>
              <a:rPr lang="it-IT" sz="1600" dirty="0"/>
              <a:t>facendo clic su una parte del testo era possibile aprire un secondo documento, visualizzato su un secondo "schermo virtuale", localizzato dietro al primo schermo</a:t>
            </a:r>
          </a:p>
          <a:p>
            <a:r>
              <a:rPr lang="it-IT" sz="1800" dirty="0"/>
              <a:t>con l'arrivo di Internet (veloce), il collegamento ipertestuale è diventato il "collegamento ipertestuale web" (hyperlink o semplicemente link)</a:t>
            </a:r>
          </a:p>
          <a:p>
            <a:pPr lvl="1"/>
            <a:r>
              <a:rPr lang="it-IT" sz="1600" dirty="0"/>
              <a:t>cliccando su una parte del testo è possibile aprire un secondo documento, proveniente da un altro calcolatore di Internet </a:t>
            </a:r>
          </a:p>
          <a:p>
            <a:pPr lvl="1"/>
            <a:r>
              <a:rPr lang="it-IT" sz="1600" dirty="0"/>
              <a:t>Tim </a:t>
            </a:r>
            <a:r>
              <a:rPr lang="it-IT" sz="1600" dirty="0" err="1"/>
              <a:t>Berners</a:t>
            </a:r>
            <a:r>
              <a:rPr lang="it-IT" sz="1600" dirty="0"/>
              <a:t> Lee è stato il primo a pubblicare e attuare questa idea</a:t>
            </a:r>
          </a:p>
        </p:txBody>
      </p:sp>
    </p:spTree>
    <p:extLst>
      <p:ext uri="{BB962C8B-B14F-4D97-AF65-F5344CB8AC3E}">
        <p14:creationId xmlns:p14="http://schemas.microsoft.com/office/powerpoint/2010/main" val="331902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browser (</a:t>
            </a:r>
            <a:r>
              <a:rPr lang="it-IT" dirty="0" err="1" smtClean="0"/>
              <a:t>app</a:t>
            </a:r>
            <a:r>
              <a:rPr lang="it-IT" dirty="0" smtClean="0"/>
              <a:t> per navigare </a:t>
            </a:r>
            <a:r>
              <a:rPr lang="it-IT" dirty="0" smtClean="0">
                <a:sym typeface="Wingdings" panose="05000000000000000000" pitchFamily="2" charset="2"/>
              </a:rPr>
              <a:t>)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Con l'arrivo del collegamento ipertestuale (web), il problema era quindi come visualizzare correttamente un documento (pagina web) sviluppato su un altro calcolatore, magari con un editor diverso dal nostro </a:t>
            </a:r>
          </a:p>
          <a:p>
            <a:r>
              <a:rPr lang="it-IT" sz="2400" dirty="0"/>
              <a:t>la soluzione fu la definizione di HTML (</a:t>
            </a:r>
            <a:r>
              <a:rPr lang="it-IT" sz="2400" dirty="0" err="1"/>
              <a:t>Hyper</a:t>
            </a:r>
            <a:r>
              <a:rPr lang="it-IT" sz="2400" dirty="0"/>
              <a:t> Text Markup Language), cioè un linguaggio di </a:t>
            </a:r>
            <a:r>
              <a:rPr lang="it-IT" sz="2400" dirty="0" err="1"/>
              <a:t>mark</a:t>
            </a:r>
            <a:r>
              <a:rPr lang="it-IT" sz="2400" dirty="0"/>
              <a:t> up, e lo sviluppo di uno </a:t>
            </a:r>
            <a:r>
              <a:rPr lang="it-IT" sz="2400" dirty="0" err="1"/>
              <a:t>smart</a:t>
            </a:r>
            <a:r>
              <a:rPr lang="it-IT" sz="2400" dirty="0"/>
              <a:t> Editor (il browser) in grado di visualizzare correttamente pagine formattate con HTML, indipendentemente dalla loro provenienza </a:t>
            </a:r>
          </a:p>
          <a:p>
            <a:r>
              <a:rPr lang="it-IT" sz="2400" dirty="0"/>
              <a:t>Fu anche definito il protocollo HTTP (</a:t>
            </a:r>
            <a:r>
              <a:rPr lang="it-IT" sz="2400" dirty="0" err="1"/>
              <a:t>Hyper</a:t>
            </a:r>
            <a:r>
              <a:rPr lang="it-IT" sz="2400" dirty="0"/>
              <a:t> Text Transfer </a:t>
            </a:r>
            <a:r>
              <a:rPr lang="it-IT" sz="2400" dirty="0" err="1"/>
              <a:t>Protocol</a:t>
            </a:r>
            <a:r>
              <a:rPr lang="it-IT" sz="2400" dirty="0"/>
              <a:t> ) per la comunicazione tra il "browser" (client) che richiede la pagina e il server che fornisce tale pagina</a:t>
            </a:r>
          </a:p>
        </p:txBody>
      </p:sp>
    </p:spTree>
    <p:extLst>
      <p:ext uri="{BB962C8B-B14F-4D97-AF65-F5344CB8AC3E}">
        <p14:creationId xmlns:p14="http://schemas.microsoft.com/office/powerpoint/2010/main" val="111717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4681" y="334296"/>
            <a:ext cx="9404723" cy="962592"/>
          </a:xfrm>
        </p:spPr>
        <p:txBody>
          <a:bodyPr/>
          <a:lstStyle/>
          <a:p>
            <a:r>
              <a:rPr lang="hr-HR" dirty="0" err="1" smtClean="0"/>
              <a:t>Contenuto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6888"/>
            <a:ext cx="8382000" cy="5189637"/>
          </a:xfrm>
        </p:spPr>
        <p:txBody>
          <a:bodyPr/>
          <a:lstStyle/>
          <a:p>
            <a:endParaRPr lang="en-US" sz="1400" dirty="0"/>
          </a:p>
          <a:p>
            <a:r>
              <a:rPr lang="it-IT" sz="3200" dirty="0"/>
              <a:t>Internet e il Web</a:t>
            </a:r>
          </a:p>
          <a:p>
            <a:r>
              <a:rPr lang="it-IT" sz="3200" dirty="0"/>
              <a:t>Il Web Semantico</a:t>
            </a:r>
          </a:p>
          <a:p>
            <a:r>
              <a:rPr lang="it-IT" sz="3200" dirty="0"/>
              <a:t>RDF – Resource Description Framework</a:t>
            </a:r>
          </a:p>
          <a:p>
            <a:r>
              <a:rPr lang="it-IT" sz="3200" dirty="0"/>
              <a:t>RDF Schema </a:t>
            </a:r>
          </a:p>
        </p:txBody>
      </p:sp>
    </p:spTree>
    <p:extLst>
      <p:ext uri="{BB962C8B-B14F-4D97-AF65-F5344CB8AC3E}">
        <p14:creationId xmlns:p14="http://schemas.microsoft.com/office/powerpoint/2010/main" val="37436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del Web</a:t>
            </a:r>
            <a:endParaRPr lang="it-IT" dirty="0"/>
          </a:p>
        </p:txBody>
      </p:sp>
      <p:pic>
        <p:nvPicPr>
          <p:cNvPr id="359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2024" y="1484785"/>
            <a:ext cx="83645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"/>
          <p:cNvGrpSpPr/>
          <p:nvPr/>
        </p:nvGrpSpPr>
        <p:grpSpPr>
          <a:xfrm>
            <a:off x="1703513" y="4509120"/>
            <a:ext cx="1536701" cy="1331274"/>
            <a:chOff x="179512" y="4509120"/>
            <a:chExt cx="1536701" cy="1331274"/>
          </a:xfrm>
        </p:grpSpPr>
        <p:sp>
          <p:nvSpPr>
            <p:cNvPr id="8" name="Vertical Scroll 7"/>
            <p:cNvSpPr/>
            <p:nvPr/>
          </p:nvSpPr>
          <p:spPr bwMode="auto">
            <a:xfrm>
              <a:off x="179512" y="4509120"/>
              <a:ext cx="1536701" cy="462201"/>
            </a:xfrm>
            <a:prstGeom prst="verticalScroll">
              <a:avLst>
                <a:gd name="adj" fmla="val 1360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it-IT" u="sng"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4670843"/>
              <a:ext cx="129210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Pagina HTML in trasferimento dal server al browser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 flipV="1">
            <a:off x="3083647" y="4509120"/>
            <a:ext cx="1300187" cy="50405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9" name="Rounded Rectangular Callout 8"/>
          <p:cNvSpPr/>
          <p:nvPr/>
        </p:nvSpPr>
        <p:spPr bwMode="auto">
          <a:xfrm>
            <a:off x="2997258" y="5990733"/>
            <a:ext cx="1162262" cy="404661"/>
          </a:xfrm>
          <a:prstGeom prst="wedgeRoundRectCallout">
            <a:avLst>
              <a:gd name="adj1" fmla="val 69386"/>
              <a:gd name="adj2" fmla="val -336151"/>
              <a:gd name="adj3" fmla="val 16667"/>
            </a:avLst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atin typeface="Arial" charset="0"/>
              </a:rPr>
              <a:t>Connessione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fisica</a:t>
            </a:r>
            <a:endParaRPr kumimoji="1" lang="en-US" sz="1400" dirty="0">
              <a:latin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8219863" y="5948675"/>
            <a:ext cx="1162262" cy="404661"/>
          </a:xfrm>
          <a:prstGeom prst="wedgeRoundRectCallout">
            <a:avLst>
              <a:gd name="adj1" fmla="val -126260"/>
              <a:gd name="adj2" fmla="val -392208"/>
              <a:gd name="adj3" fmla="val 16667"/>
            </a:avLst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atin typeface="Arial" charset="0"/>
              </a:rPr>
              <a:t>Connessione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logica</a:t>
            </a:r>
            <a:endParaRPr kumimoji="1"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Evoluzione del Web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5000" y="1268760"/>
            <a:ext cx="8382000" cy="5065365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Web 1.0 Web (1993-2003/4)</a:t>
            </a:r>
          </a:p>
          <a:p>
            <a:pPr lvl="1"/>
            <a:r>
              <a:rPr lang="it-IT" sz="2000" dirty="0"/>
              <a:t>il Web è un "mezzo di pubblicazione" </a:t>
            </a:r>
          </a:p>
          <a:p>
            <a:pPr lvl="1"/>
            <a:r>
              <a:rPr lang="it-IT" sz="2000" dirty="0"/>
              <a:t>gli utenti (esseri umani) possono solo leggere le informazioni pubblicate nel Web </a:t>
            </a:r>
          </a:p>
          <a:p>
            <a:r>
              <a:rPr lang="it-IT" sz="2400" dirty="0" smtClean="0"/>
              <a:t>Web 2.0 (2003/4-oggi</a:t>
            </a:r>
            <a:r>
              <a:rPr lang="it-IT" sz="2400" dirty="0"/>
              <a:t>) </a:t>
            </a:r>
          </a:p>
          <a:p>
            <a:pPr lvl="1"/>
            <a:r>
              <a:rPr lang="it-IT" sz="2000" dirty="0"/>
              <a:t>il Web è un "mezzo di comunicazione sociale" </a:t>
            </a:r>
          </a:p>
          <a:p>
            <a:pPr lvl="1"/>
            <a:r>
              <a:rPr lang="it-IT" sz="2000" dirty="0"/>
              <a:t>gli utenti (esseri umani) sono in grado di pubblicare e interagire con altri utenti (ad esempio </a:t>
            </a:r>
            <a:r>
              <a:rPr lang="it-IT" sz="2000" dirty="0" err="1"/>
              <a:t>Youtube</a:t>
            </a:r>
            <a:r>
              <a:rPr lang="it-IT" sz="2000" dirty="0"/>
              <a:t>, </a:t>
            </a:r>
            <a:r>
              <a:rPr lang="it-IT" sz="2000" dirty="0" err="1"/>
              <a:t>Wiki</a:t>
            </a:r>
            <a:r>
              <a:rPr lang="it-IT" sz="2000" dirty="0"/>
              <a:t>, </a:t>
            </a:r>
            <a:r>
              <a:rPr lang="it-IT" sz="2000" dirty="0" err="1"/>
              <a:t>Flickr</a:t>
            </a:r>
            <a:r>
              <a:rPr lang="it-IT" sz="2000" dirty="0"/>
              <a:t>, </a:t>
            </a:r>
            <a:r>
              <a:rPr lang="it-IT" sz="2000" dirty="0" err="1"/>
              <a:t>Facebook</a:t>
            </a:r>
            <a:r>
              <a:rPr lang="it-IT" sz="2000" dirty="0"/>
              <a:t>, ecc.) </a:t>
            </a:r>
          </a:p>
          <a:p>
            <a:r>
              <a:rPr lang="it-IT" sz="2400" dirty="0"/>
              <a:t>Web 3.0 (2010/1-oggi, spesso denominato </a:t>
            </a:r>
            <a:r>
              <a:rPr lang="it-IT" sz="2400" dirty="0" err="1"/>
              <a:t>IoT</a:t>
            </a:r>
            <a:r>
              <a:rPr lang="it-IT" sz="2400" dirty="0"/>
              <a:t> - Internet of </a:t>
            </a:r>
            <a:r>
              <a:rPr lang="it-IT" sz="2400" dirty="0" err="1"/>
              <a:t>Things</a:t>
            </a:r>
            <a:r>
              <a:rPr lang="it-IT" sz="2400" dirty="0"/>
              <a:t>) </a:t>
            </a:r>
          </a:p>
          <a:p>
            <a:pPr lvl="1"/>
            <a:r>
              <a:rPr lang="it-IT" sz="2000" dirty="0"/>
              <a:t>gli utenti del Web sono "programmi" che possono interagire con altri programmi </a:t>
            </a:r>
          </a:p>
          <a:p>
            <a:pPr lvl="1"/>
            <a:r>
              <a:rPr lang="it-IT" sz="2000" dirty="0"/>
              <a:t>gli utenti del Web sono "cose", i cui programmi interagiscono con i programmi di altre cose</a:t>
            </a:r>
          </a:p>
        </p:txBody>
      </p:sp>
    </p:spTree>
    <p:extLst>
      <p:ext uri="{BB962C8B-B14F-4D97-AF65-F5344CB8AC3E}">
        <p14:creationId xmlns:p14="http://schemas.microsoft.com/office/powerpoint/2010/main" val="405857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172" y="105512"/>
            <a:ext cx="7056784" cy="1342288"/>
          </a:xfrm>
        </p:spPr>
        <p:txBody>
          <a:bodyPr/>
          <a:lstStyle/>
          <a:p>
            <a:r>
              <a:rPr lang="it-IT" dirty="0" smtClean="0"/>
              <a:t>Evoluzione delle </a:t>
            </a:r>
            <a:r>
              <a:rPr lang="it-IT" dirty="0" smtClean="0">
                <a:solidFill>
                  <a:srgbClr val="0070C0"/>
                </a:solidFill>
              </a:rPr>
              <a:t>informazioni</a:t>
            </a:r>
            <a:r>
              <a:rPr lang="it-IT" dirty="0" smtClean="0"/>
              <a:t> nel Web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6019" y="1673947"/>
            <a:ext cx="8382000" cy="4983162"/>
          </a:xfrm>
        </p:spPr>
        <p:txBody>
          <a:bodyPr>
            <a:normAutofit lnSpcReduction="10000"/>
          </a:bodyPr>
          <a:lstStyle/>
          <a:p>
            <a:r>
              <a:rPr lang="it-IT" sz="2200" dirty="0"/>
              <a:t>Il World Wide Web è chiamato "web", cioè ragnatela, in quanto le informazioni nel Web possono essere viste come un enorme grafo, i cui nodi sono le pagine web,  collegate tra loro da collegamenti ipertestuali (</a:t>
            </a:r>
            <a:r>
              <a:rPr lang="it-IT" sz="2200" dirty="0" err="1"/>
              <a:t>links</a:t>
            </a:r>
            <a:r>
              <a:rPr lang="it-IT" sz="2200" dirty="0"/>
              <a:t>) </a:t>
            </a:r>
          </a:p>
          <a:p>
            <a:r>
              <a:rPr lang="it-IT" sz="2200" dirty="0"/>
              <a:t>I collegamenti ipertestuali sono "anonimi", cioè non dicono cosa c’è nella pagina a cui puntano; gli "umani",  leggendo le parole associate al collegamento ipertestuale, possono intuire/capire quello che potrebbe esserci all’altra estremità del collegamento ipertestuale </a:t>
            </a:r>
          </a:p>
          <a:p>
            <a:r>
              <a:rPr lang="it-IT" sz="2200" dirty="0"/>
              <a:t>Nel "</a:t>
            </a:r>
            <a:r>
              <a:rPr lang="it-IT" sz="2200" dirty="0" err="1"/>
              <a:t>Linked</a:t>
            </a:r>
            <a:r>
              <a:rPr lang="it-IT" sz="2200" dirty="0"/>
              <a:t> Web" (Web collegato) i collegamenti ipertestuali hanno un "tipo", che (in un dato vocabolario) fornisce  un'indicazione (per un umano o per un programma) su cosa  dovrebbe esserci all’altra estremità del collegamento ipertestuale</a:t>
            </a:r>
          </a:p>
        </p:txBody>
      </p:sp>
    </p:spTree>
    <p:extLst>
      <p:ext uri="{BB962C8B-B14F-4D97-AF65-F5344CB8AC3E}">
        <p14:creationId xmlns:p14="http://schemas.microsoft.com/office/powerpoint/2010/main" val="3634102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World Wide Web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74" y="1072206"/>
            <a:ext cx="5016748" cy="4610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251" y="5713478"/>
            <a:ext cx="933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linkClick r:id="rId3"/>
              </a:rPr>
              <a:t>Leonardo da Vinci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ha </a:t>
            </a:r>
            <a:r>
              <a:rPr lang="en-US" dirty="0" err="1"/>
              <a:t>dipinto</a:t>
            </a:r>
            <a:r>
              <a:rPr lang="en-US" dirty="0"/>
              <a:t> “</a:t>
            </a:r>
            <a:r>
              <a:rPr lang="en-US" dirty="0">
                <a:hlinkClick r:id="rId4"/>
              </a:rPr>
              <a:t>La </a:t>
            </a:r>
            <a:r>
              <a:rPr lang="en-US" dirty="0" err="1">
                <a:hlinkClick r:id="rId4"/>
              </a:rPr>
              <a:t>Gioconda</a:t>
            </a:r>
            <a:r>
              <a:rPr lang="en-US" dirty="0"/>
              <a:t>”, </a:t>
            </a:r>
            <a:r>
              <a:rPr lang="en-US" dirty="0" err="1"/>
              <a:t>chiamata</a:t>
            </a:r>
            <a:r>
              <a:rPr lang="en-US" dirty="0"/>
              <a:t> in </a:t>
            </a:r>
            <a:r>
              <a:rPr lang="en-US" dirty="0" err="1"/>
              <a:t>inglese</a:t>
            </a:r>
            <a:r>
              <a:rPr lang="en-US" dirty="0"/>
              <a:t> “</a:t>
            </a:r>
            <a:r>
              <a:rPr lang="en-US" dirty="0">
                <a:hlinkClick r:id="rId5"/>
              </a:rPr>
              <a:t>Monna Lisa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93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hyperlink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290784"/>
            <a:ext cx="5688632" cy="51475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3513" y="2420888"/>
            <a:ext cx="2308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link è fatto di due parti: </a:t>
            </a:r>
          </a:p>
          <a:p>
            <a:r>
              <a:rPr lang="it-IT" dirty="0"/>
              <a:t>il testo (o immagine) visibile e il collegamento a una risorsa nel web (tipicamente una pagina web) che deve essere cercata quando si clicca sul testo (o immagine) visibile</a:t>
            </a:r>
          </a:p>
        </p:txBody>
      </p:sp>
    </p:spTree>
    <p:extLst>
      <p:ext uri="{BB962C8B-B14F-4D97-AF65-F5344CB8AC3E}">
        <p14:creationId xmlns:p14="http://schemas.microsoft.com/office/powerpoint/2010/main" val="32978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dei </a:t>
            </a:r>
            <a:r>
              <a:rPr lang="it-IT" dirty="0" err="1" smtClean="0"/>
              <a:t>Linked</a:t>
            </a:r>
            <a:r>
              <a:rPr lang="it-IT" dirty="0" smtClean="0"/>
              <a:t> Data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62" y="1340768"/>
            <a:ext cx="798578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Web Semantico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325" y="1472006"/>
            <a:ext cx="7875726" cy="4852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7104" y="600660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>
                <a:solidFill>
                  <a:schemeClr val="bg1">
                    <a:lumMod val="65000"/>
                  </a:schemeClr>
                </a:solidFill>
              </a:rPr>
              <a:t>Marja-Riitta Koivunen and Eric Miller w3.org </a:t>
            </a:r>
            <a:endParaRPr lang="it-IT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Web Semantico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5000" y="1341438"/>
            <a:ext cx="8382000" cy="4983162"/>
          </a:xfrm>
        </p:spPr>
        <p:txBody>
          <a:bodyPr>
            <a:normAutofit fontScale="92500"/>
          </a:bodyPr>
          <a:lstStyle/>
          <a:p>
            <a:r>
              <a:rPr lang="it-IT" sz="2200" dirty="0"/>
              <a:t>L'intera idea del Web Semantico è di rendere disponibili nel Web risorse (o descrizioni di risorse) il cui  "significato" sia comprensibile da un computer</a:t>
            </a:r>
          </a:p>
          <a:p>
            <a:r>
              <a:rPr lang="it-IT" sz="2200" dirty="0"/>
              <a:t>Questo si ottiene fornendo descrizioni "formali" delle risorse, così che queste descrizioni possano essere "capite" da un computer (cioè interpretate da un programma in esecuzione in un computer)</a:t>
            </a:r>
          </a:p>
          <a:p>
            <a:r>
              <a:rPr lang="it-IT" sz="2200" dirty="0"/>
              <a:t>Il primo passo per arrivare a una descrizione formale di una risorsa è quello di definire esattamente la "parte di universo" che vogliamo descrivere e quindi definire un "modello concettuale" di questa parte </a:t>
            </a:r>
          </a:p>
          <a:p>
            <a:r>
              <a:rPr lang="it-IT" sz="2200" dirty="0"/>
              <a:t>A questo punto possiamo descrivere questo modello concettuale in un modo formale, tale che possa essere dato in ingresso a un programma affinché’ lo interpreti (e lo capisca)</a:t>
            </a:r>
          </a:p>
        </p:txBody>
      </p:sp>
    </p:spTree>
    <p:extLst>
      <p:ext uri="{BB962C8B-B14F-4D97-AF65-F5344CB8AC3E}">
        <p14:creationId xmlns:p14="http://schemas.microsoft.com/office/powerpoint/2010/main" val="148130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un Modello Concettuale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Un modello concettuale è uno schema astratto per mettere in evidenza le principali relazioni tra le entità della "parte di mondo" che si vuole modellare e per definire le proprietà (o attributi) di queste entità</a:t>
            </a:r>
          </a:p>
          <a:p>
            <a:r>
              <a:rPr lang="it-IT" sz="2200" dirty="0"/>
              <a:t>Un modello concettuale si deve basare su un piccolo numero di concetti, e può essere usato come base per definire e spiegare (anche a non specialisti) quella parte di mondo </a:t>
            </a:r>
          </a:p>
          <a:p>
            <a:r>
              <a:rPr lang="it-IT" sz="2200" dirty="0"/>
              <a:t>Un modello concettuale non è direttamente legato a possibili standard, norme, tecnologie o altri dettagli di implementazione concreta, ma cerca di fornire una semantica (cioè spiegare quella parte di mondo) che possa essere utilizzata in modo non ambiguo attraverso diverse implementazioni</a:t>
            </a:r>
          </a:p>
        </p:txBody>
      </p:sp>
    </p:spTree>
    <p:extLst>
      <p:ext uri="{BB962C8B-B14F-4D97-AF65-F5344CB8AC3E}">
        <p14:creationId xmlns:p14="http://schemas.microsoft.com/office/powerpoint/2010/main" val="274052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Web Semantico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L'intera idea del Web Semantico è di rendere disponibili nel Web risorse (o descrizioni di risorse) il cui  "significato" sia comprensibile da un computer</a:t>
            </a:r>
          </a:p>
          <a:p>
            <a:r>
              <a:rPr lang="it-IT" sz="1800" dirty="0">
                <a:solidFill>
                  <a:schemeClr val="bg1">
                    <a:lumMod val="50000"/>
                  </a:schemeClr>
                </a:solidFill>
              </a:rPr>
              <a:t>Questo si ottiene fornendo descrizioni "formali" delle risorse, così che queste descrizioni possano essere "capite" da un computer (cioè interpretate da un programma in esecuzione in un computer)</a:t>
            </a:r>
          </a:p>
          <a:p>
            <a:r>
              <a:rPr lang="it-IT" sz="1800" dirty="0"/>
              <a:t>Il meccanismo principale usato per descrivere in modo formale le entità della parte di mondo descritta da un modello concettuale (cioè le risorse, in terminologia Web) è </a:t>
            </a:r>
            <a:r>
              <a:rPr lang="it-IT" sz="1800" dirty="0">
                <a:solidFill>
                  <a:srgbClr val="0070C0"/>
                </a:solidFill>
              </a:rPr>
              <a:t>RDF: Resource Description Framework</a:t>
            </a:r>
            <a:r>
              <a:rPr lang="it-IT" sz="1800" dirty="0"/>
              <a:t> </a:t>
            </a:r>
          </a:p>
          <a:p>
            <a:r>
              <a:rPr lang="it-IT" sz="1800" dirty="0"/>
              <a:t>Le descrizioni RDF sono basate su "Schemi RDF" (spesso chiamati vocabolari o </a:t>
            </a:r>
            <a:r>
              <a:rPr lang="it-IT" sz="1800" b="1" dirty="0">
                <a:solidFill>
                  <a:srgbClr val="0070C0"/>
                </a:solidFill>
              </a:rPr>
              <a:t>ontologie</a:t>
            </a:r>
            <a:r>
              <a:rPr lang="it-IT" sz="1800" dirty="0"/>
              <a:t>), a loro volta descritti in RDF </a:t>
            </a:r>
          </a:p>
          <a:p>
            <a:r>
              <a:rPr lang="it-IT" sz="1800" dirty="0"/>
              <a:t>Una delle principali iniziative nel Web semantico è </a:t>
            </a:r>
            <a:r>
              <a:rPr lang="it-IT" sz="1800" dirty="0" err="1">
                <a:solidFill>
                  <a:srgbClr val="0070C0"/>
                </a:solidFill>
              </a:rPr>
              <a:t>Linked</a:t>
            </a:r>
            <a:r>
              <a:rPr lang="it-IT" sz="1800" dirty="0">
                <a:solidFill>
                  <a:srgbClr val="0070C0"/>
                </a:solidFill>
              </a:rPr>
              <a:t> Open Data</a:t>
            </a:r>
            <a:r>
              <a:rPr lang="it-IT" sz="1800" dirty="0"/>
              <a:t> (LOD), dove le risorse (e le loro descrizioni), per essere rese disponibili (gratuitamente) nel Web devono essere descritte in RDF e devono essere collegate tra loro per mezzo di "link tipizzati" (cioè i predicati RDF, come vedremo)</a:t>
            </a:r>
          </a:p>
        </p:txBody>
      </p:sp>
    </p:spTree>
    <p:extLst>
      <p:ext uri="{BB962C8B-B14F-4D97-AF65-F5344CB8AC3E}">
        <p14:creationId xmlns:p14="http://schemas.microsoft.com/office/powerpoint/2010/main" val="132715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Internet e </a:t>
            </a:r>
            <a:r>
              <a:rPr lang="en-US" dirty="0" err="1" smtClean="0"/>
              <a:t>il</a:t>
            </a:r>
            <a:r>
              <a:rPr lang="en-US" dirty="0" smtClean="0"/>
              <a:t> Web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4" y="1218682"/>
            <a:ext cx="8382000" cy="472598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it-IT" sz="2400" dirty="0"/>
              <a:t>Internet è una </a:t>
            </a:r>
            <a:r>
              <a:rPr lang="it-IT" sz="2400" b="1" dirty="0">
                <a:solidFill>
                  <a:srgbClr val="0070C0"/>
                </a:solidFill>
              </a:rPr>
              <a:t>rete mondiale</a:t>
            </a:r>
            <a:r>
              <a:rPr lang="it-IT" sz="2400" dirty="0"/>
              <a:t> di calcolatori</a:t>
            </a:r>
          </a:p>
          <a:p>
            <a:pPr lvl="1">
              <a:defRPr/>
            </a:pPr>
            <a:r>
              <a:rPr lang="it-IT" sz="2200" dirty="0" err="1"/>
              <a:t>e'</a:t>
            </a:r>
            <a:r>
              <a:rPr lang="it-IT" sz="2200" dirty="0"/>
              <a:t> iniziata nel 1969 come una rete di ricerca universitaria (finanziata dal DARPA) con 4 calcolatori</a:t>
            </a:r>
          </a:p>
          <a:p>
            <a:pPr lvl="1">
              <a:defRPr/>
            </a:pPr>
            <a:r>
              <a:rPr lang="it-IT" sz="2200" dirty="0"/>
              <a:t>alla fine degli anni 80, quando è stata aperta al "mondo", Internet aveva più di 20000 calcolatori</a:t>
            </a:r>
          </a:p>
          <a:p>
            <a:pPr lvl="1">
              <a:defRPr/>
            </a:pPr>
            <a:r>
              <a:rPr lang="it-IT" sz="2200" dirty="0"/>
              <a:t>a giugno 2018 si stima che il numero totale di calcolatori (</a:t>
            </a:r>
            <a:r>
              <a:rPr lang="it-IT" sz="2200" dirty="0" err="1"/>
              <a:t>host</a:t>
            </a:r>
            <a:r>
              <a:rPr lang="it-IT" sz="2200" dirty="0"/>
              <a:t>)  sia tra 1,2 e 1,7 miliardi</a:t>
            </a:r>
          </a:p>
          <a:p>
            <a:pPr lvl="1">
              <a:defRPr/>
            </a:pPr>
            <a:r>
              <a:rPr lang="it-IT" sz="2200" dirty="0"/>
              <a:t>a dicembre 2017 si stima che il numero totale di utenti Internet sia di circa 4,16 miliardi</a:t>
            </a:r>
          </a:p>
          <a:p>
            <a:pPr>
              <a:defRPr/>
            </a:pPr>
            <a:r>
              <a:rPr lang="it-IT" sz="2400" dirty="0"/>
              <a:t>Il Web è lo </a:t>
            </a:r>
            <a:r>
              <a:rPr lang="it-IT" sz="2400" b="1" dirty="0">
                <a:solidFill>
                  <a:srgbClr val="0070C0"/>
                </a:solidFill>
              </a:rPr>
              <a:t>spazio informativo</a:t>
            </a:r>
            <a:r>
              <a:rPr lang="it-IT" sz="2400" dirty="0"/>
              <a:t> accessibile tramite Internet</a:t>
            </a:r>
          </a:p>
          <a:p>
            <a:pPr lvl="1">
              <a:defRPr/>
            </a:pPr>
            <a:r>
              <a:rPr lang="it-IT" sz="2200" dirty="0"/>
              <a:t>a giugno 2018 si stima che il numero di pagine Web "visibili" (indicizzate da Google) sia compreso tra 45 e 50 miliardi di pagine</a:t>
            </a:r>
          </a:p>
          <a:p>
            <a:pPr lvl="1">
              <a:defRPr/>
            </a:pPr>
            <a:r>
              <a:rPr lang="it-IT" sz="2200" dirty="0"/>
              <a:t> c'è anche un «</a:t>
            </a:r>
            <a:r>
              <a:rPr lang="it-IT" sz="2200" dirty="0" err="1"/>
              <a:t>deep</a:t>
            </a:r>
            <a:r>
              <a:rPr lang="it-IT" sz="2200" dirty="0"/>
              <a:t> Web», il cui contenuto non è indicizzato da alcun motore di ricerca (ma </a:t>
            </a:r>
            <a:r>
              <a:rPr lang="it-IT" sz="2200" dirty="0" err="1"/>
              <a:t>e’</a:t>
            </a:r>
            <a:r>
              <a:rPr lang="it-IT" sz="2200" dirty="0"/>
              <a:t> comunque accessibile tramite il Web), e la cui dimensione è completamente sconosciuto</a:t>
            </a:r>
          </a:p>
          <a:p>
            <a:pPr>
              <a:defRPr/>
            </a:pPr>
            <a:r>
              <a:rPr lang="it-IT" sz="2400" dirty="0"/>
              <a:t>Il Web è stato reso possibile da una «fusione» della tecnologia dei calcolatori e la tecnologia delle reti di comunicazione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1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391" y="74056"/>
            <a:ext cx="8405282" cy="1103580"/>
          </a:xfrm>
        </p:spPr>
        <p:txBody>
          <a:bodyPr/>
          <a:lstStyle/>
          <a:p>
            <a:r>
              <a:rPr lang="it-IT" sz="3200" dirty="0"/>
              <a:t>RDF – Resource </a:t>
            </a:r>
            <a:r>
              <a:rPr lang="it-IT" sz="3200" dirty="0" err="1"/>
              <a:t>Description</a:t>
            </a:r>
            <a:r>
              <a:rPr lang="it-IT" sz="3200" dirty="0"/>
              <a:t> </a:t>
            </a:r>
            <a:r>
              <a:rPr lang="it-IT" sz="3200" dirty="0" smtClean="0"/>
              <a:t>Framework (</a:t>
            </a:r>
            <a:r>
              <a:rPr lang="it-IT" sz="3200" dirty="0"/>
              <a:t>schema per descrivere risorse)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5000" y="1341439"/>
            <a:ext cx="8382000" cy="4992687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Resource Description Framework (RDF) è una sintassi (un formalismo) per rappresentare informazioni riguardo a </a:t>
            </a:r>
            <a:r>
              <a:rPr lang="it-IT" sz="1800" b="1" dirty="0">
                <a:solidFill>
                  <a:srgbClr val="0070C0"/>
                </a:solidFill>
              </a:rPr>
              <a:t>risorse</a:t>
            </a:r>
            <a:r>
              <a:rPr lang="it-IT" sz="1800" dirty="0"/>
              <a:t> (possibilmente accessibili via Web)</a:t>
            </a:r>
          </a:p>
          <a:p>
            <a:r>
              <a:rPr lang="it-IT" sz="1800" dirty="0"/>
              <a:t>Una risorsa è qualunque cosa a cui possiamo assegnare una identità. Ad esempio, una risorsa può essere un documento elettronico, un'immagine, un servizio (ad es., "il tempo do oggi a Graz"), o una raccolta di altre risorse. Non tutte le risorse sono "scaricabili da Internet"; ad esempio, gli esseri umani, una azienda oppure un libro (di carta) sono considerati anche loro risorse</a:t>
            </a:r>
          </a:p>
          <a:p>
            <a:r>
              <a:rPr lang="it-IT" sz="1800" dirty="0"/>
              <a:t>Tutte le risorse sono (devono essere) identificate da un identificatore univoco, chiamato </a:t>
            </a:r>
            <a:r>
              <a:rPr lang="it-IT" sz="1800" dirty="0">
                <a:solidFill>
                  <a:srgbClr val="0070C0"/>
                </a:solidFill>
              </a:rPr>
              <a:t>URI (</a:t>
            </a:r>
            <a:r>
              <a:rPr lang="it-IT" sz="1800" dirty="0" err="1">
                <a:solidFill>
                  <a:srgbClr val="0070C0"/>
                </a:solidFill>
              </a:rPr>
              <a:t>Uniform</a:t>
            </a:r>
            <a:r>
              <a:rPr lang="it-IT" sz="1800" dirty="0">
                <a:solidFill>
                  <a:srgbClr val="0070C0"/>
                </a:solidFill>
              </a:rPr>
              <a:t> Resource </a:t>
            </a:r>
            <a:r>
              <a:rPr lang="it-IT" sz="1800" dirty="0" err="1">
                <a:solidFill>
                  <a:srgbClr val="0070C0"/>
                </a:solidFill>
              </a:rPr>
              <a:t>Identifier</a:t>
            </a:r>
            <a:r>
              <a:rPr lang="it-IT" sz="1800" dirty="0">
                <a:solidFill>
                  <a:srgbClr val="0070C0"/>
                </a:solidFill>
              </a:rPr>
              <a:t>)</a:t>
            </a:r>
            <a:r>
              <a:rPr lang="it-IT" sz="1800" dirty="0"/>
              <a:t> </a:t>
            </a:r>
          </a:p>
          <a:p>
            <a:r>
              <a:rPr lang="it-IT" sz="1800" dirty="0"/>
              <a:t>Le risorse sono descritti da semplici dichiarazioni che specificano le proprietà (e i corrispondenti valori) di una risorsa</a:t>
            </a:r>
          </a:p>
          <a:p>
            <a:r>
              <a:rPr lang="it-IT" sz="1800" dirty="0"/>
              <a:t>Una dichiarazione (statement) è composta da tre elementi </a:t>
            </a:r>
          </a:p>
          <a:p>
            <a:pPr lvl="1"/>
            <a:r>
              <a:rPr lang="it-IT" sz="1600" dirty="0"/>
              <a:t>Un soggetto (la risorsa, generalmente indicata da una URI) </a:t>
            </a:r>
          </a:p>
          <a:p>
            <a:pPr lvl="1"/>
            <a:r>
              <a:rPr lang="it-IT" sz="1600" dirty="0"/>
              <a:t>Un predicato (una proprietà della risorsa) </a:t>
            </a:r>
          </a:p>
          <a:p>
            <a:pPr lvl="1"/>
            <a:r>
              <a:rPr lang="it-IT" sz="1600" dirty="0"/>
              <a:t>Un oggetto (il valore del predicato)</a:t>
            </a:r>
          </a:p>
        </p:txBody>
      </p:sp>
    </p:spTree>
    <p:extLst>
      <p:ext uri="{BB962C8B-B14F-4D97-AF65-F5344CB8AC3E}">
        <p14:creationId xmlns:p14="http://schemas.microsoft.com/office/powerpoint/2010/main" val="2212511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semplice dichiarazione RDF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http://www.example.org/index.html </a:t>
            </a:r>
            <a:r>
              <a:rPr lang="it-IT" sz="2400" dirty="0">
                <a:solidFill>
                  <a:srgbClr val="0070C0"/>
                </a:solidFill>
              </a:rPr>
              <a:t>ha un creatore</a:t>
            </a:r>
            <a:r>
              <a:rPr lang="it-IT" sz="2400" dirty="0"/>
              <a:t> il cui valore è </a:t>
            </a:r>
            <a:r>
              <a:rPr lang="it-IT" sz="2400" dirty="0">
                <a:solidFill>
                  <a:srgbClr val="0070C0"/>
                </a:solidFill>
              </a:rPr>
              <a:t>John Smith</a:t>
            </a:r>
          </a:p>
          <a:p>
            <a:r>
              <a:rPr lang="it-IT" sz="1200" dirty="0"/>
              <a:t> </a:t>
            </a:r>
          </a:p>
          <a:p>
            <a:r>
              <a:rPr lang="it-IT" sz="2400" dirty="0"/>
              <a:t>il soggetto è la risorsa identificata dalla seguente URI </a:t>
            </a:r>
            <a:r>
              <a:rPr 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http://www.example.org/index.html </a:t>
            </a:r>
          </a:p>
          <a:p>
            <a:r>
              <a:rPr lang="it-IT" sz="2400" dirty="0"/>
              <a:t>il predicato è la frase "ha un creatore" </a:t>
            </a:r>
          </a:p>
          <a:p>
            <a:r>
              <a:rPr lang="it-IT" sz="2400" dirty="0"/>
              <a:t>l'oggetto è la frase "John Smith" </a:t>
            </a:r>
          </a:p>
          <a:p>
            <a:r>
              <a:rPr lang="it-IT" sz="2400" dirty="0"/>
              <a:t>per evitare "malintesi", il soggetto e il predicato di una dichiarazione RDF vengono sempre indicati da URI </a:t>
            </a:r>
          </a:p>
          <a:p>
            <a:pPr lvl="1"/>
            <a:r>
              <a:rPr lang="it-IT" sz="2200" dirty="0"/>
              <a:t>Soggetto	http://www.example.org/index.html </a:t>
            </a:r>
          </a:p>
          <a:p>
            <a:pPr lvl="1"/>
            <a:r>
              <a:rPr lang="it-IT" sz="2200" dirty="0"/>
              <a:t>Predicato	http://purl.org/dc/elements/1.1/creator </a:t>
            </a:r>
          </a:p>
          <a:p>
            <a:pPr lvl="1"/>
            <a:r>
              <a:rPr lang="it-IT" sz="2200" dirty="0"/>
              <a:t>Object 		http://www.example.org/staffid/85740</a:t>
            </a:r>
          </a:p>
        </p:txBody>
      </p:sp>
    </p:spTree>
    <p:extLst>
      <p:ext uri="{BB962C8B-B14F-4D97-AF65-F5344CB8AC3E}">
        <p14:creationId xmlns:p14="http://schemas.microsoft.com/office/powerpoint/2010/main" val="273591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Sintassi delle URI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5000" y="1412778"/>
            <a:ext cx="8382000" cy="4725987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71564" y="144096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&lt;scheme name&gt; : &lt;hierarchical part&gt; [ ? &lt;query&gt; ] [ # &lt;fragment&gt; ]</a:t>
            </a:r>
          </a:p>
          <a:p>
            <a:endParaRPr lang="it-IT" sz="800" dirty="0"/>
          </a:p>
          <a:p>
            <a:r>
              <a:rPr lang="it-IT" sz="2000" dirty="0" err="1"/>
              <a:t>any</a:t>
            </a:r>
            <a:r>
              <a:rPr lang="it-IT" sz="2000" dirty="0"/>
              <a:t>:  //example.com:8042/over/</a:t>
            </a:r>
            <a:r>
              <a:rPr lang="it-IT" sz="2000" dirty="0" err="1"/>
              <a:t>there</a:t>
            </a:r>
            <a:r>
              <a:rPr lang="it-IT" sz="2000" dirty="0"/>
              <a:t>   ?name=ferret#nose </a:t>
            </a:r>
          </a:p>
          <a:p>
            <a:r>
              <a:rPr lang="it-IT" sz="2000" dirty="0"/>
              <a:t>\_/      \______________/   \________/ \_________/  \__/ </a:t>
            </a:r>
          </a:p>
          <a:p>
            <a:r>
              <a:rPr lang="it-IT" sz="2000" dirty="0" err="1"/>
              <a:t>scheme</a:t>
            </a:r>
            <a:r>
              <a:rPr lang="it-IT" sz="2000" dirty="0"/>
              <a:t>     authority               </a:t>
            </a:r>
            <a:r>
              <a:rPr lang="it-IT" sz="2000" dirty="0" err="1"/>
              <a:t>path</a:t>
            </a:r>
            <a:r>
              <a:rPr lang="it-IT" sz="2000" dirty="0"/>
              <a:t>             </a:t>
            </a:r>
            <a:r>
              <a:rPr lang="it-IT" sz="2000" dirty="0" err="1"/>
              <a:t>query</a:t>
            </a:r>
            <a:r>
              <a:rPr lang="it-IT" sz="2000" dirty="0"/>
              <a:t>      </a:t>
            </a:r>
            <a:r>
              <a:rPr lang="it-IT" sz="2000" dirty="0" err="1"/>
              <a:t>fragment</a:t>
            </a:r>
            <a:endParaRPr lang="it-IT" sz="20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2135560" y="3103984"/>
            <a:ext cx="7704856" cy="320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000" kern="0"/>
              <a:t>ftp://ftp.is.co.za/rfc/rfc1808.txt</a:t>
            </a:r>
          </a:p>
          <a:p>
            <a:r>
              <a:rPr lang="it-IT" sz="2000" b="1" kern="0">
                <a:solidFill>
                  <a:srgbClr val="0070C0"/>
                </a:solidFill>
              </a:rPr>
              <a:t>http://www.ietf.org/rfc/rfc2396.txt</a:t>
            </a:r>
          </a:p>
          <a:p>
            <a:r>
              <a:rPr lang="it-IT" sz="2000" kern="0"/>
              <a:t>ldap://[2001:db8::7]/c=GB?objectClass?one</a:t>
            </a:r>
          </a:p>
          <a:p>
            <a:r>
              <a:rPr lang="it-IT" sz="2000" kern="0"/>
              <a:t>mailto:John.Doe@example.com</a:t>
            </a:r>
          </a:p>
          <a:p>
            <a:r>
              <a:rPr lang="it-IT" sz="2000" kern="0"/>
              <a:t>news:comp.infosystems.www.servers.unix</a:t>
            </a:r>
          </a:p>
          <a:p>
            <a:r>
              <a:rPr lang="it-IT" sz="2000" kern="0"/>
              <a:t>tel:+1-816-555-1212</a:t>
            </a:r>
          </a:p>
          <a:p>
            <a:r>
              <a:rPr lang="it-IT" sz="2000" kern="0"/>
              <a:t>telnet://192.0.2.16:80/</a:t>
            </a:r>
          </a:p>
          <a:p>
            <a:r>
              <a:rPr lang="it-IT" sz="2000" kern="0"/>
              <a:t>urn:oasis:names:specification:docbook:dtd:xml:4.1.2bb</a:t>
            </a:r>
            <a:endParaRPr lang="it-IT" sz="2000" kern="0" dirty="0"/>
          </a:p>
        </p:txBody>
      </p:sp>
    </p:spTree>
    <p:extLst>
      <p:ext uri="{BB962C8B-B14F-4D97-AF65-F5344CB8AC3E}">
        <p14:creationId xmlns:p14="http://schemas.microsoft.com/office/powerpoint/2010/main" val="405412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Ancora </a:t>
            </a:r>
            <a:r>
              <a:rPr lang="it-IT" dirty="0" err="1" smtClean="0"/>
              <a:t>proprieta’</a:t>
            </a:r>
            <a:r>
              <a:rPr lang="it-IT" dirty="0" smtClean="0"/>
              <a:t> di una risorsa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http://www.example.org/index.html  </a:t>
            </a:r>
            <a:br>
              <a:rPr lang="it-IT" sz="2400" dirty="0"/>
            </a:br>
            <a:r>
              <a:rPr lang="it-IT" sz="2400" dirty="0">
                <a:solidFill>
                  <a:srgbClr val="0070C0"/>
                </a:solidFill>
              </a:rPr>
              <a:t>ha un creatore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err="1"/>
              <a:t>whose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John Smith</a:t>
            </a:r>
          </a:p>
          <a:p>
            <a:endParaRPr lang="it-IT" sz="2400" dirty="0"/>
          </a:p>
          <a:p>
            <a:r>
              <a:rPr lang="en-US" sz="2400" dirty="0"/>
              <a:t>http://www.example.org/index.html 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>
                <a:solidFill>
                  <a:srgbClr val="0070C0"/>
                </a:solidFill>
              </a:rPr>
              <a:t>ha una data di creazione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whose value is August 16, 1999</a:t>
            </a:r>
            <a:endParaRPr lang="it-IT" sz="2400" dirty="0"/>
          </a:p>
          <a:p>
            <a:endParaRPr lang="en-US" sz="2400" dirty="0"/>
          </a:p>
          <a:p>
            <a:r>
              <a:rPr lang="en-US" sz="2400" dirty="0"/>
              <a:t>http://www.example.org/index.html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>
                <a:solidFill>
                  <a:srgbClr val="0070C0"/>
                </a:solidFill>
              </a:rPr>
              <a:t>ha </a:t>
            </a:r>
            <a:r>
              <a:rPr lang="en-US" sz="2400" dirty="0" err="1">
                <a:solidFill>
                  <a:srgbClr val="0070C0"/>
                </a:solidFill>
              </a:rPr>
              <a:t>una</a:t>
            </a:r>
            <a:r>
              <a:rPr lang="en-US" sz="2400" dirty="0">
                <a:solidFill>
                  <a:srgbClr val="0070C0"/>
                </a:solidFill>
              </a:rPr>
              <a:t> lingua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whose value is English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6960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Descrizioni RDF come triple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/>
              <a:t>Ogni dichiarazione corrisponde a una </a:t>
            </a:r>
            <a:r>
              <a:rPr lang="it-IT" sz="2400" dirty="0">
                <a:solidFill>
                  <a:srgbClr val="0070C0"/>
                </a:solidFill>
              </a:rPr>
              <a:t>tripla</a:t>
            </a:r>
          </a:p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http://www.example.org/index.html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http://purl.org/dc/elements/1.1/creator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&lt;http://www.example.org/staffid/85740&gt; .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http://www.example.org/index.html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http://www.example.org/terms/creation-date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"August 16, 1999" .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http://www.example.org/index.html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t-IT" sz="2400" dirty="0"/>
              <a:t>&lt;</a:t>
            </a:r>
            <a:r>
              <a:rPr lang="en-US" sz="2400" dirty="0"/>
              <a:t>http://purl.org/dc/elements/1.1/language</a:t>
            </a:r>
            <a:r>
              <a:rPr lang="it-IT" sz="2400" dirty="0"/>
              <a:t>&gt;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"</a:t>
            </a:r>
            <a:r>
              <a:rPr lang="en-US" sz="2400" dirty="0" err="1"/>
              <a:t>en</a:t>
            </a:r>
            <a:r>
              <a:rPr lang="en-US" sz="2400" dirty="0"/>
              <a:t>" .</a:t>
            </a:r>
          </a:p>
        </p:txBody>
      </p:sp>
    </p:spTree>
    <p:extLst>
      <p:ext uri="{BB962C8B-B14F-4D97-AF65-F5344CB8AC3E}">
        <p14:creationId xmlns:p14="http://schemas.microsoft.com/office/powerpoint/2010/main" val="3982317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URI si possono abbreviare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rdf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http://www.w3.org/1999/02/22-rdf-syntax-ns#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rdfs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http://www.w3.org/2000/01/rdf-schema#</a:t>
            </a:r>
          </a:p>
          <a:p>
            <a:pPr>
              <a:lnSpc>
                <a:spcPct val="90000"/>
              </a:lnSpc>
            </a:pPr>
            <a:r>
              <a:rPr lang="en-US" dirty="0"/>
              <a:t>prefix dc:,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http://purl.org/dc/elements/1.1/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xsd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http://www.w3.org/2001/XMLSchema#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prefix ex:,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http://www.example.org/</a:t>
            </a:r>
            <a:r>
              <a:rPr lang="it-IT" dirty="0"/>
              <a:t>  (or </a:t>
            </a:r>
            <a:r>
              <a:rPr lang="en-US" dirty="0"/>
              <a:t>http://www.example.</a:t>
            </a:r>
            <a:r>
              <a:rPr lang="it-IT" dirty="0" err="1"/>
              <a:t>com</a:t>
            </a:r>
            <a:r>
              <a:rPr lang="en-US" dirty="0"/>
              <a:t>/</a:t>
            </a:r>
            <a:r>
              <a:rPr lang="it-IT" dirty="0"/>
              <a:t>) 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exterms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http://www.example.org/terms/</a:t>
            </a:r>
          </a:p>
          <a:p>
            <a:pPr>
              <a:lnSpc>
                <a:spcPct val="90000"/>
              </a:lnSpc>
            </a:pPr>
            <a:r>
              <a:rPr lang="en-US" dirty="0"/>
              <a:t>prefix </a:t>
            </a:r>
            <a:r>
              <a:rPr lang="en-US" dirty="0" err="1"/>
              <a:t>exstaff</a:t>
            </a:r>
            <a:r>
              <a:rPr lang="en-US" dirty="0"/>
              <a:t>:, namespace URI: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http://www.example.org/staffid/</a:t>
            </a:r>
          </a:p>
        </p:txBody>
      </p:sp>
    </p:spTree>
    <p:extLst>
      <p:ext uri="{BB962C8B-B14F-4D97-AF65-F5344CB8AC3E}">
        <p14:creationId xmlns:p14="http://schemas.microsoft.com/office/powerpoint/2010/main" val="52941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Triple con URI abbreviate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ex:index.html</a:t>
            </a:r>
            <a:r>
              <a:rPr lang="en-US" dirty="0"/>
              <a:t>  </a:t>
            </a:r>
            <a:r>
              <a:rPr lang="it-IT" dirty="0"/>
              <a:t/>
            </a:r>
            <a:br>
              <a:rPr lang="it-IT" dirty="0"/>
            </a:br>
            <a:r>
              <a:rPr lang="en-US" dirty="0" err="1"/>
              <a:t>dc:creator</a:t>
            </a:r>
            <a:r>
              <a:rPr lang="en-US" dirty="0"/>
              <a:t>            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exstaff:85740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ex:index.html</a:t>
            </a:r>
            <a:r>
              <a:rPr lang="en-US" dirty="0"/>
              <a:t>  </a:t>
            </a:r>
            <a:r>
              <a:rPr lang="it-IT" dirty="0"/>
              <a:t/>
            </a:r>
            <a:br>
              <a:rPr lang="it-IT" dirty="0"/>
            </a:br>
            <a:r>
              <a:rPr lang="en-US" dirty="0" err="1"/>
              <a:t>exterms:creation-date</a:t>
            </a:r>
            <a:r>
              <a:rPr lang="en-US" dirty="0"/>
              <a:t> 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"August 16, 1999"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ex:index.html</a:t>
            </a:r>
            <a:r>
              <a:rPr lang="en-US" dirty="0"/>
              <a:t>  </a:t>
            </a:r>
            <a:r>
              <a:rPr lang="it-IT" dirty="0"/>
              <a:t/>
            </a:r>
            <a:br>
              <a:rPr lang="it-IT" dirty="0"/>
            </a:br>
            <a:r>
              <a:rPr lang="en-US" dirty="0" err="1"/>
              <a:t>dc:language</a:t>
            </a:r>
            <a:r>
              <a:rPr lang="en-US" dirty="0"/>
              <a:t>            </a:t>
            </a:r>
            <a:r>
              <a:rPr lang="it-IT" dirty="0"/>
              <a:t/>
            </a:r>
            <a:br>
              <a:rPr lang="it-IT" dirty="0"/>
            </a:br>
            <a:r>
              <a:rPr lang="en-US" dirty="0"/>
              <a:t>"</a:t>
            </a:r>
            <a:r>
              <a:rPr lang="en-US" dirty="0" err="1"/>
              <a:t>en</a:t>
            </a:r>
            <a:r>
              <a:rPr lang="en-US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96627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Dichiarazioni RDF come grafi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13481" y="1301488"/>
            <a:ext cx="5972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tripla</a:t>
            </a:r>
            <a:r>
              <a:rPr lang="en-US" sz="2400" dirty="0"/>
              <a:t> </a:t>
            </a:r>
            <a:r>
              <a:rPr lang="en-US" sz="2400" dirty="0" err="1"/>
              <a:t>corrisponde</a:t>
            </a:r>
            <a:r>
              <a:rPr lang="en-US" sz="2400" dirty="0"/>
              <a:t> a un </a:t>
            </a:r>
            <a:r>
              <a:rPr lang="en-US" sz="2400" dirty="0" err="1"/>
              <a:t>arco</a:t>
            </a:r>
            <a:r>
              <a:rPr lang="en-US" sz="2400" dirty="0"/>
              <a:t> del </a:t>
            </a:r>
            <a:r>
              <a:rPr lang="en-US" sz="2400" dirty="0" err="1"/>
              <a:t>grafo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err="1"/>
              <a:t>Soggetto</a:t>
            </a:r>
            <a:r>
              <a:rPr lang="en-US" sz="2000" dirty="0"/>
              <a:t>	</a:t>
            </a:r>
            <a:r>
              <a:rPr lang="en-US" sz="2000" dirty="0" err="1"/>
              <a:t>nodo</a:t>
            </a:r>
            <a:r>
              <a:rPr lang="en-US" sz="2000" dirty="0"/>
              <a:t> di </a:t>
            </a:r>
            <a:r>
              <a:rPr lang="en-US" sz="2000" dirty="0" err="1"/>
              <a:t>partenza</a:t>
            </a:r>
            <a:endParaRPr lang="en-US" sz="2000" dirty="0"/>
          </a:p>
          <a:p>
            <a:r>
              <a:rPr lang="en-US" sz="2000" dirty="0" err="1"/>
              <a:t>Predicato</a:t>
            </a:r>
            <a:r>
              <a:rPr lang="en-US" sz="2000" dirty="0"/>
              <a:t>	</a:t>
            </a:r>
            <a:r>
              <a:rPr lang="en-US" sz="2000" dirty="0" err="1"/>
              <a:t>arco</a:t>
            </a:r>
            <a:endParaRPr lang="en-US" sz="2000" dirty="0"/>
          </a:p>
          <a:p>
            <a:r>
              <a:rPr lang="en-US" sz="2000" dirty="0" err="1"/>
              <a:t>Oggetto</a:t>
            </a:r>
            <a:r>
              <a:rPr lang="en-US" sz="2000" dirty="0"/>
              <a:t>		</a:t>
            </a:r>
            <a:r>
              <a:rPr lang="en-US" sz="2000" dirty="0" err="1"/>
              <a:t>nodo</a:t>
            </a:r>
            <a:r>
              <a:rPr lang="en-US" sz="2000" dirty="0"/>
              <a:t> di </a:t>
            </a:r>
            <a:r>
              <a:rPr lang="en-US" sz="2000" dirty="0" err="1"/>
              <a:t>arrivo</a:t>
            </a:r>
            <a:endParaRPr lang="en-US" sz="2000" dirty="0"/>
          </a:p>
        </p:txBody>
      </p:sp>
      <p:pic>
        <p:nvPicPr>
          <p:cNvPr id="7" name="Picture 4" descr="Several Statements About the Same Re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052" y="2818116"/>
            <a:ext cx="735143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919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1826" y="225216"/>
            <a:ext cx="9640181" cy="1222584"/>
          </a:xfrm>
        </p:spPr>
        <p:txBody>
          <a:bodyPr/>
          <a:lstStyle/>
          <a:p>
            <a:r>
              <a:rPr lang="it-IT" sz="3200" dirty="0"/>
              <a:t>Il valore di un predicato </a:t>
            </a:r>
            <a:r>
              <a:rPr lang="it-IT" sz="3200" dirty="0" err="1"/>
              <a:t>puo’</a:t>
            </a:r>
            <a:r>
              <a:rPr lang="it-IT" sz="3200" dirty="0"/>
              <a:t> essere una URI …</a:t>
            </a:r>
          </a:p>
        </p:txBody>
      </p:sp>
      <p:pic>
        <p:nvPicPr>
          <p:cNvPr id="6" name="Picture 4" descr="More Information About John 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4" y="1844824"/>
            <a:ext cx="7436522" cy="38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672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fino a qualsiasi </a:t>
            </a:r>
            <a:r>
              <a:rPr lang="it-IT" dirty="0" err="1" smtClean="0"/>
              <a:t>profondita’</a:t>
            </a:r>
            <a:endParaRPr lang="it-IT" dirty="0"/>
          </a:p>
        </p:txBody>
      </p:sp>
      <p:pic>
        <p:nvPicPr>
          <p:cNvPr id="6" name="Picture 4" descr="Breaking Up John's Ad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714500"/>
            <a:ext cx="7383065" cy="43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10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L’evoluzione di Internet</a:t>
            </a:r>
            <a:endParaRPr lang="en-US" dirty="0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1"/>
            <a:ext cx="2209800" cy="2043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4" y="3481388"/>
            <a:ext cx="2376487" cy="2767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1" y="1600200"/>
            <a:ext cx="2886075" cy="213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1981200" y="4267200"/>
            <a:ext cx="2057400" cy="1631216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Rete sperimentale DARPA</a:t>
            </a:r>
          </a:p>
          <a:p>
            <a:pPr algn="ctr"/>
            <a:r>
              <a:rPr lang="it-IT" sz="2000" dirty="0" err="1"/>
              <a:t>Arpanet</a:t>
            </a:r>
            <a:endParaRPr lang="it-IT" sz="2000" dirty="0"/>
          </a:p>
          <a:p>
            <a:pPr algn="ctr"/>
            <a:r>
              <a:rPr lang="it-IT" sz="2000" dirty="0"/>
              <a:t>anni 70</a:t>
            </a:r>
            <a:endParaRPr lang="en-US" sz="2000" dirty="0"/>
          </a:p>
        </p:txBody>
      </p:sp>
      <p:sp>
        <p:nvSpPr>
          <p:cNvPr id="18441" name="Text Box 7"/>
          <p:cNvSpPr txBox="1">
            <a:spLocks noChangeArrowheads="1"/>
          </p:cNvSpPr>
          <p:nvPr/>
        </p:nvSpPr>
        <p:spPr bwMode="auto">
          <a:xfrm>
            <a:off x="4953000" y="1447800"/>
            <a:ext cx="1600200" cy="1631216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Rete della ricerca</a:t>
            </a:r>
          </a:p>
          <a:p>
            <a:pPr algn="ctr"/>
            <a:r>
              <a:rPr lang="it-IT" sz="2000" dirty="0" err="1"/>
              <a:t>NSF</a:t>
            </a:r>
            <a:endParaRPr lang="it-IT" sz="2000" dirty="0"/>
          </a:p>
          <a:p>
            <a:pPr algn="ctr"/>
            <a:r>
              <a:rPr lang="it-IT" sz="2000" dirty="0"/>
              <a:t>Internet</a:t>
            </a:r>
          </a:p>
          <a:p>
            <a:pPr algn="ctr"/>
            <a:r>
              <a:rPr lang="it-IT" sz="2000" dirty="0"/>
              <a:t>anni 80</a:t>
            </a:r>
            <a:endParaRPr lang="en-US" sz="2000" dirty="0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7924800" y="3886201"/>
            <a:ext cx="2131640" cy="255454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Infrastruttura di comunicazione</a:t>
            </a:r>
          </a:p>
          <a:p>
            <a:pPr algn="ctr"/>
            <a:r>
              <a:rPr lang="it-IT" sz="2000" dirty="0"/>
              <a:t>Settore pubblico e privato</a:t>
            </a:r>
          </a:p>
          <a:p>
            <a:pPr algn="ctr"/>
            <a:r>
              <a:rPr lang="it-IT" sz="2000" dirty="0"/>
              <a:t>il Web</a:t>
            </a:r>
          </a:p>
          <a:p>
            <a:pPr algn="ctr"/>
            <a:r>
              <a:rPr lang="it-IT" sz="2000" dirty="0"/>
              <a:t>da anni 90 in poi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10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RDF 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Un grafo RDF è un insieme di triple RDF</a:t>
            </a:r>
          </a:p>
          <a:p>
            <a:r>
              <a:rPr lang="it-IT" dirty="0"/>
              <a:t>Una tripla RDF ha tre componenti </a:t>
            </a:r>
          </a:p>
          <a:p>
            <a:pPr lvl="1"/>
            <a:r>
              <a:rPr lang="it-IT" dirty="0"/>
              <a:t>un soggetto, che è una URI, oppure un nodo RDF senza nome </a:t>
            </a:r>
          </a:p>
          <a:p>
            <a:pPr lvl="1"/>
            <a:r>
              <a:rPr lang="it-IT" dirty="0"/>
              <a:t>un predicato, che è una URI</a:t>
            </a:r>
          </a:p>
          <a:p>
            <a:pPr lvl="1"/>
            <a:r>
              <a:rPr lang="it-IT" dirty="0"/>
              <a:t>un oggetto, che può essere una URI, oppure un letterale RDF, oppure un nodo RDF senza nome </a:t>
            </a:r>
          </a:p>
          <a:p>
            <a:r>
              <a:rPr lang="it-IT" dirty="0"/>
              <a:t>Un letterale RDF può essere di due tipi</a:t>
            </a:r>
          </a:p>
          <a:p>
            <a:pPr lvl="1"/>
            <a:r>
              <a:rPr lang="it-IT" dirty="0"/>
              <a:t>un </a:t>
            </a:r>
            <a:r>
              <a:rPr lang="it-IT" b="1" dirty="0">
                <a:solidFill>
                  <a:srgbClr val="0070C0"/>
                </a:solidFill>
              </a:rPr>
              <a:t>letterale semplice</a:t>
            </a:r>
            <a:r>
              <a:rPr lang="it-IT" dirty="0"/>
              <a:t>, che è una stringa di caratteri con (opzionalmente) un </a:t>
            </a:r>
            <a:r>
              <a:rPr lang="it-IT" dirty="0" err="1"/>
              <a:t>tag</a:t>
            </a:r>
            <a:r>
              <a:rPr lang="it-IT" dirty="0"/>
              <a:t> associato che indica la lingua della stringa di caratteri </a:t>
            </a:r>
          </a:p>
          <a:p>
            <a:pPr lvl="1"/>
            <a:r>
              <a:rPr lang="it-IT" dirty="0"/>
              <a:t>un </a:t>
            </a:r>
            <a:r>
              <a:rPr lang="it-IT" b="1" dirty="0">
                <a:solidFill>
                  <a:srgbClr val="0070C0"/>
                </a:solidFill>
              </a:rPr>
              <a:t>letterale tipizzato</a:t>
            </a:r>
            <a:r>
              <a:rPr lang="it-IT" dirty="0"/>
              <a:t>, che è una stringa di caratteri con associata una URI RDF che indica il tipo di dati rappresentato dalla stringa. La URI RDF che indica il tipo di dati definisce la sintassi e la semantica della stringa di caratteri, come ad esempio valore booleano, numero intero, data, ecc.</a:t>
            </a:r>
          </a:p>
        </p:txBody>
      </p:sp>
    </p:spTree>
    <p:extLst>
      <p:ext uri="{BB962C8B-B14F-4D97-AF65-F5344CB8AC3E}">
        <p14:creationId xmlns:p14="http://schemas.microsoft.com/office/powerpoint/2010/main" val="205946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schema RDF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/>
              <a:t>RDF fornisce una sintassi per formulare semplici dichiarazioni riguardo alle risorse, descrivendo le proprietà della risorsa e i valori che queste possono assumere; una proprietà viene identificata da una URI, che indica univocamente il significato della proprietà</a:t>
            </a:r>
          </a:p>
          <a:p>
            <a:r>
              <a:rPr lang="it-IT" sz="1800" dirty="0"/>
              <a:t>E’ utile definire in precedenza il </a:t>
            </a:r>
            <a:r>
              <a:rPr lang="it-IT" sz="1800" dirty="0">
                <a:solidFill>
                  <a:srgbClr val="0070C0"/>
                </a:solidFill>
              </a:rPr>
              <a:t>vocabolario (i termini) </a:t>
            </a:r>
            <a:r>
              <a:rPr lang="it-IT" sz="1800" dirty="0"/>
              <a:t>che saranno utilizzati per descrivere un certo insieme di risorse, indicando quindi i nomi delle classi e delle proprietà che saranno utilizzati per descrivere quel certo insieme</a:t>
            </a:r>
          </a:p>
          <a:p>
            <a:r>
              <a:rPr lang="it-IT" sz="1800" dirty="0"/>
              <a:t>Ad esempio, per descrivere delle risorse bibliografiche potremmo definire delle classi come </a:t>
            </a:r>
            <a:r>
              <a:rPr lang="it-IT" sz="1800" dirty="0">
                <a:solidFill>
                  <a:srgbClr val="0070C0"/>
                </a:solidFill>
              </a:rPr>
              <a:t>libro</a:t>
            </a:r>
            <a:r>
              <a:rPr lang="it-IT" sz="1800" dirty="0"/>
              <a:t> o </a:t>
            </a:r>
            <a:r>
              <a:rPr lang="it-IT" sz="1800" dirty="0">
                <a:solidFill>
                  <a:srgbClr val="0070C0"/>
                </a:solidFill>
              </a:rPr>
              <a:t>articolo di giornale</a:t>
            </a:r>
            <a:r>
              <a:rPr lang="it-IT" sz="1800" dirty="0"/>
              <a:t> e utilizzare delle proprietà come </a:t>
            </a:r>
            <a:r>
              <a:rPr lang="it-IT" sz="1800" dirty="0">
                <a:solidFill>
                  <a:srgbClr val="0070C0"/>
                </a:solidFill>
              </a:rPr>
              <a:t>autore, titolo </a:t>
            </a:r>
            <a:r>
              <a:rPr lang="it-IT" sz="1800" dirty="0"/>
              <a:t>e</a:t>
            </a:r>
            <a:r>
              <a:rPr lang="it-IT" sz="1800" dirty="0">
                <a:solidFill>
                  <a:srgbClr val="0070C0"/>
                </a:solidFill>
              </a:rPr>
              <a:t> soggetto</a:t>
            </a:r>
            <a:r>
              <a:rPr lang="it-IT" sz="1800" dirty="0"/>
              <a:t> per descrivere queste risorse </a:t>
            </a:r>
          </a:p>
          <a:p>
            <a:r>
              <a:rPr lang="it-IT" sz="1800" dirty="0"/>
              <a:t>Lo Schema RDF fornisce un modo per rappresentare un "modello concettuale" di quella (piccola) parte del mondo di interesse, definendo li suoi "concetti" principali (classi), e le loro proprietà  (predicati)</a:t>
            </a:r>
          </a:p>
          <a:p>
            <a:r>
              <a:rPr lang="it-IT" sz="1800" dirty="0"/>
              <a:t>La definizione di uno Schema RDF si fa descrivendolo con triple RDF</a:t>
            </a:r>
          </a:p>
        </p:txBody>
      </p:sp>
    </p:spTree>
    <p:extLst>
      <p:ext uri="{BB962C8B-B14F-4D97-AF65-F5344CB8AC3E}">
        <p14:creationId xmlns:p14="http://schemas.microsoft.com/office/powerpoint/2010/main" val="3674397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I principali concetti dello Schema RDF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I concetti principali dello Schema RDF sono: </a:t>
            </a:r>
          </a:p>
          <a:p>
            <a:pPr lvl="1"/>
            <a:r>
              <a:rPr lang="it-IT" sz="2200" dirty="0">
                <a:solidFill>
                  <a:srgbClr val="0070C0"/>
                </a:solidFill>
              </a:rPr>
              <a:t>classi</a:t>
            </a:r>
            <a:r>
              <a:rPr lang="it-IT" sz="2200" dirty="0"/>
              <a:t>, che possono essere organizzate in sottoclassi, fino a qualsiasi profondità (definendo così una tassonomia) </a:t>
            </a:r>
          </a:p>
          <a:p>
            <a:pPr lvl="1"/>
            <a:r>
              <a:rPr lang="it-IT" sz="2200" dirty="0">
                <a:solidFill>
                  <a:srgbClr val="0070C0"/>
                </a:solidFill>
              </a:rPr>
              <a:t>proprietà</a:t>
            </a:r>
            <a:r>
              <a:rPr lang="it-IT" sz="2200" dirty="0"/>
              <a:t>, che possono anche loro essere organizzate in sottoclassi, fino a qualsiasi profondità (definendo così un'altra tassonomia)</a:t>
            </a:r>
          </a:p>
          <a:p>
            <a:r>
              <a:rPr lang="it-IT" sz="2400" dirty="0"/>
              <a:t>Le definizioni delle classi e delle proprietà (il vocabolario) vengono scritte usando la sintassi RDF e il vocabolario dello Schema RDF, e possono quindi essere rappresentate anche come grafi </a:t>
            </a:r>
          </a:p>
          <a:p>
            <a:r>
              <a:rPr lang="it-IT" sz="2400" dirty="0"/>
              <a:t>C'è una stretta analogia tra RDF e Schema RDF, e  documenti XML e schemi XML</a:t>
            </a:r>
          </a:p>
        </p:txBody>
      </p:sp>
    </p:spTree>
    <p:extLst>
      <p:ext uri="{BB962C8B-B14F-4D97-AF65-F5344CB8AC3E}">
        <p14:creationId xmlns:p14="http://schemas.microsoft.com/office/powerpoint/2010/main" val="2676285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e sottoclassi</a:t>
            </a:r>
            <a:endParaRPr lang="en-US" dirty="0" smtClean="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2524125" y="1285875"/>
            <a:ext cx="9144000" cy="3693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2535" name="Picture 4" descr="A Vehicle Class Hierarc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714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per «Veicoli a motore»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919536" y="144471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ex:MotorVehicle    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ex:PassengerVehicle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ex:Van             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ex:Truck               rdf:type          rdfs:Class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ex:MiniVan             rdf:type          rdfs:Class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ex:PassengerVehicle    rdfs:subClassOf   ex:MotorVehicle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ex:Van                 rdfs:subClassOf   ex:MotorVehicle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ex:Truck               rdfs:subClassOf   ex:MotorVehicle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ex:MiniVan             rdfs:subClassOf   ex:Van</a:t>
            </a: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ex:MiniVan             rdfs:subClassOf   ex:PassengerVehicle</a:t>
            </a: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endParaRPr lang="it-IT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b="1" dirty="0">
                <a:latin typeface="Courier New" pitchFamily="49" charset="0"/>
                <a:cs typeface="Courier New" pitchFamily="49" charset="0"/>
              </a:rPr>
              <a:t>Esempio di uno specifico veicolo a motore</a:t>
            </a:r>
          </a:p>
          <a:p>
            <a:r>
              <a:rPr lang="it-IT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it-IT" b="1" dirty="0">
                <a:latin typeface="Courier New" pitchFamily="49" charset="0"/>
                <a:cs typeface="Courier New" pitchFamily="49" charset="0"/>
              </a:rPr>
              <a:t> rdf:type          ex:PassengerVehicle</a:t>
            </a:r>
          </a:p>
        </p:txBody>
      </p:sp>
    </p:spTree>
    <p:extLst>
      <p:ext uri="{BB962C8B-B14F-4D97-AF65-F5344CB8AC3E}">
        <p14:creationId xmlns:p14="http://schemas.microsoft.com/office/powerpoint/2010/main" val="12031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Proprietà: dominio e rango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In uno schema RDF le proprietà sono quelle che caratterizzano e definiscono le classi </a:t>
            </a:r>
          </a:p>
          <a:p>
            <a:r>
              <a:rPr lang="it-IT" sz="2400" dirty="0"/>
              <a:t>Le proprietà possono essere organizzate in una tassonomia proprietà e </a:t>
            </a:r>
            <a:r>
              <a:rPr lang="it-IT" sz="2400" dirty="0" err="1"/>
              <a:t>sottoproprietà</a:t>
            </a:r>
            <a:r>
              <a:rPr lang="it-IT" sz="2400" dirty="0"/>
              <a:t> </a:t>
            </a:r>
          </a:p>
          <a:p>
            <a:r>
              <a:rPr lang="it-IT" sz="2400" dirty="0"/>
              <a:t>Per una proprietà è possibile (molto utile) definire anche il </a:t>
            </a:r>
            <a:r>
              <a:rPr lang="it-IT" sz="2400" dirty="0">
                <a:solidFill>
                  <a:srgbClr val="0070C0"/>
                </a:solidFill>
              </a:rPr>
              <a:t>dominio</a:t>
            </a:r>
            <a:r>
              <a:rPr lang="it-IT" sz="2400" dirty="0"/>
              <a:t> e il </a:t>
            </a:r>
            <a:r>
              <a:rPr lang="it-IT" sz="2400" dirty="0">
                <a:solidFill>
                  <a:srgbClr val="0070C0"/>
                </a:solidFill>
              </a:rPr>
              <a:t>rango</a:t>
            </a:r>
            <a:r>
              <a:rPr lang="it-IT" sz="2400" dirty="0"/>
              <a:t> </a:t>
            </a:r>
          </a:p>
          <a:p>
            <a:pPr lvl="1"/>
            <a:r>
              <a:rPr lang="it-IT" sz="2200" dirty="0"/>
              <a:t>dominio (domain) di una proprietà’ è l’insieme di entità che possono essere il soggetto di una tripla RDF il cui predicato è la proprietà stessa</a:t>
            </a:r>
          </a:p>
          <a:p>
            <a:pPr lvl="1"/>
            <a:r>
              <a:rPr lang="it-IT" sz="2200" dirty="0"/>
              <a:t>rango (</a:t>
            </a:r>
            <a:r>
              <a:rPr lang="it-IT" sz="2200" dirty="0" err="1"/>
              <a:t>range</a:t>
            </a:r>
            <a:r>
              <a:rPr lang="it-IT" sz="2200" dirty="0"/>
              <a:t>) di una proprietà è l’insieme di entità che possono essere l’oggetto di una tripla RDF il cui predicato è la proprietà stessa</a:t>
            </a:r>
          </a:p>
          <a:p>
            <a:pPr lvl="1"/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847116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di </a:t>
            </a:r>
            <a:r>
              <a:rPr lang="it-IT" dirty="0" err="1" smtClean="0"/>
              <a:t>proprieta’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703512" y="1478369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ex:registeredTo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ex:rearSeatLegRoom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ex:rearSeatLegRoom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ex:PassengerVehicle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ex:weight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ex:primaryDriver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ex:primaryDriver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ex:Person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ex:PassengerVehicle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ex:registeredTo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 exstaff:85740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ex:rearSeatLegRoom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“127”^^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xsd:integer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b="1" dirty="0">
                <a:latin typeface="Courier New" pitchFamily="49" charset="0"/>
                <a:cs typeface="Courier New" pitchFamily="49" charset="0"/>
              </a:rPr>
              <a:t>ex:weight           "2500"^^xsd:integer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exthings:jhonSmithsCar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ex:primaryDriver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exstaff:85740</a:t>
            </a:r>
          </a:p>
        </p:txBody>
      </p:sp>
    </p:spTree>
    <p:extLst>
      <p:ext uri="{BB962C8B-B14F-4D97-AF65-F5344CB8AC3E}">
        <p14:creationId xmlns:p14="http://schemas.microsoft.com/office/powerpoint/2010/main" val="28364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esempi di </a:t>
            </a:r>
            <a:r>
              <a:rPr lang="it-IT" dirty="0" err="1" smtClean="0"/>
              <a:t>proprieta’</a:t>
            </a:r>
            <a:endParaRPr lang="en-US" dirty="0" smtClean="0"/>
          </a:p>
        </p:txBody>
      </p:sp>
      <p:sp>
        <p:nvSpPr>
          <p:cNvPr id="2056" name="CasellaDiTesto 7"/>
          <p:cNvSpPr txBox="1">
            <a:spLocks noChangeArrowheads="1"/>
          </p:cNvSpPr>
          <p:nvPr/>
        </p:nvSpPr>
        <p:spPr bwMode="auto">
          <a:xfrm>
            <a:off x="1881189" y="1500188"/>
            <a:ext cx="83581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rdfs:Class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ex:Book  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rdfs:Class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hasauthor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Property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hasauthor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:domain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:Book</a:t>
            </a:r>
            <a:br>
              <a:rPr lang="it-IT" sz="2400" b="1" dirty="0">
                <a:latin typeface="Courier New" pitchFamily="49" charset="0"/>
                <a:cs typeface="Courier New" pitchFamily="49" charset="0"/>
              </a:rPr>
            </a:br>
            <a:r>
              <a:rPr lang="it-IT" sz="2400" b="1" dirty="0">
                <a:latin typeface="Courier New" pitchFamily="49" charset="0"/>
                <a:cs typeface="Courier New" pitchFamily="49" charset="0"/>
              </a:rPr>
              <a:t>ex: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hasauthor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range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Person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63378" y="4135954"/>
            <a:ext cx="8604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ex:Female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it-IT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it-IT" sz="2400" b="1" dirty="0">
              <a:latin typeface="Courier New" pitchFamily="49" charset="0"/>
              <a:cs typeface="Courier New" pitchFamily="49" charset="0"/>
            </a:endParaRPr>
          </a:p>
          <a:p>
            <a:endParaRPr lang="it-IT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Meccanismo di inferenza</a:t>
            </a:r>
            <a:endParaRPr lang="en-US" dirty="0" smtClean="0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1023388" y="2449890"/>
            <a:ext cx="8143875" cy="193899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expers:jane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expers:john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b="1" dirty="0">
              <a:latin typeface="Courier New" pitchFamily="49" charset="0"/>
            </a:endParaRPr>
          </a:p>
          <a:p>
            <a:r>
              <a:rPr lang="en-US" sz="2200" b="1" dirty="0">
                <a:latin typeface="Courier New" pitchFamily="49" charset="0"/>
              </a:rPr>
              <a:t>In base </a:t>
            </a:r>
            <a:r>
              <a:rPr lang="en-US" sz="2200" b="1" dirty="0" err="1">
                <a:latin typeface="Courier New" pitchFamily="49" charset="0"/>
              </a:rPr>
              <a:t>alle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dichiarazioni</a:t>
            </a:r>
            <a:r>
              <a:rPr lang="en-US" sz="2200" b="1" dirty="0">
                <a:latin typeface="Courier New" pitchFamily="49" charset="0"/>
              </a:rPr>
              <a:t> di range e domain, Jane (la </a:t>
            </a:r>
            <a:r>
              <a:rPr lang="en-US" sz="2200" b="1" dirty="0" err="1">
                <a:latin typeface="Courier New" pitchFamily="49" charset="0"/>
              </a:rPr>
              <a:t>madre</a:t>
            </a:r>
            <a:r>
              <a:rPr lang="en-US" sz="2200" b="1" dirty="0">
                <a:latin typeface="Courier New" pitchFamily="49" charset="0"/>
              </a:rPr>
              <a:t> di John) </a:t>
            </a:r>
            <a:r>
              <a:rPr lang="en-US" sz="2200" b="1" dirty="0" err="1">
                <a:latin typeface="Courier New" pitchFamily="49" charset="0"/>
              </a:rPr>
              <a:t>deve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essere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allo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stesso</a:t>
            </a:r>
            <a:r>
              <a:rPr lang="en-US" sz="2200" b="1" dirty="0">
                <a:latin typeface="Courier New" pitchFamily="49" charset="0"/>
              </a:rPr>
              <a:t> tempo </a:t>
            </a:r>
            <a:r>
              <a:rPr lang="en-US" sz="2200" b="1" dirty="0" err="1">
                <a:latin typeface="Courier New" pitchFamily="49" charset="0"/>
              </a:rPr>
              <a:t>una</a:t>
            </a:r>
            <a:r>
              <a:rPr lang="en-US" sz="2200" b="1" dirty="0">
                <a:latin typeface="Courier New" pitchFamily="49" charset="0"/>
              </a:rPr>
              <a:t> persona e </a:t>
            </a:r>
            <a:r>
              <a:rPr lang="en-US" sz="2200" b="1" dirty="0" err="1">
                <a:latin typeface="Courier New" pitchFamily="49" charset="0"/>
              </a:rPr>
              <a:t>una</a:t>
            </a:r>
            <a:r>
              <a:rPr lang="en-US" sz="2200" b="1" dirty="0">
                <a:latin typeface="Courier New" pitchFamily="49" charset="0"/>
              </a:rPr>
              <a:t> donna (e John </a:t>
            </a:r>
            <a:r>
              <a:rPr lang="en-US" sz="2200" b="1" dirty="0" err="1">
                <a:latin typeface="Courier New" pitchFamily="49" charset="0"/>
              </a:rPr>
              <a:t>deve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essere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una</a:t>
            </a:r>
            <a:r>
              <a:rPr lang="en-US" sz="2200" b="1" dirty="0">
                <a:latin typeface="Courier New" pitchFamily="49" charset="0"/>
              </a:rPr>
              <a:t> persona)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3388" y="4415043"/>
            <a:ext cx="8376749" cy="178510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Courier New" pitchFamily="49" charset="0"/>
              </a:rPr>
              <a:t>Con un </a:t>
            </a:r>
            <a:r>
              <a:rPr lang="en-US" sz="2200" b="1" dirty="0" err="1">
                <a:latin typeface="Courier New" pitchFamily="49" charset="0"/>
              </a:rPr>
              <a:t>meccanismo</a:t>
            </a:r>
            <a:r>
              <a:rPr lang="en-US" sz="2200" b="1" dirty="0">
                <a:latin typeface="Courier New" pitchFamily="49" charset="0"/>
              </a:rPr>
              <a:t> di </a:t>
            </a:r>
            <a:r>
              <a:rPr lang="en-US" sz="2200" b="1" dirty="0" err="1">
                <a:latin typeface="Courier New" pitchFamily="49" charset="0"/>
              </a:rPr>
              <a:t>inferenza</a:t>
            </a:r>
            <a:r>
              <a:rPr lang="en-US" sz="2200" b="1" dirty="0">
                <a:latin typeface="Courier New" pitchFamily="49" charset="0"/>
              </a:rPr>
              <a:t> e’ </a:t>
            </a:r>
            <a:r>
              <a:rPr lang="en-US" sz="2200" b="1" dirty="0" err="1">
                <a:latin typeface="Courier New" pitchFamily="49" charset="0"/>
              </a:rPr>
              <a:t>pertanto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possibile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che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nella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risposta</a:t>
            </a:r>
            <a:r>
              <a:rPr lang="en-US" sz="2200" b="1" dirty="0">
                <a:latin typeface="Courier New" pitchFamily="49" charset="0"/>
              </a:rPr>
              <a:t> a </a:t>
            </a:r>
            <a:r>
              <a:rPr lang="en-US" sz="2200" b="1" dirty="0" err="1">
                <a:latin typeface="Courier New" pitchFamily="49" charset="0"/>
              </a:rPr>
              <a:t>una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richiesta</a:t>
            </a:r>
            <a:r>
              <a:rPr lang="en-US" sz="2200" b="1" dirty="0">
                <a:latin typeface="Courier New" pitchFamily="49" charset="0"/>
              </a:rPr>
              <a:t> come “</a:t>
            </a:r>
            <a:r>
              <a:rPr lang="en-US" sz="2200" b="1" dirty="0" err="1">
                <a:latin typeface="Courier New" pitchFamily="49" charset="0"/>
              </a:rPr>
              <a:t>Dammi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il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nome</a:t>
            </a:r>
            <a:r>
              <a:rPr lang="en-US" sz="2200" b="1" dirty="0">
                <a:latin typeface="Courier New" pitchFamily="49" charset="0"/>
              </a:rPr>
              <a:t> di </a:t>
            </a:r>
            <a:r>
              <a:rPr lang="en-US" sz="2200" b="1" dirty="0" err="1">
                <a:latin typeface="Courier New" pitchFamily="49" charset="0"/>
              </a:rPr>
              <a:t>tutte</a:t>
            </a:r>
            <a:r>
              <a:rPr lang="en-US" sz="2200" b="1" dirty="0">
                <a:latin typeface="Courier New" pitchFamily="49" charset="0"/>
              </a:rPr>
              <a:t> le </a:t>
            </a:r>
            <a:r>
              <a:rPr lang="en-US" sz="2200" b="1" dirty="0" err="1">
                <a:latin typeface="Courier New" pitchFamily="49" charset="0"/>
              </a:rPr>
              <a:t>donne</a:t>
            </a:r>
            <a:r>
              <a:rPr lang="en-US" sz="2200" b="1" dirty="0">
                <a:latin typeface="Courier New" pitchFamily="49" charset="0"/>
              </a:rPr>
              <a:t>” </a:t>
            </a:r>
            <a:r>
              <a:rPr lang="en-US" sz="2200" b="1" dirty="0" err="1">
                <a:latin typeface="Courier New" pitchFamily="49" charset="0"/>
              </a:rPr>
              <a:t>sia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inclusa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anche</a:t>
            </a:r>
            <a:r>
              <a:rPr lang="en-US" sz="2200" b="1" dirty="0">
                <a:latin typeface="Courier New" pitchFamily="49" charset="0"/>
              </a:rPr>
              <a:t> Jane, </a:t>
            </a:r>
            <a:r>
              <a:rPr lang="en-US" sz="2200" b="1" dirty="0" err="1">
                <a:latin typeface="Courier New" pitchFamily="49" charset="0"/>
              </a:rPr>
              <a:t>anche</a:t>
            </a:r>
            <a:r>
              <a:rPr lang="en-US" sz="2200" b="1" dirty="0">
                <a:latin typeface="Courier New" pitchFamily="49" charset="0"/>
              </a:rPr>
              <a:t> se </a:t>
            </a:r>
            <a:r>
              <a:rPr lang="en-US" sz="2200" b="1" dirty="0" err="1">
                <a:latin typeface="Courier New" pitchFamily="49" charset="0"/>
              </a:rPr>
              <a:t>l’informazione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che</a:t>
            </a:r>
            <a:r>
              <a:rPr lang="en-US" sz="2200" b="1" dirty="0">
                <a:latin typeface="Courier New" pitchFamily="49" charset="0"/>
              </a:rPr>
              <a:t> Jane e’ donna non e’ </a:t>
            </a:r>
            <a:r>
              <a:rPr lang="en-US" sz="2200" b="1" dirty="0" err="1">
                <a:latin typeface="Courier New" pitchFamily="49" charset="0"/>
              </a:rPr>
              <a:t>mai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stata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fornita</a:t>
            </a:r>
            <a:endParaRPr lang="en-US" sz="2200" b="1" dirty="0">
              <a:latin typeface="Courier New" pitchFamily="49" charset="0"/>
            </a:endParaRPr>
          </a:p>
        </p:txBody>
      </p:sp>
      <p:sp>
        <p:nvSpPr>
          <p:cNvPr id="11" name="CasellaDiTesto 9"/>
          <p:cNvSpPr txBox="1"/>
          <p:nvPr/>
        </p:nvSpPr>
        <p:spPr>
          <a:xfrm>
            <a:off x="1023388" y="86874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rdf:type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rdfs:Property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rdfs:domain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ex:Female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ex:IsMotherOf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rdfs:range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ex:Person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Riassumendo lo Schema RDF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3575" y="1337470"/>
            <a:ext cx="8382000" cy="4725987"/>
          </a:xfrm>
        </p:spPr>
        <p:txBody>
          <a:bodyPr>
            <a:normAutofit fontScale="92500" lnSpcReduction="20000"/>
          </a:bodyPr>
          <a:lstStyle/>
          <a:p>
            <a:r>
              <a:rPr lang="it-IT" sz="2200" dirty="0"/>
              <a:t>In sostanza, lo "Schema RDF" è un semplice vocabolario di termini da usare per definire una ontologia (definire cioè l’insieme dei termini da usare per definire la "parte di mondo" che voglio modellare)</a:t>
            </a:r>
          </a:p>
          <a:p>
            <a:r>
              <a:rPr lang="it-IT" dirty="0"/>
              <a:t> </a:t>
            </a:r>
            <a:r>
              <a:rPr lang="it-IT" dirty="0" err="1"/>
              <a:t>class</a:t>
            </a:r>
            <a:r>
              <a:rPr lang="it-IT" dirty="0"/>
              <a:t>, </a:t>
            </a:r>
            <a:r>
              <a:rPr lang="it-IT" dirty="0" err="1"/>
              <a:t>subClassOf</a:t>
            </a:r>
            <a:r>
              <a:rPr lang="it-IT" dirty="0"/>
              <a:t>, </a:t>
            </a:r>
            <a:r>
              <a:rPr lang="it-IT" dirty="0" err="1"/>
              <a:t>type</a:t>
            </a:r>
            <a:r>
              <a:rPr lang="it-IT" dirty="0"/>
              <a:t> </a:t>
            </a:r>
          </a:p>
          <a:p>
            <a:pPr lvl="1"/>
            <a:r>
              <a:rPr lang="it-IT" sz="2000" dirty="0"/>
              <a:t>per definire ad esempio: persona, studente, </a:t>
            </a:r>
            <a:r>
              <a:rPr lang="it-IT" sz="2000" dirty="0" err="1"/>
              <a:t>squadraDiCalcio</a:t>
            </a:r>
            <a:endParaRPr lang="it-IT" sz="2000" dirty="0"/>
          </a:p>
          <a:p>
            <a:r>
              <a:rPr lang="it-IT" dirty="0" err="1"/>
              <a:t>property</a:t>
            </a:r>
            <a:r>
              <a:rPr lang="it-IT" dirty="0"/>
              <a:t>, </a:t>
            </a:r>
            <a:r>
              <a:rPr lang="it-IT" dirty="0" err="1"/>
              <a:t>subPropertyOf</a:t>
            </a:r>
            <a:endParaRPr lang="it-IT" dirty="0"/>
          </a:p>
          <a:p>
            <a:pPr lvl="1"/>
            <a:r>
              <a:rPr lang="it-IT" sz="2000" dirty="0"/>
              <a:t> per definire ad esempio: </a:t>
            </a:r>
            <a:r>
              <a:rPr lang="it-IT" sz="2000" dirty="0" err="1"/>
              <a:t>autoreDi</a:t>
            </a:r>
            <a:r>
              <a:rPr lang="it-IT" sz="2000" dirty="0"/>
              <a:t>, </a:t>
            </a:r>
            <a:r>
              <a:rPr lang="it-IT" sz="2000" dirty="0" err="1"/>
              <a:t>iscrittoA</a:t>
            </a:r>
            <a:r>
              <a:rPr lang="it-IT" sz="2000" dirty="0"/>
              <a:t>, </a:t>
            </a:r>
            <a:r>
              <a:rPr lang="it-IT" sz="2000" dirty="0" err="1"/>
              <a:t>giocaPer</a:t>
            </a:r>
            <a:r>
              <a:rPr lang="it-IT" sz="2000" dirty="0"/>
              <a:t> </a:t>
            </a:r>
          </a:p>
          <a:p>
            <a:r>
              <a:rPr lang="it-IT" dirty="0"/>
              <a:t>domain (l’insieme dei soggetti possibili per una determinata proprietà) </a:t>
            </a:r>
          </a:p>
          <a:p>
            <a:pPr lvl="1"/>
            <a:r>
              <a:rPr lang="it-IT" sz="2000" dirty="0"/>
              <a:t>persona </a:t>
            </a:r>
            <a:r>
              <a:rPr lang="it-IT" sz="2000" dirty="0" err="1"/>
              <a:t>giocaPer</a:t>
            </a:r>
            <a:r>
              <a:rPr lang="it-IT" sz="2000" dirty="0"/>
              <a:t> </a:t>
            </a:r>
            <a:r>
              <a:rPr lang="it-IT" sz="2000" dirty="0" err="1"/>
              <a:t>squadraDiCalcio</a:t>
            </a:r>
            <a:r>
              <a:rPr lang="it-IT" sz="2000" dirty="0"/>
              <a:t> </a:t>
            </a:r>
          </a:p>
          <a:p>
            <a:r>
              <a:rPr lang="it-IT" dirty="0" err="1"/>
              <a:t>range</a:t>
            </a:r>
            <a:r>
              <a:rPr lang="it-IT" dirty="0"/>
              <a:t> (l’insieme degli oggetti possibili per una determinata proprietà) </a:t>
            </a:r>
          </a:p>
          <a:p>
            <a:pPr lvl="1"/>
            <a:r>
              <a:rPr lang="it-IT" sz="2000" dirty="0"/>
              <a:t>persona </a:t>
            </a:r>
            <a:r>
              <a:rPr lang="it-IT" sz="2000" dirty="0" err="1"/>
              <a:t>giocaPer</a:t>
            </a:r>
            <a:r>
              <a:rPr lang="it-IT" sz="2000" dirty="0"/>
              <a:t> </a:t>
            </a:r>
            <a:r>
              <a:rPr lang="it-IT" sz="2000" dirty="0" err="1"/>
              <a:t>squadraDiCalcio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9732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Numero di calcolatori in Internet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38307" r="28595" b="16004"/>
          <a:stretch/>
        </p:blipFill>
        <p:spPr bwMode="auto">
          <a:xfrm>
            <a:off x="2135560" y="1556792"/>
            <a:ext cx="7992888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3415508" y="5935216"/>
            <a:ext cx="536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0070C0"/>
                </a:solidFill>
              </a:rPr>
              <a:t>https</a:t>
            </a:r>
            <a:r>
              <a:rPr lang="it-IT" sz="1400" dirty="0">
                <a:solidFill>
                  <a:srgbClr val="0070C0"/>
                </a:solidFill>
              </a:rPr>
              <a:t>://</a:t>
            </a:r>
            <a:r>
              <a:rPr lang="it-IT" sz="1400" dirty="0" err="1">
                <a:solidFill>
                  <a:srgbClr val="0070C0"/>
                </a:solidFill>
              </a:rPr>
              <a:t>news.netcraft.com</a:t>
            </a:r>
            <a:r>
              <a:rPr lang="it-IT" sz="1400" dirty="0">
                <a:solidFill>
                  <a:srgbClr val="0070C0"/>
                </a:solidFill>
              </a:rPr>
              <a:t>/</a:t>
            </a:r>
            <a:r>
              <a:rPr lang="it-IT" sz="1400" dirty="0" err="1">
                <a:solidFill>
                  <a:srgbClr val="0070C0"/>
                </a:solidFill>
              </a:rPr>
              <a:t>archives</a:t>
            </a:r>
            <a:r>
              <a:rPr lang="it-IT" sz="1400" dirty="0">
                <a:solidFill>
                  <a:srgbClr val="0070C0"/>
                </a:solidFill>
              </a:rPr>
              <a:t>/</a:t>
            </a:r>
            <a:r>
              <a:rPr lang="it-IT" sz="1400" dirty="0" err="1">
                <a:solidFill>
                  <a:srgbClr val="0070C0"/>
                </a:solidFill>
              </a:rPr>
              <a:t>category</a:t>
            </a:r>
            <a:r>
              <a:rPr lang="it-IT" sz="1400" dirty="0">
                <a:solidFill>
                  <a:srgbClr val="0070C0"/>
                </a:solidFill>
              </a:rPr>
              <a:t>/web-server-</a:t>
            </a:r>
            <a:r>
              <a:rPr lang="it-IT" sz="1400" dirty="0" err="1">
                <a:solidFill>
                  <a:srgbClr val="0070C0"/>
                </a:solidFill>
              </a:rPr>
              <a:t>survey</a:t>
            </a:r>
            <a:r>
              <a:rPr lang="it-IT" sz="1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890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Ontologie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6042" y="1063416"/>
            <a:ext cx="8382000" cy="4992687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/>
              <a:t>Un'ontologia è una descrizione esplicita e formale del modello concettuale che rappresenta la "parte del mondo" di nostro interesse. Attualmente, le più importanti ontologie per il Web sono: </a:t>
            </a:r>
          </a:p>
          <a:p>
            <a:r>
              <a:rPr lang="it-IT" sz="1800" dirty="0"/>
              <a:t>XML fornisce una sintassi per descrivere la struttura di documenti, ma non impone nessuna restrizione semantica riguardo al significato dei documenti</a:t>
            </a:r>
          </a:p>
          <a:p>
            <a:r>
              <a:rPr lang="it-IT" sz="1800" dirty="0"/>
              <a:t>Lo Schema XML è un "linguaggio" per definire la struttura e il tipo di contenuto di documenti XML. </a:t>
            </a:r>
          </a:p>
          <a:p>
            <a:r>
              <a:rPr lang="it-IT" sz="1800" dirty="0"/>
              <a:t>RDF è un modello di dati per descrivere "risorse" e le relazioni tra di loro; fornisce una semplice semantica per questo modello di dati; e questi modelli di dati possono essere rappresentati in una sintassi XML. </a:t>
            </a:r>
          </a:p>
          <a:p>
            <a:r>
              <a:rPr lang="it-IT" sz="1800" dirty="0"/>
              <a:t>Lo Schema RDF è un linguaggio per descrivere "vocabolari", </a:t>
            </a:r>
            <a:r>
              <a:rPr lang="it-IT" sz="1800" dirty="0" err="1"/>
              <a:t>cioe’</a:t>
            </a:r>
            <a:r>
              <a:rPr lang="it-IT" sz="1800" dirty="0"/>
              <a:t> per descrivere proprietà e classi di risorse RDF, con una semantica per le gerarchie di generalizzazione di tali proprietà e classi. </a:t>
            </a:r>
          </a:p>
          <a:p>
            <a:r>
              <a:rPr lang="it-IT" sz="1800" dirty="0"/>
              <a:t>OWL è un linguaggio di descrizione più ricco dello Schema RDF, e </a:t>
            </a:r>
            <a:r>
              <a:rPr lang="it-IT" sz="1800" dirty="0" err="1"/>
              <a:t>puo’</a:t>
            </a:r>
            <a:r>
              <a:rPr lang="it-IT" sz="1800" dirty="0"/>
              <a:t> descrivere relazioni tra classi (ad esempio, classi disgiunte), cardinalità (ad esempio "esattamente uno"), classi numerabili, e descrivere anche aspetti </a:t>
            </a:r>
            <a:r>
              <a:rPr lang="it-IT" sz="1800" dirty="0" err="1"/>
              <a:t>piu’</a:t>
            </a:r>
            <a:r>
              <a:rPr lang="it-IT" sz="1800" dirty="0"/>
              <a:t> ricchi delle </a:t>
            </a:r>
            <a:r>
              <a:rPr lang="it-IT" sz="1800" dirty="0" err="1"/>
              <a:t>proprieta’</a:t>
            </a:r>
            <a:r>
              <a:rPr lang="it-IT" sz="1800" dirty="0"/>
              <a:t> (ad esempio simmetria, negazione)</a:t>
            </a:r>
          </a:p>
        </p:txBody>
      </p:sp>
    </p:spTree>
    <p:extLst>
      <p:ext uri="{BB962C8B-B14F-4D97-AF65-F5344CB8AC3E}">
        <p14:creationId xmlns:p14="http://schemas.microsoft.com/office/powerpoint/2010/main" val="3308422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3278" y="225215"/>
            <a:ext cx="9541885" cy="1423475"/>
          </a:xfrm>
        </p:spPr>
        <p:txBody>
          <a:bodyPr/>
          <a:lstStyle/>
          <a:p>
            <a:r>
              <a:rPr lang="it-IT" dirty="0" smtClean="0"/>
              <a:t>Esercizio sulle Ontologie</a:t>
            </a:r>
            <a:br>
              <a:rPr lang="it-IT" dirty="0" smtClean="0"/>
            </a:br>
            <a:r>
              <a:rPr lang="it-IT" dirty="0" smtClean="0"/>
              <a:t>(vedi il Web Semantico)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3163" y="1874838"/>
            <a:ext cx="8382000" cy="3971780"/>
          </a:xfrm>
        </p:spPr>
        <p:txBody>
          <a:bodyPr>
            <a:normAutofit/>
          </a:bodyPr>
          <a:lstStyle/>
          <a:p>
            <a:r>
              <a:rPr lang="it-IT" sz="1800" dirty="0"/>
              <a:t>L'intera idea del Web Semantico è di rendere disponibili nel Web risorse (o descrizioni di risorse) il cui  "significato" sia comprensibile da un computer</a:t>
            </a:r>
          </a:p>
          <a:p>
            <a:r>
              <a:rPr lang="it-IT" sz="1800" dirty="0"/>
              <a:t>Questo si ottiene fornendo descrizioni "formali" delle risorse, così che queste descrizioni possano essere "capite" da un computer (cioè interpretate da un programma in esecuzione in un computer)</a:t>
            </a:r>
          </a:p>
          <a:p>
            <a:r>
              <a:rPr lang="it-IT" sz="1800" dirty="0"/>
              <a:t>Il primo passo per arrivare a una descrizione formale di una risorsa è quello di definire esattamente la "parte di universo" che vogliamo descrivere e quindi definire un "modello concettuale" di questa parte </a:t>
            </a:r>
          </a:p>
          <a:p>
            <a:r>
              <a:rPr lang="it-IT" sz="1800" dirty="0"/>
              <a:t>A questo punto possiamo descrivere questo modello concettuale in un modo formale, tale che possa essere dato in ingresso a un programma affinché’ lo interpreti (e lo capisca)</a:t>
            </a:r>
          </a:p>
        </p:txBody>
      </p:sp>
    </p:spTree>
    <p:extLst>
      <p:ext uri="{BB962C8B-B14F-4D97-AF65-F5344CB8AC3E}">
        <p14:creationId xmlns:p14="http://schemas.microsoft.com/office/powerpoint/2010/main" val="205645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Conta</a:t>
            </a:r>
            <a:r>
              <a:rPr lang="hr-HR" dirty="0" err="1" smtClean="0"/>
              <a:t>tto</a:t>
            </a:r>
            <a:r>
              <a:rPr lang="hr-HR" dirty="0" smtClean="0"/>
              <a:t> di </a:t>
            </a:r>
            <a:r>
              <a:rPr lang="hr-HR" smtClean="0"/>
              <a:t>istruttore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02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Utenti di Internet a livello mondiale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t="30142" r="16910" b="23447"/>
          <a:stretch/>
        </p:blipFill>
        <p:spPr bwMode="auto">
          <a:xfrm>
            <a:off x="1905001" y="1412777"/>
            <a:ext cx="8410575" cy="4304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56261" r="36886" b="35748"/>
          <a:stretch/>
        </p:blipFill>
        <p:spPr bwMode="auto">
          <a:xfrm>
            <a:off x="3842035" y="5718344"/>
            <a:ext cx="4536505" cy="690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76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Utenti di Internet a livello mondiale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25883" r="8996" b="27166"/>
          <a:stretch/>
        </p:blipFill>
        <p:spPr bwMode="auto">
          <a:xfrm>
            <a:off x="1991545" y="1268760"/>
            <a:ext cx="8324031" cy="4426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8" t="76373" r="27490" b="14887"/>
          <a:stretch/>
        </p:blipFill>
        <p:spPr bwMode="auto">
          <a:xfrm>
            <a:off x="4009708" y="5923916"/>
            <a:ext cx="4820285" cy="62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7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Utenti di Internet a livello mondiale</a:t>
            </a:r>
          </a:p>
        </p:txBody>
      </p:sp>
      <p:pic>
        <p:nvPicPr>
          <p:cNvPr id="7" name="Immagin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5" t="37971" r="18105" b="14069"/>
          <a:stretch/>
        </p:blipFill>
        <p:spPr bwMode="auto">
          <a:xfrm>
            <a:off x="2351584" y="1484784"/>
            <a:ext cx="741682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9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Penetrazione dell’uso di Internet</a:t>
            </a:r>
            <a:br>
              <a:rPr lang="it-IT" dirty="0" smtClean="0"/>
            </a:br>
            <a:r>
              <a:rPr lang="it-IT" dirty="0" smtClean="0"/>
              <a:t> a livello mondiale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t="16220" r="11519" b="8861"/>
          <a:stretch/>
        </p:blipFill>
        <p:spPr bwMode="auto">
          <a:xfrm>
            <a:off x="2351585" y="1340768"/>
            <a:ext cx="7390581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5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3391</Words>
  <Application>Microsoft Office PowerPoint</Application>
  <PresentationFormat>Široki zaslon</PresentationFormat>
  <Paragraphs>327</Paragraphs>
  <Slides>52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52</vt:i4>
      </vt:variant>
    </vt:vector>
  </HeadingPairs>
  <TitlesOfParts>
    <vt:vector size="62" baseType="lpstr">
      <vt:lpstr>Century Gothic</vt:lpstr>
      <vt:lpstr>Calibri</vt:lpstr>
      <vt:lpstr>Wingdings</vt:lpstr>
      <vt:lpstr>Arial</vt:lpstr>
      <vt:lpstr>Courier New</vt:lpstr>
      <vt:lpstr>Raleway</vt:lpstr>
      <vt:lpstr>Times New Roman</vt:lpstr>
      <vt:lpstr>Wingdings 3</vt:lpstr>
      <vt:lpstr>Fjalla One</vt:lpstr>
      <vt:lpstr>Ion</vt:lpstr>
      <vt:lpstr>Web Semantico e Linked data</vt:lpstr>
      <vt:lpstr>Contenuto</vt:lpstr>
      <vt:lpstr>Internet e il Web</vt:lpstr>
      <vt:lpstr>L’evoluzione di Internet</vt:lpstr>
      <vt:lpstr>Numero di calcolatori in Internet</vt:lpstr>
      <vt:lpstr>Utenti di Internet a livello mondiale</vt:lpstr>
      <vt:lpstr>Utenti di Internet a livello mondiale</vt:lpstr>
      <vt:lpstr>Utenti di Internet a livello mondiale</vt:lpstr>
      <vt:lpstr>Penetrazione dell’uso di Internet  a livello mondiale</vt:lpstr>
      <vt:lpstr>Numero di pagine Web indicizzate</vt:lpstr>
      <vt:lpstr>Architettura di un motore di ricerca</vt:lpstr>
      <vt:lpstr>Numero di ricerche di Google</vt:lpstr>
      <vt:lpstr>Cercare = To google </vt:lpstr>
      <vt:lpstr>Scala delle informazioni digitali</vt:lpstr>
      <vt:lpstr>Evoluzione dei componenti dei calcolatori e delle reti</vt:lpstr>
      <vt:lpstr>World Wide Web (www)</vt:lpstr>
      <vt:lpstr>Gli editori di testo</vt:lpstr>
      <vt:lpstr>Collegamenti (hyperlinks)</vt:lpstr>
      <vt:lpstr>Il browser (app per navigare )</vt:lpstr>
      <vt:lpstr>Architettura del Web</vt:lpstr>
      <vt:lpstr>Evoluzione del Web</vt:lpstr>
      <vt:lpstr>Evoluzione delle informazioni nel Web</vt:lpstr>
      <vt:lpstr>Il World Wide Web</vt:lpstr>
      <vt:lpstr>Gli hyperlink</vt:lpstr>
      <vt:lpstr>Il Web dei Linked Data</vt:lpstr>
      <vt:lpstr>Il Web Semantico</vt:lpstr>
      <vt:lpstr>Il Web Semantico </vt:lpstr>
      <vt:lpstr>Cosa è un Modello Concettuale</vt:lpstr>
      <vt:lpstr>Il Web Semantico</vt:lpstr>
      <vt:lpstr>RDF – Resource Description Framework (schema per descrivere risorse)</vt:lpstr>
      <vt:lpstr>Una semplice dichiarazione RDF</vt:lpstr>
      <vt:lpstr>Sintassi delle URI</vt:lpstr>
      <vt:lpstr>Ancora proprieta’ di una risorsa</vt:lpstr>
      <vt:lpstr>Descrizioni RDF come triple</vt:lpstr>
      <vt:lpstr>Le URI si possono abbreviare</vt:lpstr>
      <vt:lpstr>Triple con URI abbreviate</vt:lpstr>
      <vt:lpstr>Dichiarazioni RDF come grafi</vt:lpstr>
      <vt:lpstr>Il valore di un predicato puo’ essere una URI …</vt:lpstr>
      <vt:lpstr>… fino a qualsiasi profondita’</vt:lpstr>
      <vt:lpstr>RDF in sintesi</vt:lpstr>
      <vt:lpstr>Lo schema RDF</vt:lpstr>
      <vt:lpstr>I principali concetti dello Schema RDF</vt:lpstr>
      <vt:lpstr>Classi e sottoclassi</vt:lpstr>
      <vt:lpstr>Esempio per «Veicoli a motore»</vt:lpstr>
      <vt:lpstr>Proprietà: dominio e rango</vt:lpstr>
      <vt:lpstr>Esempi di proprieta’</vt:lpstr>
      <vt:lpstr>Altri esempi di proprieta’</vt:lpstr>
      <vt:lpstr>Meccanismo di inferenza</vt:lpstr>
      <vt:lpstr>Riassumendo lo Schema RDF</vt:lpstr>
      <vt:lpstr>Ontologie</vt:lpstr>
      <vt:lpstr>Esercizio sulle Ontologie (vedi il Web Semantico) </vt:lpstr>
      <vt:lpstr>Contatto di istruttore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2018-11-17T17:48:13Z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