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80" r:id="rId4"/>
  </p:sldMasterIdLst>
  <p:notesMasterIdLst>
    <p:notesMasterId r:id="rId26"/>
  </p:notesMasterIdLst>
  <p:handoutMasterIdLst>
    <p:handoutMasterId r:id="rId27"/>
  </p:handoutMasterIdLst>
  <p:sldIdLst>
    <p:sldId id="256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1" r:id="rId24"/>
    <p:sldId id="312" r:id="rId25"/>
  </p:sldIdLst>
  <p:sldSz cx="12192000" cy="6858000"/>
  <p:notesSz cx="7023100" cy="9309100"/>
  <p:embeddedFontLs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aleway" panose="020B0604020202020204" charset="-18"/>
      <p:regular r:id="rId36"/>
      <p:bold r:id="rId37"/>
      <p:italic r:id="rId38"/>
      <p:boldItalic r:id="rId39"/>
    </p:embeddedFont>
    <p:embeddedFont>
      <p:font typeface="Wingdings 3" panose="05040102010807070707" pitchFamily="18" charset="2"/>
      <p:regular r:id="rId40"/>
    </p:embeddedFont>
    <p:embeddedFont>
      <p:font typeface="Fjalla One" panose="020B0604020202020204" charset="0"/>
      <p:regular r:id="rId41"/>
    </p:embeddedFont>
    <p:embeddedFont>
      <p:font typeface="Arial Unicode MS" panose="020B0604020202020204" charset="-128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84" y="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E9D6-2A90-4BCA-9917-059667D4BD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E1409-B4D1-4074-90A1-337E7AFD5784}">
      <dgm:prSet phldrT="[Text]" custT="1"/>
      <dgm:spPr/>
      <dgm:t>
        <a:bodyPr/>
        <a:lstStyle/>
        <a:p>
          <a:r>
            <a:rPr lang="hr-HR" sz="3600" smtClean="0"/>
            <a:t>Polona.Vilar@ff.uni-lj.si</a:t>
          </a:r>
          <a:endParaRPr lang="en-US" sz="3600" dirty="0"/>
        </a:p>
      </dgm:t>
    </dgm:pt>
    <dgm:pt modelId="{3A22935D-9DC8-463F-B9FD-A51FA2726A84}" type="parTrans" cxnId="{7D8B7E75-4507-4B72-AA00-67CAF20DBBA1}">
      <dgm:prSet/>
      <dgm:spPr/>
      <dgm:t>
        <a:bodyPr/>
        <a:lstStyle/>
        <a:p>
          <a:endParaRPr lang="en-US"/>
        </a:p>
      </dgm:t>
    </dgm:pt>
    <dgm:pt modelId="{BD917192-454C-479E-9824-7CFC05C66C75}" type="sibTrans" cxnId="{7D8B7E75-4507-4B72-AA00-67CAF20DBBA1}">
      <dgm:prSet/>
      <dgm:spPr/>
      <dgm:t>
        <a:bodyPr/>
        <a:lstStyle/>
        <a:p>
          <a:endParaRPr lang="en-US"/>
        </a:p>
      </dgm:t>
    </dgm:pt>
    <dgm:pt modelId="{D822D75A-238A-426D-A9D3-A664472FE3B0}" type="pres">
      <dgm:prSet presAssocID="{6787E9D6-2A90-4BCA-9917-059667D4BD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395514-DBA0-4CED-89BE-7504CBC7A432}" type="pres">
      <dgm:prSet presAssocID="{7D1E1409-B4D1-4074-90A1-337E7AFD5784}" presName="node" presStyleLbl="node1" presStyleIdx="0" presStyleCnt="1" custLinFactNeighborX="-9284" custLinFactNeighborY="-11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EC5D75-B37E-4BA8-9052-2E0CEBAD8A2A}" type="presOf" srcId="{6787E9D6-2A90-4BCA-9917-059667D4BDBC}" destId="{D822D75A-238A-426D-A9D3-A664472FE3B0}" srcOrd="0" destOrd="0" presId="urn:microsoft.com/office/officeart/2005/8/layout/default"/>
    <dgm:cxn modelId="{7D8B7E75-4507-4B72-AA00-67CAF20DBBA1}" srcId="{6787E9D6-2A90-4BCA-9917-059667D4BDBC}" destId="{7D1E1409-B4D1-4074-90A1-337E7AFD5784}" srcOrd="0" destOrd="0" parTransId="{3A22935D-9DC8-463F-B9FD-A51FA2726A84}" sibTransId="{BD917192-454C-479E-9824-7CFC05C66C75}"/>
    <dgm:cxn modelId="{FFC89062-5E62-495C-8D02-15A93A33AD9B}" type="presOf" srcId="{7D1E1409-B4D1-4074-90A1-337E7AFD5784}" destId="{12395514-DBA0-4CED-89BE-7504CBC7A432}" srcOrd="0" destOrd="0" presId="urn:microsoft.com/office/officeart/2005/8/layout/default"/>
    <dgm:cxn modelId="{E08EED04-F774-4F97-861B-B6DA61ED375B}" type="presParOf" srcId="{D822D75A-238A-426D-A9D3-A664472FE3B0}" destId="{12395514-DBA0-4CED-89BE-7504CBC7A4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5514-DBA0-4CED-89BE-7504CBC7A432}">
      <dsp:nvSpPr>
        <dsp:cNvPr id="0" name=""/>
        <dsp:cNvSpPr/>
      </dsp:nvSpPr>
      <dsp:spPr>
        <a:xfrm>
          <a:off x="329646" y="0"/>
          <a:ext cx="6989960" cy="4193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smtClean="0"/>
            <a:t>Polona.Vilar@ff.uni-lj.si</a:t>
          </a:r>
          <a:endParaRPr lang="en-US" sz="3600" kern="1200" dirty="0"/>
        </a:p>
      </dsp:txBody>
      <dsp:txXfrm>
        <a:off x="329646" y="0"/>
        <a:ext cx="6989960" cy="419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9818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6625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CFC5B-4AF8-4915-B266-CD7978735317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5588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7269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0581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6541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087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CFC5B-4AF8-4915-B266-CD7978735317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4063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2501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73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332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120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CFC5B-4AF8-4915-B266-CD7978735317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700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073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6301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4894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4706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90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4A0C-0938-4F28-B9DF-200C447C9543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DE6C-2304-49E7-AF99-53C1FB91790C}" type="datetime1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3E9-0920-4205-A1BC-81CE0B00CB94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09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5F44-7B2B-4357-B211-BE21A4A4A103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62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C6C0-AAAF-4D84-9A92-DC9AF7B656A7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163026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34F73-D49B-497B-BBD3-B0D7EE3E6438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45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5142-53DE-4567-89DD-9ABE6C883B97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2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C322-0A3F-4B76-939E-325B673805C7}" type="datetime1">
              <a:rPr lang="en-US" smtClean="0"/>
              <a:t>11/17/2018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51E3-57E4-41AD-A51B-C82CF9876BD3}" type="datetime1">
              <a:rPr lang="en-US" smtClean="0"/>
              <a:t>11/17/2018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1888-C7EC-49E0-BEAA-A5C5D637D95E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4151" y="1447799"/>
            <a:ext cx="1409965" cy="4413251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447799"/>
            <a:ext cx="6776630" cy="44132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EE44-7B6F-4831-9066-944C0FD781EF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694A-D58B-422A-8A93-5067E3978ACC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57CC-F93C-4B60-907F-D10FC0B6D902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A80F-8E1B-44A4-A0D9-995F143922A4}" type="datetime1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E5C0-F39C-4D19-86EF-7E2E5FFC6E08}" type="datetime1">
              <a:rPr lang="en-US" smtClean="0"/>
              <a:t>11/17/2018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8BBA-92E8-4959-8796-66AD91987808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3C1-A91D-49E3-BFB7-10062FFE86EB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5576-FFED-4961-B909-310DEA82A047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7DB2-AC7E-4AC9-B547-10CDF79FE713}" type="datetime1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0" y="6201344"/>
            <a:ext cx="2075547" cy="57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40" y="6096001"/>
            <a:ext cx="1583069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6" y="6218956"/>
            <a:ext cx="2237218" cy="6390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FA97207-59AB-4622-AFC9-EEF2719144A5}" type="datetime1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einfose.ffos.h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5262139E-4C4F-4754-BA74-C4D3B3792406}"/>
              </a:ext>
            </a:extLst>
          </p:cNvPr>
          <p:cNvSpPr txBox="1"/>
          <p:nvPr/>
        </p:nvSpPr>
        <p:spPr>
          <a:xfrm>
            <a:off x="140672" y="126610"/>
            <a:ext cx="3092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B0F0F"/>
                </a:solidFill>
                <a:latin typeface="Raleway" panose="020B0503030101060003" pitchFamily="34" charset="0"/>
              </a:rPr>
              <a:t>EINFOSE</a:t>
            </a:r>
            <a:endParaRPr lang="es-ES" sz="5400" b="1" dirty="0">
              <a:solidFill>
                <a:srgbClr val="CB0F0F"/>
              </a:solidFill>
              <a:latin typeface="Raleway" panose="020B0503030101060003" pitchFamily="34" charset="0"/>
            </a:endParaRPr>
          </a:p>
          <a:p>
            <a:r>
              <a:rPr lang="en-US" u="sng" dirty="0">
                <a:latin typeface="Fjalla One" panose="02000506040000020004" pitchFamily="2" charset="0"/>
                <a:hlinkClick r:id="rId2" tooltip="Einfose web site"/>
              </a:rPr>
              <a:t>http://einfose.ffos.hr/</a:t>
            </a:r>
            <a:endParaRPr lang="es-ES" dirty="0">
              <a:latin typeface="Fjalla One" panose="0200050604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6000" dirty="0" err="1"/>
              <a:t>Organization</a:t>
            </a:r>
            <a:r>
              <a:rPr lang="sl-SI" sz="6000" dirty="0"/>
              <a:t> </a:t>
            </a:r>
            <a:r>
              <a:rPr lang="sl-SI" sz="6000" dirty="0" err="1"/>
              <a:t>of</a:t>
            </a:r>
            <a:r>
              <a:rPr lang="sl-SI" sz="6000" dirty="0"/>
              <a:t> </a:t>
            </a:r>
            <a:r>
              <a:rPr lang="sl-SI" sz="6000" dirty="0" err="1"/>
              <a:t>information</a:t>
            </a:r>
            <a:r>
              <a:rPr lang="sl-SI" sz="6000" dirty="0"/>
              <a:t>:</a:t>
            </a:r>
            <a:br>
              <a:rPr lang="sl-SI" sz="6000" dirty="0"/>
            </a:br>
            <a:r>
              <a:rPr lang="sl-SI" sz="5400" dirty="0" err="1"/>
              <a:t>an</a:t>
            </a:r>
            <a:r>
              <a:rPr lang="sl-SI" sz="5400" dirty="0"/>
              <a:t> </a:t>
            </a:r>
            <a:r>
              <a:rPr lang="sl-SI" sz="5400" dirty="0" err="1"/>
              <a:t>introduction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Polona </a:t>
            </a:r>
            <a:r>
              <a:rPr lang="sl-SI" dirty="0" smtClean="0"/>
              <a:t>VilAR / AAIS</a:t>
            </a:r>
          </a:p>
        </p:txBody>
      </p:sp>
    </p:spTree>
    <p:extLst>
      <p:ext uri="{BB962C8B-B14F-4D97-AF65-F5344CB8AC3E}">
        <p14:creationId xmlns:p14="http://schemas.microsoft.com/office/powerpoint/2010/main" val="4005440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Organization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30829" y="1385162"/>
            <a:ext cx="10303042" cy="4725352"/>
          </a:xfrm>
        </p:spPr>
        <p:txBody>
          <a:bodyPr>
            <a:normAutofit fontScale="92500" lnSpcReduction="20000"/>
          </a:bodyPr>
          <a:lstStyle/>
          <a:p>
            <a:r>
              <a:rPr lang="sl-SI" sz="2200" dirty="0" err="1" smtClean="0"/>
              <a:t>Precondition</a:t>
            </a:r>
            <a:r>
              <a:rPr lang="sl-SI" sz="2200" dirty="0" smtClean="0"/>
              <a:t> </a:t>
            </a:r>
            <a:r>
              <a:rPr lang="sl-SI" sz="2200" dirty="0" err="1" smtClean="0"/>
              <a:t>for</a:t>
            </a:r>
            <a:r>
              <a:rPr lang="sl-SI" sz="2200" dirty="0" smtClean="0"/>
              <a:t> </a:t>
            </a:r>
            <a:r>
              <a:rPr lang="sl-SI" sz="2200" dirty="0" err="1" smtClean="0"/>
              <a:t>effective</a:t>
            </a:r>
            <a:r>
              <a:rPr lang="sl-SI" sz="2200" dirty="0" smtClean="0"/>
              <a:t> </a:t>
            </a:r>
            <a:r>
              <a:rPr lang="sl-SI" sz="2200" dirty="0" err="1" smtClean="0"/>
              <a:t>information</a:t>
            </a:r>
            <a:r>
              <a:rPr lang="sl-SI" sz="2200" dirty="0" smtClean="0"/>
              <a:t> </a:t>
            </a:r>
            <a:r>
              <a:rPr lang="sl-SI" sz="2200" dirty="0" err="1" smtClean="0"/>
              <a:t>organization</a:t>
            </a:r>
            <a:r>
              <a:rPr lang="sl-SI" sz="2200" dirty="0" smtClean="0"/>
              <a:t>: </a:t>
            </a:r>
            <a:br>
              <a:rPr lang="sl-SI" sz="2200" dirty="0" smtClean="0"/>
            </a:br>
            <a:r>
              <a:rPr lang="sl-SI" sz="2200" b="1" dirty="0" err="1" smtClean="0"/>
              <a:t>good</a:t>
            </a:r>
            <a:r>
              <a:rPr lang="sl-SI" sz="2200" b="1" dirty="0" smtClean="0"/>
              <a:t> </a:t>
            </a:r>
            <a:r>
              <a:rPr lang="sl-SI" sz="2200" b="1" dirty="0" err="1" smtClean="0"/>
              <a:t>description</a:t>
            </a:r>
            <a:r>
              <a:rPr lang="sl-SI" sz="2200" b="1" dirty="0" smtClean="0"/>
              <a:t> / </a:t>
            </a:r>
            <a:r>
              <a:rPr lang="sl-SI" sz="2200" b="1" dirty="0" err="1" smtClean="0"/>
              <a:t>good</a:t>
            </a:r>
            <a:r>
              <a:rPr lang="sl-SI" sz="2200" b="1" dirty="0" smtClean="0"/>
              <a:t> </a:t>
            </a:r>
            <a:r>
              <a:rPr lang="sl-SI" sz="2200" b="1" dirty="0" err="1" smtClean="0"/>
              <a:t>metadata</a:t>
            </a:r>
            <a:endParaRPr lang="sl-SI" sz="2200" b="1" dirty="0" smtClean="0"/>
          </a:p>
          <a:p>
            <a:endParaRPr lang="sl-SI" b="1" dirty="0" smtClean="0"/>
          </a:p>
          <a:p>
            <a:pPr marL="597240" lvl="4" indent="0">
              <a:buNone/>
            </a:pPr>
            <a:r>
              <a:rPr lang="sl-SI" sz="2400" dirty="0" err="1" smtClean="0"/>
              <a:t>Must</a:t>
            </a:r>
            <a:r>
              <a:rPr lang="sl-SI" sz="2400" dirty="0" smtClean="0"/>
              <a:t> </a:t>
            </a:r>
            <a:r>
              <a:rPr lang="sl-SI" sz="2400" dirty="0" err="1" smtClean="0"/>
              <a:t>contain</a:t>
            </a:r>
            <a:r>
              <a:rPr lang="sl-SI" sz="2400" dirty="0" smtClean="0"/>
              <a:t> </a:t>
            </a:r>
            <a:r>
              <a:rPr lang="sl-SI" sz="2400" dirty="0" err="1" smtClean="0"/>
              <a:t>enough</a:t>
            </a:r>
            <a:r>
              <a:rPr lang="sl-SI" sz="2400" dirty="0" smtClean="0"/>
              <a:t> </a:t>
            </a:r>
            <a:r>
              <a:rPr lang="sl-SI" sz="2400" dirty="0" err="1" smtClean="0"/>
              <a:t>information</a:t>
            </a:r>
            <a:r>
              <a:rPr lang="sl-SI" sz="2400" dirty="0" smtClean="0"/>
              <a:t> to </a:t>
            </a:r>
            <a:r>
              <a:rPr lang="sl-SI" sz="2400" dirty="0" err="1" smtClean="0"/>
              <a:t>enable</a:t>
            </a:r>
            <a:r>
              <a:rPr lang="sl-SI" sz="2400" dirty="0" smtClean="0"/>
              <a:t> </a:t>
            </a:r>
            <a:r>
              <a:rPr lang="sl-SI" sz="2400" b="1" dirty="0" err="1" smtClean="0"/>
              <a:t>finding</a:t>
            </a:r>
            <a:r>
              <a:rPr lang="sl-SI" sz="2400" dirty="0" smtClean="0"/>
              <a:t>, </a:t>
            </a:r>
            <a:r>
              <a:rPr lang="sl-SI" sz="2400" b="1" dirty="0" err="1" smtClean="0"/>
              <a:t>identification</a:t>
            </a:r>
            <a:r>
              <a:rPr lang="sl-SI" sz="2400" dirty="0" smtClean="0"/>
              <a:t>, </a:t>
            </a:r>
            <a:r>
              <a:rPr lang="sl-SI" sz="2400" b="1" dirty="0" err="1" smtClean="0"/>
              <a:t>selection</a:t>
            </a:r>
            <a:r>
              <a:rPr lang="sl-SI" sz="2400" dirty="0" smtClean="0"/>
              <a:t> </a:t>
            </a:r>
            <a:r>
              <a:rPr lang="sl-SI" sz="2400" dirty="0" err="1" smtClean="0"/>
              <a:t>and</a:t>
            </a:r>
            <a:r>
              <a:rPr lang="sl-SI" sz="2400" dirty="0" smtClean="0"/>
              <a:t> </a:t>
            </a:r>
            <a:r>
              <a:rPr lang="sl-SI" sz="2400" b="1" dirty="0" err="1" smtClean="0"/>
              <a:t>acquisition</a:t>
            </a:r>
            <a:r>
              <a:rPr lang="sl-SI" sz="2400" dirty="0" smtClean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a </a:t>
            </a:r>
            <a:r>
              <a:rPr lang="sl-SI" sz="2400" dirty="0" err="1" smtClean="0"/>
              <a:t>resource</a:t>
            </a:r>
            <a:r>
              <a:rPr lang="sl-SI" sz="2400" dirty="0" smtClean="0"/>
              <a:t>, </a:t>
            </a:r>
            <a:r>
              <a:rPr lang="sl-SI" sz="2400" dirty="0" err="1" smtClean="0"/>
              <a:t>and</a:t>
            </a:r>
            <a:r>
              <a:rPr lang="sl-SI" sz="2400" dirty="0" smtClean="0"/>
              <a:t> </a:t>
            </a:r>
            <a:r>
              <a:rPr lang="sl-SI" sz="2400" b="1" dirty="0" err="1" smtClean="0"/>
              <a:t>exploration</a:t>
            </a:r>
            <a:r>
              <a:rPr lang="sl-SI" sz="2400" b="1" dirty="0" smtClean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a </a:t>
            </a:r>
            <a:r>
              <a:rPr lang="sl-SI" sz="2400" dirty="0" err="1" smtClean="0"/>
              <a:t>collection</a:t>
            </a:r>
            <a:r>
              <a:rPr lang="sl-SI" sz="2400" dirty="0" smtClean="0"/>
              <a:t/>
            </a:r>
            <a:br>
              <a:rPr lang="sl-SI" sz="2400" dirty="0" smtClean="0"/>
            </a:br>
            <a:endParaRPr lang="sl-SI" sz="2400" dirty="0"/>
          </a:p>
          <a:p>
            <a:pPr marL="597240" lvl="4" indent="0">
              <a:buNone/>
            </a:pPr>
            <a:r>
              <a:rPr lang="sl-SI" sz="2400" dirty="0" err="1" smtClean="0">
                <a:solidFill>
                  <a:schemeClr val="tx1"/>
                </a:solidFill>
              </a:rPr>
              <a:t>Must</a:t>
            </a:r>
            <a:r>
              <a:rPr lang="sl-SI" sz="2400" dirty="0" smtClean="0">
                <a:solidFill>
                  <a:schemeClr val="tx1"/>
                </a:solidFill>
              </a:rPr>
              <a:t> be </a:t>
            </a:r>
            <a:r>
              <a:rPr lang="sl-SI" sz="2400" dirty="0" err="1" smtClean="0">
                <a:solidFill>
                  <a:schemeClr val="tx1"/>
                </a:solidFill>
              </a:rPr>
              <a:t>based</a:t>
            </a:r>
            <a:r>
              <a:rPr lang="sl-SI" sz="2400" dirty="0" smtClean="0">
                <a:solidFill>
                  <a:schemeClr val="tx1"/>
                </a:solidFill>
              </a:rPr>
              <a:t> on </a:t>
            </a:r>
            <a:r>
              <a:rPr lang="sl-SI" sz="2400" dirty="0" err="1" smtClean="0">
                <a:solidFill>
                  <a:schemeClr val="tx1"/>
                </a:solidFill>
              </a:rPr>
              <a:t>knowing</a:t>
            </a:r>
            <a:r>
              <a:rPr lang="sl-SI" sz="2400" dirty="0" smtClean="0">
                <a:solidFill>
                  <a:schemeClr val="tx1"/>
                </a:solidFill>
              </a:rPr>
              <a:t>: </a:t>
            </a:r>
          </a:p>
          <a:p>
            <a:pPr marL="1468206" lvl="8" indent="-285750"/>
            <a:r>
              <a:rPr lang="sl-SI" sz="2400" b="1" dirty="0" err="1" smtClean="0"/>
              <a:t>The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collection</a:t>
            </a:r>
            <a:r>
              <a:rPr lang="sl-SI" sz="2400" b="1" dirty="0" smtClean="0"/>
              <a:t>/</a:t>
            </a:r>
            <a:r>
              <a:rPr lang="sl-SI" sz="2400" b="1" dirty="0" err="1" smtClean="0"/>
              <a:t>resources</a:t>
            </a:r>
            <a:r>
              <a:rPr lang="sl-SI" sz="2400" b="1" dirty="0" smtClean="0"/>
              <a:t>: </a:t>
            </a:r>
            <a:r>
              <a:rPr lang="sl-SI" sz="2400" dirty="0" err="1" smtClean="0"/>
              <a:t>characteristics</a:t>
            </a:r>
            <a:r>
              <a:rPr lang="sl-SI" sz="2400" dirty="0" smtClean="0"/>
              <a:t>, </a:t>
            </a:r>
            <a:r>
              <a:rPr lang="sl-SI" sz="2400" dirty="0" err="1" smtClean="0"/>
              <a:t>purpose</a:t>
            </a:r>
            <a:endParaRPr lang="sl-SI" sz="2400" dirty="0" smtClean="0"/>
          </a:p>
          <a:p>
            <a:pPr marL="1468206" lvl="8" indent="-285750"/>
            <a:r>
              <a:rPr lang="sl-SI" sz="2400" b="1" dirty="0" err="1" smtClean="0"/>
              <a:t>Needs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of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users</a:t>
            </a:r>
            <a:r>
              <a:rPr lang="sl-SI" sz="2400" b="1" dirty="0" smtClean="0"/>
              <a:t> </a:t>
            </a:r>
            <a:r>
              <a:rPr lang="sl-SI" sz="2400" dirty="0" err="1" smtClean="0"/>
              <a:t>for</a:t>
            </a:r>
            <a:r>
              <a:rPr lang="sl-SI" sz="2400" dirty="0" smtClean="0"/>
              <a:t> </a:t>
            </a:r>
            <a:r>
              <a:rPr lang="sl-SI" sz="2400" dirty="0" err="1" smtClean="0"/>
              <a:t>which</a:t>
            </a:r>
            <a:r>
              <a:rPr lang="sl-SI" sz="2400" dirty="0" smtClean="0"/>
              <a:t>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collection</a:t>
            </a:r>
            <a:r>
              <a:rPr lang="sl-SI" sz="2400" dirty="0" smtClean="0"/>
              <a:t> is </a:t>
            </a:r>
            <a:r>
              <a:rPr lang="sl-SI" sz="2400" dirty="0" err="1" smtClean="0"/>
              <a:t>aimed</a:t>
            </a:r>
            <a:endParaRPr lang="sl-SI" sz="2400" dirty="0" smtClean="0"/>
          </a:p>
          <a:p>
            <a:pPr marL="1468206" lvl="8" indent="-285750"/>
            <a:r>
              <a:rPr lang="sl-SI" sz="2400" b="1" dirty="0" err="1" smtClean="0"/>
              <a:t>Standards</a:t>
            </a:r>
            <a:r>
              <a:rPr lang="sl-SI" sz="2400" b="1" dirty="0" smtClean="0"/>
              <a:t> </a:t>
            </a:r>
            <a:r>
              <a:rPr lang="sl-SI" sz="2400" dirty="0" err="1" smtClean="0"/>
              <a:t>linked</a:t>
            </a:r>
            <a:r>
              <a:rPr lang="sl-SI" sz="2400" dirty="0" smtClean="0"/>
              <a:t> </a:t>
            </a:r>
            <a:r>
              <a:rPr lang="sl-SI" sz="2400" dirty="0" err="1" smtClean="0"/>
              <a:t>with</a:t>
            </a:r>
            <a:r>
              <a:rPr lang="sl-SI" sz="2400" dirty="0" smtClean="0"/>
              <a:t> </a:t>
            </a:r>
            <a:r>
              <a:rPr lang="sl-SI" sz="2400" dirty="0" err="1" smtClean="0"/>
              <a:t>metadata</a:t>
            </a:r>
            <a:r>
              <a:rPr lang="sl-SI" sz="2400" dirty="0" smtClean="0"/>
              <a:t>, </a:t>
            </a:r>
            <a:r>
              <a:rPr lang="sl-SI" sz="2400" dirty="0" err="1" smtClean="0"/>
              <a:t>which</a:t>
            </a:r>
            <a:r>
              <a:rPr lang="sl-SI" sz="2400" dirty="0" smtClean="0"/>
              <a:t> </a:t>
            </a:r>
            <a:r>
              <a:rPr lang="sl-SI" sz="2400" dirty="0" err="1" smtClean="0"/>
              <a:t>define</a:t>
            </a:r>
            <a:r>
              <a:rPr lang="sl-SI" sz="2400" dirty="0" smtClean="0"/>
              <a:t>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structure</a:t>
            </a:r>
            <a:r>
              <a:rPr lang="sl-SI" sz="2400" dirty="0" smtClean="0"/>
              <a:t> </a:t>
            </a:r>
            <a:r>
              <a:rPr lang="sl-SI" sz="2400" dirty="0" err="1" smtClean="0"/>
              <a:t>and</a:t>
            </a:r>
            <a:r>
              <a:rPr lang="sl-SI" sz="2400" dirty="0" smtClean="0"/>
              <a:t> </a:t>
            </a:r>
            <a:r>
              <a:rPr lang="sl-SI" sz="2400" dirty="0" err="1" smtClean="0"/>
              <a:t>content</a:t>
            </a:r>
            <a:r>
              <a:rPr lang="sl-SI" sz="2400" dirty="0" smtClean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records</a:t>
            </a:r>
            <a:r>
              <a:rPr lang="sl-SI" sz="2400" dirty="0" smtClean="0"/>
              <a:t>, </a:t>
            </a:r>
            <a:r>
              <a:rPr lang="sl-SI" sz="2400" dirty="0" err="1" smtClean="0"/>
              <a:t>use</a:t>
            </a:r>
            <a:r>
              <a:rPr lang="sl-SI" sz="2400" dirty="0" smtClean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terminology</a:t>
            </a:r>
            <a:r>
              <a:rPr lang="sl-SI" sz="2400" dirty="0" smtClean="0"/>
              <a:t>, </a:t>
            </a:r>
            <a:r>
              <a:rPr lang="sl-SI" sz="2400" dirty="0" err="1" smtClean="0"/>
              <a:t>thus</a:t>
            </a:r>
            <a:r>
              <a:rPr lang="sl-SI" sz="2400" dirty="0" smtClean="0"/>
              <a:t> </a:t>
            </a:r>
            <a:r>
              <a:rPr lang="sl-SI" sz="2400" dirty="0" err="1" smtClean="0"/>
              <a:t>enabling</a:t>
            </a:r>
            <a:r>
              <a:rPr lang="sl-SI" sz="2400" dirty="0" smtClean="0"/>
              <a:t> </a:t>
            </a:r>
            <a:r>
              <a:rPr lang="sl-SI" sz="2400" dirty="0" err="1" smtClean="0"/>
              <a:t>consistency</a:t>
            </a:r>
            <a:r>
              <a:rPr lang="sl-SI" sz="2400" dirty="0" smtClean="0"/>
              <a:t>, </a:t>
            </a:r>
            <a:r>
              <a:rPr lang="sl-SI" sz="2400" dirty="0" err="1" smtClean="0"/>
              <a:t>access</a:t>
            </a:r>
            <a:r>
              <a:rPr lang="sl-SI" sz="2400" dirty="0" smtClean="0"/>
              <a:t>, </a:t>
            </a:r>
            <a:r>
              <a:rPr lang="sl-SI" sz="2400" dirty="0" err="1" smtClean="0"/>
              <a:t>interoperability</a:t>
            </a:r>
            <a:r>
              <a:rPr lang="sl-SI" sz="2400" dirty="0" smtClean="0"/>
              <a:t>, </a:t>
            </a:r>
            <a:r>
              <a:rPr lang="sl-SI" sz="2400" dirty="0" err="1" smtClean="0"/>
              <a:t>reliability</a:t>
            </a:r>
            <a:endParaRPr lang="sl-SI" dirty="0" smtClean="0"/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2928639" y="2025051"/>
            <a:ext cx="1786689" cy="389305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ovezovalnik 11"/>
          <p:cNvCxnSpPr/>
          <p:nvPr/>
        </p:nvCxnSpPr>
        <p:spPr>
          <a:xfrm flipV="1">
            <a:off x="1057069" y="1959429"/>
            <a:ext cx="4501902" cy="413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značba mest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130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Descriptions</a:t>
            </a:r>
            <a:r>
              <a:rPr lang="sl-SI" dirty="0" smtClean="0"/>
              <a:t> / </a:t>
            </a:r>
            <a:r>
              <a:rPr lang="sl-SI" dirty="0" err="1" smtClean="0"/>
              <a:t>metadata</a:t>
            </a:r>
            <a:r>
              <a:rPr lang="sl-SI" dirty="0" smtClean="0"/>
              <a:t> </a:t>
            </a:r>
            <a:endParaRPr lang="en-GB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646111" y="1447800"/>
            <a:ext cx="10707689" cy="4908549"/>
          </a:xfrm>
        </p:spPr>
        <p:txBody>
          <a:bodyPr>
            <a:normAutofit/>
          </a:bodyPr>
          <a:lstStyle/>
          <a:p>
            <a:r>
              <a:rPr lang="sl-SI" sz="2400" dirty="0" smtClean="0"/>
              <a:t>MAIN QUESTIONS: </a:t>
            </a:r>
          </a:p>
          <a:p>
            <a:pPr lvl="1"/>
            <a:r>
              <a:rPr lang="sl-SI" sz="2000" b="1" dirty="0" err="1" smtClean="0"/>
              <a:t>What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kind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description</a:t>
            </a:r>
            <a:r>
              <a:rPr lang="sl-SI" sz="2000" b="1" dirty="0" smtClean="0"/>
              <a:t> </a:t>
            </a:r>
            <a:r>
              <a:rPr lang="sl-SI" sz="2000" dirty="0" smtClean="0"/>
              <a:t>= </a:t>
            </a:r>
            <a:r>
              <a:rPr lang="sl-SI" sz="2000" b="1" dirty="0" err="1" smtClean="0"/>
              <a:t>what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metadata</a:t>
            </a:r>
            <a:r>
              <a:rPr lang="sl-SI" sz="2000" b="1" dirty="0" smtClean="0"/>
              <a:t> </a:t>
            </a:r>
            <a:r>
              <a:rPr lang="sl-SI" sz="2000" dirty="0" err="1" smtClean="0"/>
              <a:t>will</a:t>
            </a:r>
            <a:r>
              <a:rPr lang="sl-SI" sz="2000" dirty="0" smtClean="0"/>
              <a:t> make it </a:t>
            </a:r>
            <a:r>
              <a:rPr lang="sl-SI" sz="2000" dirty="0" err="1" smtClean="0"/>
              <a:t>easier</a:t>
            </a:r>
            <a:r>
              <a:rPr lang="sl-SI" sz="2000" dirty="0" smtClean="0"/>
              <a:t> </a:t>
            </a:r>
            <a:r>
              <a:rPr lang="sl-SI" sz="2000" dirty="0" err="1" smtClean="0"/>
              <a:t>for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users</a:t>
            </a:r>
            <a:r>
              <a:rPr lang="sl-SI" sz="2000" dirty="0" smtClean="0"/>
              <a:t> to </a:t>
            </a:r>
            <a:r>
              <a:rPr lang="sl-SI" sz="2000" dirty="0" err="1" smtClean="0"/>
              <a:t>use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collection</a:t>
            </a:r>
            <a:r>
              <a:rPr lang="sl-SI" sz="2000" dirty="0" smtClean="0"/>
              <a:t> / a </a:t>
            </a:r>
            <a:r>
              <a:rPr lang="sl-SI" sz="2000" dirty="0" err="1" smtClean="0"/>
              <a:t>resource</a:t>
            </a:r>
            <a:r>
              <a:rPr lang="sl-SI" sz="2000" dirty="0" smtClean="0"/>
              <a:t>?</a:t>
            </a:r>
          </a:p>
          <a:p>
            <a:pPr lvl="1"/>
            <a:r>
              <a:rPr lang="sl-SI" sz="2000" dirty="0" err="1" smtClean="0"/>
              <a:t>Who</a:t>
            </a:r>
            <a:r>
              <a:rPr lang="sl-SI" sz="2000" dirty="0" smtClean="0"/>
              <a:t> are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b="1" dirty="0" err="1" smtClean="0"/>
              <a:t>expected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users</a:t>
            </a:r>
            <a:r>
              <a:rPr lang="sl-SI" sz="2000" dirty="0" smtClean="0"/>
              <a:t>?</a:t>
            </a:r>
          </a:p>
          <a:p>
            <a:pPr lvl="1"/>
            <a:endParaRPr lang="sl-SI" sz="2000" dirty="0"/>
          </a:p>
          <a:p>
            <a:r>
              <a:rPr lang="sl-SI" sz="2400" dirty="0" smtClean="0"/>
              <a:t>USERS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information</a:t>
            </a:r>
            <a:r>
              <a:rPr lang="sl-SI" sz="2400" dirty="0" smtClean="0"/>
              <a:t> </a:t>
            </a:r>
            <a:r>
              <a:rPr lang="sl-SI" sz="2400" dirty="0" err="1" smtClean="0"/>
              <a:t>sources</a:t>
            </a:r>
            <a:r>
              <a:rPr lang="sl-SI" sz="2400" dirty="0" smtClean="0"/>
              <a:t> </a:t>
            </a:r>
            <a:r>
              <a:rPr lang="sl-SI" sz="2400" dirty="0" err="1" smtClean="0"/>
              <a:t>i.e</a:t>
            </a:r>
            <a:r>
              <a:rPr lang="sl-SI" sz="2400" dirty="0" smtClean="0"/>
              <a:t>. TARGET AUDIENCE </a:t>
            </a:r>
            <a:r>
              <a:rPr lang="sl-SI" sz="2400" i="1" dirty="0" smtClean="0"/>
              <a:t>(</a:t>
            </a:r>
            <a:r>
              <a:rPr lang="sl-SI" sz="2400" i="1" dirty="0" err="1" smtClean="0"/>
              <a:t>certain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groups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of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people</a:t>
            </a:r>
            <a:r>
              <a:rPr lang="sl-SI" sz="2400" i="1" dirty="0" smtClean="0"/>
              <a:t>, general </a:t>
            </a:r>
            <a:r>
              <a:rPr lang="sl-SI" sz="2400" i="1" dirty="0" err="1" smtClean="0"/>
              <a:t>population</a:t>
            </a:r>
            <a:r>
              <a:rPr lang="sl-SI" sz="2400" i="1" dirty="0" smtClean="0"/>
              <a:t>, </a:t>
            </a:r>
            <a:r>
              <a:rPr lang="sl-SI" sz="2400" i="1" dirty="0" err="1" smtClean="0"/>
              <a:t>computers</a:t>
            </a:r>
            <a:r>
              <a:rPr lang="sl-SI" sz="2400" i="1" dirty="0" smtClean="0"/>
              <a:t>, </a:t>
            </a:r>
            <a:r>
              <a:rPr lang="sl-SI" sz="2400" i="1" dirty="0" err="1" smtClean="0"/>
              <a:t>persons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who</a:t>
            </a:r>
            <a:r>
              <a:rPr lang="sl-SI" sz="2400" i="1" dirty="0" smtClean="0"/>
              <a:t> </a:t>
            </a:r>
            <a:r>
              <a:rPr lang="sl-SI" sz="2400" i="1" dirty="0" err="1" smtClean="0"/>
              <a:t>describe</a:t>
            </a:r>
            <a:r>
              <a:rPr lang="sl-SI" sz="2400" i="1" dirty="0" smtClean="0"/>
              <a:t>)</a:t>
            </a:r>
            <a:r>
              <a:rPr lang="sl-SI" sz="2400" dirty="0" smtClean="0"/>
              <a:t> </a:t>
            </a:r>
            <a:r>
              <a:rPr lang="sl-SI" sz="2400" dirty="0" err="1" smtClean="0"/>
              <a:t>have</a:t>
            </a:r>
            <a:r>
              <a:rPr lang="sl-SI" sz="2400" dirty="0" smtClean="0"/>
              <a:t> </a:t>
            </a:r>
            <a:r>
              <a:rPr lang="sl-SI" sz="2400" dirty="0" err="1" smtClean="0"/>
              <a:t>an</a:t>
            </a:r>
            <a:r>
              <a:rPr lang="sl-SI" sz="2400" dirty="0" smtClean="0"/>
              <a:t> </a:t>
            </a:r>
            <a:r>
              <a:rPr lang="sl-SI" sz="2400" dirty="0" err="1" smtClean="0"/>
              <a:t>important</a:t>
            </a:r>
            <a:r>
              <a:rPr lang="sl-SI" sz="2400" dirty="0" smtClean="0"/>
              <a:t> influence on </a:t>
            </a:r>
          </a:p>
          <a:p>
            <a:pPr lvl="1"/>
            <a:r>
              <a:rPr lang="sl-SI" sz="2400" i="1" dirty="0" err="1" smtClean="0"/>
              <a:t>What</a:t>
            </a:r>
            <a:r>
              <a:rPr lang="sl-SI" sz="2400" dirty="0" smtClean="0"/>
              <a:t> is </a:t>
            </a:r>
            <a:r>
              <a:rPr lang="sl-SI" sz="2400" dirty="0" err="1" smtClean="0"/>
              <a:t>being</a:t>
            </a:r>
            <a:r>
              <a:rPr lang="sl-SI" sz="2400" dirty="0" smtClean="0"/>
              <a:t> </a:t>
            </a:r>
            <a:r>
              <a:rPr lang="sl-SI" sz="2400" dirty="0" err="1" smtClean="0"/>
              <a:t>described</a:t>
            </a:r>
            <a:r>
              <a:rPr lang="sl-SI" sz="2400" dirty="0" smtClean="0"/>
              <a:t> (</a:t>
            </a:r>
            <a:r>
              <a:rPr lang="sl-SI" sz="2400" dirty="0" err="1" smtClean="0"/>
              <a:t>which</a:t>
            </a:r>
            <a:r>
              <a:rPr lang="sl-SI" sz="2400" dirty="0" smtClean="0"/>
              <a:t> </a:t>
            </a:r>
            <a:r>
              <a:rPr lang="sl-SI" sz="2400" dirty="0" err="1" smtClean="0"/>
              <a:t>elements</a:t>
            </a:r>
            <a:r>
              <a:rPr lang="sl-SI" sz="2400" dirty="0" smtClean="0"/>
              <a:t>, </a:t>
            </a:r>
            <a:r>
              <a:rPr lang="sl-SI" sz="2400" dirty="0" err="1" smtClean="0"/>
              <a:t>information</a:t>
            </a:r>
            <a:r>
              <a:rPr lang="sl-SI" sz="2400" dirty="0" smtClean="0"/>
              <a:t>) </a:t>
            </a:r>
            <a:r>
              <a:rPr lang="sl-SI" sz="2400" dirty="0" err="1" smtClean="0"/>
              <a:t>and</a:t>
            </a:r>
            <a:endParaRPr lang="sl-SI" sz="2400" dirty="0" smtClean="0"/>
          </a:p>
          <a:p>
            <a:pPr lvl="1"/>
            <a:r>
              <a:rPr lang="sl-SI" sz="2400" i="1" dirty="0" smtClean="0"/>
              <a:t>How</a:t>
            </a:r>
            <a:r>
              <a:rPr lang="sl-SI" sz="2400" dirty="0" smtClean="0"/>
              <a:t> it is </a:t>
            </a:r>
            <a:r>
              <a:rPr lang="sl-SI" sz="2400" dirty="0" err="1" smtClean="0"/>
              <a:t>being</a:t>
            </a:r>
            <a:r>
              <a:rPr lang="sl-SI" sz="2400" dirty="0" smtClean="0"/>
              <a:t> </a:t>
            </a:r>
            <a:r>
              <a:rPr lang="sl-SI" sz="2400" dirty="0" err="1" smtClean="0"/>
              <a:t>described</a:t>
            </a:r>
            <a:r>
              <a:rPr lang="sl-SI" sz="2400" dirty="0" smtClean="0"/>
              <a:t> (format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description</a:t>
            </a:r>
            <a:r>
              <a:rPr lang="sl-SI" sz="2400" dirty="0" smtClean="0"/>
              <a:t>, </a:t>
            </a:r>
            <a:r>
              <a:rPr lang="sl-SI" sz="2400" dirty="0" err="1" smtClean="0"/>
              <a:t>values</a:t>
            </a:r>
            <a:r>
              <a:rPr lang="sl-SI" sz="2400" dirty="0" smtClean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elements</a:t>
            </a:r>
            <a:r>
              <a:rPr lang="sl-SI" sz="2400" dirty="0" smtClean="0"/>
              <a:t>)</a:t>
            </a:r>
          </a:p>
          <a:p>
            <a:pPr lvl="1"/>
            <a:endParaRPr lang="en-GB" dirty="0"/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15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06429" cy="1400530"/>
          </a:xfrm>
        </p:spPr>
        <p:txBody>
          <a:bodyPr>
            <a:normAutofit/>
          </a:bodyPr>
          <a:lstStyle/>
          <a:p>
            <a:r>
              <a:rPr lang="sl-SI" dirty="0" err="1" smtClean="0"/>
              <a:t>Standards</a:t>
            </a:r>
            <a:r>
              <a:rPr lang="sl-SI" dirty="0" smtClean="0"/>
              <a:t> </a:t>
            </a:r>
            <a:r>
              <a:rPr lang="sl-SI" dirty="0" err="1" smtClean="0"/>
              <a:t>related</a:t>
            </a:r>
            <a:r>
              <a:rPr lang="sl-SI" dirty="0" smtClean="0"/>
              <a:t> to </a:t>
            </a:r>
            <a:r>
              <a:rPr lang="sl-SI" dirty="0" err="1" smtClean="0"/>
              <a:t>descriptions</a:t>
            </a:r>
            <a:r>
              <a:rPr lang="sl-SI" dirty="0" smtClean="0"/>
              <a:t> (1)</a:t>
            </a:r>
            <a:endParaRPr lang="en-GB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646111" y="1451430"/>
            <a:ext cx="11112311" cy="4644571"/>
          </a:xfrm>
        </p:spPr>
        <p:txBody>
          <a:bodyPr>
            <a:noAutofit/>
          </a:bodyPr>
          <a:lstStyle/>
          <a:p>
            <a:r>
              <a:rPr lang="sl-SI" sz="2400" dirty="0" smtClean="0"/>
              <a:t>Formal </a:t>
            </a:r>
            <a:r>
              <a:rPr lang="sl-SI" sz="2400" dirty="0" err="1" smtClean="0"/>
              <a:t>documents</a:t>
            </a:r>
            <a:r>
              <a:rPr lang="sl-SI" sz="2400" dirty="0"/>
              <a:t>;</a:t>
            </a:r>
            <a:r>
              <a:rPr lang="sl-SI" sz="2400" dirty="0" smtClean="0"/>
              <a:t> </a:t>
            </a:r>
            <a:r>
              <a:rPr lang="sl-SI" sz="2400" dirty="0" err="1" smtClean="0"/>
              <a:t>their</a:t>
            </a:r>
            <a:r>
              <a:rPr lang="sl-SI" sz="2400" dirty="0" smtClean="0"/>
              <a:t> </a:t>
            </a:r>
            <a:r>
              <a:rPr lang="sl-SI" sz="2400" dirty="0" err="1" smtClean="0"/>
              <a:t>purpose</a:t>
            </a:r>
            <a:r>
              <a:rPr lang="sl-SI" sz="2400" dirty="0" smtClean="0"/>
              <a:t> is to set up </a:t>
            </a:r>
            <a:r>
              <a:rPr lang="sl-SI" sz="2400" dirty="0" err="1" smtClean="0"/>
              <a:t>unified</a:t>
            </a:r>
            <a:r>
              <a:rPr lang="sl-SI" sz="2400" dirty="0" smtClean="0"/>
              <a:t> </a:t>
            </a:r>
            <a:r>
              <a:rPr lang="sl-SI" sz="2400" dirty="0" err="1" smtClean="0"/>
              <a:t>criteria</a:t>
            </a:r>
            <a:r>
              <a:rPr lang="sl-SI" sz="2400" dirty="0" smtClean="0"/>
              <a:t>, </a:t>
            </a:r>
            <a:r>
              <a:rPr lang="sl-SI" sz="2400" dirty="0" err="1" smtClean="0"/>
              <a:t>methods</a:t>
            </a:r>
            <a:r>
              <a:rPr lang="sl-SI" sz="2400" dirty="0" smtClean="0"/>
              <a:t>, </a:t>
            </a:r>
            <a:r>
              <a:rPr lang="sl-SI" sz="2400" dirty="0" err="1" smtClean="0"/>
              <a:t>processes</a:t>
            </a:r>
            <a:r>
              <a:rPr lang="sl-SI" sz="2400" dirty="0" smtClean="0"/>
              <a:t>, </a:t>
            </a:r>
            <a:r>
              <a:rPr lang="sl-SI" sz="2400" dirty="0" err="1" smtClean="0"/>
              <a:t>practices</a:t>
            </a:r>
            <a:endParaRPr lang="sl-SI" sz="2400" dirty="0" smtClean="0"/>
          </a:p>
          <a:p>
            <a:r>
              <a:rPr lang="sl-SI" sz="2400" dirty="0" err="1" smtClean="0"/>
              <a:t>Created</a:t>
            </a:r>
            <a:r>
              <a:rPr lang="sl-SI" sz="2400" dirty="0" smtClean="0"/>
              <a:t> </a:t>
            </a:r>
            <a:r>
              <a:rPr lang="sl-SI" sz="2400" dirty="0" err="1" smtClean="0"/>
              <a:t>for</a:t>
            </a:r>
            <a:r>
              <a:rPr lang="sl-SI" sz="2400" dirty="0" smtClean="0"/>
              <a:t> </a:t>
            </a:r>
            <a:r>
              <a:rPr lang="sl-SI" sz="2400" dirty="0" err="1" smtClean="0"/>
              <a:t>specific</a:t>
            </a:r>
            <a:r>
              <a:rPr lang="sl-SI" sz="2400" dirty="0" smtClean="0"/>
              <a:t> </a:t>
            </a:r>
            <a:r>
              <a:rPr lang="sl-SI" sz="2400" dirty="0" err="1" smtClean="0"/>
              <a:t>purposes</a:t>
            </a:r>
            <a:r>
              <a:rPr lang="sl-SI" sz="2400" dirty="0" smtClean="0"/>
              <a:t>:</a:t>
            </a:r>
          </a:p>
          <a:p>
            <a:pPr lvl="1"/>
            <a:r>
              <a:rPr lang="sl-SI" sz="2000" dirty="0" err="1" smtClean="0"/>
              <a:t>Formation</a:t>
            </a:r>
            <a:r>
              <a:rPr lang="sl-SI" sz="2000" dirty="0" smtClean="0"/>
              <a:t>, </a:t>
            </a:r>
            <a:r>
              <a:rPr lang="sl-SI" sz="2000" dirty="0" err="1" smtClean="0"/>
              <a:t>creation</a:t>
            </a:r>
            <a:r>
              <a:rPr lang="sl-SI" sz="2000" dirty="0" smtClean="0"/>
              <a:t>, </a:t>
            </a:r>
            <a:r>
              <a:rPr lang="sl-SI" sz="2000" dirty="0" err="1" smtClean="0"/>
              <a:t>implementation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data </a:t>
            </a:r>
            <a:r>
              <a:rPr lang="sl-SI" sz="2000" dirty="0" err="1" smtClean="0"/>
              <a:t>structures</a:t>
            </a:r>
            <a:endParaRPr lang="sl-SI" sz="2000" dirty="0" smtClean="0"/>
          </a:p>
          <a:p>
            <a:pPr lvl="1"/>
            <a:r>
              <a:rPr lang="sl-SI" sz="2000" dirty="0" err="1" smtClean="0"/>
              <a:t>Defining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content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cataloguing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guiding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practice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metadata</a:t>
            </a:r>
            <a:r>
              <a:rPr lang="sl-SI" sz="2000" dirty="0" smtClean="0"/>
              <a:t> </a:t>
            </a:r>
            <a:r>
              <a:rPr lang="sl-SI" sz="2000" dirty="0" err="1" smtClean="0"/>
              <a:t>creation</a:t>
            </a:r>
            <a:endParaRPr lang="sl-SI" sz="2000" dirty="0" smtClean="0"/>
          </a:p>
          <a:p>
            <a:pPr lvl="1"/>
            <a:r>
              <a:rPr lang="sl-SI" sz="2000" dirty="0" err="1" smtClean="0"/>
              <a:t>Defining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values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data (so </a:t>
            </a:r>
            <a:r>
              <a:rPr lang="sl-SI" sz="2000" dirty="0" err="1" smtClean="0"/>
              <a:t>called</a:t>
            </a:r>
            <a:r>
              <a:rPr lang="sl-SI" sz="2000" dirty="0" smtClean="0"/>
              <a:t> </a:t>
            </a:r>
            <a:r>
              <a:rPr lang="sl-SI" sz="2000" dirty="0" err="1" smtClean="0"/>
              <a:t>information</a:t>
            </a:r>
            <a:r>
              <a:rPr lang="sl-SI" sz="2000" dirty="0" smtClean="0"/>
              <a:t> </a:t>
            </a:r>
            <a:r>
              <a:rPr lang="sl-SI" sz="2000" dirty="0" err="1" smtClean="0"/>
              <a:t>organization</a:t>
            </a:r>
            <a:r>
              <a:rPr lang="sl-SI" sz="2000" dirty="0" smtClean="0"/>
              <a:t> </a:t>
            </a:r>
            <a:r>
              <a:rPr lang="sl-SI" sz="2000" dirty="0" err="1" smtClean="0"/>
              <a:t>systems</a:t>
            </a:r>
            <a:r>
              <a:rPr lang="sl-SI" sz="2000" dirty="0" smtClean="0"/>
              <a:t>, </a:t>
            </a:r>
            <a:r>
              <a:rPr lang="sl-SI" sz="2000" dirty="0" err="1" smtClean="0"/>
              <a:t>such</a:t>
            </a:r>
            <a:r>
              <a:rPr lang="sl-SI" sz="2000" dirty="0" smtClean="0"/>
              <a:t> as </a:t>
            </a:r>
            <a:r>
              <a:rPr lang="sl-SI" sz="2000" dirty="0" err="1" smtClean="0"/>
              <a:t>thesauri</a:t>
            </a:r>
            <a:r>
              <a:rPr lang="sl-SI" sz="2000" dirty="0" smtClean="0"/>
              <a:t>, </a:t>
            </a:r>
            <a:r>
              <a:rPr lang="sl-SI" sz="2000" dirty="0" err="1" smtClean="0"/>
              <a:t>controlled</a:t>
            </a:r>
            <a:r>
              <a:rPr lang="sl-SI" sz="2000" dirty="0" smtClean="0"/>
              <a:t> </a:t>
            </a:r>
            <a:r>
              <a:rPr lang="sl-SI" sz="2000" dirty="0" err="1" smtClean="0"/>
              <a:t>vocabularies</a:t>
            </a:r>
            <a:r>
              <a:rPr lang="sl-SI" sz="2000" dirty="0" smtClean="0"/>
              <a:t>, </a:t>
            </a:r>
            <a:r>
              <a:rPr lang="sl-SI" sz="2000" dirty="0" err="1" smtClean="0"/>
              <a:t>classifications</a:t>
            </a:r>
            <a:r>
              <a:rPr lang="sl-SI" sz="2000" dirty="0" smtClean="0"/>
              <a:t>, </a:t>
            </a:r>
            <a:r>
              <a:rPr lang="sl-SI" sz="2000" dirty="0" err="1" smtClean="0"/>
              <a:t>authority</a:t>
            </a:r>
            <a:r>
              <a:rPr lang="sl-SI" sz="2000" dirty="0" smtClean="0"/>
              <a:t> </a:t>
            </a:r>
            <a:r>
              <a:rPr lang="sl-SI" sz="2000" dirty="0" err="1" smtClean="0"/>
              <a:t>lists</a:t>
            </a:r>
            <a:r>
              <a:rPr lang="sl-SI" sz="2000" dirty="0" smtClean="0"/>
              <a:t>)</a:t>
            </a:r>
          </a:p>
          <a:p>
            <a:pPr lvl="1"/>
            <a:r>
              <a:rPr lang="sl-SI" sz="2000" dirty="0" err="1" smtClean="0"/>
              <a:t>Support</a:t>
            </a:r>
            <a:r>
              <a:rPr lang="sl-SI" sz="2000" dirty="0" smtClean="0"/>
              <a:t> in </a:t>
            </a:r>
            <a:r>
              <a:rPr lang="sl-SI" sz="2000" dirty="0" err="1" smtClean="0"/>
              <a:t>effective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consistent</a:t>
            </a:r>
            <a:r>
              <a:rPr lang="sl-SI" sz="2000" dirty="0" smtClean="0"/>
              <a:t> data </a:t>
            </a:r>
            <a:r>
              <a:rPr lang="sl-SI" sz="2000" dirty="0" err="1" smtClean="0"/>
              <a:t>exchange</a:t>
            </a:r>
            <a:endParaRPr lang="sl-SI" sz="2000" dirty="0" smtClean="0"/>
          </a:p>
          <a:p>
            <a:pPr lvl="1"/>
            <a:endParaRPr lang="sl-SI" sz="2000" dirty="0" smtClean="0"/>
          </a:p>
          <a:p>
            <a:pPr marL="137700" indent="-342900"/>
            <a:r>
              <a:rPr lang="sl-SI" sz="2400" dirty="0" smtClean="0"/>
              <a:t>Some </a:t>
            </a:r>
            <a:r>
              <a:rPr lang="sl-SI" sz="2400" dirty="0" err="1" smtClean="0"/>
              <a:t>standards</a:t>
            </a:r>
            <a:r>
              <a:rPr lang="sl-SI" sz="2400" dirty="0" smtClean="0"/>
              <a:t> </a:t>
            </a:r>
            <a:r>
              <a:rPr lang="sl-SI" sz="2400" dirty="0" err="1" smtClean="0"/>
              <a:t>can</a:t>
            </a:r>
            <a:r>
              <a:rPr lang="sl-SI" sz="2400" dirty="0" smtClean="0"/>
              <a:t> </a:t>
            </a:r>
            <a:r>
              <a:rPr lang="sl-SI" sz="2400" dirty="0" err="1" smtClean="0"/>
              <a:t>include</a:t>
            </a:r>
            <a:r>
              <a:rPr lang="sl-SI" sz="2400" dirty="0" smtClean="0"/>
              <a:t> more </a:t>
            </a:r>
            <a:r>
              <a:rPr lang="sl-SI" sz="2400" dirty="0" err="1" smtClean="0"/>
              <a:t>than</a:t>
            </a:r>
            <a:r>
              <a:rPr lang="sl-SI" sz="2400" dirty="0" smtClean="0"/>
              <a:t> one </a:t>
            </a:r>
            <a:r>
              <a:rPr lang="sl-SI" sz="2400" dirty="0" err="1" smtClean="0"/>
              <a:t>purpose</a:t>
            </a:r>
            <a:r>
              <a:rPr lang="sl-SI" sz="2400" dirty="0" smtClean="0"/>
              <a:t>. </a:t>
            </a: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06429" cy="1400530"/>
          </a:xfrm>
        </p:spPr>
        <p:txBody>
          <a:bodyPr/>
          <a:lstStyle/>
          <a:p>
            <a:r>
              <a:rPr lang="sl-SI" dirty="0" err="1"/>
              <a:t>Standards</a:t>
            </a:r>
            <a:r>
              <a:rPr lang="sl-SI" dirty="0"/>
              <a:t> </a:t>
            </a:r>
            <a:r>
              <a:rPr lang="sl-SI" dirty="0" err="1"/>
              <a:t>related</a:t>
            </a:r>
            <a:r>
              <a:rPr lang="sl-SI" dirty="0"/>
              <a:t> to </a:t>
            </a:r>
            <a:r>
              <a:rPr lang="sl-SI" dirty="0" err="1" smtClean="0"/>
              <a:t>descriptions</a:t>
            </a:r>
            <a:r>
              <a:rPr lang="sl-SI" dirty="0" smtClean="0"/>
              <a:t> (2)</a:t>
            </a:r>
            <a:endParaRPr lang="en-GB" dirty="0"/>
          </a:p>
        </p:txBody>
      </p:sp>
      <p:sp>
        <p:nvSpPr>
          <p:cNvPr id="4" name="Elipsa 3"/>
          <p:cNvSpPr/>
          <p:nvPr/>
        </p:nvSpPr>
        <p:spPr>
          <a:xfrm>
            <a:off x="4114800" y="2625706"/>
            <a:ext cx="2350126" cy="2263006"/>
          </a:xfrm>
          <a:prstGeom prst="ellipse">
            <a:avLst/>
          </a:prstGeom>
          <a:solidFill>
            <a:srgbClr val="66CCFF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/>
          <p:cNvSpPr/>
          <p:nvPr/>
        </p:nvSpPr>
        <p:spPr>
          <a:xfrm>
            <a:off x="5550526" y="2625706"/>
            <a:ext cx="2350126" cy="2263005"/>
          </a:xfrm>
          <a:prstGeom prst="ellipse">
            <a:avLst/>
          </a:prstGeom>
          <a:solidFill>
            <a:schemeClr val="accent3"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a 9"/>
          <p:cNvSpPr/>
          <p:nvPr/>
        </p:nvSpPr>
        <p:spPr>
          <a:xfrm>
            <a:off x="4114800" y="4202290"/>
            <a:ext cx="2350126" cy="2285525"/>
          </a:xfrm>
          <a:prstGeom prst="ellipse">
            <a:avLst/>
          </a:prstGeom>
          <a:solidFill>
            <a:schemeClr val="accent6"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a 10"/>
          <p:cNvSpPr/>
          <p:nvPr/>
        </p:nvSpPr>
        <p:spPr>
          <a:xfrm>
            <a:off x="5550526" y="4202290"/>
            <a:ext cx="2350126" cy="2285525"/>
          </a:xfrm>
          <a:prstGeom prst="ellipse">
            <a:avLst/>
          </a:prstGeom>
          <a:solidFill>
            <a:schemeClr val="accent5">
              <a:lumMod val="40000"/>
              <a:lumOff val="60000"/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8006408" y="322299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err="1"/>
              <a:t>Standards</a:t>
            </a:r>
            <a:r>
              <a:rPr lang="sl-SI" sz="2000" dirty="0"/>
              <a:t> </a:t>
            </a:r>
            <a:r>
              <a:rPr lang="sl-SI" sz="2000" dirty="0" err="1"/>
              <a:t>defining</a:t>
            </a:r>
            <a:r>
              <a:rPr lang="sl-SI" sz="2000" b="1" dirty="0" smtClean="0"/>
              <a:t/>
            </a:r>
            <a:br>
              <a:rPr lang="sl-SI" sz="2000" b="1" dirty="0" smtClean="0"/>
            </a:br>
            <a:r>
              <a:rPr lang="sl-SI" sz="2000" b="1" dirty="0" err="1" smtClean="0"/>
              <a:t>content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cataloguing</a:t>
            </a:r>
            <a:r>
              <a:rPr lang="sl-SI" sz="2000" b="1" dirty="0" smtClean="0"/>
              <a:t> </a:t>
            </a:r>
            <a:endParaRPr lang="en-GB" sz="2000" b="1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8006408" y="5102817"/>
            <a:ext cx="198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Standards</a:t>
            </a:r>
            <a:r>
              <a:rPr lang="sl-SI" dirty="0"/>
              <a:t> </a:t>
            </a:r>
            <a:r>
              <a:rPr lang="sl-SI" dirty="0" err="1"/>
              <a:t>defining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smtClean="0"/>
              <a:t>data </a:t>
            </a:r>
            <a:r>
              <a:rPr lang="sl-SI" b="1" dirty="0" err="1" smtClean="0"/>
              <a:t>values</a:t>
            </a:r>
            <a:endParaRPr lang="en-GB" b="1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1629111" y="3222990"/>
            <a:ext cx="2393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2000" dirty="0" err="1" smtClean="0"/>
              <a:t>Standards</a:t>
            </a:r>
            <a:r>
              <a:rPr lang="sl-SI" sz="2000" dirty="0" smtClean="0"/>
              <a:t> </a:t>
            </a:r>
            <a:r>
              <a:rPr lang="sl-SI" sz="2000" dirty="0" err="1" smtClean="0"/>
              <a:t>defining</a:t>
            </a:r>
            <a:r>
              <a:rPr lang="sl-SI" sz="2000" dirty="0" smtClean="0"/>
              <a:t> </a:t>
            </a:r>
            <a:r>
              <a:rPr lang="sl-SI" sz="2000" b="1" dirty="0" err="1" smtClean="0"/>
              <a:t>structure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data</a:t>
            </a:r>
            <a:endParaRPr lang="en-GB" sz="2000" b="1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4471582" y="2898228"/>
            <a:ext cx="13009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MARC21</a:t>
            </a:r>
            <a:endParaRPr lang="sl-SI" dirty="0"/>
          </a:p>
          <a:p>
            <a:r>
              <a:rPr lang="sl-SI" dirty="0" smtClean="0"/>
              <a:t>Dublin </a:t>
            </a:r>
            <a:r>
              <a:rPr lang="sl-SI" dirty="0" err="1" smtClean="0"/>
              <a:t>Core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CDWA</a:t>
            </a:r>
            <a:br>
              <a:rPr lang="sl-SI" dirty="0" smtClean="0"/>
            </a:br>
            <a:r>
              <a:rPr lang="sl-SI" dirty="0" smtClean="0"/>
              <a:t>EAD</a:t>
            </a:r>
          </a:p>
          <a:p>
            <a:r>
              <a:rPr lang="sl-SI" dirty="0"/>
              <a:t>VRA </a:t>
            </a:r>
            <a:r>
              <a:rPr lang="sl-SI" dirty="0" err="1" smtClean="0"/>
              <a:t>Core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…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6484915" y="2898228"/>
            <a:ext cx="865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RDA</a:t>
            </a:r>
            <a:br>
              <a:rPr lang="sl-SI" dirty="0" smtClean="0"/>
            </a:br>
            <a:r>
              <a:rPr lang="sl-SI" dirty="0" smtClean="0"/>
              <a:t>AACR2</a:t>
            </a:r>
            <a:br>
              <a:rPr lang="sl-SI" dirty="0" smtClean="0"/>
            </a:br>
            <a:r>
              <a:rPr lang="sl-SI" dirty="0" smtClean="0"/>
              <a:t>PPIAK</a:t>
            </a:r>
          </a:p>
          <a:p>
            <a:r>
              <a:rPr lang="sl-SI" dirty="0" smtClean="0"/>
              <a:t>CCO</a:t>
            </a:r>
            <a:br>
              <a:rPr lang="sl-SI" dirty="0" smtClean="0"/>
            </a:br>
            <a:r>
              <a:rPr lang="sl-SI" dirty="0" smtClean="0"/>
              <a:t>…</a:t>
            </a:r>
            <a:endParaRPr lang="en-GB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2369573" y="5102818"/>
            <a:ext cx="1644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 err="1" smtClean="0"/>
              <a:t>Standards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 </a:t>
            </a:r>
          </a:p>
          <a:p>
            <a:pPr algn="r"/>
            <a:r>
              <a:rPr lang="sl-SI" b="1" dirty="0" smtClean="0"/>
              <a:t>data </a:t>
            </a:r>
            <a:r>
              <a:rPr lang="sl-SI" b="1" dirty="0" err="1" smtClean="0"/>
              <a:t>exchange</a:t>
            </a:r>
            <a:endParaRPr lang="en-GB" b="1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4362833" y="4715445"/>
            <a:ext cx="17331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ISO2709(MARC)</a:t>
            </a:r>
            <a:endParaRPr lang="sl-SI" dirty="0"/>
          </a:p>
          <a:p>
            <a:r>
              <a:rPr lang="sl-SI" dirty="0" smtClean="0"/>
              <a:t>XML</a:t>
            </a:r>
            <a:br>
              <a:rPr lang="sl-SI" dirty="0" smtClean="0"/>
            </a:br>
            <a:r>
              <a:rPr lang="sl-SI" dirty="0" smtClean="0"/>
              <a:t>HTML5</a:t>
            </a:r>
          </a:p>
          <a:p>
            <a:r>
              <a:rPr lang="sl-SI" dirty="0" smtClean="0"/>
              <a:t>RDF</a:t>
            </a:r>
          </a:p>
          <a:p>
            <a:r>
              <a:rPr lang="sl-SI" dirty="0" smtClean="0"/>
              <a:t>…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6573409" y="4715445"/>
            <a:ext cx="7126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LCSH</a:t>
            </a:r>
          </a:p>
          <a:p>
            <a:r>
              <a:rPr lang="sl-SI" dirty="0" smtClean="0"/>
              <a:t>DDC</a:t>
            </a:r>
          </a:p>
          <a:p>
            <a:r>
              <a:rPr lang="sl-SI" dirty="0" smtClean="0"/>
              <a:t>UDC</a:t>
            </a:r>
          </a:p>
          <a:p>
            <a:r>
              <a:rPr lang="sl-SI" dirty="0" smtClean="0"/>
              <a:t>AAT</a:t>
            </a:r>
            <a:br>
              <a:rPr lang="sl-SI" dirty="0" smtClean="0"/>
            </a:br>
            <a:r>
              <a:rPr lang="sl-SI" dirty="0" smtClean="0"/>
              <a:t>TGN</a:t>
            </a:r>
            <a:br>
              <a:rPr lang="sl-SI" dirty="0" smtClean="0"/>
            </a:br>
            <a:r>
              <a:rPr lang="sl-SI" dirty="0" smtClean="0"/>
              <a:t>…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8309426" y="6126150"/>
            <a:ext cx="390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i="1" dirty="0" err="1"/>
              <a:t>a</a:t>
            </a:r>
            <a:r>
              <a:rPr lang="sl-SI" sz="1600" i="1" dirty="0" err="1" smtClean="0"/>
              <a:t>dapted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from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Zeng</a:t>
            </a:r>
            <a:r>
              <a:rPr lang="sl-SI" sz="1600" i="1" dirty="0" smtClean="0"/>
              <a:t>, </a:t>
            </a:r>
            <a:r>
              <a:rPr lang="sl-SI" sz="1600" i="1" dirty="0" err="1" smtClean="0"/>
              <a:t>M.l</a:t>
            </a:r>
            <a:r>
              <a:rPr lang="sl-SI" sz="1600" i="1" dirty="0" smtClean="0"/>
              <a:t>. &amp; </a:t>
            </a:r>
            <a:r>
              <a:rPr lang="sl-SI" sz="1600" i="1" dirty="0" err="1" smtClean="0"/>
              <a:t>Qin</a:t>
            </a:r>
            <a:r>
              <a:rPr lang="sl-SI" sz="1600" i="1" dirty="0" smtClean="0"/>
              <a:t>, J. (2016, p.23)</a:t>
            </a:r>
            <a:endParaRPr lang="en-GB" sz="1600" b="1" i="1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943917" y="1910300"/>
            <a:ext cx="957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TYPES/EXAMPLES OF STANDARDS ACCORDING TO PURPOSE</a:t>
            </a:r>
            <a:endParaRPr lang="en-GB" sz="2800" b="1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47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Types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metadata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sz="half" idx="1"/>
          </p:nvPr>
        </p:nvSpPr>
        <p:spPr>
          <a:xfrm>
            <a:off x="1120000" y="1690688"/>
            <a:ext cx="3547250" cy="4672012"/>
          </a:xfrm>
        </p:spPr>
        <p:txBody>
          <a:bodyPr>
            <a:noAutofit/>
          </a:bodyPr>
          <a:lstStyle/>
          <a:p>
            <a:r>
              <a:rPr lang="sl-SI" sz="2400" b="1" dirty="0" err="1" smtClean="0"/>
              <a:t>Descriptive</a:t>
            </a:r>
            <a:endParaRPr lang="sl-SI" sz="2400" b="1" dirty="0" smtClean="0"/>
          </a:p>
          <a:p>
            <a:endParaRPr lang="sl-SI" sz="2400" dirty="0" smtClean="0"/>
          </a:p>
          <a:p>
            <a:r>
              <a:rPr lang="sl-SI" sz="2400" b="1" dirty="0" smtClean="0"/>
              <a:t>Administrative</a:t>
            </a:r>
          </a:p>
          <a:p>
            <a:pPr lvl="1"/>
            <a:r>
              <a:rPr lang="sl-SI" sz="2000" dirty="0" err="1" smtClean="0"/>
              <a:t>Technical</a:t>
            </a:r>
            <a:endParaRPr lang="sl-SI" sz="2000" dirty="0" smtClean="0"/>
          </a:p>
          <a:p>
            <a:pPr lvl="1"/>
            <a:r>
              <a:rPr lang="sl-SI" sz="2000" dirty="0" err="1" smtClean="0"/>
              <a:t>Preservation</a:t>
            </a:r>
            <a:endParaRPr lang="sl-SI" sz="2000" dirty="0" smtClean="0"/>
          </a:p>
          <a:p>
            <a:pPr lvl="1"/>
            <a:r>
              <a:rPr lang="sl-SI" sz="2000" dirty="0" err="1" smtClean="0"/>
              <a:t>Rights</a:t>
            </a:r>
            <a:r>
              <a:rPr lang="sl-SI" sz="2000" dirty="0" smtClean="0"/>
              <a:t> </a:t>
            </a:r>
          </a:p>
          <a:p>
            <a:pPr marL="457200" lvl="1" indent="0">
              <a:buNone/>
            </a:pPr>
            <a:endParaRPr lang="sl-SI" sz="2000" dirty="0" smtClean="0"/>
          </a:p>
          <a:p>
            <a:r>
              <a:rPr lang="sl-SI" sz="2400" b="1" dirty="0" err="1" smtClean="0"/>
              <a:t>Structural</a:t>
            </a:r>
            <a:endParaRPr lang="sl-SI" sz="2400" b="1" dirty="0" smtClean="0"/>
          </a:p>
          <a:p>
            <a:endParaRPr lang="sl-SI" sz="2400" b="1" dirty="0" smtClean="0"/>
          </a:p>
          <a:p>
            <a:r>
              <a:rPr lang="sl-SI" sz="2400" b="1" dirty="0" err="1" smtClean="0"/>
              <a:t>Markup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languages</a:t>
            </a:r>
            <a:endParaRPr lang="sl-SI" sz="2400" b="1" dirty="0"/>
          </a:p>
        </p:txBody>
      </p:sp>
      <p:sp>
        <p:nvSpPr>
          <p:cNvPr id="7" name="Označba mesta vsebine 6"/>
          <p:cNvSpPr>
            <a:spLocks noGrp="1"/>
          </p:cNvSpPr>
          <p:nvPr>
            <p:ph sz="half" idx="2"/>
          </p:nvPr>
        </p:nvSpPr>
        <p:spPr>
          <a:xfrm>
            <a:off x="4667250" y="1710352"/>
            <a:ext cx="7141292" cy="5167312"/>
          </a:xfrm>
        </p:spPr>
        <p:txBody>
          <a:bodyPr>
            <a:normAutofit/>
          </a:bodyPr>
          <a:lstStyle/>
          <a:p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finding</a:t>
            </a:r>
            <a:r>
              <a:rPr lang="sl-SI" dirty="0" smtClean="0"/>
              <a:t> </a:t>
            </a:r>
            <a:r>
              <a:rPr lang="sl-SI" dirty="0" err="1" smtClean="0"/>
              <a:t>or</a:t>
            </a:r>
            <a:r>
              <a:rPr lang="sl-SI" dirty="0" smtClean="0"/>
              <a:t> </a:t>
            </a:r>
            <a:r>
              <a:rPr lang="sl-SI" dirty="0" err="1" smtClean="0"/>
              <a:t>understanding</a:t>
            </a:r>
            <a:r>
              <a:rPr lang="sl-SI" dirty="0" smtClean="0"/>
              <a:t> a </a:t>
            </a:r>
            <a:r>
              <a:rPr lang="sl-SI" dirty="0" err="1" smtClean="0"/>
              <a:t>resource</a:t>
            </a:r>
            <a:endParaRPr lang="sl-SI" dirty="0" smtClean="0"/>
          </a:p>
          <a:p>
            <a:endParaRPr lang="sl-SI" dirty="0" smtClean="0"/>
          </a:p>
          <a:p>
            <a:r>
              <a:rPr lang="sl-SI" sz="2400" dirty="0" err="1" smtClean="0"/>
              <a:t>For</a:t>
            </a:r>
            <a:r>
              <a:rPr lang="sl-SI" sz="2400" dirty="0" smtClean="0"/>
              <a:t> </a:t>
            </a:r>
            <a:r>
              <a:rPr lang="sl-SI" sz="2400" dirty="0" err="1" smtClean="0"/>
              <a:t>decoding</a:t>
            </a:r>
            <a:r>
              <a:rPr lang="sl-SI" sz="2400" dirty="0" smtClean="0"/>
              <a:t> </a:t>
            </a:r>
            <a:r>
              <a:rPr lang="sl-SI" sz="2400" dirty="0" err="1" smtClean="0"/>
              <a:t>and</a:t>
            </a:r>
            <a:r>
              <a:rPr lang="sl-SI" sz="2400" dirty="0" smtClean="0"/>
              <a:t> </a:t>
            </a:r>
            <a:r>
              <a:rPr lang="sl-SI" sz="2400" dirty="0" err="1" smtClean="0"/>
              <a:t>rendering</a:t>
            </a:r>
            <a:r>
              <a:rPr lang="sl-SI" sz="2400" dirty="0" smtClean="0"/>
              <a:t> </a:t>
            </a:r>
            <a:r>
              <a:rPr lang="sl-SI" sz="2400" dirty="0" err="1" smtClean="0"/>
              <a:t>files</a:t>
            </a:r>
            <a:endParaRPr lang="sl-SI" sz="2400" dirty="0" smtClean="0"/>
          </a:p>
          <a:p>
            <a:r>
              <a:rPr lang="sl-SI" sz="2400" dirty="0" smtClean="0"/>
              <a:t>Long-term management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files</a:t>
            </a:r>
            <a:endParaRPr lang="sl-SI" sz="2400" dirty="0" smtClean="0"/>
          </a:p>
          <a:p>
            <a:r>
              <a:rPr lang="sl-SI" sz="2400" dirty="0" err="1" smtClean="0"/>
              <a:t>Intellectual</a:t>
            </a:r>
            <a:r>
              <a:rPr lang="sl-SI" sz="2400" dirty="0" smtClean="0"/>
              <a:t> </a:t>
            </a:r>
            <a:r>
              <a:rPr lang="sl-SI" sz="2400" dirty="0" err="1" smtClean="0"/>
              <a:t>property</a:t>
            </a:r>
            <a:r>
              <a:rPr lang="sl-SI" sz="2400" dirty="0" smtClean="0"/>
              <a:t> </a:t>
            </a:r>
            <a:r>
              <a:rPr lang="sl-SI" sz="2400" dirty="0" err="1" smtClean="0"/>
              <a:t>rights</a:t>
            </a:r>
            <a:r>
              <a:rPr lang="sl-SI" sz="2400" dirty="0" smtClean="0"/>
              <a:t> </a:t>
            </a:r>
            <a:r>
              <a:rPr lang="sl-SI" sz="2400" dirty="0" err="1" smtClean="0"/>
              <a:t>attached</a:t>
            </a:r>
            <a:r>
              <a:rPr lang="sl-SI" sz="2400" dirty="0" smtClean="0"/>
              <a:t> to a </a:t>
            </a:r>
            <a:r>
              <a:rPr lang="sl-SI" sz="2400" dirty="0" err="1" smtClean="0"/>
              <a:t>document</a:t>
            </a:r>
            <a:endParaRPr lang="sl-SI" sz="2400" dirty="0" smtClean="0"/>
          </a:p>
          <a:p>
            <a:endParaRPr lang="sl-SI" dirty="0" smtClean="0"/>
          </a:p>
          <a:p>
            <a:r>
              <a:rPr lang="sl-SI" dirty="0" err="1" smtClean="0"/>
              <a:t>Relationships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parts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resources</a:t>
            </a:r>
            <a:r>
              <a:rPr lang="sl-SI" dirty="0" smtClean="0"/>
              <a:t> to one </a:t>
            </a:r>
            <a:r>
              <a:rPr lang="sl-SI" dirty="0" err="1" smtClean="0"/>
              <a:t>another</a:t>
            </a:r>
            <a:endParaRPr lang="sl-SI" dirty="0" smtClean="0"/>
          </a:p>
          <a:p>
            <a:r>
              <a:rPr lang="sl-SI" dirty="0" err="1" smtClean="0"/>
              <a:t>Integrates</a:t>
            </a:r>
            <a:r>
              <a:rPr lang="sl-SI" dirty="0" smtClean="0"/>
              <a:t> </a:t>
            </a:r>
            <a:r>
              <a:rPr lang="sl-SI" dirty="0" err="1" smtClean="0"/>
              <a:t>metadata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/>
              <a:t>t</a:t>
            </a:r>
            <a:r>
              <a:rPr lang="sl-SI" dirty="0" err="1" smtClean="0"/>
              <a:t>ags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other</a:t>
            </a:r>
            <a:r>
              <a:rPr lang="sl-SI" dirty="0" smtClean="0"/>
              <a:t> </a:t>
            </a:r>
            <a:r>
              <a:rPr lang="sl-SI" dirty="0" err="1" smtClean="0"/>
              <a:t>structural</a:t>
            </a:r>
            <a:r>
              <a:rPr lang="sl-SI" dirty="0" smtClean="0"/>
              <a:t> </a:t>
            </a:r>
            <a:r>
              <a:rPr lang="sl-SI" dirty="0" err="1" smtClean="0"/>
              <a:t>or</a:t>
            </a:r>
            <a:r>
              <a:rPr lang="sl-SI" dirty="0" smtClean="0"/>
              <a:t> </a:t>
            </a:r>
            <a:r>
              <a:rPr lang="sl-SI" dirty="0" err="1" smtClean="0"/>
              <a:t>semantic</a:t>
            </a:r>
            <a:r>
              <a:rPr lang="sl-SI" dirty="0" smtClean="0"/>
              <a:t> </a:t>
            </a:r>
            <a:r>
              <a:rPr lang="sl-SI" dirty="0" err="1" smtClean="0"/>
              <a:t>features</a:t>
            </a:r>
            <a:r>
              <a:rPr lang="sl-SI" dirty="0" smtClean="0"/>
              <a:t> </a:t>
            </a:r>
            <a:r>
              <a:rPr lang="sl-SI" dirty="0" err="1" smtClean="0"/>
              <a:t>within</a:t>
            </a:r>
            <a:r>
              <a:rPr lang="sl-SI" dirty="0" smtClean="0"/>
              <a:t> </a:t>
            </a:r>
            <a:r>
              <a:rPr lang="sl-SI" dirty="0" err="1" smtClean="0"/>
              <a:t>content</a:t>
            </a:r>
            <a:endParaRPr lang="sl-SI" dirty="0"/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3314700" y="1924050"/>
            <a:ext cx="1352550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3220062" y="3016251"/>
            <a:ext cx="1447188" cy="31353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V="1">
            <a:off x="3533775" y="3461148"/>
            <a:ext cx="1133475" cy="30678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V="1">
            <a:off x="2800656" y="3871120"/>
            <a:ext cx="1866594" cy="317102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uščični povezovalnik 23"/>
          <p:cNvCxnSpPr/>
          <p:nvPr/>
        </p:nvCxnSpPr>
        <p:spPr>
          <a:xfrm flipV="1">
            <a:off x="3119438" y="5112678"/>
            <a:ext cx="1547812" cy="147648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uščični povezovalnik 25"/>
          <p:cNvCxnSpPr/>
          <p:nvPr/>
        </p:nvCxnSpPr>
        <p:spPr>
          <a:xfrm flipV="1">
            <a:off x="3167641" y="5532968"/>
            <a:ext cx="1499609" cy="50414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jeZBesedilom 27"/>
          <p:cNvSpPr txBox="1"/>
          <p:nvPr/>
        </p:nvSpPr>
        <p:spPr>
          <a:xfrm>
            <a:off x="7810867" y="6345797"/>
            <a:ext cx="310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err="1" smtClean="0"/>
              <a:t>adapted</a:t>
            </a:r>
            <a:r>
              <a:rPr lang="sl-SI" i="1" dirty="0" smtClean="0"/>
              <a:t> </a:t>
            </a:r>
            <a:r>
              <a:rPr lang="sl-SI" i="1" dirty="0" err="1" smtClean="0"/>
              <a:t>from</a:t>
            </a:r>
            <a:r>
              <a:rPr lang="sl-SI" i="1" dirty="0" smtClean="0"/>
              <a:t> </a:t>
            </a:r>
            <a:r>
              <a:rPr lang="sl-SI" i="1" dirty="0" err="1" smtClean="0"/>
              <a:t>Riley</a:t>
            </a:r>
            <a:r>
              <a:rPr lang="sl-SI" i="1" dirty="0" smtClean="0"/>
              <a:t>, 2017, p. 6</a:t>
            </a:r>
            <a:endParaRPr lang="sl-SI" i="1" dirty="0"/>
          </a:p>
        </p:txBody>
      </p:sp>
      <p:sp>
        <p:nvSpPr>
          <p:cNvPr id="29" name="Označba mesta no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90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373626"/>
            <a:ext cx="9540108" cy="5882711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971040" y="6137891"/>
            <a:ext cx="310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err="1" smtClean="0"/>
              <a:t>Riley</a:t>
            </a:r>
            <a:r>
              <a:rPr lang="sl-SI" i="1" dirty="0" smtClean="0"/>
              <a:t>, 2017, p. 7</a:t>
            </a:r>
            <a:endParaRPr lang="sl-SI" i="1" dirty="0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97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05581" y="530222"/>
            <a:ext cx="10515600" cy="1325563"/>
          </a:xfrm>
        </p:spPr>
        <p:txBody>
          <a:bodyPr/>
          <a:lstStyle/>
          <a:p>
            <a:r>
              <a:rPr lang="sl-SI" dirty="0" err="1" smtClean="0"/>
              <a:t>Example</a:t>
            </a:r>
            <a:r>
              <a:rPr lang="sl-SI" dirty="0" smtClean="0"/>
              <a:t>(s)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  <p:pic>
        <p:nvPicPr>
          <p:cNvPr id="9" name="Picture 4" descr="Author card: Grisham, John.  'PS3557 .R5355 F57 1991' in upper left corner. 'Grisham, John. The firm / John Grisham. 1st. ed. New York: Doubleday, c1991. 421p. ; 24 cn. 1. Government investigators--Fiction. 2. Organized crime--Fiction.'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0214"/>
            <a:ext cx="4267200" cy="26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9026" y="2517058"/>
            <a:ext cx="4556747" cy="3708115"/>
          </a:xfrm>
          <a:prstGeom prst="foldedCorner">
            <a:avLst>
              <a:gd name="adj" fmla="val 12500"/>
            </a:avLst>
          </a:prstGeom>
          <a:solidFill>
            <a:schemeClr val="accent1">
              <a:alpha val="33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l-SI" altLang="sl-SI" sz="2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100 </a:t>
            </a:r>
            <a:r>
              <a:rPr lang="sl-SI" altLang="sl-SI" sz="2400" dirty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a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Grisham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John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     </a:t>
            </a:r>
            <a:r>
              <a:rPr lang="sl-SI" altLang="sl-SI" sz="2400" dirty="0" smtClean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d 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95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5-</a:t>
            </a:r>
            <a:endParaRPr lang="en-US" altLang="sl-SI" sz="20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245 </a:t>
            </a:r>
            <a:r>
              <a:rPr lang="sl-SI" altLang="sl-SI" sz="2400" dirty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a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The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Firm</a:t>
            </a:r>
            <a:endParaRPr lang="en-US" altLang="sl-SI" sz="20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260 </a:t>
            </a:r>
            <a:r>
              <a:rPr lang="sl-SI" altLang="sl-SI" sz="2400" dirty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a New York : </a:t>
            </a: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</a:rPr>
              <a:t>       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b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Doubleday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</a:rPr>
              <a:t>       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c 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c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1991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.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300 </a:t>
            </a:r>
            <a:r>
              <a:rPr lang="sl-SI" altLang="sl-SI" sz="2400" dirty="0" smtClean="0">
                <a:solidFill>
                  <a:srgbClr val="000000"/>
                </a:solidFill>
              </a:rPr>
              <a:t>$a 421 p. $c 24 cm</a:t>
            </a: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</a:rPr>
              <a:t>600 $a </a:t>
            </a:r>
            <a:r>
              <a:rPr lang="sl-SI" altLang="sl-SI" sz="2400" dirty="0" err="1">
                <a:solidFill>
                  <a:srgbClr val="000000"/>
                </a:solidFill>
                <a:latin typeface="Arial Unicode MS" panose="020B0604020202020204" pitchFamily="34" charset="-128"/>
              </a:rPr>
              <a:t>Government</a:t>
            </a:r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investigators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     </a:t>
            </a:r>
            <a:r>
              <a:rPr lang="sl-SI" altLang="sl-SI" sz="2400" dirty="0" smtClean="0">
                <a:solidFill>
                  <a:srgbClr val="000000"/>
                </a:solidFill>
              </a:rPr>
              <a:t>$v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Fiction</a:t>
            </a:r>
            <a:endParaRPr lang="sl-SI" altLang="sl-SI" sz="24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</a:t>
            </a:r>
            <a:endParaRPr lang="en-US" altLang="sl-SI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049078" y="2517058"/>
            <a:ext cx="6944139" cy="3708115"/>
          </a:xfrm>
          <a:prstGeom prst="foldedCorner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dc:creator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Grisham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John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955- 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dc:title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The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Firm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dc:publisher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Doubleday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dc:date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1991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format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421 p.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&lt;dc:</a:t>
            </a:r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format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24 cm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dc:subject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Government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investigators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--Fiction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sl-SI" altLang="sl-SI" sz="2400" dirty="0" err="1">
                <a:solidFill>
                  <a:srgbClr val="000000"/>
                </a:solidFill>
                <a:latin typeface="Arial Unicode MS" panose="020B0604020202020204" pitchFamily="34" charset="-128"/>
              </a:rPr>
              <a:t>dc:subject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Organized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crime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--Fiction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…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29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Contexts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describing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447800"/>
            <a:ext cx="10707689" cy="5033211"/>
          </a:xfrm>
        </p:spPr>
        <p:txBody>
          <a:bodyPr>
            <a:normAutofit/>
          </a:bodyPr>
          <a:lstStyle/>
          <a:p>
            <a:r>
              <a:rPr lang="sl-SI" sz="2400" b="1" dirty="0" smtClean="0"/>
              <a:t>FUNCTIONAL REQUIREMENTS </a:t>
            </a:r>
            <a:r>
              <a:rPr lang="sl-SI" sz="2400" dirty="0" err="1" smtClean="0"/>
              <a:t>define</a:t>
            </a:r>
            <a:r>
              <a:rPr lang="sl-SI" sz="2400" dirty="0" smtClean="0"/>
              <a:t>:</a:t>
            </a:r>
            <a:endParaRPr lang="sl-SI" sz="2400" dirty="0"/>
          </a:p>
          <a:p>
            <a:pPr lvl="1"/>
            <a:r>
              <a:rPr lang="sl-SI" sz="2000" b="1" dirty="0" err="1" smtClean="0"/>
              <a:t>The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users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a </a:t>
            </a:r>
            <a:r>
              <a:rPr lang="sl-SI" sz="2000" b="1" dirty="0" err="1" smtClean="0"/>
              <a:t>collection</a:t>
            </a:r>
            <a:endParaRPr lang="sl-SI" sz="2000" dirty="0" smtClean="0"/>
          </a:p>
          <a:p>
            <a:pPr lvl="1"/>
            <a:r>
              <a:rPr lang="sl-SI" sz="2000" b="1" dirty="0" err="1" smtClean="0"/>
              <a:t>The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context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the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collection</a:t>
            </a:r>
            <a:r>
              <a:rPr lang="sl-SI" sz="2000" b="1" dirty="0" smtClean="0"/>
              <a:t> </a:t>
            </a:r>
          </a:p>
          <a:p>
            <a:pPr lvl="1"/>
            <a:r>
              <a:rPr lang="sl-SI" sz="2000" b="1" dirty="0" err="1" smtClean="0"/>
              <a:t>Content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the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collection</a:t>
            </a:r>
            <a:endParaRPr lang="sl-SI" sz="2000" dirty="0" smtClean="0"/>
          </a:p>
          <a:p>
            <a:endParaRPr lang="sl-SI" sz="2400" dirty="0" smtClean="0"/>
          </a:p>
          <a:p>
            <a:r>
              <a:rPr lang="sl-SI" sz="2400" dirty="0" smtClean="0"/>
              <a:t>ALSO: In spite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standards</a:t>
            </a:r>
            <a:r>
              <a:rPr lang="sl-SI" sz="2400" dirty="0" smtClean="0"/>
              <a:t>, </a:t>
            </a:r>
            <a:r>
              <a:rPr lang="sl-SI" sz="2400" dirty="0" err="1" smtClean="0"/>
              <a:t>describing</a:t>
            </a:r>
            <a:r>
              <a:rPr lang="sl-SI" sz="2400" dirty="0" smtClean="0"/>
              <a:t> </a:t>
            </a:r>
            <a:r>
              <a:rPr lang="sl-SI" sz="2400" dirty="0" err="1" smtClean="0"/>
              <a:t>can</a:t>
            </a:r>
            <a:r>
              <a:rPr lang="sl-SI" sz="2400" dirty="0" smtClean="0"/>
              <a:t> be </a:t>
            </a:r>
            <a:r>
              <a:rPr lang="sl-SI" sz="2400" dirty="0" err="1" smtClean="0"/>
              <a:t>somewhat</a:t>
            </a:r>
            <a:r>
              <a:rPr lang="sl-SI" sz="2400" dirty="0" smtClean="0"/>
              <a:t> </a:t>
            </a:r>
            <a:r>
              <a:rPr lang="sl-SI" sz="2400" b="1" dirty="0" err="1" smtClean="0"/>
              <a:t>biased</a:t>
            </a:r>
            <a:r>
              <a:rPr lang="sl-SI" sz="2400" dirty="0" smtClean="0"/>
              <a:t> – </a:t>
            </a:r>
            <a:r>
              <a:rPr lang="sl-SI" sz="2400" dirty="0" err="1" smtClean="0"/>
              <a:t>influenced</a:t>
            </a:r>
            <a:r>
              <a:rPr lang="sl-SI" sz="2400" dirty="0" smtClean="0"/>
              <a:t> </a:t>
            </a:r>
            <a:r>
              <a:rPr lang="sl-SI" sz="2400" dirty="0" err="1" smtClean="0"/>
              <a:t>by</a:t>
            </a:r>
            <a:r>
              <a:rPr lang="sl-SI" sz="2400" dirty="0" smtClean="0"/>
              <a:t>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b="1" dirty="0" err="1" smtClean="0"/>
              <a:t>description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creator</a:t>
            </a:r>
            <a:endParaRPr lang="sl-SI" sz="2400" b="1" dirty="0" smtClean="0"/>
          </a:p>
          <a:p>
            <a:pPr lvl="1"/>
            <a:r>
              <a:rPr lang="sl-SI" sz="2000" dirty="0" smtClean="0"/>
              <a:t>His/</a:t>
            </a:r>
            <a:r>
              <a:rPr lang="sl-SI" sz="2000" dirty="0" err="1" smtClean="0"/>
              <a:t>her</a:t>
            </a:r>
            <a:r>
              <a:rPr lang="sl-SI" sz="2000" dirty="0" smtClean="0"/>
              <a:t> </a:t>
            </a:r>
            <a:r>
              <a:rPr lang="sl-SI" sz="2000" dirty="0" err="1" smtClean="0"/>
              <a:t>motives</a:t>
            </a:r>
            <a:r>
              <a:rPr lang="sl-SI" sz="2000" dirty="0" smtClean="0"/>
              <a:t>, </a:t>
            </a:r>
            <a:r>
              <a:rPr lang="sl-SI" sz="2000" dirty="0" err="1" smtClean="0"/>
              <a:t>expertise</a:t>
            </a:r>
            <a:r>
              <a:rPr lang="sl-SI" sz="2000" dirty="0" smtClean="0"/>
              <a:t>,… </a:t>
            </a:r>
            <a:endParaRPr lang="sl-SI" sz="2000" dirty="0"/>
          </a:p>
          <a:p>
            <a:pPr lvl="1"/>
            <a:r>
              <a:rPr lang="sl-SI" sz="2000" dirty="0" smtClean="0"/>
              <a:t>His/</a:t>
            </a:r>
            <a:r>
              <a:rPr lang="sl-SI" sz="2000" dirty="0" err="1" smtClean="0"/>
              <a:t>her</a:t>
            </a:r>
            <a:r>
              <a:rPr lang="sl-SI" sz="2000" dirty="0" smtClean="0"/>
              <a:t> </a:t>
            </a:r>
            <a:r>
              <a:rPr lang="sl-SI" sz="2000" dirty="0" err="1" smtClean="0"/>
              <a:t>view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how </a:t>
            </a:r>
            <a:r>
              <a:rPr lang="sl-SI" sz="2000" dirty="0" err="1" smtClean="0"/>
              <a:t>best</a:t>
            </a:r>
            <a:r>
              <a:rPr lang="sl-SI" sz="2000" dirty="0" smtClean="0"/>
              <a:t> to </a:t>
            </a:r>
            <a:r>
              <a:rPr lang="sl-SI" sz="2000" dirty="0" err="1" smtClean="0"/>
              <a:t>serve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needs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users</a:t>
            </a:r>
            <a:r>
              <a:rPr lang="sl-SI" sz="2000" dirty="0" smtClean="0"/>
              <a:t> (</a:t>
            </a:r>
            <a:r>
              <a:rPr lang="sl-SI" sz="2000" dirty="0" err="1" smtClean="0"/>
              <a:t>end</a:t>
            </a:r>
            <a:r>
              <a:rPr lang="sl-SI" sz="2000" dirty="0" smtClean="0"/>
              <a:t> </a:t>
            </a:r>
            <a:r>
              <a:rPr lang="sl-SI" sz="2000" dirty="0" err="1" smtClean="0"/>
              <a:t>users</a:t>
            </a:r>
            <a:r>
              <a:rPr lang="sl-SI" sz="2000" dirty="0" smtClean="0"/>
              <a:t>, </a:t>
            </a:r>
            <a:r>
              <a:rPr lang="sl-SI" sz="2000" dirty="0" err="1" smtClean="0"/>
              <a:t>information</a:t>
            </a:r>
            <a:r>
              <a:rPr lang="sl-SI" sz="2000" dirty="0" smtClean="0"/>
              <a:t> </a:t>
            </a:r>
            <a:r>
              <a:rPr lang="sl-SI" sz="2000" dirty="0" err="1" smtClean="0"/>
              <a:t>intermediaries</a:t>
            </a:r>
            <a:r>
              <a:rPr lang="sl-SI" sz="2000" dirty="0" smtClean="0"/>
              <a:t> </a:t>
            </a:r>
            <a:r>
              <a:rPr lang="sl-SI" sz="2000" dirty="0" err="1" smtClean="0"/>
              <a:t>who</a:t>
            </a:r>
            <a:r>
              <a:rPr lang="sl-SI" sz="2000" dirty="0" smtClean="0"/>
              <a:t> </a:t>
            </a:r>
            <a:r>
              <a:rPr lang="sl-SI" sz="2000" dirty="0" err="1" smtClean="0"/>
              <a:t>search</a:t>
            </a:r>
            <a:r>
              <a:rPr lang="sl-SI" sz="2000" dirty="0" smtClean="0"/>
              <a:t> </a:t>
            </a:r>
            <a:r>
              <a:rPr lang="sl-SI" sz="2000" dirty="0" err="1" smtClean="0"/>
              <a:t>for</a:t>
            </a:r>
            <a:r>
              <a:rPr lang="sl-SI" sz="2000" dirty="0" smtClean="0"/>
              <a:t> </a:t>
            </a:r>
            <a:r>
              <a:rPr lang="sl-SI" sz="2000" dirty="0" err="1" smtClean="0"/>
              <a:t>others</a:t>
            </a:r>
            <a:r>
              <a:rPr lang="sl-SI" sz="2000" dirty="0" smtClean="0"/>
              <a:t>)</a:t>
            </a:r>
            <a:endParaRPr lang="sl-SI" sz="2000" dirty="0"/>
          </a:p>
          <a:p>
            <a:pPr lvl="1"/>
            <a:endParaRPr lang="sl-SI" sz="200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01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/>
          <p:cNvSpPr/>
          <p:nvPr/>
        </p:nvSpPr>
        <p:spPr>
          <a:xfrm>
            <a:off x="4936817" y="1812316"/>
            <a:ext cx="2615779" cy="156151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200" dirty="0" smtClean="0"/>
              <a:t>DOMAIN AND RESOURCE CHARACT. </a:t>
            </a:r>
            <a:endParaRPr lang="sl-SI" sz="2200" dirty="0"/>
          </a:p>
        </p:txBody>
      </p:sp>
      <p:sp>
        <p:nvSpPr>
          <p:cNvPr id="6" name="Elipsa 5"/>
          <p:cNvSpPr/>
          <p:nvPr/>
        </p:nvSpPr>
        <p:spPr>
          <a:xfrm>
            <a:off x="7526002" y="1213911"/>
            <a:ext cx="1720368" cy="13060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NATURE OF COLLEC-TION</a:t>
            </a:r>
            <a:endParaRPr lang="sl-SI" sz="2000" dirty="0"/>
          </a:p>
        </p:txBody>
      </p:sp>
      <p:sp>
        <p:nvSpPr>
          <p:cNvPr id="7" name="Elipsa 6"/>
          <p:cNvSpPr/>
          <p:nvPr/>
        </p:nvSpPr>
        <p:spPr>
          <a:xfrm>
            <a:off x="7466764" y="99267"/>
            <a:ext cx="1916386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>
                <a:solidFill>
                  <a:schemeClr val="bg1"/>
                </a:solidFill>
              </a:rPr>
              <a:t>homogene/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heterogene</a:t>
            </a:r>
          </a:p>
        </p:txBody>
      </p:sp>
      <p:sp>
        <p:nvSpPr>
          <p:cNvPr id="8" name="Elipsa 7"/>
          <p:cNvSpPr/>
          <p:nvPr/>
        </p:nvSpPr>
        <p:spPr>
          <a:xfrm>
            <a:off x="9504390" y="453679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size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9462222" y="1491645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lifespan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9504390" y="2633975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purpose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6135757" y="4076652"/>
            <a:ext cx="1729421" cy="130601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NATURE OF RESOUR-CES</a:t>
            </a:r>
            <a:endParaRPr lang="sl-SI" sz="2000" dirty="0"/>
          </a:p>
        </p:txBody>
      </p:sp>
      <p:sp>
        <p:nvSpPr>
          <p:cNvPr id="12" name="Elipsa 11"/>
          <p:cNvSpPr/>
          <p:nvPr/>
        </p:nvSpPr>
        <p:spPr>
          <a:xfrm>
            <a:off x="8723307" y="4495592"/>
            <a:ext cx="1716259" cy="858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lifespan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7666891" y="2789764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type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of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use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7851108" y="5811294"/>
            <a:ext cx="1774155" cy="858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>
                <a:solidFill>
                  <a:schemeClr val="bg1"/>
                </a:solidFill>
              </a:rPr>
              <a:t>u</a:t>
            </a:r>
            <a:r>
              <a:rPr lang="sl-SI" dirty="0" err="1" smtClean="0">
                <a:solidFill>
                  <a:schemeClr val="bg1"/>
                </a:solidFill>
              </a:rPr>
              <a:t>nit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of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description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5750505" y="5516834"/>
            <a:ext cx="1716259" cy="858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characte-ristics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2240279" y="3403175"/>
            <a:ext cx="2107807" cy="1151011"/>
          </a:xfrm>
          <a:prstGeom prst="ellipse">
            <a:avLst/>
          </a:prstGeom>
          <a:solidFill>
            <a:schemeClr val="tx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USERS</a:t>
            </a:r>
            <a:endParaRPr lang="sl-SI" sz="2000" dirty="0"/>
          </a:p>
        </p:txBody>
      </p:sp>
      <p:sp>
        <p:nvSpPr>
          <p:cNvPr id="17" name="Elipsa 16"/>
          <p:cNvSpPr/>
          <p:nvPr/>
        </p:nvSpPr>
        <p:spPr>
          <a:xfrm>
            <a:off x="232403" y="3578518"/>
            <a:ext cx="1716259" cy="8582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numbers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9" name="Elipsa 18"/>
          <p:cNvSpPr/>
          <p:nvPr/>
        </p:nvSpPr>
        <p:spPr>
          <a:xfrm>
            <a:off x="798915" y="4953037"/>
            <a:ext cx="1716259" cy="8582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>
                <a:solidFill>
                  <a:schemeClr val="bg1"/>
                </a:solidFill>
              </a:rPr>
              <a:t>c</a:t>
            </a:r>
            <a:r>
              <a:rPr lang="sl-SI" dirty="0" err="1" smtClean="0">
                <a:solidFill>
                  <a:schemeClr val="bg1"/>
                </a:solidFill>
              </a:rPr>
              <a:t>haracte-ristics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2705681" y="4953037"/>
            <a:ext cx="1927102" cy="8582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homogene/</a:t>
            </a:r>
            <a:endParaRPr lang="sl-SI" dirty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heterogene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4458202" y="93877"/>
            <a:ext cx="2374038" cy="11787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LIMITATIONS</a:t>
            </a:r>
            <a:endParaRPr lang="sl-SI" sz="2000" dirty="0"/>
          </a:p>
        </p:txBody>
      </p:sp>
      <p:cxnSp>
        <p:nvCxnSpPr>
          <p:cNvPr id="24" name="Raven povezovalnik 23"/>
          <p:cNvCxnSpPr>
            <a:stCxn id="5" idx="7"/>
            <a:endCxn id="6" idx="2"/>
          </p:cNvCxnSpPr>
          <p:nvPr/>
        </p:nvCxnSpPr>
        <p:spPr>
          <a:xfrm flipV="1">
            <a:off x="7169524" y="1866917"/>
            <a:ext cx="356478" cy="174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ovezovalnik 26"/>
          <p:cNvCxnSpPr>
            <a:stCxn id="5" idx="4"/>
            <a:endCxn id="11" idx="1"/>
          </p:cNvCxnSpPr>
          <p:nvPr/>
        </p:nvCxnSpPr>
        <p:spPr>
          <a:xfrm>
            <a:off x="6244707" y="3373830"/>
            <a:ext cx="144318" cy="894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ovezovalnik 28"/>
          <p:cNvCxnSpPr>
            <a:stCxn id="5" idx="3"/>
            <a:endCxn id="16" idx="7"/>
          </p:cNvCxnSpPr>
          <p:nvPr/>
        </p:nvCxnSpPr>
        <p:spPr>
          <a:xfrm flipH="1">
            <a:off x="4039405" y="3145152"/>
            <a:ext cx="1280484" cy="426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ovezovalnik 30"/>
          <p:cNvCxnSpPr>
            <a:stCxn id="5" idx="0"/>
            <a:endCxn id="22" idx="4"/>
          </p:cNvCxnSpPr>
          <p:nvPr/>
        </p:nvCxnSpPr>
        <p:spPr>
          <a:xfrm flipH="1" flipV="1">
            <a:off x="5645221" y="1272633"/>
            <a:ext cx="599486" cy="539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en povezovalnik 33"/>
          <p:cNvCxnSpPr>
            <a:stCxn id="6" idx="0"/>
            <a:endCxn id="7" idx="4"/>
          </p:cNvCxnSpPr>
          <p:nvPr/>
        </p:nvCxnSpPr>
        <p:spPr>
          <a:xfrm flipV="1">
            <a:off x="8386186" y="957524"/>
            <a:ext cx="38771" cy="256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ven povezovalnik 35"/>
          <p:cNvCxnSpPr>
            <a:endCxn id="8" idx="3"/>
          </p:cNvCxnSpPr>
          <p:nvPr/>
        </p:nvCxnSpPr>
        <p:spPr>
          <a:xfrm flipV="1">
            <a:off x="9040156" y="1186247"/>
            <a:ext cx="715574" cy="250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ven povezovalnik 37"/>
          <p:cNvCxnSpPr>
            <a:stCxn id="6" idx="6"/>
            <a:endCxn id="9" idx="2"/>
          </p:cNvCxnSpPr>
          <p:nvPr/>
        </p:nvCxnSpPr>
        <p:spPr>
          <a:xfrm>
            <a:off x="9246370" y="1866917"/>
            <a:ext cx="215852" cy="53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ven povezovalnik 39"/>
          <p:cNvCxnSpPr>
            <a:stCxn id="6" idx="5"/>
            <a:endCxn id="10" idx="1"/>
          </p:cNvCxnSpPr>
          <p:nvPr/>
        </p:nvCxnSpPr>
        <p:spPr>
          <a:xfrm>
            <a:off x="8994428" y="2328661"/>
            <a:ext cx="761302" cy="431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en povezovalnik 41"/>
          <p:cNvCxnSpPr>
            <a:stCxn id="6" idx="4"/>
            <a:endCxn id="13" idx="7"/>
          </p:cNvCxnSpPr>
          <p:nvPr/>
        </p:nvCxnSpPr>
        <p:spPr>
          <a:xfrm>
            <a:off x="8386186" y="2519922"/>
            <a:ext cx="745624" cy="395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en puščični povezovalnik 45"/>
          <p:cNvCxnSpPr>
            <a:stCxn id="11" idx="6"/>
            <a:endCxn id="12" idx="2"/>
          </p:cNvCxnSpPr>
          <p:nvPr/>
        </p:nvCxnSpPr>
        <p:spPr>
          <a:xfrm>
            <a:off x="7865178" y="4729658"/>
            <a:ext cx="858129" cy="195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ven povezovalnik 47"/>
          <p:cNvCxnSpPr>
            <a:stCxn id="11" idx="5"/>
            <a:endCxn id="14" idx="0"/>
          </p:cNvCxnSpPr>
          <p:nvPr/>
        </p:nvCxnSpPr>
        <p:spPr>
          <a:xfrm>
            <a:off x="7611910" y="5191402"/>
            <a:ext cx="1126276" cy="619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en povezovalnik 50"/>
          <p:cNvCxnSpPr>
            <a:stCxn id="15" idx="0"/>
            <a:endCxn id="11" idx="4"/>
          </p:cNvCxnSpPr>
          <p:nvPr/>
        </p:nvCxnSpPr>
        <p:spPr>
          <a:xfrm flipV="1">
            <a:off x="6608635" y="5382663"/>
            <a:ext cx="391833" cy="1341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en povezovalnik 52"/>
          <p:cNvCxnSpPr>
            <a:stCxn id="16" idx="2"/>
            <a:endCxn id="17" idx="6"/>
          </p:cNvCxnSpPr>
          <p:nvPr/>
        </p:nvCxnSpPr>
        <p:spPr>
          <a:xfrm flipH="1">
            <a:off x="1948662" y="3978681"/>
            <a:ext cx="291617" cy="28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ven povezovalnik 57"/>
          <p:cNvCxnSpPr>
            <a:stCxn id="19" idx="0"/>
            <a:endCxn id="16" idx="3"/>
          </p:cNvCxnSpPr>
          <p:nvPr/>
        </p:nvCxnSpPr>
        <p:spPr>
          <a:xfrm flipV="1">
            <a:off x="1657045" y="4385624"/>
            <a:ext cx="891915" cy="567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ven povezovalnik 59"/>
          <p:cNvCxnSpPr>
            <a:stCxn id="21" idx="0"/>
            <a:endCxn id="16" idx="4"/>
          </p:cNvCxnSpPr>
          <p:nvPr/>
        </p:nvCxnSpPr>
        <p:spPr>
          <a:xfrm flipH="1" flipV="1">
            <a:off x="3294183" y="4554186"/>
            <a:ext cx="375049" cy="398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a 40"/>
          <p:cNvSpPr/>
          <p:nvPr/>
        </p:nvSpPr>
        <p:spPr>
          <a:xfrm>
            <a:off x="1963990" y="1369818"/>
            <a:ext cx="2858532" cy="11158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MANAGEMENT</a:t>
            </a:r>
            <a:endParaRPr lang="sl-SI" sz="2000" dirty="0"/>
          </a:p>
        </p:txBody>
      </p:sp>
      <p:cxnSp>
        <p:nvCxnSpPr>
          <p:cNvPr id="45" name="Raven povezovalnik 44"/>
          <p:cNvCxnSpPr>
            <a:stCxn id="5" idx="1"/>
            <a:endCxn id="41" idx="6"/>
          </p:cNvCxnSpPr>
          <p:nvPr/>
        </p:nvCxnSpPr>
        <p:spPr>
          <a:xfrm flipH="1" flipV="1">
            <a:off x="4822522" y="1927766"/>
            <a:ext cx="497367" cy="113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ipsa 48"/>
          <p:cNvSpPr/>
          <p:nvPr/>
        </p:nvSpPr>
        <p:spPr>
          <a:xfrm>
            <a:off x="119289" y="1965828"/>
            <a:ext cx="1716259" cy="8582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who</a:t>
            </a:r>
            <a:r>
              <a:rPr lang="sl-SI" dirty="0" smtClean="0">
                <a:solidFill>
                  <a:schemeClr val="bg1"/>
                </a:solidFill>
              </a:rPr>
              <a:t>, how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50" name="Elipsa 49"/>
          <p:cNvSpPr/>
          <p:nvPr/>
        </p:nvSpPr>
        <p:spPr>
          <a:xfrm>
            <a:off x="204097" y="437138"/>
            <a:ext cx="1716259" cy="8582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when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52" name="Elipsa 51"/>
          <p:cNvSpPr/>
          <p:nvPr/>
        </p:nvSpPr>
        <p:spPr>
          <a:xfrm>
            <a:off x="2199488" y="125162"/>
            <a:ext cx="1839917" cy="8582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>
                <a:solidFill>
                  <a:schemeClr val="bg1"/>
                </a:solidFill>
              </a:rPr>
              <a:t>t</a:t>
            </a:r>
            <a:r>
              <a:rPr lang="sl-SI" dirty="0" smtClean="0">
                <a:solidFill>
                  <a:schemeClr val="bg1"/>
                </a:solidFill>
              </a:rPr>
              <a:t>o </a:t>
            </a:r>
            <a:r>
              <a:rPr lang="sl-SI" dirty="0" err="1" smtClean="0">
                <a:solidFill>
                  <a:schemeClr val="bg1"/>
                </a:solidFill>
              </a:rPr>
              <a:t>what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extent</a:t>
            </a:r>
            <a:endParaRPr lang="sl-SI" dirty="0">
              <a:solidFill>
                <a:schemeClr val="bg1"/>
              </a:solidFill>
            </a:endParaRPr>
          </a:p>
        </p:txBody>
      </p:sp>
      <p:cxnSp>
        <p:nvCxnSpPr>
          <p:cNvPr id="47" name="Raven povezovalnik 46"/>
          <p:cNvCxnSpPr>
            <a:endCxn id="41" idx="2"/>
          </p:cNvCxnSpPr>
          <p:nvPr/>
        </p:nvCxnSpPr>
        <p:spPr>
          <a:xfrm flipV="1">
            <a:off x="1477108" y="1927766"/>
            <a:ext cx="486882" cy="192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en povezovalnik 54"/>
          <p:cNvCxnSpPr>
            <a:stCxn id="52" idx="4"/>
            <a:endCxn id="41" idx="0"/>
          </p:cNvCxnSpPr>
          <p:nvPr/>
        </p:nvCxnSpPr>
        <p:spPr>
          <a:xfrm>
            <a:off x="3119447" y="983419"/>
            <a:ext cx="273809" cy="386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en povezovalnik 56"/>
          <p:cNvCxnSpPr>
            <a:stCxn id="50" idx="5"/>
            <a:endCxn id="41" idx="1"/>
          </p:cNvCxnSpPr>
          <p:nvPr/>
        </p:nvCxnSpPr>
        <p:spPr>
          <a:xfrm>
            <a:off x="1669016" y="1169706"/>
            <a:ext cx="713596" cy="363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jeZBesedilom 38"/>
          <p:cNvSpPr txBox="1"/>
          <p:nvPr/>
        </p:nvSpPr>
        <p:spPr>
          <a:xfrm>
            <a:off x="9978087" y="5870854"/>
            <a:ext cx="208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err="1" smtClean="0"/>
              <a:t>Slide</a:t>
            </a:r>
            <a:r>
              <a:rPr lang="sl-SI" i="1" dirty="0"/>
              <a:t>:</a:t>
            </a:r>
            <a:r>
              <a:rPr lang="sl-SI" i="1" dirty="0" smtClean="0"/>
              <a:t> Merčun, 2016</a:t>
            </a:r>
            <a:endParaRPr lang="sl-SI" i="1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technologies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456657"/>
            <a:ext cx="10082959" cy="4351338"/>
          </a:xfrm>
        </p:spPr>
        <p:txBody>
          <a:bodyPr>
            <a:noAutofit/>
          </a:bodyPr>
          <a:lstStyle/>
          <a:p>
            <a:r>
              <a:rPr lang="sl-SI" sz="2400" dirty="0" err="1" smtClean="0"/>
              <a:t>Usually</a:t>
            </a:r>
            <a:r>
              <a:rPr lang="sl-SI" sz="2400" dirty="0" smtClean="0"/>
              <a:t> </a:t>
            </a:r>
            <a:r>
              <a:rPr lang="sl-SI" sz="2400" dirty="0" err="1" smtClean="0"/>
              <a:t>associated</a:t>
            </a:r>
            <a:r>
              <a:rPr lang="sl-SI" sz="2400" dirty="0" smtClean="0"/>
              <a:t> </a:t>
            </a:r>
            <a:r>
              <a:rPr lang="sl-SI" sz="2400" dirty="0" err="1" smtClean="0"/>
              <a:t>with</a:t>
            </a:r>
            <a:r>
              <a:rPr lang="sl-SI" sz="2400" dirty="0" smtClean="0"/>
              <a:t> </a:t>
            </a:r>
            <a:r>
              <a:rPr lang="sl-SI" sz="2400" dirty="0" err="1" smtClean="0"/>
              <a:t>computers</a:t>
            </a:r>
            <a:r>
              <a:rPr lang="sl-SI" sz="2400" dirty="0" smtClean="0"/>
              <a:t> </a:t>
            </a:r>
            <a:r>
              <a:rPr lang="sl-SI" sz="2400" dirty="0" err="1" smtClean="0"/>
              <a:t>and</a:t>
            </a:r>
            <a:r>
              <a:rPr lang="sl-SI" sz="2400" dirty="0" smtClean="0"/>
              <a:t> </a:t>
            </a:r>
            <a:r>
              <a:rPr lang="sl-SI" sz="2400" dirty="0" err="1" smtClean="0"/>
              <a:t>networks</a:t>
            </a:r>
            <a:endParaRPr lang="sl-SI" sz="2400" dirty="0" smtClean="0"/>
          </a:p>
          <a:p>
            <a:r>
              <a:rPr lang="sl-SI" sz="2400" dirty="0" err="1" smtClean="0"/>
              <a:t>Wider</a:t>
            </a:r>
            <a:r>
              <a:rPr lang="sl-SI" sz="2400" dirty="0" smtClean="0"/>
              <a:t> </a:t>
            </a:r>
            <a:r>
              <a:rPr lang="sl-SI" sz="2400" dirty="0" err="1" smtClean="0"/>
              <a:t>sense</a:t>
            </a:r>
            <a:r>
              <a:rPr lang="sl-SI" sz="2400" dirty="0" smtClean="0"/>
              <a:t>: </a:t>
            </a:r>
            <a:r>
              <a:rPr lang="sl-SI" sz="2400" dirty="0" err="1" smtClean="0"/>
              <a:t>any</a:t>
            </a:r>
            <a:r>
              <a:rPr lang="sl-SI" sz="2400" dirty="0" smtClean="0"/>
              <a:t> </a:t>
            </a:r>
            <a:r>
              <a:rPr lang="sl-SI" sz="2400" dirty="0" err="1" smtClean="0"/>
              <a:t>tools</a:t>
            </a:r>
            <a:r>
              <a:rPr lang="sl-SI" sz="2400" dirty="0" smtClean="0"/>
              <a:t> </a:t>
            </a:r>
            <a:r>
              <a:rPr lang="sl-SI" sz="2400" dirty="0" err="1" smtClean="0"/>
              <a:t>and</a:t>
            </a:r>
            <a:r>
              <a:rPr lang="sl-SI" sz="2400" dirty="0" smtClean="0"/>
              <a:t> </a:t>
            </a:r>
            <a:r>
              <a:rPr lang="sl-SI" sz="2400" dirty="0" err="1" smtClean="0"/>
              <a:t>machines</a:t>
            </a:r>
            <a:r>
              <a:rPr lang="sl-SI" sz="2400" dirty="0" smtClean="0"/>
              <a:t> </a:t>
            </a:r>
            <a:r>
              <a:rPr lang="sl-SI" sz="2400" dirty="0" err="1" smtClean="0"/>
              <a:t>assisting</a:t>
            </a:r>
            <a:r>
              <a:rPr lang="sl-SI" sz="2400" dirty="0"/>
              <a:t> </a:t>
            </a:r>
            <a:r>
              <a:rPr lang="sl-SI" sz="2400" dirty="0" err="1" smtClean="0"/>
              <a:t>processes</a:t>
            </a:r>
            <a:r>
              <a:rPr lang="sl-SI" sz="2400" dirty="0" smtClean="0"/>
              <a:t> </a:t>
            </a:r>
            <a:r>
              <a:rPr lang="sl-SI" sz="2400" dirty="0" err="1" smtClean="0"/>
              <a:t>below</a:t>
            </a:r>
            <a:endParaRPr lang="sl-SI" sz="2400" dirty="0" smtClean="0"/>
          </a:p>
          <a:p>
            <a:pPr lvl="1"/>
            <a:r>
              <a:rPr lang="sl-SI" sz="2000" dirty="0" smtClean="0"/>
              <a:t>Is a </a:t>
            </a:r>
            <a:r>
              <a:rPr lang="sl-SI" sz="2000" dirty="0" err="1" smtClean="0"/>
              <a:t>clay</a:t>
            </a:r>
            <a:r>
              <a:rPr lang="sl-SI" sz="2000" dirty="0" smtClean="0"/>
              <a:t> tablet IT?</a:t>
            </a:r>
          </a:p>
          <a:p>
            <a:r>
              <a:rPr lang="sl-SI" sz="2400" dirty="0" err="1" smtClean="0"/>
              <a:t>Today</a:t>
            </a:r>
            <a:r>
              <a:rPr lang="sl-SI" sz="2400" dirty="0" smtClean="0"/>
              <a:t> </a:t>
            </a:r>
            <a:r>
              <a:rPr lang="sl-SI" sz="2400" dirty="0" err="1" smtClean="0"/>
              <a:t>mainly</a:t>
            </a:r>
            <a:r>
              <a:rPr lang="sl-SI" sz="2400" dirty="0" smtClean="0"/>
              <a:t>:</a:t>
            </a:r>
          </a:p>
          <a:p>
            <a:pPr lvl="1"/>
            <a:r>
              <a:rPr lang="sl-SI" sz="2000" dirty="0" err="1" smtClean="0"/>
              <a:t>Computers</a:t>
            </a:r>
            <a:endParaRPr lang="sl-SI" sz="2000" dirty="0" smtClean="0"/>
          </a:p>
          <a:p>
            <a:pPr lvl="1"/>
            <a:r>
              <a:rPr lang="sl-SI" sz="2000" dirty="0" err="1" smtClean="0"/>
              <a:t>Networks</a:t>
            </a:r>
            <a:endParaRPr lang="sl-SI" sz="2000" dirty="0" smtClean="0"/>
          </a:p>
          <a:p>
            <a:pPr lvl="1"/>
            <a:r>
              <a:rPr lang="sl-SI" sz="2000" dirty="0" err="1" smtClean="0"/>
              <a:t>Mobile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pervasive</a:t>
            </a:r>
            <a:r>
              <a:rPr lang="sl-SI" sz="2000" dirty="0" smtClean="0"/>
              <a:t> </a:t>
            </a:r>
            <a:r>
              <a:rPr lang="sl-SI" sz="2000" dirty="0" err="1" smtClean="0"/>
              <a:t>technologies</a:t>
            </a:r>
            <a:endParaRPr lang="sl-SI" sz="2000" dirty="0" smtClean="0"/>
          </a:p>
          <a:p>
            <a:r>
              <a:rPr lang="sl-SI" sz="2400" dirty="0" err="1" smtClean="0"/>
              <a:t>Applications</a:t>
            </a:r>
            <a:r>
              <a:rPr lang="sl-SI" sz="2400" dirty="0" smtClean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technologies</a:t>
            </a:r>
            <a:r>
              <a:rPr lang="sl-SI" sz="2400" dirty="0" smtClean="0"/>
              <a:t>: </a:t>
            </a:r>
            <a:r>
              <a:rPr lang="sl-SI" sz="2400" dirty="0" err="1" smtClean="0"/>
              <a:t>creation</a:t>
            </a:r>
            <a:r>
              <a:rPr lang="sl-SI" sz="2400" dirty="0" smtClean="0"/>
              <a:t>, </a:t>
            </a:r>
            <a:r>
              <a:rPr lang="sl-SI" sz="2400" dirty="0" err="1" smtClean="0"/>
              <a:t>dissemination</a:t>
            </a:r>
            <a:r>
              <a:rPr lang="sl-SI" sz="2400" dirty="0" smtClean="0"/>
              <a:t>, </a:t>
            </a:r>
            <a:r>
              <a:rPr lang="sl-SI" sz="2400" dirty="0" err="1" smtClean="0"/>
              <a:t>sharing</a:t>
            </a:r>
            <a:r>
              <a:rPr lang="sl-SI" sz="2400" dirty="0" smtClean="0"/>
              <a:t>, </a:t>
            </a:r>
            <a:r>
              <a:rPr lang="sl-SI" sz="2400" dirty="0" err="1" smtClean="0"/>
              <a:t>organization&amp;retrieval</a:t>
            </a:r>
            <a:r>
              <a:rPr lang="sl-SI" sz="2400" dirty="0" smtClean="0"/>
              <a:t>, </a:t>
            </a:r>
            <a:r>
              <a:rPr lang="sl-SI" sz="2400" dirty="0" err="1" smtClean="0"/>
              <a:t>preservation</a:t>
            </a:r>
            <a:endParaRPr lang="sl-SI" sz="2400" dirty="0" smtClean="0"/>
          </a:p>
          <a:p>
            <a:r>
              <a:rPr lang="sl-SI" sz="2400" dirty="0" smtClean="0"/>
              <a:t>Human-</a:t>
            </a:r>
            <a:r>
              <a:rPr lang="sl-SI" sz="2400" dirty="0" err="1" smtClean="0"/>
              <a:t>computer</a:t>
            </a:r>
            <a:r>
              <a:rPr lang="sl-SI" sz="2400" dirty="0" smtClean="0"/>
              <a:t> </a:t>
            </a:r>
            <a:r>
              <a:rPr lang="sl-SI" sz="2400" dirty="0" err="1" smtClean="0"/>
              <a:t>interaction</a:t>
            </a:r>
            <a:endParaRPr lang="sl-SI" sz="240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48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Warming</a:t>
            </a:r>
            <a:r>
              <a:rPr lang="sl-SI" dirty="0" smtClean="0"/>
              <a:t> up…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2" y="1853248"/>
            <a:ext cx="9833202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err="1" smtClean="0"/>
              <a:t>Try</a:t>
            </a:r>
            <a:r>
              <a:rPr lang="sl-SI" sz="2400" dirty="0" smtClean="0"/>
              <a:t> to </a:t>
            </a:r>
            <a:r>
              <a:rPr lang="sl-SI" sz="2400" dirty="0" err="1" smtClean="0"/>
              <a:t>remember</a:t>
            </a:r>
            <a:r>
              <a:rPr lang="sl-SI" sz="2400" dirty="0" smtClean="0"/>
              <a:t> </a:t>
            </a:r>
            <a:r>
              <a:rPr lang="sl-SI" sz="2400" dirty="0" err="1" smtClean="0"/>
              <a:t>your</a:t>
            </a:r>
            <a:r>
              <a:rPr lang="sl-SI" sz="2400" dirty="0" smtClean="0"/>
              <a:t> last </a:t>
            </a:r>
            <a:r>
              <a:rPr lang="sl-SI" sz="2400" dirty="0" err="1" smtClean="0"/>
              <a:t>library</a:t>
            </a:r>
            <a:r>
              <a:rPr lang="sl-SI" sz="2400" dirty="0" smtClean="0"/>
              <a:t> </a:t>
            </a:r>
            <a:r>
              <a:rPr lang="sl-SI" sz="2400" dirty="0" err="1" smtClean="0"/>
              <a:t>visit</a:t>
            </a:r>
            <a:r>
              <a:rPr lang="sl-SI" sz="2400" dirty="0" smtClean="0"/>
              <a:t>. </a:t>
            </a:r>
            <a:r>
              <a:rPr lang="sl-SI" sz="24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sl-SI" sz="2400" dirty="0" smtClean="0">
                <a:sym typeface="Wingdings" panose="05000000000000000000" pitchFamily="2" charset="2"/>
              </a:rPr>
              <a:t>How are </a:t>
            </a:r>
            <a:r>
              <a:rPr lang="sl-SI" sz="2400" dirty="0" err="1" smtClean="0">
                <a:sym typeface="Wingdings" panose="05000000000000000000" pitchFamily="2" charset="2"/>
              </a:rPr>
              <a:t>things</a:t>
            </a:r>
            <a:r>
              <a:rPr lang="sl-SI" sz="2400" dirty="0" smtClean="0">
                <a:sym typeface="Wingdings" panose="05000000000000000000" pitchFamily="2" charset="2"/>
              </a:rPr>
              <a:t> (</a:t>
            </a:r>
            <a:r>
              <a:rPr lang="sl-SI" sz="2400" dirty="0" err="1" smtClean="0">
                <a:sym typeface="Wingdings" panose="05000000000000000000" pitchFamily="2" charset="2"/>
              </a:rPr>
              <a:t>books</a:t>
            </a:r>
            <a:r>
              <a:rPr lang="sl-SI" sz="2400" dirty="0" smtClean="0">
                <a:sym typeface="Wingdings" panose="05000000000000000000" pitchFamily="2" charset="2"/>
              </a:rPr>
              <a:t>, </a:t>
            </a:r>
            <a:r>
              <a:rPr lang="sl-SI" sz="2400" dirty="0" err="1" smtClean="0">
                <a:sym typeface="Wingdings" panose="05000000000000000000" pitchFamily="2" charset="2"/>
              </a:rPr>
              <a:t>other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materials</a:t>
            </a:r>
            <a:r>
              <a:rPr lang="sl-SI" sz="2400" dirty="0" smtClean="0">
                <a:sym typeface="Wingdings" panose="05000000000000000000" pitchFamily="2" charset="2"/>
              </a:rPr>
              <a:t>) </a:t>
            </a:r>
            <a:r>
              <a:rPr lang="sl-SI" sz="2400" dirty="0" err="1" smtClean="0">
                <a:sym typeface="Wingdings" panose="05000000000000000000" pitchFamily="2" charset="2"/>
              </a:rPr>
              <a:t>organized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there</a:t>
            </a:r>
            <a:r>
              <a:rPr lang="sl-SI" sz="2400" dirty="0" smtClean="0">
                <a:sym typeface="Wingdings" panose="05000000000000000000" pitchFamily="2" charset="2"/>
              </a:rPr>
              <a:t>?</a:t>
            </a:r>
          </a:p>
          <a:p>
            <a:r>
              <a:rPr lang="sl-SI" sz="2400" dirty="0" smtClean="0">
                <a:sym typeface="Wingdings" panose="05000000000000000000" pitchFamily="2" charset="2"/>
              </a:rPr>
              <a:t>How </a:t>
            </a:r>
            <a:r>
              <a:rPr lang="sl-SI" sz="2400" dirty="0" err="1" smtClean="0">
                <a:sym typeface="Wingdings" panose="05000000000000000000" pitchFamily="2" charset="2"/>
              </a:rPr>
              <a:t>can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we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find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something</a:t>
            </a:r>
            <a:r>
              <a:rPr lang="sl-SI" sz="2400" dirty="0" smtClean="0">
                <a:sym typeface="Wingdings" panose="05000000000000000000" pitchFamily="2" charset="2"/>
              </a:rPr>
              <a:t>?</a:t>
            </a:r>
          </a:p>
          <a:p>
            <a:pPr marL="0" indent="0">
              <a:buNone/>
            </a:pPr>
            <a:endParaRPr lang="sl-SI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sz="2400" dirty="0" err="1" smtClean="0">
                <a:sym typeface="Wingdings" panose="05000000000000000000" pitchFamily="2" charset="2"/>
              </a:rPr>
              <a:t>Try</a:t>
            </a:r>
            <a:r>
              <a:rPr lang="sl-SI" sz="2400" dirty="0" smtClean="0">
                <a:sym typeface="Wingdings" panose="05000000000000000000" pitchFamily="2" charset="2"/>
              </a:rPr>
              <a:t> to </a:t>
            </a:r>
            <a:r>
              <a:rPr lang="sl-SI" sz="2400" dirty="0" err="1" smtClean="0">
                <a:sym typeface="Wingdings" panose="05000000000000000000" pitchFamily="2" charset="2"/>
              </a:rPr>
              <a:t>remember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the</a:t>
            </a:r>
            <a:r>
              <a:rPr lang="sl-SI" sz="2400" dirty="0" smtClean="0">
                <a:sym typeface="Wingdings" panose="05000000000000000000" pitchFamily="2" charset="2"/>
              </a:rPr>
              <a:t> last time </a:t>
            </a:r>
            <a:r>
              <a:rPr lang="sl-SI" sz="2400" dirty="0" err="1" smtClean="0">
                <a:sym typeface="Wingdings" panose="05000000000000000000" pitchFamily="2" charset="2"/>
              </a:rPr>
              <a:t>you</a:t>
            </a:r>
            <a:r>
              <a:rPr lang="sl-SI" sz="2400" dirty="0" smtClean="0">
                <a:sym typeface="Wingdings" panose="05000000000000000000" pitchFamily="2" charset="2"/>
              </a:rPr>
              <a:t> used some </a:t>
            </a:r>
            <a:r>
              <a:rPr lang="sl-SI" sz="2400" dirty="0" err="1" smtClean="0">
                <a:sym typeface="Wingdings" panose="05000000000000000000" pitchFamily="2" charset="2"/>
              </a:rPr>
              <a:t>database</a:t>
            </a:r>
            <a:r>
              <a:rPr lang="sl-SI" sz="2400" dirty="0" smtClean="0">
                <a:sym typeface="Wingdings" panose="05000000000000000000" pitchFamily="2" charset="2"/>
              </a:rPr>
              <a:t> (</a:t>
            </a:r>
            <a:r>
              <a:rPr lang="sl-SI" sz="2400" dirty="0" err="1" smtClean="0">
                <a:sym typeface="Wingdings" panose="05000000000000000000" pitchFamily="2" charset="2"/>
              </a:rPr>
              <a:t>such</a:t>
            </a:r>
            <a:r>
              <a:rPr lang="sl-SI" sz="2400" dirty="0" smtClean="0">
                <a:sym typeface="Wingdings" panose="05000000000000000000" pitchFamily="2" charset="2"/>
              </a:rPr>
              <a:t> as </a:t>
            </a:r>
            <a:r>
              <a:rPr lang="sl-SI" sz="2400" dirty="0" err="1" smtClean="0">
                <a:sym typeface="Wingdings" panose="05000000000000000000" pitchFamily="2" charset="2"/>
              </a:rPr>
              <a:t>library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catalogue</a:t>
            </a:r>
            <a:r>
              <a:rPr lang="sl-SI" sz="2400" dirty="0" smtClean="0">
                <a:sym typeface="Wingdings" panose="05000000000000000000" pitchFamily="2" charset="2"/>
              </a:rPr>
              <a:t>, </a:t>
            </a:r>
            <a:r>
              <a:rPr lang="sl-SI" sz="2400" dirty="0" err="1" smtClean="0">
                <a:sym typeface="Wingdings" panose="05000000000000000000" pitchFamily="2" charset="2"/>
              </a:rPr>
              <a:t>online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music</a:t>
            </a:r>
            <a:r>
              <a:rPr lang="sl-SI" sz="2400" dirty="0" smtClean="0">
                <a:sym typeface="Wingdings" panose="05000000000000000000" pitchFamily="2" charset="2"/>
              </a:rPr>
              <a:t>/film </a:t>
            </a:r>
            <a:r>
              <a:rPr lang="sl-SI" sz="2400" dirty="0" err="1" smtClean="0">
                <a:sym typeface="Wingdings" panose="05000000000000000000" pitchFamily="2" charset="2"/>
              </a:rPr>
              <a:t>collection</a:t>
            </a:r>
            <a:r>
              <a:rPr lang="sl-SI" sz="2400" dirty="0" smtClean="0">
                <a:sym typeface="Wingdings" panose="05000000000000000000" pitchFamily="2" charset="2"/>
              </a:rPr>
              <a:t>, </a:t>
            </a:r>
            <a:r>
              <a:rPr lang="sl-SI" sz="2400" dirty="0" err="1" smtClean="0">
                <a:sym typeface="Wingdings" panose="05000000000000000000" pitchFamily="2" charset="2"/>
              </a:rPr>
              <a:t>Wikipedia</a:t>
            </a:r>
            <a:r>
              <a:rPr lang="sl-SI" sz="2400" dirty="0" smtClean="0">
                <a:sym typeface="Wingdings" panose="05000000000000000000" pitchFamily="2" charset="2"/>
              </a:rPr>
              <a:t>… NOT </a:t>
            </a:r>
            <a:r>
              <a:rPr lang="sl-SI" sz="2400" dirty="0" err="1" smtClean="0">
                <a:sym typeface="Wingdings" panose="05000000000000000000" pitchFamily="2" charset="2"/>
              </a:rPr>
              <a:t>google</a:t>
            </a:r>
            <a:r>
              <a:rPr lang="sl-SI" sz="2400" dirty="0" smtClean="0">
                <a:sym typeface="Wingdings" panose="05000000000000000000" pitchFamily="2" charset="2"/>
              </a:rPr>
              <a:t>)</a:t>
            </a:r>
          </a:p>
          <a:p>
            <a:r>
              <a:rPr lang="sl-SI" sz="2400" dirty="0" err="1" smtClean="0">
                <a:sym typeface="Wingdings" panose="05000000000000000000" pitchFamily="2" charset="2"/>
              </a:rPr>
              <a:t>Were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you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searching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for</a:t>
            </a:r>
            <a:r>
              <a:rPr lang="sl-SI" sz="2400" dirty="0" smtClean="0">
                <a:sym typeface="Wingdings" panose="05000000000000000000" pitchFamily="2" charset="2"/>
              </a:rPr>
              <a:t> </a:t>
            </a:r>
            <a:r>
              <a:rPr lang="sl-SI" sz="2400" dirty="0" err="1" smtClean="0">
                <a:sym typeface="Wingdings" panose="05000000000000000000" pitchFamily="2" charset="2"/>
              </a:rPr>
              <a:t>something</a:t>
            </a:r>
            <a:r>
              <a:rPr lang="sl-SI" sz="2400" dirty="0" smtClean="0">
                <a:sym typeface="Wingdings" panose="05000000000000000000" pitchFamily="2" charset="2"/>
              </a:rPr>
              <a:t>? </a:t>
            </a:r>
            <a:r>
              <a:rPr lang="sl-SI" sz="2400" dirty="0" err="1" smtClean="0">
                <a:sym typeface="Wingdings" panose="05000000000000000000" pitchFamily="2" charset="2"/>
              </a:rPr>
              <a:t>What</a:t>
            </a:r>
            <a:r>
              <a:rPr lang="sl-SI" sz="2400" dirty="0" smtClean="0">
                <a:sym typeface="Wingdings" panose="05000000000000000000" pitchFamily="2" charset="2"/>
              </a:rPr>
              <a:t>? How? How </a:t>
            </a:r>
            <a:r>
              <a:rPr lang="sl-SI" sz="2400" dirty="0" err="1" smtClean="0">
                <a:sym typeface="Wingdings" panose="05000000000000000000" pitchFamily="2" charset="2"/>
              </a:rPr>
              <a:t>successfully</a:t>
            </a:r>
            <a:r>
              <a:rPr lang="sl-SI" sz="2400" dirty="0" smtClean="0">
                <a:sym typeface="Wingdings" panose="05000000000000000000" pitchFamily="2" charset="2"/>
              </a:rPr>
              <a:t>?</a:t>
            </a:r>
            <a:endParaRPr lang="sl-SI" sz="240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34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Orientation</a:t>
            </a:r>
            <a:r>
              <a:rPr lang="sl-SI" dirty="0" smtClean="0"/>
              <a:t> </a:t>
            </a:r>
            <a:r>
              <a:rPr lang="sl-SI" dirty="0" err="1" smtClean="0"/>
              <a:t>questions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299411"/>
            <a:ext cx="10082959" cy="4905175"/>
          </a:xfrm>
        </p:spPr>
        <p:txBody>
          <a:bodyPr>
            <a:normAutofit/>
          </a:bodyPr>
          <a:lstStyle/>
          <a:p>
            <a:r>
              <a:rPr lang="sl-SI" dirty="0" err="1" smtClean="0"/>
              <a:t>Why</a:t>
            </a:r>
            <a:r>
              <a:rPr lang="sl-SI" dirty="0" smtClean="0"/>
              <a:t> do </a:t>
            </a:r>
            <a:r>
              <a:rPr lang="sl-SI" dirty="0" err="1" smtClean="0"/>
              <a:t>we</a:t>
            </a:r>
            <a:r>
              <a:rPr lang="sl-SI" dirty="0" smtClean="0"/>
              <a:t> </a:t>
            </a:r>
            <a:r>
              <a:rPr lang="sl-SI" dirty="0" err="1" smtClean="0"/>
              <a:t>need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organization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What</a:t>
            </a:r>
            <a:r>
              <a:rPr lang="sl-SI" dirty="0" smtClean="0"/>
              <a:t> is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organization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What</a:t>
            </a:r>
            <a:r>
              <a:rPr lang="sl-SI" dirty="0" smtClean="0"/>
              <a:t> are </a:t>
            </a:r>
            <a:r>
              <a:rPr lang="sl-SI" dirty="0" err="1" smtClean="0"/>
              <a:t>fundamental</a:t>
            </a:r>
            <a:r>
              <a:rPr lang="sl-SI" dirty="0" smtClean="0"/>
              <a:t> </a:t>
            </a:r>
            <a:r>
              <a:rPr lang="sl-SI" dirty="0" err="1" smtClean="0"/>
              <a:t>concepts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organization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Which</a:t>
            </a:r>
            <a:r>
              <a:rPr lang="sl-SI" dirty="0" smtClean="0"/>
              <a:t> </a:t>
            </a:r>
            <a:r>
              <a:rPr lang="sl-SI" dirty="0" err="1" smtClean="0"/>
              <a:t>tools</a:t>
            </a:r>
            <a:r>
              <a:rPr lang="sl-SI" dirty="0" smtClean="0"/>
              <a:t> are used in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organization</a:t>
            </a:r>
            <a:r>
              <a:rPr lang="sl-SI" dirty="0" smtClean="0"/>
              <a:t>? </a:t>
            </a:r>
            <a:r>
              <a:rPr lang="sl-SI" dirty="0" err="1" smtClean="0"/>
              <a:t>Describe</a:t>
            </a:r>
            <a:r>
              <a:rPr lang="sl-SI" dirty="0" smtClean="0"/>
              <a:t> </a:t>
            </a:r>
            <a:r>
              <a:rPr lang="sl-SI" dirty="0" err="1" smtClean="0"/>
              <a:t>them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What</a:t>
            </a:r>
            <a:r>
              <a:rPr lang="sl-SI" dirty="0" smtClean="0"/>
              <a:t> is </a:t>
            </a:r>
            <a:r>
              <a:rPr lang="sl-SI" dirty="0" err="1" smtClean="0"/>
              <a:t>metadata</a:t>
            </a:r>
            <a:r>
              <a:rPr lang="sl-SI" dirty="0" smtClean="0"/>
              <a:t>? </a:t>
            </a:r>
          </a:p>
          <a:p>
            <a:r>
              <a:rPr lang="sl-SI" dirty="0" err="1" smtClean="0"/>
              <a:t>What</a:t>
            </a:r>
            <a:r>
              <a:rPr lang="sl-SI" dirty="0" smtClean="0"/>
              <a:t> is </a:t>
            </a:r>
            <a:r>
              <a:rPr lang="sl-SI" dirty="0" err="1" smtClean="0"/>
              <a:t>good</a:t>
            </a:r>
            <a:r>
              <a:rPr lang="sl-SI" dirty="0" smtClean="0"/>
              <a:t> </a:t>
            </a:r>
            <a:r>
              <a:rPr lang="sl-SI" dirty="0" err="1" smtClean="0"/>
              <a:t>metadata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What</a:t>
            </a:r>
            <a:r>
              <a:rPr lang="sl-SI" dirty="0" smtClean="0"/>
              <a:t> are </a:t>
            </a:r>
            <a:r>
              <a:rPr lang="sl-SI" dirty="0" err="1" smtClean="0"/>
              <a:t>metadata</a:t>
            </a:r>
            <a:r>
              <a:rPr lang="sl-SI" dirty="0" smtClean="0"/>
              <a:t> </a:t>
            </a:r>
            <a:r>
              <a:rPr lang="sl-SI" dirty="0" err="1" smtClean="0"/>
              <a:t>standards</a:t>
            </a:r>
            <a:r>
              <a:rPr lang="sl-SI" dirty="0" smtClean="0"/>
              <a:t>? </a:t>
            </a:r>
            <a:r>
              <a:rPr lang="sl-SI" dirty="0" err="1" smtClean="0"/>
              <a:t>What</a:t>
            </a:r>
            <a:r>
              <a:rPr lang="sl-SI" dirty="0" smtClean="0"/>
              <a:t> </a:t>
            </a:r>
            <a:r>
              <a:rPr lang="sl-SI" dirty="0" err="1" smtClean="0"/>
              <a:t>types</a:t>
            </a:r>
            <a:r>
              <a:rPr lang="sl-SI" dirty="0" smtClean="0"/>
              <a:t> are </a:t>
            </a:r>
            <a:r>
              <a:rPr lang="sl-SI" dirty="0" err="1" smtClean="0"/>
              <a:t>there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Types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metadata</a:t>
            </a:r>
            <a:r>
              <a:rPr lang="sl-SI" dirty="0" smtClean="0"/>
              <a:t>, </a:t>
            </a:r>
            <a:r>
              <a:rPr lang="sl-SI" dirty="0" err="1" smtClean="0"/>
              <a:t>examples</a:t>
            </a:r>
            <a:r>
              <a:rPr lang="sl-SI" dirty="0" smtClean="0"/>
              <a:t>, </a:t>
            </a:r>
            <a:r>
              <a:rPr lang="sl-SI" dirty="0" err="1" smtClean="0"/>
              <a:t>aims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primary</a:t>
            </a:r>
            <a:r>
              <a:rPr lang="sl-SI" dirty="0" smtClean="0"/>
              <a:t> </a:t>
            </a:r>
            <a:r>
              <a:rPr lang="sl-SI" dirty="0" err="1" smtClean="0"/>
              <a:t>uses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What</a:t>
            </a:r>
            <a:r>
              <a:rPr lang="sl-SI" dirty="0" smtClean="0"/>
              <a:t> are </a:t>
            </a:r>
            <a:r>
              <a:rPr lang="sl-SI" dirty="0" err="1" smtClean="0"/>
              <a:t>functional</a:t>
            </a:r>
            <a:r>
              <a:rPr lang="sl-SI" dirty="0" smtClean="0"/>
              <a:t> </a:t>
            </a:r>
            <a:r>
              <a:rPr lang="sl-SI" dirty="0" err="1" smtClean="0"/>
              <a:t>requirements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What</a:t>
            </a:r>
            <a:r>
              <a:rPr lang="sl-SI" dirty="0" smtClean="0"/>
              <a:t> </a:t>
            </a:r>
            <a:r>
              <a:rPr lang="sl-SI" dirty="0" err="1" smtClean="0"/>
              <a:t>types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sources</a:t>
            </a:r>
            <a:r>
              <a:rPr lang="sl-SI" dirty="0" smtClean="0"/>
              <a:t> are </a:t>
            </a:r>
            <a:r>
              <a:rPr lang="sl-SI" dirty="0" err="1" smtClean="0"/>
              <a:t>there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Which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processes</a:t>
            </a:r>
            <a:r>
              <a:rPr lang="sl-SI" dirty="0" smtClean="0"/>
              <a:t> are </a:t>
            </a:r>
            <a:r>
              <a:rPr lang="sl-SI" dirty="0" err="1" smtClean="0"/>
              <a:t>assisted</a:t>
            </a:r>
            <a:r>
              <a:rPr lang="sl-SI" dirty="0" smtClean="0"/>
              <a:t> </a:t>
            </a:r>
            <a:r>
              <a:rPr lang="sl-SI" dirty="0" err="1" smtClean="0"/>
              <a:t>by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technologies</a:t>
            </a:r>
            <a:r>
              <a:rPr lang="sl-SI" dirty="0" smtClean="0"/>
              <a:t>?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71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</a:t>
            </a:r>
            <a:r>
              <a:rPr lang="en-US" dirty="0" err="1" smtClean="0"/>
              <a:t>onta</a:t>
            </a:r>
            <a:r>
              <a:rPr lang="hr-HR" dirty="0"/>
              <a:t>c</a:t>
            </a:r>
            <a:r>
              <a:rPr lang="en-US" smtClean="0"/>
              <a:t>t</a:t>
            </a:r>
            <a:endParaRPr lang="en-US" dirty="0"/>
          </a:p>
        </p:txBody>
      </p:sp>
      <p:graphicFrame>
        <p:nvGraphicFramePr>
          <p:cNvPr id="4" name="Content Placeholder 3" descr="Instructor Contact Inform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553040"/>
              </p:ext>
            </p:extLst>
          </p:nvPr>
        </p:nvGraphicFramePr>
        <p:xfrm>
          <a:off x="1103313" y="199804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Aparac-Jelušić, Faletar Tanacković and Mandl, 2018.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8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Organization</a:t>
            </a:r>
            <a:r>
              <a:rPr lang="sl-SI" dirty="0" smtClean="0"/>
              <a:t>, </a:t>
            </a:r>
            <a:r>
              <a:rPr lang="sl-SI" dirty="0" err="1" smtClean="0"/>
              <a:t>organize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447800"/>
            <a:ext cx="9403742" cy="4651828"/>
          </a:xfrm>
        </p:spPr>
        <p:txBody>
          <a:bodyPr>
            <a:noAutofit/>
          </a:bodyPr>
          <a:lstStyle/>
          <a:p>
            <a:r>
              <a:rPr lang="sl-SI" sz="2400" dirty="0" err="1"/>
              <a:t>O</a:t>
            </a:r>
            <a:r>
              <a:rPr lang="sl-SI" sz="2400" dirty="0" err="1" smtClean="0"/>
              <a:t>rganization</a:t>
            </a:r>
            <a:r>
              <a:rPr lang="sl-SI" sz="2400" dirty="0" smtClean="0"/>
              <a:t> = </a:t>
            </a:r>
            <a:r>
              <a:rPr lang="sl-SI" sz="2400" dirty="0" err="1" smtClean="0"/>
              <a:t>purposeful</a:t>
            </a:r>
            <a:r>
              <a:rPr lang="en-GB" sz="2400" dirty="0"/>
              <a:t> </a:t>
            </a:r>
            <a:r>
              <a:rPr lang="sl-SI" sz="2400" dirty="0" err="1" smtClean="0"/>
              <a:t>setting</a:t>
            </a:r>
            <a:r>
              <a:rPr lang="sl-SI" sz="2400" dirty="0" smtClean="0"/>
              <a:t> up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order</a:t>
            </a:r>
            <a:r>
              <a:rPr lang="sl-SI" sz="2400" dirty="0" smtClean="0"/>
              <a:t> </a:t>
            </a:r>
            <a:r>
              <a:rPr lang="sl-SI" sz="2400" dirty="0" err="1" smtClean="0"/>
              <a:t>and</a:t>
            </a:r>
            <a:r>
              <a:rPr lang="sl-SI" sz="2400" dirty="0" smtClean="0"/>
              <a:t> </a:t>
            </a:r>
            <a:r>
              <a:rPr lang="sl-SI" sz="2400" dirty="0" err="1" smtClean="0"/>
              <a:t>structure</a:t>
            </a:r>
            <a:endParaRPr lang="sl-SI" sz="2400" dirty="0"/>
          </a:p>
          <a:p>
            <a:r>
              <a:rPr lang="sl-SI" sz="2400" dirty="0" err="1" smtClean="0"/>
              <a:t>Why</a:t>
            </a:r>
            <a:r>
              <a:rPr lang="sl-SI" sz="2400" dirty="0" smtClean="0"/>
              <a:t> </a:t>
            </a:r>
            <a:r>
              <a:rPr lang="sl-SI" sz="2400" dirty="0" err="1" smtClean="0"/>
              <a:t>we</a:t>
            </a:r>
            <a:r>
              <a:rPr lang="sl-SI" sz="2400" dirty="0" smtClean="0"/>
              <a:t> </a:t>
            </a:r>
            <a:r>
              <a:rPr lang="sl-SI" sz="2400" dirty="0" err="1" smtClean="0"/>
              <a:t>organize</a:t>
            </a:r>
            <a:r>
              <a:rPr lang="sl-SI" sz="2400" dirty="0" smtClean="0"/>
              <a:t>? </a:t>
            </a:r>
          </a:p>
          <a:p>
            <a:pPr lvl="1"/>
            <a:r>
              <a:rPr lang="sl-SI" sz="2000" dirty="0" smtClean="0"/>
              <a:t>To </a:t>
            </a:r>
            <a:r>
              <a:rPr lang="sl-SI" sz="2000" dirty="0" err="1" smtClean="0"/>
              <a:t>understand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world</a:t>
            </a:r>
            <a:r>
              <a:rPr lang="sl-SI" sz="2000" dirty="0" smtClean="0"/>
              <a:t> </a:t>
            </a:r>
            <a:r>
              <a:rPr lang="sl-SI" sz="2000" dirty="0" err="1" smtClean="0"/>
              <a:t>around</a:t>
            </a:r>
            <a:r>
              <a:rPr lang="sl-SI" sz="2000" dirty="0" smtClean="0"/>
              <a:t> </a:t>
            </a:r>
            <a:r>
              <a:rPr lang="sl-SI" sz="2000" dirty="0" err="1" smtClean="0"/>
              <a:t>us</a:t>
            </a:r>
            <a:endParaRPr lang="sl-SI" sz="2000" dirty="0" smtClean="0"/>
          </a:p>
          <a:p>
            <a:pPr lvl="1"/>
            <a:r>
              <a:rPr lang="sl-SI" sz="2000" dirty="0" smtClean="0"/>
              <a:t>To </a:t>
            </a:r>
            <a:r>
              <a:rPr lang="sl-SI" sz="2000" dirty="0" err="1" smtClean="0"/>
              <a:t>save</a:t>
            </a:r>
            <a:r>
              <a:rPr lang="sl-SI" sz="2000" dirty="0" smtClean="0"/>
              <a:t> time</a:t>
            </a:r>
          </a:p>
          <a:p>
            <a:pPr lvl="1"/>
            <a:r>
              <a:rPr lang="sl-SI" sz="2000" dirty="0" smtClean="0"/>
              <a:t>To </a:t>
            </a:r>
            <a:r>
              <a:rPr lang="sl-SI" sz="2000" dirty="0" err="1" smtClean="0"/>
              <a:t>easily</a:t>
            </a:r>
            <a:r>
              <a:rPr lang="sl-SI" sz="2000" dirty="0"/>
              <a:t> </a:t>
            </a:r>
            <a:r>
              <a:rPr lang="sl-SI" sz="2000" dirty="0" err="1"/>
              <a:t>find</a:t>
            </a:r>
            <a:r>
              <a:rPr lang="sl-SI" sz="2000" dirty="0"/>
              <a:t>, </a:t>
            </a:r>
            <a:r>
              <a:rPr lang="sl-SI" sz="2000" dirty="0" err="1" smtClean="0"/>
              <a:t>give</a:t>
            </a:r>
            <a:r>
              <a:rPr lang="sl-SI" sz="2000" dirty="0" smtClean="0"/>
              <a:t>, transfer, </a:t>
            </a:r>
            <a:r>
              <a:rPr lang="sl-SI" sz="2000" dirty="0" err="1" smtClean="0"/>
              <a:t>use</a:t>
            </a:r>
            <a:r>
              <a:rPr lang="sl-SI" sz="2000" dirty="0" smtClean="0"/>
              <a:t> </a:t>
            </a:r>
            <a:r>
              <a:rPr lang="sl-SI" sz="2000" dirty="0" err="1" smtClean="0"/>
              <a:t>things</a:t>
            </a:r>
            <a:r>
              <a:rPr lang="sl-SI" sz="2000" dirty="0" smtClean="0"/>
              <a:t>/</a:t>
            </a:r>
            <a:r>
              <a:rPr lang="sl-SI" sz="2000" dirty="0" err="1" smtClean="0"/>
              <a:t>information</a:t>
            </a:r>
            <a:endParaRPr lang="sl-SI" sz="2000" dirty="0" smtClean="0"/>
          </a:p>
          <a:p>
            <a:pPr lvl="1"/>
            <a:endParaRPr lang="sl-SI" sz="2000" dirty="0"/>
          </a:p>
          <a:p>
            <a:r>
              <a:rPr lang="sl-SI" sz="2400" dirty="0" err="1"/>
              <a:t>Organization</a:t>
            </a:r>
            <a:r>
              <a:rPr lang="sl-SI" sz="2400" dirty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collections</a:t>
            </a:r>
            <a:r>
              <a:rPr lang="sl-SI" sz="2400" dirty="0" smtClean="0"/>
              <a:t> in </a:t>
            </a:r>
            <a:r>
              <a:rPr lang="sl-SI" sz="2400" dirty="0" err="1" smtClean="0"/>
              <a:t>libraries</a:t>
            </a:r>
            <a:r>
              <a:rPr lang="sl-SI" sz="2400" dirty="0" smtClean="0"/>
              <a:t>, </a:t>
            </a:r>
            <a:r>
              <a:rPr lang="sl-SI" sz="2400" dirty="0" err="1" smtClean="0"/>
              <a:t>museums</a:t>
            </a:r>
            <a:r>
              <a:rPr lang="sl-SI" sz="2400" dirty="0" smtClean="0"/>
              <a:t>, </a:t>
            </a:r>
            <a:r>
              <a:rPr lang="sl-SI" sz="2400" dirty="0" err="1" smtClean="0"/>
              <a:t>bookstores</a:t>
            </a:r>
            <a:r>
              <a:rPr lang="sl-SI" sz="2400" dirty="0" smtClean="0"/>
              <a:t>, </a:t>
            </a:r>
            <a:r>
              <a:rPr lang="sl-SI" sz="2400" dirty="0" err="1" smtClean="0"/>
              <a:t>etc</a:t>
            </a:r>
            <a:r>
              <a:rPr lang="sl-SI" sz="2400" dirty="0" smtClean="0"/>
              <a:t>. </a:t>
            </a:r>
          </a:p>
          <a:p>
            <a:pPr lvl="1"/>
            <a:r>
              <a:rPr lang="sl-SI" sz="2000" dirty="0" err="1" smtClean="0"/>
              <a:t>Enables</a:t>
            </a:r>
            <a:r>
              <a:rPr lang="sl-SI" sz="2000" dirty="0" smtClean="0"/>
              <a:t> to form </a:t>
            </a:r>
            <a:r>
              <a:rPr lang="sl-SI" sz="2000" dirty="0" err="1" smtClean="0"/>
              <a:t>collections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results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human </a:t>
            </a:r>
            <a:r>
              <a:rPr lang="sl-SI" sz="2000" dirty="0" err="1" smtClean="0"/>
              <a:t>creation</a:t>
            </a:r>
            <a:r>
              <a:rPr lang="sl-SI" sz="2000" dirty="0" smtClean="0"/>
              <a:t> </a:t>
            </a:r>
            <a:r>
              <a:rPr lang="sl-SI" sz="2000" dirty="0" err="1" smtClean="0"/>
              <a:t>for</a:t>
            </a:r>
            <a:r>
              <a:rPr lang="sl-SI" sz="2000" dirty="0" smtClean="0"/>
              <a:t> </a:t>
            </a:r>
            <a:r>
              <a:rPr lang="sl-SI" sz="2000" dirty="0" err="1" smtClean="0"/>
              <a:t>various</a:t>
            </a:r>
            <a:r>
              <a:rPr lang="sl-SI" sz="2000" dirty="0" smtClean="0"/>
              <a:t> </a:t>
            </a:r>
            <a:r>
              <a:rPr lang="sl-SI" sz="2000" dirty="0" err="1" smtClean="0"/>
              <a:t>purposes</a:t>
            </a:r>
            <a:r>
              <a:rPr lang="sl-SI" sz="2000" dirty="0" smtClean="0"/>
              <a:t>: </a:t>
            </a:r>
            <a:r>
              <a:rPr lang="sl-SI" sz="2000" dirty="0" err="1" smtClean="0"/>
              <a:t>posterity</a:t>
            </a:r>
            <a:r>
              <a:rPr lang="sl-SI" sz="2000" dirty="0" smtClean="0"/>
              <a:t>, </a:t>
            </a:r>
            <a:r>
              <a:rPr lang="sl-SI" sz="2000" dirty="0" err="1" smtClean="0"/>
              <a:t>public</a:t>
            </a:r>
            <a:r>
              <a:rPr lang="sl-SI" sz="2000" dirty="0" smtClean="0"/>
              <a:t>, </a:t>
            </a:r>
            <a:r>
              <a:rPr lang="sl-SI" sz="2000" dirty="0" err="1" smtClean="0"/>
              <a:t>selling</a:t>
            </a:r>
            <a:r>
              <a:rPr lang="sl-SI" sz="2000" dirty="0" smtClean="0"/>
              <a:t>, </a:t>
            </a:r>
            <a:r>
              <a:rPr lang="sl-SI" sz="2000" dirty="0" err="1" smtClean="0"/>
              <a:t>own</a:t>
            </a:r>
            <a:r>
              <a:rPr lang="sl-SI" sz="2000" dirty="0" smtClean="0"/>
              <a:t> </a:t>
            </a:r>
            <a:r>
              <a:rPr lang="sl-SI" sz="2000" dirty="0" err="1" smtClean="0"/>
              <a:t>use</a:t>
            </a:r>
            <a:r>
              <a:rPr lang="sl-SI" sz="2000" dirty="0" smtClean="0"/>
              <a:t>, </a:t>
            </a:r>
            <a:r>
              <a:rPr lang="sl-SI" sz="2000" dirty="0" err="1" smtClean="0"/>
              <a:t>etc</a:t>
            </a:r>
            <a:r>
              <a:rPr lang="sl-SI" sz="2000" dirty="0" smtClean="0"/>
              <a:t>.</a:t>
            </a:r>
          </a:p>
          <a:p>
            <a:pPr lvl="1"/>
            <a:r>
              <a:rPr lang="sl-SI" sz="2000" dirty="0" err="1" smtClean="0"/>
              <a:t>Physical</a:t>
            </a:r>
            <a:r>
              <a:rPr lang="sl-SI" sz="2000" dirty="0" smtClean="0"/>
              <a:t> / </a:t>
            </a:r>
            <a:r>
              <a:rPr lang="sl-SI" sz="2000" dirty="0" err="1" smtClean="0"/>
              <a:t>digital</a:t>
            </a:r>
            <a:endParaRPr lang="en-US" sz="2000" dirty="0"/>
          </a:p>
          <a:p>
            <a:endParaRPr lang="en-GB" sz="240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87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sources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320800"/>
            <a:ext cx="10888663" cy="5222875"/>
          </a:xfrm>
        </p:spPr>
        <p:txBody>
          <a:bodyPr>
            <a:normAutofit/>
          </a:bodyPr>
          <a:lstStyle/>
          <a:p>
            <a:r>
              <a:rPr lang="sl-SI" dirty="0" err="1" smtClean="0"/>
              <a:t>Primary</a:t>
            </a:r>
            <a:r>
              <a:rPr lang="sl-SI" dirty="0" smtClean="0"/>
              <a:t>/</a:t>
            </a:r>
            <a:r>
              <a:rPr lang="sl-SI" dirty="0" err="1" smtClean="0"/>
              <a:t>Secondary</a:t>
            </a:r>
            <a:r>
              <a:rPr lang="sl-SI" dirty="0" smtClean="0"/>
              <a:t>/</a:t>
            </a:r>
            <a:r>
              <a:rPr lang="sl-SI" dirty="0" err="1" smtClean="0"/>
              <a:t>Terciary</a:t>
            </a:r>
            <a:endParaRPr lang="sl-SI" dirty="0" smtClean="0"/>
          </a:p>
          <a:p>
            <a:pPr lvl="1"/>
            <a:r>
              <a:rPr lang="sl-SI" dirty="0" err="1" smtClean="0"/>
              <a:t>Purpose</a:t>
            </a:r>
            <a:endParaRPr lang="sl-SI" dirty="0" smtClean="0"/>
          </a:p>
          <a:p>
            <a:pPr lvl="1"/>
            <a:r>
              <a:rPr lang="sl-SI" dirty="0" smtClean="0"/>
              <a:t>How </a:t>
            </a:r>
            <a:r>
              <a:rPr lang="sl-SI" dirty="0" err="1" smtClean="0"/>
              <a:t>detailed</a:t>
            </a:r>
            <a:r>
              <a:rPr lang="sl-SI" dirty="0" smtClean="0"/>
              <a:t> is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content</a:t>
            </a:r>
            <a:endParaRPr lang="sl-SI" dirty="0" smtClean="0"/>
          </a:p>
          <a:p>
            <a:r>
              <a:rPr lang="sl-SI" dirty="0" err="1" smtClean="0"/>
              <a:t>Bibliographic</a:t>
            </a:r>
            <a:r>
              <a:rPr lang="sl-SI" dirty="0" smtClean="0"/>
              <a:t>/</a:t>
            </a:r>
            <a:r>
              <a:rPr lang="sl-SI" dirty="0" err="1" smtClean="0"/>
              <a:t>factographic</a:t>
            </a:r>
            <a:endParaRPr lang="sl-SI" dirty="0" smtClean="0"/>
          </a:p>
          <a:p>
            <a:pPr lvl="1"/>
            <a:r>
              <a:rPr lang="sl-SI" dirty="0" err="1" smtClean="0"/>
              <a:t>Giving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on </a:t>
            </a:r>
            <a:r>
              <a:rPr lang="sl-SI" dirty="0" err="1" smtClean="0"/>
              <a:t>the</a:t>
            </a:r>
            <a:r>
              <a:rPr lang="sl-SI" dirty="0" smtClean="0"/>
              <a:t> form/</a:t>
            </a:r>
            <a:r>
              <a:rPr lang="sl-SI" dirty="0" err="1" smtClean="0"/>
              <a:t>content</a:t>
            </a:r>
            <a:endParaRPr lang="sl-SI" dirty="0" smtClean="0"/>
          </a:p>
          <a:p>
            <a:r>
              <a:rPr lang="sl-SI" dirty="0" err="1" smtClean="0"/>
              <a:t>Physical</a:t>
            </a:r>
            <a:r>
              <a:rPr lang="sl-SI" dirty="0" smtClean="0"/>
              <a:t>/</a:t>
            </a:r>
            <a:r>
              <a:rPr lang="sl-SI" dirty="0" err="1" smtClean="0"/>
              <a:t>Digital</a:t>
            </a:r>
            <a:endParaRPr lang="sl-SI" dirty="0" smtClean="0"/>
          </a:p>
          <a:p>
            <a:pPr lvl="1"/>
            <a:r>
              <a:rPr lang="sl-SI" dirty="0" smtClean="0"/>
              <a:t>How </a:t>
            </a:r>
            <a:r>
              <a:rPr lang="sl-SI" dirty="0" err="1" smtClean="0"/>
              <a:t>were</a:t>
            </a:r>
            <a:r>
              <a:rPr lang="sl-SI" dirty="0" smtClean="0"/>
              <a:t>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created</a:t>
            </a:r>
            <a:endParaRPr lang="sl-SI" dirty="0" smtClean="0"/>
          </a:p>
          <a:p>
            <a:pPr lvl="1"/>
            <a:r>
              <a:rPr lang="sl-SI" dirty="0" err="1" smtClean="0"/>
              <a:t>Their</a:t>
            </a:r>
            <a:r>
              <a:rPr lang="sl-SI" dirty="0" smtClean="0"/>
              <a:t> </a:t>
            </a:r>
            <a:r>
              <a:rPr lang="sl-SI" dirty="0" err="1" smtClean="0"/>
              <a:t>characteristics</a:t>
            </a:r>
            <a:r>
              <a:rPr lang="sl-SI" dirty="0" smtClean="0"/>
              <a:t> influence </a:t>
            </a:r>
            <a:r>
              <a:rPr lang="sl-SI" dirty="0"/>
              <a:t>how </a:t>
            </a:r>
            <a:r>
              <a:rPr lang="sl-SI" dirty="0" err="1" smtClean="0"/>
              <a:t>they</a:t>
            </a:r>
            <a:r>
              <a:rPr lang="sl-SI" dirty="0" smtClean="0"/>
              <a:t> are </a:t>
            </a:r>
            <a:r>
              <a:rPr lang="sl-SI" dirty="0" err="1" smtClean="0"/>
              <a:t>stored</a:t>
            </a:r>
            <a:r>
              <a:rPr lang="sl-SI" dirty="0" smtClean="0"/>
              <a:t>/</a:t>
            </a:r>
            <a:r>
              <a:rPr lang="sl-SI" dirty="0" err="1" smtClean="0"/>
              <a:t>accessed</a:t>
            </a:r>
            <a:r>
              <a:rPr lang="sl-SI" dirty="0" smtClean="0"/>
              <a:t>/used</a:t>
            </a:r>
            <a:endParaRPr lang="sl-SI" dirty="0"/>
          </a:p>
          <a:p>
            <a:r>
              <a:rPr lang="sl-SI" dirty="0" err="1" smtClean="0"/>
              <a:t>Web</a:t>
            </a:r>
            <a:r>
              <a:rPr lang="sl-SI" dirty="0" smtClean="0"/>
              <a:t>: </a:t>
            </a:r>
            <a:r>
              <a:rPr lang="sl-SI" dirty="0" err="1" smtClean="0"/>
              <a:t>available</a:t>
            </a:r>
            <a:r>
              <a:rPr lang="sl-SI" dirty="0" smtClean="0"/>
              <a:t> </a:t>
            </a:r>
            <a:r>
              <a:rPr lang="sl-SI" dirty="0" err="1" smtClean="0"/>
              <a:t>online</a:t>
            </a:r>
            <a:r>
              <a:rPr lang="sl-SI" dirty="0" smtClean="0"/>
              <a:t>, </a:t>
            </a:r>
            <a:r>
              <a:rPr lang="sl-SI" dirty="0" err="1" smtClean="0"/>
              <a:t>often</a:t>
            </a:r>
            <a:r>
              <a:rPr lang="sl-SI" dirty="0" smtClean="0"/>
              <a:t> </a:t>
            </a:r>
            <a:r>
              <a:rPr lang="sl-SI" dirty="0" err="1" smtClean="0"/>
              <a:t>public</a:t>
            </a:r>
            <a:r>
              <a:rPr lang="sl-SI" dirty="0" smtClean="0"/>
              <a:t>, problem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reliability</a:t>
            </a:r>
            <a:r>
              <a:rPr lang="sl-SI" dirty="0" smtClean="0"/>
              <a:t>, </a:t>
            </a:r>
            <a:r>
              <a:rPr lang="sl-SI" dirty="0" err="1" smtClean="0"/>
              <a:t>quality</a:t>
            </a:r>
            <a:endParaRPr lang="sl-SI" dirty="0" smtClean="0"/>
          </a:p>
          <a:p>
            <a:r>
              <a:rPr lang="sl-SI" dirty="0" smtClean="0"/>
              <a:t>Social: </a:t>
            </a:r>
            <a:r>
              <a:rPr lang="sl-SI" dirty="0" err="1" smtClean="0"/>
              <a:t>stemming</a:t>
            </a:r>
            <a:r>
              <a:rPr lang="sl-SI" dirty="0" smtClean="0"/>
              <a:t> </a:t>
            </a:r>
            <a:r>
              <a:rPr lang="sl-SI" dirty="0" err="1" smtClean="0"/>
              <a:t>from</a:t>
            </a:r>
            <a:r>
              <a:rPr lang="sl-SI" dirty="0" smtClean="0"/>
              <a:t> social </a:t>
            </a:r>
            <a:r>
              <a:rPr lang="sl-SI" dirty="0" err="1" smtClean="0"/>
              <a:t>contacts</a:t>
            </a:r>
            <a:r>
              <a:rPr lang="sl-SI" dirty="0" smtClean="0"/>
              <a:t>, </a:t>
            </a:r>
            <a:r>
              <a:rPr lang="sl-SI" dirty="0" err="1" smtClean="0"/>
              <a:t>group</a:t>
            </a:r>
            <a:r>
              <a:rPr lang="sl-SI" dirty="0" smtClean="0"/>
              <a:t> </a:t>
            </a:r>
            <a:r>
              <a:rPr lang="sl-SI" dirty="0" err="1" smtClean="0"/>
              <a:t>work</a:t>
            </a:r>
            <a:r>
              <a:rPr lang="sl-SI" dirty="0" smtClean="0"/>
              <a:t> </a:t>
            </a:r>
            <a:r>
              <a:rPr lang="sl-SI" dirty="0" err="1" smtClean="0"/>
              <a:t>etc</a:t>
            </a:r>
            <a:r>
              <a:rPr lang="sl-SI" dirty="0" smtClean="0"/>
              <a:t>., </a:t>
            </a:r>
            <a:r>
              <a:rPr lang="sl-SI" dirty="0" err="1" smtClean="0"/>
              <a:t>difficult</a:t>
            </a:r>
            <a:r>
              <a:rPr lang="sl-SI" dirty="0" smtClean="0"/>
              <a:t> to </a:t>
            </a:r>
            <a:r>
              <a:rPr lang="sl-SI" dirty="0" err="1" smtClean="0"/>
              <a:t>record&amp;describe</a:t>
            </a:r>
            <a:r>
              <a:rPr lang="sl-SI" dirty="0" smtClean="0"/>
              <a:t> </a:t>
            </a:r>
          </a:p>
          <a:p>
            <a:r>
              <a:rPr lang="sl-SI" dirty="0" err="1" smtClean="0"/>
              <a:t>Transactional</a:t>
            </a:r>
            <a:r>
              <a:rPr lang="sl-SI" dirty="0" smtClean="0"/>
              <a:t>: </a:t>
            </a:r>
            <a:r>
              <a:rPr lang="sl-SI" dirty="0" err="1" smtClean="0"/>
              <a:t>stemming</a:t>
            </a:r>
            <a:r>
              <a:rPr lang="sl-SI" dirty="0" smtClean="0"/>
              <a:t> </a:t>
            </a:r>
            <a:r>
              <a:rPr lang="sl-SI" dirty="0" err="1" smtClean="0"/>
              <a:t>from</a:t>
            </a:r>
            <a:r>
              <a:rPr lang="sl-SI" dirty="0" smtClean="0"/>
              <a:t> </a:t>
            </a:r>
            <a:r>
              <a:rPr lang="sl-SI" dirty="0" err="1" smtClean="0"/>
              <a:t>various</a:t>
            </a:r>
            <a:r>
              <a:rPr lang="sl-SI" dirty="0" smtClean="0"/>
              <a:t> </a:t>
            </a:r>
            <a:r>
              <a:rPr lang="sl-SI" dirty="0" err="1" smtClean="0"/>
              <a:t>transactions</a:t>
            </a:r>
            <a:r>
              <a:rPr lang="sl-SI" dirty="0" smtClean="0"/>
              <a:t> (</a:t>
            </a:r>
            <a:r>
              <a:rPr lang="sl-SI" dirty="0" err="1" smtClean="0"/>
              <a:t>people</a:t>
            </a:r>
            <a:r>
              <a:rPr lang="sl-SI" dirty="0" smtClean="0"/>
              <a:t> </a:t>
            </a:r>
            <a:r>
              <a:rPr lang="sl-SI" dirty="0" smtClean="0">
                <a:sym typeface="Wingdings" panose="05000000000000000000" pitchFamily="2" charset="2"/>
              </a:rPr>
              <a:t>&lt;-&gt; </a:t>
            </a:r>
            <a:r>
              <a:rPr lang="sl-SI" dirty="0" err="1" smtClean="0">
                <a:sym typeface="Wingdings" panose="05000000000000000000" pitchFamily="2" charset="2"/>
              </a:rPr>
              <a:t>people</a:t>
            </a:r>
            <a:r>
              <a:rPr lang="sl-SI" dirty="0" smtClean="0">
                <a:sym typeface="Wingdings" panose="05000000000000000000" pitchFamily="2" charset="2"/>
              </a:rPr>
              <a:t>, </a:t>
            </a:r>
            <a:r>
              <a:rPr lang="sl-SI" dirty="0" err="1" smtClean="0">
                <a:sym typeface="Wingdings" panose="05000000000000000000" pitchFamily="2" charset="2"/>
              </a:rPr>
              <a:t>people</a:t>
            </a:r>
            <a:r>
              <a:rPr lang="sl-SI" dirty="0" smtClean="0">
                <a:sym typeface="Wingdings" panose="05000000000000000000" pitchFamily="2" charset="2"/>
              </a:rPr>
              <a:t> &lt;-&gt; </a:t>
            </a:r>
            <a:r>
              <a:rPr lang="sl-SI" dirty="0" err="1" smtClean="0">
                <a:sym typeface="Wingdings" panose="05000000000000000000" pitchFamily="2" charset="2"/>
              </a:rPr>
              <a:t>machines</a:t>
            </a:r>
            <a:r>
              <a:rPr lang="sl-SI" dirty="0" smtClean="0">
                <a:sym typeface="Wingdings" panose="05000000000000000000" pitchFamily="2" charset="2"/>
              </a:rPr>
              <a:t>, </a:t>
            </a:r>
            <a:r>
              <a:rPr lang="sl-SI" dirty="0" err="1" smtClean="0">
                <a:sym typeface="Wingdings" panose="05000000000000000000" pitchFamily="2" charset="2"/>
              </a:rPr>
              <a:t>machines</a:t>
            </a:r>
            <a:r>
              <a:rPr lang="sl-SI" dirty="0" smtClean="0">
                <a:sym typeface="Wingdings" panose="05000000000000000000" pitchFamily="2" charset="2"/>
              </a:rPr>
              <a:t> &lt;-&gt; </a:t>
            </a:r>
            <a:r>
              <a:rPr lang="sl-SI" dirty="0" err="1" smtClean="0">
                <a:sym typeface="Wingdings" panose="05000000000000000000" pitchFamily="2" charset="2"/>
              </a:rPr>
              <a:t>machines</a:t>
            </a:r>
            <a:r>
              <a:rPr lang="sl-SI" dirty="0" smtClean="0">
                <a:sym typeface="Wingdings" panose="05000000000000000000" pitchFamily="2" charset="2"/>
              </a:rPr>
              <a:t>)</a:t>
            </a:r>
            <a:r>
              <a:rPr lang="sl-SI" dirty="0" smtClean="0"/>
              <a:t>, </a:t>
            </a:r>
            <a:r>
              <a:rPr lang="sl-SI" dirty="0" err="1"/>
              <a:t>difficult</a:t>
            </a:r>
            <a:r>
              <a:rPr lang="sl-SI" dirty="0"/>
              <a:t> to </a:t>
            </a:r>
            <a:r>
              <a:rPr lang="sl-SI" dirty="0" err="1" smtClean="0"/>
              <a:t>record</a:t>
            </a:r>
            <a:r>
              <a:rPr lang="sl-SI" dirty="0" smtClean="0"/>
              <a:t> &amp; </a:t>
            </a:r>
            <a:r>
              <a:rPr lang="sl-SI" dirty="0" err="1" smtClean="0"/>
              <a:t>describe</a:t>
            </a:r>
            <a:r>
              <a:rPr lang="sl-SI" dirty="0" smtClean="0"/>
              <a:t> </a:t>
            </a:r>
            <a:endParaRPr lang="sl-SI" dirty="0"/>
          </a:p>
          <a:p>
            <a:endParaRPr lang="sl-SI" dirty="0"/>
          </a:p>
        </p:txBody>
      </p:sp>
      <p:pic>
        <p:nvPicPr>
          <p:cNvPr id="4" name="Picture 4" descr="full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450850"/>
            <a:ext cx="5548395" cy="338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983178" cy="1499616"/>
          </a:xfrm>
        </p:spPr>
        <p:txBody>
          <a:bodyPr>
            <a:normAutofit/>
          </a:bodyPr>
          <a:lstStyle/>
          <a:p>
            <a:r>
              <a:rPr lang="sl-SI" dirty="0" err="1" smtClean="0"/>
              <a:t>Building</a:t>
            </a:r>
            <a:r>
              <a:rPr lang="sl-SI" dirty="0" smtClean="0"/>
              <a:t> a </a:t>
            </a:r>
            <a:r>
              <a:rPr lang="sl-SI" dirty="0" err="1" smtClean="0"/>
              <a:t>collection</a:t>
            </a:r>
            <a:endParaRPr lang="en-GB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1024128" y="1654630"/>
            <a:ext cx="9521509" cy="459377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l-SI" dirty="0" err="1" smtClean="0"/>
              <a:t>Choice</a:t>
            </a:r>
            <a:r>
              <a:rPr lang="sl-SI" dirty="0" smtClean="0"/>
              <a:t> </a:t>
            </a:r>
          </a:p>
          <a:p>
            <a:pPr marL="904140" lvl="4" indent="-342900"/>
            <a:r>
              <a:rPr lang="sl-SI" sz="2000" dirty="0" err="1" smtClean="0"/>
              <a:t>Identification</a:t>
            </a:r>
            <a:r>
              <a:rPr lang="sl-SI" sz="2000" dirty="0" smtClean="0"/>
              <a:t>, </a:t>
            </a:r>
            <a:r>
              <a:rPr lang="sl-SI" sz="2000" dirty="0" err="1" smtClean="0"/>
              <a:t>evaluation</a:t>
            </a:r>
            <a:r>
              <a:rPr lang="sl-SI" sz="2000" dirty="0" smtClean="0"/>
              <a:t>, </a:t>
            </a:r>
            <a:r>
              <a:rPr lang="sl-SI" sz="2000" dirty="0" err="1" smtClean="0"/>
              <a:t>choice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resources</a:t>
            </a:r>
            <a:r>
              <a:rPr lang="sl-SI" sz="2000" dirty="0" smtClean="0"/>
              <a:t> (</a:t>
            </a:r>
            <a:r>
              <a:rPr lang="sl-SI" sz="2000" dirty="0" err="1" smtClean="0"/>
              <a:t>defined</a:t>
            </a:r>
            <a:r>
              <a:rPr lang="sl-SI" sz="2000" dirty="0" smtClean="0"/>
              <a:t> </a:t>
            </a:r>
            <a:r>
              <a:rPr lang="sl-SI" sz="2000" dirty="0" err="1" smtClean="0"/>
              <a:t>by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nature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collection</a:t>
            </a:r>
            <a:r>
              <a:rPr lang="sl-SI" sz="20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 err="1" smtClean="0">
                <a:solidFill>
                  <a:schemeClr val="accent1">
                    <a:lumMod val="75000"/>
                  </a:schemeClr>
                </a:solidFill>
              </a:rPr>
              <a:t>Organization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1018440" lvl="4" indent="-457200"/>
            <a:r>
              <a:rPr lang="sl-SI" sz="2000" dirty="0" err="1" smtClean="0"/>
              <a:t>Setting</a:t>
            </a:r>
            <a:r>
              <a:rPr lang="sl-SI" sz="2000" dirty="0" smtClean="0"/>
              <a:t> up </a:t>
            </a:r>
            <a:r>
              <a:rPr lang="sl-SI" sz="2000" dirty="0" err="1" smtClean="0"/>
              <a:t>principles</a:t>
            </a:r>
            <a:r>
              <a:rPr lang="sl-SI" sz="2000" dirty="0" smtClean="0"/>
              <a:t> / </a:t>
            </a:r>
            <a:r>
              <a:rPr lang="sl-SI" sz="2000" dirty="0" err="1" smtClean="0"/>
              <a:t>rules</a:t>
            </a:r>
            <a:r>
              <a:rPr lang="sl-SI" sz="2000" dirty="0" smtClean="0"/>
              <a:t> </a:t>
            </a:r>
            <a:r>
              <a:rPr lang="sl-SI" sz="2000" dirty="0" err="1" smtClean="0"/>
              <a:t>which</a:t>
            </a:r>
            <a:r>
              <a:rPr lang="sl-SI" sz="2000" dirty="0" smtClean="0"/>
              <a:t> </a:t>
            </a:r>
            <a:r>
              <a:rPr lang="sl-SI" sz="2000" dirty="0" err="1" smtClean="0"/>
              <a:t>will</a:t>
            </a:r>
            <a:r>
              <a:rPr lang="sl-SI" sz="2000" dirty="0" smtClean="0"/>
              <a:t> </a:t>
            </a:r>
            <a:r>
              <a:rPr lang="sl-SI" sz="2000" dirty="0" err="1" smtClean="0"/>
              <a:t>govern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 </a:t>
            </a:r>
            <a:r>
              <a:rPr lang="sl-SI" sz="2000" dirty="0" err="1" smtClean="0"/>
              <a:t>arrangement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resources</a:t>
            </a:r>
            <a:endParaRPr lang="sl-SI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sl-SI" dirty="0" err="1" smtClean="0"/>
              <a:t>Setting</a:t>
            </a:r>
            <a:r>
              <a:rPr lang="sl-SI" dirty="0" smtClean="0"/>
              <a:t> up </a:t>
            </a:r>
            <a:r>
              <a:rPr lang="sl-SI" dirty="0" err="1" smtClean="0"/>
              <a:t>interactions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resources</a:t>
            </a:r>
            <a:endParaRPr lang="sl-SI" dirty="0" smtClean="0"/>
          </a:p>
          <a:p>
            <a:pPr marL="1018440" lvl="4" indent="-457200"/>
            <a:r>
              <a:rPr lang="sl-SI" sz="2000" dirty="0" err="1" smtClean="0"/>
              <a:t>Setting</a:t>
            </a:r>
            <a:r>
              <a:rPr lang="sl-SI" sz="2000" dirty="0" smtClean="0"/>
              <a:t> up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implementing</a:t>
            </a:r>
            <a:r>
              <a:rPr lang="sl-SI" sz="2000" dirty="0" smtClean="0"/>
              <a:t> </a:t>
            </a:r>
            <a:r>
              <a:rPr lang="sl-SI" sz="2000" dirty="0" err="1" smtClean="0"/>
              <a:t>tools</a:t>
            </a:r>
            <a:r>
              <a:rPr lang="sl-SI" sz="2000" dirty="0" smtClean="0"/>
              <a:t>, </a:t>
            </a:r>
            <a:r>
              <a:rPr lang="sl-SI" sz="2000" dirty="0" err="1" smtClean="0"/>
              <a:t>functions</a:t>
            </a:r>
            <a:r>
              <a:rPr lang="sl-SI" sz="2000" dirty="0" smtClean="0"/>
              <a:t>, </a:t>
            </a:r>
            <a:r>
              <a:rPr lang="sl-SI" sz="2000" dirty="0" err="1" smtClean="0"/>
              <a:t>services</a:t>
            </a:r>
            <a:r>
              <a:rPr lang="sl-SI" sz="2000" dirty="0" smtClean="0"/>
              <a:t> to </a:t>
            </a:r>
            <a:r>
              <a:rPr lang="sl-SI" sz="2000" dirty="0" err="1" smtClean="0"/>
              <a:t>enable</a:t>
            </a:r>
            <a:r>
              <a:rPr lang="sl-SI" sz="2000" dirty="0" smtClean="0"/>
              <a:t> </a:t>
            </a:r>
            <a:r>
              <a:rPr lang="sl-SI" sz="2000" dirty="0" err="1" smtClean="0"/>
              <a:t>access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interaction</a:t>
            </a:r>
            <a:r>
              <a:rPr lang="sl-SI" sz="2000" dirty="0" smtClean="0"/>
              <a:t> </a:t>
            </a:r>
            <a:r>
              <a:rPr lang="sl-SI" sz="2000" dirty="0" err="1" smtClean="0"/>
              <a:t>with</a:t>
            </a:r>
            <a:r>
              <a:rPr lang="sl-SI" sz="2000" dirty="0" smtClean="0"/>
              <a:t> </a:t>
            </a:r>
            <a:r>
              <a:rPr lang="sl-SI" sz="2000" dirty="0" err="1" smtClean="0"/>
              <a:t>resources</a:t>
            </a:r>
            <a:endParaRPr lang="sl-SI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sl-SI" dirty="0" err="1" smtClean="0"/>
              <a:t>Maintenance</a:t>
            </a:r>
            <a:r>
              <a:rPr lang="sl-SI" dirty="0" smtClean="0"/>
              <a:t> </a:t>
            </a:r>
          </a:p>
          <a:p>
            <a:pPr marL="1018440" lvl="4" indent="-457200"/>
            <a:r>
              <a:rPr lang="sl-SI" sz="2000" dirty="0" err="1" smtClean="0"/>
              <a:t>Storing</a:t>
            </a:r>
            <a:r>
              <a:rPr lang="sl-SI" sz="2000" dirty="0" smtClean="0"/>
              <a:t>, </a:t>
            </a:r>
            <a:r>
              <a:rPr lang="sl-SI" sz="2000" dirty="0" err="1" smtClean="0"/>
              <a:t>managing</a:t>
            </a:r>
            <a:r>
              <a:rPr lang="sl-SI" sz="2000" dirty="0" smtClean="0"/>
              <a:t>, </a:t>
            </a:r>
            <a:r>
              <a:rPr lang="sl-SI" sz="2000" dirty="0" err="1" smtClean="0"/>
              <a:t>preservation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resources</a:t>
            </a:r>
            <a:endParaRPr lang="en-GB" sz="2000" dirty="0"/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98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/>
              <a:t>Organization</a:t>
            </a:r>
            <a:r>
              <a:rPr lang="sl-SI" dirty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91068" y="1480881"/>
            <a:ext cx="10138002" cy="42831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sl-SI" dirty="0" err="1" smtClean="0"/>
              <a:t>Also</a:t>
            </a:r>
            <a:r>
              <a:rPr lang="sl-SI" dirty="0" smtClean="0"/>
              <a:t>: </a:t>
            </a:r>
            <a:r>
              <a:rPr lang="sl-SI" dirty="0" err="1" smtClean="0"/>
              <a:t>Knowledge</a:t>
            </a:r>
            <a:r>
              <a:rPr lang="sl-SI" dirty="0" smtClean="0"/>
              <a:t> </a:t>
            </a:r>
            <a:r>
              <a:rPr lang="sl-SI" dirty="0" err="1" smtClean="0"/>
              <a:t>organization</a:t>
            </a:r>
            <a:endParaRPr lang="sl-SI" dirty="0" smtClean="0"/>
          </a:p>
          <a:p>
            <a:pPr>
              <a:lnSpc>
                <a:spcPct val="80000"/>
              </a:lnSpc>
              <a:defRPr/>
            </a:pP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successful</a:t>
            </a:r>
            <a:r>
              <a:rPr lang="sl-SI" dirty="0" smtClean="0"/>
              <a:t> transfer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it </a:t>
            </a:r>
            <a:r>
              <a:rPr lang="sl-SI" dirty="0" err="1" smtClean="0"/>
              <a:t>must</a:t>
            </a:r>
            <a:r>
              <a:rPr lang="sl-SI" dirty="0" smtClean="0"/>
              <a:t> be in </a:t>
            </a:r>
            <a:r>
              <a:rPr lang="sl-SI" dirty="0" err="1" smtClean="0"/>
              <a:t>such</a:t>
            </a:r>
            <a:r>
              <a:rPr lang="sl-SI" dirty="0" smtClean="0"/>
              <a:t> a form </a:t>
            </a:r>
            <a:r>
              <a:rPr lang="sl-SI" dirty="0" err="1" smtClean="0"/>
              <a:t>that</a:t>
            </a:r>
            <a:r>
              <a:rPr lang="sl-SI" dirty="0" smtClean="0"/>
              <a:t> </a:t>
            </a:r>
            <a:r>
              <a:rPr lang="sl-SI" dirty="0" err="1" smtClean="0"/>
              <a:t>users</a:t>
            </a:r>
            <a:r>
              <a:rPr lang="sl-SI" dirty="0" smtClean="0"/>
              <a:t> </a:t>
            </a:r>
            <a:r>
              <a:rPr lang="sl-SI" dirty="0" err="1" smtClean="0"/>
              <a:t>can</a:t>
            </a:r>
            <a:r>
              <a:rPr lang="sl-SI" dirty="0" smtClean="0"/>
              <a:t> </a:t>
            </a:r>
            <a:r>
              <a:rPr lang="sl-SI" i="1" dirty="0" err="1" smtClean="0"/>
              <a:t>read</a:t>
            </a:r>
            <a:r>
              <a:rPr lang="sl-SI" dirty="0" smtClean="0"/>
              <a:t>, </a:t>
            </a:r>
            <a:r>
              <a:rPr lang="sl-SI" i="1" dirty="0" err="1" smtClean="0"/>
              <a:t>understand</a:t>
            </a:r>
            <a:r>
              <a:rPr lang="sl-SI" dirty="0" smtClean="0"/>
              <a:t>,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course</a:t>
            </a:r>
            <a:r>
              <a:rPr lang="sl-SI" dirty="0" smtClean="0"/>
              <a:t> </a:t>
            </a:r>
            <a:r>
              <a:rPr lang="sl-SI" i="1" dirty="0" err="1" smtClean="0"/>
              <a:t>find</a:t>
            </a:r>
            <a:r>
              <a:rPr lang="sl-SI" dirty="0" smtClean="0"/>
              <a:t> it </a:t>
            </a:r>
            <a:r>
              <a:rPr lang="sl-SI" dirty="0" smtClean="0">
                <a:sym typeface="Wingdings" panose="05000000000000000000" pitchFamily="2" charset="2"/>
              </a:rPr>
              <a:t></a:t>
            </a:r>
            <a:r>
              <a:rPr lang="sl-SI" dirty="0" smtClean="0"/>
              <a:t> </a:t>
            </a:r>
            <a:r>
              <a:rPr lang="sl-SI" i="1" dirty="0" err="1" smtClean="0"/>
              <a:t>information</a:t>
            </a:r>
            <a:r>
              <a:rPr lang="sl-SI" i="1" dirty="0" smtClean="0"/>
              <a:t> </a:t>
            </a:r>
            <a:r>
              <a:rPr lang="sl-SI" i="1" dirty="0" err="1" smtClean="0"/>
              <a:t>must</a:t>
            </a:r>
            <a:r>
              <a:rPr lang="sl-SI" i="1" dirty="0" smtClean="0"/>
              <a:t> be </a:t>
            </a:r>
            <a:r>
              <a:rPr lang="sl-SI" i="1" dirty="0" err="1" smtClean="0"/>
              <a:t>organized</a:t>
            </a:r>
            <a:r>
              <a:rPr lang="sl-SI" i="1" dirty="0" smtClean="0"/>
              <a:t>!</a:t>
            </a:r>
          </a:p>
          <a:p>
            <a:r>
              <a:rPr lang="sl-SI" dirty="0" err="1" smtClean="0"/>
              <a:t>Practice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organizaton</a:t>
            </a:r>
            <a:r>
              <a:rPr lang="sl-SI" dirty="0" smtClean="0"/>
              <a:t> </a:t>
            </a:r>
            <a:r>
              <a:rPr lang="sl-SI" dirty="0" err="1" smtClean="0"/>
              <a:t>changes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technology</a:t>
            </a:r>
            <a:r>
              <a:rPr lang="sl-SI" dirty="0" smtClean="0"/>
              <a:t>, </a:t>
            </a:r>
            <a:r>
              <a:rPr lang="sl-SI" dirty="0" err="1" smtClean="0"/>
              <a:t>but</a:t>
            </a:r>
            <a:r>
              <a:rPr lang="sl-SI" dirty="0" smtClean="0"/>
              <a:t> </a:t>
            </a:r>
            <a:r>
              <a:rPr lang="sl-SI" dirty="0" err="1" smtClean="0"/>
              <a:t>intellectual</a:t>
            </a:r>
            <a:r>
              <a:rPr lang="sl-SI" dirty="0" smtClean="0"/>
              <a:t> </a:t>
            </a:r>
            <a:r>
              <a:rPr lang="sl-SI" dirty="0" err="1" smtClean="0"/>
              <a:t>foundations</a:t>
            </a:r>
            <a:r>
              <a:rPr lang="sl-SI" dirty="0" smtClean="0"/>
              <a:t> </a:t>
            </a:r>
            <a:r>
              <a:rPr lang="sl-SI" dirty="0" err="1" smtClean="0"/>
              <a:t>stay</a:t>
            </a:r>
            <a:r>
              <a:rPr lang="sl-SI" dirty="0" smtClean="0"/>
              <a:t> </a:t>
            </a:r>
            <a:r>
              <a:rPr lang="sl-SI" dirty="0" err="1" smtClean="0"/>
              <a:t>relatively</a:t>
            </a:r>
            <a:r>
              <a:rPr lang="sl-SI" dirty="0" smtClean="0"/>
              <a:t> </a:t>
            </a:r>
            <a:r>
              <a:rPr lang="sl-SI" dirty="0" err="1" smtClean="0"/>
              <a:t>unchanged</a:t>
            </a:r>
            <a:endParaRPr lang="sl-SI" dirty="0" smtClean="0"/>
          </a:p>
          <a:p>
            <a:r>
              <a:rPr lang="sl-SI" dirty="0" smtClean="0"/>
              <a:t>A </a:t>
            </a:r>
            <a:r>
              <a:rPr lang="sl-SI" b="1" dirty="0" err="1" smtClean="0"/>
              <a:t>process</a:t>
            </a:r>
            <a:r>
              <a:rPr lang="sl-SI" b="1" dirty="0" smtClean="0"/>
              <a:t> </a:t>
            </a:r>
            <a:r>
              <a:rPr lang="sl-SI" b="1" dirty="0" err="1" smtClean="0"/>
              <a:t>of</a:t>
            </a:r>
            <a:r>
              <a:rPr lang="sl-SI" b="1" dirty="0" smtClean="0"/>
              <a:t> </a:t>
            </a:r>
            <a:r>
              <a:rPr lang="sl-SI" b="1" dirty="0" err="1" smtClean="0"/>
              <a:t>describing</a:t>
            </a:r>
            <a:r>
              <a:rPr lang="sl-SI" b="1" dirty="0" smtClean="0"/>
              <a:t> </a:t>
            </a:r>
            <a:r>
              <a:rPr lang="sl-SI" dirty="0" smtClean="0"/>
              <a:t>a </a:t>
            </a:r>
            <a:r>
              <a:rPr lang="sl-SI" dirty="0" err="1" smtClean="0"/>
              <a:t>resource</a:t>
            </a:r>
            <a:r>
              <a:rPr lang="sl-SI" dirty="0" smtClean="0"/>
              <a:t> </a:t>
            </a:r>
            <a:r>
              <a:rPr lang="sl-SI" dirty="0" err="1" smtClean="0"/>
              <a:t>which</a:t>
            </a:r>
            <a:r>
              <a:rPr lang="sl-SI" dirty="0" smtClean="0"/>
              <a:t> </a:t>
            </a:r>
            <a:r>
              <a:rPr lang="sl-SI" dirty="0" err="1" smtClean="0"/>
              <a:t>creates</a:t>
            </a:r>
            <a:r>
              <a:rPr lang="sl-SI" dirty="0" smtClean="0"/>
              <a:t> </a:t>
            </a:r>
            <a:r>
              <a:rPr lang="sl-SI" u="sng" dirty="0" smtClean="0"/>
              <a:t>a </a:t>
            </a:r>
            <a:r>
              <a:rPr lang="sl-SI" u="sng" dirty="0" err="1" smtClean="0"/>
              <a:t>surrogate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actual</a:t>
            </a:r>
            <a:r>
              <a:rPr lang="sl-SI" dirty="0" smtClean="0"/>
              <a:t> </a:t>
            </a:r>
            <a:r>
              <a:rPr lang="sl-SI" dirty="0" err="1" smtClean="0"/>
              <a:t>resource</a:t>
            </a:r>
            <a:endParaRPr lang="sl-SI" dirty="0"/>
          </a:p>
          <a:p>
            <a:endParaRPr lang="en-GB" dirty="0"/>
          </a:p>
        </p:txBody>
      </p:sp>
      <p:cxnSp>
        <p:nvCxnSpPr>
          <p:cNvPr id="5" name="Raven puščični povezovalnik 4"/>
          <p:cNvCxnSpPr/>
          <p:nvPr/>
        </p:nvCxnSpPr>
        <p:spPr>
          <a:xfrm flipH="1">
            <a:off x="7170057" y="3622451"/>
            <a:ext cx="1264465" cy="89468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5888764" y="4517134"/>
            <a:ext cx="518687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l-SI" sz="2000" b="1" dirty="0" err="1" smtClean="0"/>
              <a:t>Bibliographical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description</a:t>
            </a:r>
            <a:r>
              <a:rPr lang="sl-SI" sz="2000" b="1" dirty="0" smtClean="0"/>
              <a:t>/</a:t>
            </a:r>
            <a:r>
              <a:rPr lang="sl-SI" sz="2000" b="1" dirty="0" err="1" smtClean="0"/>
              <a:t>record</a:t>
            </a:r>
            <a:r>
              <a:rPr lang="sl-SI" sz="2000" b="1" dirty="0" smtClean="0"/>
              <a:t> /  </a:t>
            </a:r>
            <a:r>
              <a:rPr lang="sl-SI" sz="2000" b="1" dirty="0" err="1" smtClean="0"/>
              <a:t>metadata</a:t>
            </a:r>
            <a:endParaRPr lang="sl-SI" sz="2000" b="1" dirty="0" smtClean="0"/>
          </a:p>
          <a:p>
            <a:r>
              <a:rPr lang="sl-SI" sz="2000" dirty="0" smtClean="0"/>
              <a:t>A </a:t>
            </a:r>
            <a:r>
              <a:rPr lang="sl-SI" sz="2000" dirty="0" err="1" smtClean="0"/>
              <a:t>description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a </a:t>
            </a:r>
            <a:r>
              <a:rPr lang="sl-SI" sz="2000" dirty="0" err="1" smtClean="0"/>
              <a:t>resource</a:t>
            </a:r>
            <a:r>
              <a:rPr lang="sl-SI" sz="2000" dirty="0" smtClean="0"/>
              <a:t> in a </a:t>
            </a:r>
            <a:r>
              <a:rPr lang="sl-SI" sz="2000" dirty="0" err="1" smtClean="0"/>
              <a:t>collection</a:t>
            </a:r>
            <a:r>
              <a:rPr lang="sl-SI" sz="2000" dirty="0" smtClean="0"/>
              <a:t> is </a:t>
            </a:r>
            <a:r>
              <a:rPr lang="sl-SI" sz="2000" dirty="0" err="1" smtClean="0"/>
              <a:t>often</a:t>
            </a:r>
            <a:r>
              <a:rPr lang="sl-SI" sz="2000" dirty="0" smtClean="0"/>
              <a:t> </a:t>
            </a:r>
            <a:r>
              <a:rPr lang="sl-SI" sz="2000" dirty="0" err="1" smtClean="0"/>
              <a:t>called</a:t>
            </a:r>
            <a:r>
              <a:rPr lang="sl-SI" sz="2000" dirty="0" smtClean="0"/>
              <a:t> a </a:t>
            </a:r>
            <a:r>
              <a:rPr lang="sl-SI" sz="2000" b="1" dirty="0" err="1" smtClean="0"/>
              <a:t>metadata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description</a:t>
            </a:r>
            <a:endParaRPr lang="sl-SI" sz="2000" b="1" dirty="0"/>
          </a:p>
        </p:txBody>
      </p:sp>
      <p:sp>
        <p:nvSpPr>
          <p:cNvPr id="16" name="Označba mesta no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 dirty="0"/>
          </a:p>
        </p:txBody>
      </p:sp>
      <p:pic>
        <p:nvPicPr>
          <p:cNvPr id="1028" name="Picture 4" descr="Author card: Grisham, John.  'PS3557 .R5355 F57 1991' in upper left corner. 'Grisham, John. The firm / John Grisham. 1st. ed. New York: Doubleday, c1991. 421p. ; 24 cn. 1. Government investigators--Fiction. 2. Organized crime--Fiction.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1" y="3985560"/>
            <a:ext cx="4108346" cy="254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58073" y="6027598"/>
            <a:ext cx="5266185" cy="307777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sl-SI" sz="1400" dirty="0"/>
              <a:t>http://www.usg.edu/galileo/skills/unit04/primer04_04.phtml</a:t>
            </a:r>
          </a:p>
        </p:txBody>
      </p:sp>
    </p:spTree>
    <p:extLst>
      <p:ext uri="{BB962C8B-B14F-4D97-AF65-F5344CB8AC3E}">
        <p14:creationId xmlns:p14="http://schemas.microsoft.com/office/powerpoint/2010/main" val="31718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Fundamental</a:t>
            </a:r>
            <a:r>
              <a:rPr lang="sl-SI" dirty="0" smtClean="0"/>
              <a:t> </a:t>
            </a:r>
            <a:r>
              <a:rPr lang="sl-SI" dirty="0" err="1" smtClean="0"/>
              <a:t>concepts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1"/>
          </p:nvPr>
        </p:nvSpPr>
        <p:spPr>
          <a:xfrm>
            <a:off x="646111" y="1447800"/>
            <a:ext cx="5499105" cy="4729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err="1" smtClean="0"/>
              <a:t>Controlled</a:t>
            </a:r>
            <a:r>
              <a:rPr lang="sl-SI" b="1" dirty="0" smtClean="0"/>
              <a:t> </a:t>
            </a:r>
            <a:r>
              <a:rPr lang="sl-SI" b="1" dirty="0" err="1" smtClean="0"/>
              <a:t>vocabulary</a:t>
            </a:r>
            <a:endParaRPr lang="sl-SI" b="1" dirty="0" smtClean="0"/>
          </a:p>
          <a:p>
            <a:r>
              <a:rPr lang="sl-SI" dirty="0" smtClean="0"/>
              <a:t>List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terms</a:t>
            </a:r>
            <a:r>
              <a:rPr lang="sl-SI" dirty="0" smtClean="0"/>
              <a:t> to be used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indexing</a:t>
            </a:r>
            <a:endParaRPr lang="sl-SI" dirty="0" smtClean="0"/>
          </a:p>
          <a:p>
            <a:r>
              <a:rPr lang="sl-SI" dirty="0" err="1" smtClean="0"/>
              <a:t>Controlls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variability</a:t>
            </a:r>
            <a:r>
              <a:rPr lang="sl-SI" dirty="0" smtClean="0"/>
              <a:t> / </a:t>
            </a:r>
            <a:r>
              <a:rPr lang="sl-SI" dirty="0" err="1" smtClean="0"/>
              <a:t>redundancy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natural</a:t>
            </a:r>
            <a:r>
              <a:rPr lang="sl-SI" dirty="0" smtClean="0"/>
              <a:t> </a:t>
            </a:r>
            <a:r>
              <a:rPr lang="sl-SI" dirty="0" err="1" smtClean="0"/>
              <a:t>language</a:t>
            </a:r>
            <a:r>
              <a:rPr lang="sl-SI" dirty="0" smtClean="0"/>
              <a:t>, </a:t>
            </a:r>
            <a:r>
              <a:rPr lang="sl-SI" dirty="0" err="1" smtClean="0"/>
              <a:t>helps</a:t>
            </a:r>
            <a:r>
              <a:rPr lang="sl-SI" dirty="0" smtClean="0"/>
              <a:t> </a:t>
            </a:r>
            <a:r>
              <a:rPr lang="sl-SI" dirty="0" err="1" smtClean="0"/>
              <a:t>maintain</a:t>
            </a:r>
            <a:r>
              <a:rPr lang="sl-SI" dirty="0" smtClean="0"/>
              <a:t> </a:t>
            </a:r>
            <a:r>
              <a:rPr lang="sl-SI" dirty="0" err="1" smtClean="0"/>
              <a:t>consistency</a:t>
            </a:r>
            <a:endParaRPr lang="sl-SI" dirty="0" smtClean="0"/>
          </a:p>
          <a:p>
            <a:r>
              <a:rPr lang="sl-SI" dirty="0" err="1" smtClean="0"/>
              <a:t>Examples</a:t>
            </a:r>
            <a:r>
              <a:rPr lang="sl-SI" dirty="0" smtClean="0"/>
              <a:t>: </a:t>
            </a:r>
            <a:r>
              <a:rPr lang="sl-SI" dirty="0" err="1" smtClean="0"/>
              <a:t>keyword</a:t>
            </a:r>
            <a:r>
              <a:rPr lang="sl-SI" dirty="0" smtClean="0"/>
              <a:t> </a:t>
            </a:r>
            <a:r>
              <a:rPr lang="sl-SI" dirty="0" err="1" smtClean="0"/>
              <a:t>lists</a:t>
            </a:r>
            <a:r>
              <a:rPr lang="sl-SI" dirty="0" smtClean="0"/>
              <a:t>, </a:t>
            </a:r>
            <a:r>
              <a:rPr lang="sl-SI" dirty="0" err="1" smtClean="0"/>
              <a:t>subject</a:t>
            </a:r>
            <a:r>
              <a:rPr lang="sl-SI" dirty="0" smtClean="0"/>
              <a:t> </a:t>
            </a:r>
            <a:r>
              <a:rPr lang="sl-SI" dirty="0" err="1" smtClean="0"/>
              <a:t>headings</a:t>
            </a:r>
            <a:r>
              <a:rPr lang="sl-SI" dirty="0" smtClean="0"/>
              <a:t>, </a:t>
            </a:r>
            <a:r>
              <a:rPr lang="sl-SI" dirty="0" err="1" smtClean="0"/>
              <a:t>classifications</a:t>
            </a:r>
            <a:r>
              <a:rPr lang="sl-SI" dirty="0" smtClean="0"/>
              <a:t>, </a:t>
            </a:r>
            <a:r>
              <a:rPr lang="sl-SI" dirty="0" err="1" smtClean="0"/>
              <a:t>thesauri</a:t>
            </a:r>
            <a:r>
              <a:rPr lang="sl-SI" dirty="0" smtClean="0"/>
              <a:t>, </a:t>
            </a:r>
            <a:r>
              <a:rPr lang="sl-SI" dirty="0" err="1" smtClean="0"/>
              <a:t>authorities</a:t>
            </a:r>
            <a:r>
              <a:rPr lang="sl-SI" dirty="0" smtClean="0"/>
              <a:t>, </a:t>
            </a:r>
            <a:r>
              <a:rPr lang="sl-SI" dirty="0" err="1" smtClean="0"/>
              <a:t>taxonomies</a:t>
            </a:r>
            <a:endParaRPr lang="sl-SI" dirty="0" smtClean="0"/>
          </a:p>
          <a:p>
            <a:r>
              <a:rPr lang="sl-SI" dirty="0" err="1" smtClean="0"/>
              <a:t>Opposition</a:t>
            </a:r>
            <a:r>
              <a:rPr lang="sl-SI" dirty="0" smtClean="0"/>
              <a:t>: </a:t>
            </a:r>
            <a:r>
              <a:rPr lang="sl-SI" dirty="0" err="1" smtClean="0"/>
              <a:t>uncontrolled</a:t>
            </a:r>
            <a:r>
              <a:rPr lang="sl-SI" dirty="0" smtClean="0"/>
              <a:t> list (</a:t>
            </a:r>
            <a:r>
              <a:rPr lang="sl-SI" dirty="0" err="1" smtClean="0"/>
              <a:t>full-text</a:t>
            </a:r>
            <a:r>
              <a:rPr lang="sl-SI" dirty="0" smtClean="0"/>
              <a:t>, </a:t>
            </a:r>
            <a:r>
              <a:rPr lang="sl-SI" dirty="0" err="1" smtClean="0"/>
              <a:t>tags</a:t>
            </a:r>
            <a:r>
              <a:rPr lang="sl-SI" dirty="0" smtClean="0"/>
              <a:t>, …)</a:t>
            </a:r>
          </a:p>
          <a:p>
            <a:r>
              <a:rPr lang="sl-SI" dirty="0" err="1" smtClean="0"/>
              <a:t>Solution</a:t>
            </a:r>
            <a:r>
              <a:rPr lang="sl-SI" dirty="0" smtClean="0"/>
              <a:t>: </a:t>
            </a:r>
            <a:r>
              <a:rPr lang="sl-SI" dirty="0" err="1" smtClean="0"/>
              <a:t>both</a:t>
            </a: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sz="half" idx="2"/>
          </p:nvPr>
        </p:nvSpPr>
        <p:spPr>
          <a:xfrm>
            <a:off x="6145216" y="1447800"/>
            <a:ext cx="5208584" cy="510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err="1" smtClean="0"/>
              <a:t>Facet</a:t>
            </a:r>
            <a:r>
              <a:rPr lang="sl-SI" b="1" dirty="0" smtClean="0"/>
              <a:t> </a:t>
            </a:r>
            <a:r>
              <a:rPr lang="sl-SI" b="1" dirty="0" err="1" smtClean="0"/>
              <a:t>analysis</a:t>
            </a:r>
            <a:endParaRPr lang="sl-SI" b="1" dirty="0" smtClean="0"/>
          </a:p>
          <a:p>
            <a:r>
              <a:rPr lang="sl-SI" dirty="0" err="1" smtClean="0"/>
              <a:t>Division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concepts</a:t>
            </a:r>
            <a:r>
              <a:rPr lang="sl-SI" dirty="0" smtClean="0"/>
              <a:t> </a:t>
            </a:r>
            <a:r>
              <a:rPr lang="sl-SI" dirty="0" err="1" smtClean="0"/>
              <a:t>within</a:t>
            </a:r>
            <a:r>
              <a:rPr lang="sl-SI" dirty="0" smtClean="0"/>
              <a:t> a </a:t>
            </a:r>
            <a:r>
              <a:rPr lang="sl-SI" dirty="0" err="1" smtClean="0"/>
              <a:t>subject</a:t>
            </a:r>
            <a:r>
              <a:rPr lang="sl-SI" dirty="0" smtClean="0"/>
              <a:t> </a:t>
            </a:r>
            <a:r>
              <a:rPr lang="sl-SI" dirty="0" err="1" smtClean="0"/>
              <a:t>domain</a:t>
            </a:r>
            <a:r>
              <a:rPr lang="sl-SI" dirty="0" smtClean="0"/>
              <a:t> </a:t>
            </a:r>
            <a:r>
              <a:rPr lang="sl-SI" dirty="0" err="1" smtClean="0"/>
              <a:t>into</a:t>
            </a:r>
            <a:r>
              <a:rPr lang="sl-SI" dirty="0" smtClean="0"/>
              <a:t> </a:t>
            </a:r>
            <a:r>
              <a:rPr lang="sl-SI" dirty="0" err="1" smtClean="0"/>
              <a:t>consistent</a:t>
            </a:r>
            <a:r>
              <a:rPr lang="sl-SI" dirty="0" smtClean="0"/>
              <a:t> </a:t>
            </a:r>
            <a:r>
              <a:rPr lang="sl-SI" dirty="0" err="1" smtClean="0"/>
              <a:t>sections</a:t>
            </a:r>
            <a:r>
              <a:rPr lang="sl-SI" dirty="0" smtClean="0"/>
              <a:t> – </a:t>
            </a:r>
            <a:r>
              <a:rPr lang="sl-SI" dirty="0" err="1" smtClean="0"/>
              <a:t>facets</a:t>
            </a:r>
            <a:r>
              <a:rPr lang="sl-SI" dirty="0" smtClean="0"/>
              <a:t> </a:t>
            </a:r>
          </a:p>
          <a:p>
            <a:r>
              <a:rPr lang="sl-SI" dirty="0" err="1" smtClean="0"/>
              <a:t>This</a:t>
            </a:r>
            <a:r>
              <a:rPr lang="sl-SI" dirty="0" smtClean="0"/>
              <a:t> </a:t>
            </a:r>
            <a:r>
              <a:rPr lang="sl-SI" dirty="0" err="1" smtClean="0"/>
              <a:t>principle</a:t>
            </a:r>
            <a:r>
              <a:rPr lang="sl-SI" dirty="0" smtClean="0"/>
              <a:t> </a:t>
            </a:r>
            <a:r>
              <a:rPr lang="sl-SI" dirty="0" err="1" smtClean="0"/>
              <a:t>helps</a:t>
            </a:r>
            <a:r>
              <a:rPr lang="sl-SI" dirty="0" smtClean="0"/>
              <a:t> make </a:t>
            </a:r>
            <a:r>
              <a:rPr lang="sl-SI" dirty="0" err="1" smtClean="0"/>
              <a:t>classifications</a:t>
            </a:r>
            <a:r>
              <a:rPr lang="sl-SI" dirty="0" smtClean="0"/>
              <a:t>, </a:t>
            </a:r>
            <a:r>
              <a:rPr lang="sl-SI" dirty="0" err="1" smtClean="0"/>
              <a:t>thesauri</a:t>
            </a:r>
            <a:r>
              <a:rPr lang="sl-SI" dirty="0" smtClean="0"/>
              <a:t> </a:t>
            </a:r>
            <a:r>
              <a:rPr lang="sl-SI" dirty="0" err="1" smtClean="0"/>
              <a:t>etc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Example</a:t>
            </a:r>
            <a:r>
              <a:rPr lang="sl-SI" dirty="0" smtClean="0"/>
              <a:t>: HISTORIC BUILDINGS</a:t>
            </a:r>
          </a:p>
          <a:p>
            <a:pPr lvl="1"/>
            <a:r>
              <a:rPr lang="sl-SI" dirty="0" smtClean="0"/>
              <a:t>PURPOSE: </a:t>
            </a:r>
            <a:r>
              <a:rPr lang="sl-SI" dirty="0" err="1" smtClean="0"/>
              <a:t>house</a:t>
            </a:r>
            <a:r>
              <a:rPr lang="sl-SI" dirty="0" smtClean="0"/>
              <a:t>, </a:t>
            </a:r>
            <a:r>
              <a:rPr lang="sl-SI" dirty="0" err="1" smtClean="0"/>
              <a:t>school</a:t>
            </a:r>
            <a:r>
              <a:rPr lang="sl-SI" dirty="0" smtClean="0"/>
              <a:t>, </a:t>
            </a:r>
            <a:r>
              <a:rPr lang="sl-SI" dirty="0" err="1" smtClean="0"/>
              <a:t>church</a:t>
            </a:r>
            <a:r>
              <a:rPr lang="sl-SI" dirty="0" smtClean="0"/>
              <a:t>,…</a:t>
            </a:r>
          </a:p>
          <a:p>
            <a:pPr lvl="1"/>
            <a:r>
              <a:rPr lang="sl-SI" dirty="0" smtClean="0"/>
              <a:t>STYLE: </a:t>
            </a:r>
            <a:r>
              <a:rPr lang="sl-SI" dirty="0" err="1" smtClean="0"/>
              <a:t>Gothic</a:t>
            </a:r>
            <a:r>
              <a:rPr lang="sl-SI" dirty="0" smtClean="0"/>
              <a:t>, </a:t>
            </a:r>
            <a:r>
              <a:rPr lang="sl-SI" dirty="0" err="1" smtClean="0"/>
              <a:t>classical</a:t>
            </a:r>
            <a:r>
              <a:rPr lang="sl-SI" dirty="0" smtClean="0"/>
              <a:t>, …</a:t>
            </a:r>
          </a:p>
          <a:p>
            <a:pPr lvl="1"/>
            <a:r>
              <a:rPr lang="sl-SI" dirty="0" smtClean="0"/>
              <a:t>AGE: </a:t>
            </a:r>
            <a:r>
              <a:rPr lang="sl-SI" dirty="0" err="1" smtClean="0"/>
              <a:t>Victorian</a:t>
            </a:r>
            <a:r>
              <a:rPr lang="sl-SI" dirty="0" smtClean="0"/>
              <a:t>, </a:t>
            </a:r>
            <a:r>
              <a:rPr lang="sl-SI" dirty="0" err="1" smtClean="0"/>
              <a:t>medieval</a:t>
            </a:r>
            <a:r>
              <a:rPr lang="sl-SI" dirty="0" smtClean="0"/>
              <a:t>, …</a:t>
            </a:r>
          </a:p>
          <a:p>
            <a:pPr lvl="1"/>
            <a:r>
              <a:rPr lang="sl-SI" dirty="0" smtClean="0"/>
              <a:t>CONSTRUCTION: </a:t>
            </a:r>
            <a:r>
              <a:rPr lang="sl-SI" dirty="0" err="1"/>
              <a:t>stone</a:t>
            </a:r>
            <a:r>
              <a:rPr lang="sl-SI" dirty="0"/>
              <a:t>, </a:t>
            </a:r>
            <a:r>
              <a:rPr lang="sl-SI" dirty="0" err="1"/>
              <a:t>brick</a:t>
            </a:r>
            <a:r>
              <a:rPr lang="sl-SI" dirty="0"/>
              <a:t>, </a:t>
            </a:r>
            <a:r>
              <a:rPr lang="sl-SI" dirty="0" err="1" smtClean="0"/>
              <a:t>timber</a:t>
            </a:r>
            <a:r>
              <a:rPr lang="sl-SI" dirty="0" smtClean="0"/>
              <a:t>, …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73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566058" y="481747"/>
            <a:ext cx="9712886" cy="1400530"/>
          </a:xfrm>
        </p:spPr>
        <p:txBody>
          <a:bodyPr>
            <a:normAutofit/>
          </a:bodyPr>
          <a:lstStyle/>
          <a:p>
            <a:r>
              <a:rPr lang="sl-SI" dirty="0" err="1" smtClean="0"/>
              <a:t>Tools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</a:t>
            </a:r>
            <a:r>
              <a:rPr lang="sl-SI" dirty="0" err="1" smtClean="0"/>
              <a:t>organization</a:t>
            </a:r>
            <a:r>
              <a:rPr lang="sl-SI" dirty="0" smtClean="0"/>
              <a:t> (1)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566058" y="1447800"/>
            <a:ext cx="10029371" cy="4800599"/>
          </a:xfrm>
        </p:spPr>
        <p:txBody>
          <a:bodyPr>
            <a:normAutofit lnSpcReduction="10000"/>
          </a:bodyPr>
          <a:lstStyle/>
          <a:p>
            <a:r>
              <a:rPr lang="sl-SI" dirty="0" err="1" smtClean="0"/>
              <a:t>Terminologies</a:t>
            </a:r>
            <a:r>
              <a:rPr lang="sl-SI" dirty="0" smtClean="0"/>
              <a:t> (term </a:t>
            </a:r>
            <a:r>
              <a:rPr lang="sl-SI" dirty="0" err="1" smtClean="0"/>
              <a:t>lists</a:t>
            </a:r>
            <a:r>
              <a:rPr lang="sl-SI" dirty="0" smtClean="0"/>
              <a:t>)</a:t>
            </a:r>
          </a:p>
          <a:p>
            <a:pPr lvl="1"/>
            <a:r>
              <a:rPr lang="sl-SI" dirty="0" err="1" smtClean="0"/>
              <a:t>Lists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terms</a:t>
            </a:r>
            <a:r>
              <a:rPr lang="sl-SI" dirty="0" smtClean="0"/>
              <a:t>, </a:t>
            </a:r>
            <a:r>
              <a:rPr lang="sl-SI" dirty="0" err="1" smtClean="0"/>
              <a:t>usually</a:t>
            </a:r>
            <a:r>
              <a:rPr lang="sl-SI" dirty="0" smtClean="0"/>
              <a:t> used in a discipline</a:t>
            </a:r>
          </a:p>
          <a:p>
            <a:pPr lvl="1"/>
            <a:r>
              <a:rPr lang="sl-SI" dirty="0" err="1" smtClean="0"/>
              <a:t>Dictionaries</a:t>
            </a:r>
            <a:r>
              <a:rPr lang="sl-SI" dirty="0" smtClean="0"/>
              <a:t> / </a:t>
            </a:r>
            <a:r>
              <a:rPr lang="sl-SI" dirty="0" err="1" smtClean="0"/>
              <a:t>glossaries</a:t>
            </a:r>
            <a:r>
              <a:rPr lang="sl-SI" dirty="0" smtClean="0"/>
              <a:t>, </a:t>
            </a:r>
            <a:r>
              <a:rPr lang="sl-SI" dirty="0" err="1" smtClean="0"/>
              <a:t>subject</a:t>
            </a:r>
            <a:r>
              <a:rPr lang="sl-SI" dirty="0" smtClean="0"/>
              <a:t> </a:t>
            </a:r>
            <a:r>
              <a:rPr lang="sl-SI" dirty="0" err="1" smtClean="0"/>
              <a:t>heading</a:t>
            </a:r>
            <a:r>
              <a:rPr lang="sl-SI" dirty="0" smtClean="0"/>
              <a:t> </a:t>
            </a:r>
            <a:r>
              <a:rPr lang="sl-SI" dirty="0" err="1" smtClean="0"/>
              <a:t>slists</a:t>
            </a:r>
            <a:r>
              <a:rPr lang="sl-SI" dirty="0" smtClean="0"/>
              <a:t>, </a:t>
            </a:r>
            <a:r>
              <a:rPr lang="sl-SI" dirty="0" err="1" smtClean="0"/>
              <a:t>thesauri</a:t>
            </a:r>
            <a:r>
              <a:rPr lang="sl-SI" dirty="0" smtClean="0"/>
              <a:t>, </a:t>
            </a:r>
            <a:r>
              <a:rPr lang="sl-SI" dirty="0" err="1" smtClean="0"/>
              <a:t>taxonomies</a:t>
            </a:r>
            <a:r>
              <a:rPr lang="sl-SI" dirty="0" smtClean="0"/>
              <a:t> </a:t>
            </a:r>
          </a:p>
          <a:p>
            <a:r>
              <a:rPr lang="sl-SI" dirty="0" err="1" smtClean="0"/>
              <a:t>Metadata</a:t>
            </a:r>
            <a:r>
              <a:rPr lang="sl-SI" dirty="0" smtClean="0"/>
              <a:t> </a:t>
            </a:r>
            <a:r>
              <a:rPr lang="sl-SI" dirty="0" smtClean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sl-SI" dirty="0" smtClean="0">
                <a:sym typeface="Wingdings" panose="05000000000000000000" pitchFamily="2" charset="2"/>
              </a:rPr>
              <a:t>‚data </a:t>
            </a:r>
            <a:r>
              <a:rPr lang="sl-SI" dirty="0" err="1" smtClean="0">
                <a:sym typeface="Wingdings" panose="05000000000000000000" pitchFamily="2" charset="2"/>
              </a:rPr>
              <a:t>about</a:t>
            </a:r>
            <a:r>
              <a:rPr lang="sl-SI" dirty="0" smtClean="0">
                <a:sym typeface="Wingdings" panose="05000000000000000000" pitchFamily="2" charset="2"/>
              </a:rPr>
              <a:t> data‘; „</a:t>
            </a:r>
            <a:r>
              <a:rPr lang="en-US" dirty="0" smtClean="0"/>
              <a:t>structured </a:t>
            </a:r>
            <a:r>
              <a:rPr lang="en-US" dirty="0"/>
              <a:t>information that describes, explains, locates, or otherwise makes it easier to retrieve, use, or manage an information </a:t>
            </a:r>
            <a:r>
              <a:rPr lang="en-US" dirty="0" smtClean="0"/>
              <a:t>resource</a:t>
            </a:r>
            <a:r>
              <a:rPr lang="sl-SI" dirty="0" smtClean="0"/>
              <a:t>“ (NISO, 2004)</a:t>
            </a:r>
            <a:r>
              <a:rPr lang="en-US" dirty="0" smtClean="0"/>
              <a:t> </a:t>
            </a:r>
            <a:endParaRPr lang="sl-SI" dirty="0" smtClean="0"/>
          </a:p>
          <a:p>
            <a:r>
              <a:rPr lang="sl-SI" dirty="0" err="1" smtClean="0"/>
              <a:t>Resource</a:t>
            </a:r>
            <a:r>
              <a:rPr lang="sl-SI" dirty="0" smtClean="0"/>
              <a:t> </a:t>
            </a:r>
            <a:r>
              <a:rPr lang="sl-SI" dirty="0" err="1" smtClean="0"/>
              <a:t>description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cataloguing</a:t>
            </a:r>
            <a:endParaRPr lang="sl-SI" dirty="0" smtClean="0"/>
          </a:p>
          <a:p>
            <a:pPr lvl="1"/>
            <a:r>
              <a:rPr lang="sl-SI" dirty="0" err="1" smtClean="0"/>
              <a:t>Provision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b="1" dirty="0" err="1" smtClean="0"/>
              <a:t>descriptive</a:t>
            </a:r>
            <a:r>
              <a:rPr lang="sl-SI" b="1" dirty="0" smtClean="0"/>
              <a:t> </a:t>
            </a:r>
            <a:r>
              <a:rPr lang="sl-SI" b="1" dirty="0" err="1" smtClean="0"/>
              <a:t>metadata</a:t>
            </a:r>
            <a:r>
              <a:rPr lang="sl-SI" dirty="0" smtClean="0"/>
              <a:t> on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u="sng" dirty="0" err="1" smtClean="0"/>
              <a:t>physical</a:t>
            </a:r>
            <a:r>
              <a:rPr lang="sl-SI" u="sng" dirty="0" smtClean="0"/>
              <a:t> form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a </a:t>
            </a:r>
            <a:r>
              <a:rPr lang="sl-SI" dirty="0" err="1" smtClean="0"/>
              <a:t>document</a:t>
            </a:r>
            <a:endParaRPr lang="sl-SI" dirty="0" smtClean="0"/>
          </a:p>
          <a:p>
            <a:pPr lvl="1"/>
            <a:r>
              <a:rPr lang="sl-SI" dirty="0" err="1" smtClean="0"/>
              <a:t>Functions</a:t>
            </a:r>
            <a:r>
              <a:rPr lang="sl-SI" dirty="0" smtClean="0"/>
              <a:t>: </a:t>
            </a:r>
          </a:p>
          <a:p>
            <a:pPr lvl="2"/>
            <a:r>
              <a:rPr lang="sl-SI" dirty="0" err="1" smtClean="0"/>
              <a:t>Traditional</a:t>
            </a:r>
            <a:r>
              <a:rPr lang="sl-SI" dirty="0" smtClean="0"/>
              <a:t> (</a:t>
            </a:r>
            <a:r>
              <a:rPr lang="sl-SI" dirty="0" err="1" smtClean="0"/>
              <a:t>Cutter</a:t>
            </a:r>
            <a:r>
              <a:rPr lang="sl-SI" dirty="0" smtClean="0"/>
              <a:t>): </a:t>
            </a:r>
            <a:r>
              <a:rPr lang="sl-SI" dirty="0" err="1" smtClean="0"/>
              <a:t>finding</a:t>
            </a:r>
            <a:r>
              <a:rPr lang="sl-SI" dirty="0" smtClean="0"/>
              <a:t> </a:t>
            </a:r>
            <a:r>
              <a:rPr lang="sl-SI" dirty="0" err="1" smtClean="0"/>
              <a:t>resources</a:t>
            </a:r>
            <a:r>
              <a:rPr lang="sl-SI" dirty="0" smtClean="0"/>
              <a:t>, </a:t>
            </a:r>
            <a:r>
              <a:rPr lang="sl-SI" dirty="0" err="1" smtClean="0"/>
              <a:t>showing</a:t>
            </a:r>
            <a:r>
              <a:rPr lang="sl-SI" dirty="0" smtClean="0"/>
              <a:t> </a:t>
            </a:r>
            <a:r>
              <a:rPr lang="sl-SI" dirty="0" err="1" smtClean="0"/>
              <a:t>available</a:t>
            </a:r>
            <a:r>
              <a:rPr lang="sl-SI" dirty="0" smtClean="0"/>
              <a:t> </a:t>
            </a:r>
            <a:r>
              <a:rPr lang="sl-SI" dirty="0" err="1" smtClean="0"/>
              <a:t>resources</a:t>
            </a:r>
            <a:r>
              <a:rPr lang="sl-SI" dirty="0" smtClean="0"/>
              <a:t>, </a:t>
            </a:r>
            <a:r>
              <a:rPr lang="sl-SI" dirty="0" err="1" smtClean="0"/>
              <a:t>choosing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best</a:t>
            </a:r>
            <a:r>
              <a:rPr lang="sl-SI" dirty="0" smtClean="0"/>
              <a:t> </a:t>
            </a:r>
            <a:r>
              <a:rPr lang="sl-SI" dirty="0" err="1" smtClean="0"/>
              <a:t>resource</a:t>
            </a:r>
            <a:endParaRPr lang="sl-SI" dirty="0" smtClean="0"/>
          </a:p>
          <a:p>
            <a:pPr lvl="2"/>
            <a:r>
              <a:rPr lang="sl-SI" dirty="0" err="1" smtClean="0"/>
              <a:t>Today</a:t>
            </a:r>
            <a:r>
              <a:rPr lang="sl-SI" dirty="0" smtClean="0"/>
              <a:t> (FRBR): </a:t>
            </a:r>
            <a:r>
              <a:rPr lang="en-US" dirty="0"/>
              <a:t>find, identify, select, and </a:t>
            </a:r>
            <a:r>
              <a:rPr lang="en-US" dirty="0" smtClean="0"/>
              <a:t>obtain</a:t>
            </a:r>
            <a:endParaRPr lang="sl-SI" dirty="0" smtClean="0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194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3541" y="394662"/>
            <a:ext cx="9706429" cy="1400530"/>
          </a:xfrm>
        </p:spPr>
        <p:txBody>
          <a:bodyPr>
            <a:normAutofit/>
          </a:bodyPr>
          <a:lstStyle/>
          <a:p>
            <a:r>
              <a:rPr lang="sl-SI" dirty="0" err="1"/>
              <a:t>Tools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information</a:t>
            </a:r>
            <a:r>
              <a:rPr lang="sl-SI" dirty="0"/>
              <a:t> </a:t>
            </a:r>
            <a:r>
              <a:rPr lang="sl-SI" dirty="0" err="1" smtClean="0"/>
              <a:t>organization</a:t>
            </a:r>
            <a:r>
              <a:rPr lang="sl-SI" dirty="0" smtClean="0"/>
              <a:t> (2)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11200" y="1447800"/>
            <a:ext cx="10642600" cy="5069377"/>
          </a:xfrm>
        </p:spPr>
        <p:txBody>
          <a:bodyPr>
            <a:normAutofit fontScale="92500" lnSpcReduction="10000"/>
          </a:bodyPr>
          <a:lstStyle/>
          <a:p>
            <a:r>
              <a:rPr lang="sl-SI" dirty="0" err="1"/>
              <a:t>Subject</a:t>
            </a:r>
            <a:r>
              <a:rPr lang="sl-SI" dirty="0"/>
              <a:t> </a:t>
            </a:r>
            <a:r>
              <a:rPr lang="sl-SI" dirty="0" err="1"/>
              <a:t>description</a:t>
            </a:r>
            <a:endParaRPr lang="sl-SI" dirty="0"/>
          </a:p>
          <a:p>
            <a:pPr lvl="1"/>
            <a:r>
              <a:rPr lang="sl-SI" dirty="0" err="1"/>
              <a:t>Provision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descriptive</a:t>
            </a:r>
            <a:r>
              <a:rPr lang="sl-SI" dirty="0"/>
              <a:t> </a:t>
            </a:r>
            <a:r>
              <a:rPr lang="sl-SI" dirty="0" err="1"/>
              <a:t>metadata</a:t>
            </a:r>
            <a:r>
              <a:rPr lang="sl-SI" dirty="0"/>
              <a:t>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u="sng" dirty="0" err="1"/>
              <a:t>content</a:t>
            </a:r>
            <a:r>
              <a:rPr lang="sl-SI" dirty="0"/>
              <a:t> (</a:t>
            </a:r>
            <a:r>
              <a:rPr lang="sl-SI" dirty="0" err="1"/>
              <a:t>aboutness</a:t>
            </a:r>
            <a:r>
              <a:rPr lang="sl-SI" dirty="0"/>
              <a:t>)</a:t>
            </a:r>
          </a:p>
          <a:p>
            <a:pPr lvl="1"/>
            <a:r>
              <a:rPr lang="sl-SI" dirty="0" err="1" smtClean="0"/>
              <a:t>Ontologies</a:t>
            </a:r>
            <a:endParaRPr lang="sl-SI" dirty="0" smtClean="0"/>
          </a:p>
          <a:p>
            <a:pPr lvl="1"/>
            <a:r>
              <a:rPr lang="sl-SI" dirty="0" err="1" smtClean="0"/>
              <a:t>Systematic</a:t>
            </a:r>
            <a:r>
              <a:rPr lang="sl-SI" dirty="0" smtClean="0"/>
              <a:t> </a:t>
            </a:r>
            <a:r>
              <a:rPr lang="sl-SI" dirty="0" err="1" smtClean="0"/>
              <a:t>vocabularies</a:t>
            </a:r>
            <a:r>
              <a:rPr lang="sl-SI" dirty="0" smtClean="0"/>
              <a:t>: </a:t>
            </a:r>
            <a:r>
              <a:rPr lang="sl-SI" dirty="0" err="1" smtClean="0"/>
              <a:t>classification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taxonomy</a:t>
            </a:r>
            <a:endParaRPr lang="sl-SI" dirty="0" smtClean="0"/>
          </a:p>
          <a:p>
            <a:pPr lvl="2"/>
            <a:r>
              <a:rPr lang="sl-SI" dirty="0" err="1" smtClean="0"/>
              <a:t>Systems</a:t>
            </a:r>
            <a:r>
              <a:rPr lang="sl-SI" dirty="0" smtClean="0"/>
              <a:t> </a:t>
            </a:r>
            <a:r>
              <a:rPr lang="sl-SI" dirty="0" err="1"/>
              <a:t>trying</a:t>
            </a:r>
            <a:r>
              <a:rPr lang="sl-SI" dirty="0"/>
              <a:t> to show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hierarchical</a:t>
            </a:r>
            <a:r>
              <a:rPr lang="sl-SI" dirty="0"/>
              <a:t> </a:t>
            </a:r>
            <a:r>
              <a:rPr lang="sl-SI" dirty="0" err="1"/>
              <a:t>relationships</a:t>
            </a:r>
            <a:r>
              <a:rPr lang="sl-SI" dirty="0"/>
              <a:t> </a:t>
            </a:r>
            <a:r>
              <a:rPr lang="sl-SI" dirty="0" err="1"/>
              <a:t>between</a:t>
            </a:r>
            <a:r>
              <a:rPr lang="sl-SI" dirty="0"/>
              <a:t> </a:t>
            </a:r>
            <a:r>
              <a:rPr lang="sl-SI" dirty="0" err="1"/>
              <a:t>concepts</a:t>
            </a:r>
            <a:endParaRPr lang="sl-SI" dirty="0"/>
          </a:p>
          <a:p>
            <a:pPr lvl="1"/>
            <a:r>
              <a:rPr lang="sl-SI" dirty="0" err="1"/>
              <a:t>Alphabetic</a:t>
            </a:r>
            <a:r>
              <a:rPr lang="sl-SI" dirty="0"/>
              <a:t> </a:t>
            </a:r>
            <a:r>
              <a:rPr lang="sl-SI" dirty="0" err="1"/>
              <a:t>vocabularies</a:t>
            </a:r>
            <a:r>
              <a:rPr lang="sl-SI" dirty="0"/>
              <a:t>: </a:t>
            </a:r>
            <a:r>
              <a:rPr lang="sl-SI" dirty="0" err="1"/>
              <a:t>subject</a:t>
            </a:r>
            <a:r>
              <a:rPr lang="sl-SI" dirty="0"/>
              <a:t> </a:t>
            </a:r>
            <a:r>
              <a:rPr lang="sl-SI" dirty="0" err="1" smtClean="0"/>
              <a:t>headings</a:t>
            </a:r>
            <a:r>
              <a:rPr lang="sl-SI" dirty="0" smtClean="0"/>
              <a:t> </a:t>
            </a:r>
            <a:r>
              <a:rPr lang="sl-SI" dirty="0" err="1" smtClean="0"/>
              <a:t>lists</a:t>
            </a:r>
            <a:r>
              <a:rPr lang="sl-SI" dirty="0" smtClean="0"/>
              <a:t>, </a:t>
            </a:r>
            <a:r>
              <a:rPr lang="sl-SI" dirty="0" err="1"/>
              <a:t>thesauri</a:t>
            </a:r>
            <a:endParaRPr lang="sl-SI" dirty="0"/>
          </a:p>
          <a:p>
            <a:pPr lvl="2"/>
            <a:r>
              <a:rPr lang="sl-SI" dirty="0" err="1"/>
              <a:t>Terms</a:t>
            </a:r>
            <a:r>
              <a:rPr lang="sl-SI" dirty="0"/>
              <a:t> </a:t>
            </a:r>
            <a:r>
              <a:rPr lang="sl-SI" dirty="0" err="1"/>
              <a:t>arranged</a:t>
            </a:r>
            <a:r>
              <a:rPr lang="sl-SI" dirty="0"/>
              <a:t> in </a:t>
            </a:r>
            <a:r>
              <a:rPr lang="sl-SI" dirty="0" err="1"/>
              <a:t>alphabetical</a:t>
            </a:r>
            <a:r>
              <a:rPr lang="sl-SI" dirty="0"/>
              <a:t> </a:t>
            </a:r>
            <a:r>
              <a:rPr lang="sl-SI" dirty="0" err="1"/>
              <a:t>order</a:t>
            </a:r>
            <a:endParaRPr lang="sl-SI" dirty="0"/>
          </a:p>
          <a:p>
            <a:r>
              <a:rPr lang="sl-SI" dirty="0" err="1"/>
              <a:t>Abstracting</a:t>
            </a:r>
            <a:endParaRPr lang="sl-SI" dirty="0"/>
          </a:p>
          <a:p>
            <a:pPr lvl="1"/>
            <a:r>
              <a:rPr lang="sl-SI" dirty="0" err="1"/>
              <a:t>Abstract</a:t>
            </a:r>
            <a:r>
              <a:rPr lang="sl-SI" dirty="0"/>
              <a:t>: „a </a:t>
            </a:r>
            <a:r>
              <a:rPr lang="sl-SI" dirty="0" err="1"/>
              <a:t>brief</a:t>
            </a:r>
            <a:r>
              <a:rPr lang="sl-SI" dirty="0"/>
              <a:t> </a:t>
            </a:r>
            <a:r>
              <a:rPr lang="sl-SI" dirty="0" err="1"/>
              <a:t>but</a:t>
            </a:r>
            <a:r>
              <a:rPr lang="sl-SI" dirty="0"/>
              <a:t> </a:t>
            </a:r>
            <a:r>
              <a:rPr lang="sl-SI" dirty="0" err="1"/>
              <a:t>accurate</a:t>
            </a:r>
            <a:r>
              <a:rPr lang="sl-SI" dirty="0"/>
              <a:t> </a:t>
            </a:r>
            <a:r>
              <a:rPr lang="sl-SI" dirty="0" err="1"/>
              <a:t>representation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a </a:t>
            </a:r>
            <a:r>
              <a:rPr lang="sl-SI" dirty="0" err="1"/>
              <a:t>content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a </a:t>
            </a:r>
            <a:r>
              <a:rPr lang="sl-SI" dirty="0" err="1"/>
              <a:t>document</a:t>
            </a:r>
            <a:r>
              <a:rPr lang="sl-SI" dirty="0" smtClean="0"/>
              <a:t>“ (</a:t>
            </a:r>
            <a:r>
              <a:rPr lang="sl-SI" dirty="0" err="1"/>
              <a:t>Lancaster</a:t>
            </a:r>
            <a:r>
              <a:rPr lang="sl-SI" dirty="0"/>
              <a:t>, 2003)</a:t>
            </a:r>
          </a:p>
          <a:p>
            <a:r>
              <a:rPr lang="sl-SI" dirty="0" err="1"/>
              <a:t>Indexing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tagging</a:t>
            </a:r>
            <a:endParaRPr lang="sl-SI" dirty="0"/>
          </a:p>
          <a:p>
            <a:pPr lvl="1"/>
            <a:r>
              <a:rPr lang="sl-SI" dirty="0" err="1" smtClean="0"/>
              <a:t>Index</a:t>
            </a:r>
            <a:r>
              <a:rPr lang="sl-SI" dirty="0" smtClean="0"/>
              <a:t>: „a </a:t>
            </a:r>
            <a:r>
              <a:rPr lang="sl-SI" dirty="0" err="1" smtClean="0"/>
              <a:t>systematic</a:t>
            </a:r>
            <a:r>
              <a:rPr lang="sl-SI" dirty="0" smtClean="0"/>
              <a:t> </a:t>
            </a:r>
            <a:r>
              <a:rPr lang="sl-SI" dirty="0" err="1" smtClean="0"/>
              <a:t>arrangement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entries</a:t>
            </a:r>
            <a:r>
              <a:rPr lang="sl-SI" dirty="0" smtClean="0"/>
              <a:t> </a:t>
            </a:r>
            <a:r>
              <a:rPr lang="sl-SI" dirty="0" err="1" smtClean="0"/>
              <a:t>designed</a:t>
            </a:r>
            <a:r>
              <a:rPr lang="sl-SI" dirty="0" smtClean="0"/>
              <a:t> to </a:t>
            </a:r>
            <a:r>
              <a:rPr lang="sl-SI" dirty="0" err="1" smtClean="0"/>
              <a:t>enable</a:t>
            </a:r>
            <a:r>
              <a:rPr lang="sl-SI" dirty="0" smtClean="0"/>
              <a:t> </a:t>
            </a:r>
            <a:r>
              <a:rPr lang="sl-SI" dirty="0" err="1" smtClean="0"/>
              <a:t>users</a:t>
            </a:r>
            <a:r>
              <a:rPr lang="sl-SI" dirty="0" smtClean="0"/>
              <a:t> to </a:t>
            </a:r>
            <a:r>
              <a:rPr lang="sl-SI" dirty="0" err="1" smtClean="0"/>
              <a:t>locate</a:t>
            </a:r>
            <a:r>
              <a:rPr lang="sl-SI" dirty="0" smtClean="0"/>
              <a:t> </a:t>
            </a:r>
            <a:r>
              <a:rPr lang="sl-SI" dirty="0" err="1" smtClean="0"/>
              <a:t>information</a:t>
            </a:r>
            <a:r>
              <a:rPr lang="sl-SI" dirty="0" smtClean="0"/>
              <a:t> in a </a:t>
            </a:r>
            <a:r>
              <a:rPr lang="sl-SI" dirty="0" err="1" smtClean="0"/>
              <a:t>document</a:t>
            </a:r>
            <a:r>
              <a:rPr lang="sl-SI" dirty="0" smtClean="0"/>
              <a:t> </a:t>
            </a:r>
            <a:r>
              <a:rPr lang="sl-SI" dirty="0" err="1" smtClean="0"/>
              <a:t>or</a:t>
            </a:r>
            <a:r>
              <a:rPr lang="sl-SI" dirty="0" smtClean="0"/>
              <a:t> in a </a:t>
            </a:r>
            <a:r>
              <a:rPr lang="sl-SI" dirty="0" err="1" smtClean="0"/>
              <a:t>collection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documents</a:t>
            </a:r>
            <a:r>
              <a:rPr lang="sl-SI" dirty="0" smtClean="0"/>
              <a:t>“ (</a:t>
            </a:r>
            <a:r>
              <a:rPr lang="sl-SI" dirty="0" err="1" smtClean="0"/>
              <a:t>Bawden&amp;Robinson</a:t>
            </a:r>
            <a:r>
              <a:rPr lang="sl-SI" dirty="0" smtClean="0"/>
              <a:t>, 2012)</a:t>
            </a:r>
          </a:p>
          <a:p>
            <a:pPr lvl="1"/>
            <a:r>
              <a:rPr lang="sl-SI" dirty="0" err="1" smtClean="0"/>
              <a:t>Physical</a:t>
            </a:r>
            <a:r>
              <a:rPr lang="sl-SI" dirty="0" smtClean="0"/>
              <a:t>/</a:t>
            </a:r>
            <a:r>
              <a:rPr lang="sl-SI" dirty="0" err="1" smtClean="0"/>
              <a:t>digital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37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CB0F0F"/>
      </a:dk2>
      <a:lt2>
        <a:srgbClr val="EBEBEB"/>
      </a:lt2>
      <a:accent1>
        <a:srgbClr val="CB0F0F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2D78CC"/>
      </a:hlink>
      <a:folHlink>
        <a:srgbClr val="2D78C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847778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2012-07-18T23:36:00+00:00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1597963</Value>
    </PublishStatusLookup>
    <APAuthor xmlns="4873beb7-5857-4685-be1f-d57550cc96cc">
      <UserInfo>
        <DisplayName>REDMOND\v-alekha</DisplayName>
        <AccountId>2912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TP103039515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EAE737A-72D2-4F07-84A4-D46333E273A5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  <ds:schemaRef ds:uri="4873beb7-5857-4685-be1f-d57550cc96cc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CEC0E97-8C84-410A-8286-2F18FF896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tf03039516</Template>
  <TotalTime>0</TotalTime>
  <Words>1413</Words>
  <Application>Microsoft Office PowerPoint</Application>
  <PresentationFormat>Široki zaslon</PresentationFormat>
  <Paragraphs>271</Paragraphs>
  <Slides>21</Slides>
  <Notes>18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30" baseType="lpstr">
      <vt:lpstr>Century Gothic</vt:lpstr>
      <vt:lpstr>Calibri</vt:lpstr>
      <vt:lpstr>Wingdings</vt:lpstr>
      <vt:lpstr>Arial</vt:lpstr>
      <vt:lpstr>Raleway</vt:lpstr>
      <vt:lpstr>Wingdings 3</vt:lpstr>
      <vt:lpstr>Fjalla One</vt:lpstr>
      <vt:lpstr>Arial Unicode MS</vt:lpstr>
      <vt:lpstr>Ion</vt:lpstr>
      <vt:lpstr>Organization of information: an introduction</vt:lpstr>
      <vt:lpstr>Warming up…</vt:lpstr>
      <vt:lpstr>Organization, organize</vt:lpstr>
      <vt:lpstr>Information sources</vt:lpstr>
      <vt:lpstr>Building a collection</vt:lpstr>
      <vt:lpstr>Organization of information</vt:lpstr>
      <vt:lpstr>Fundamental concepts</vt:lpstr>
      <vt:lpstr>Tools for information organization (1)</vt:lpstr>
      <vt:lpstr>Tools for information organization (2)</vt:lpstr>
      <vt:lpstr>Organization of information</vt:lpstr>
      <vt:lpstr>Descriptions / metadata </vt:lpstr>
      <vt:lpstr>Standards related to descriptions (1)</vt:lpstr>
      <vt:lpstr>Standards related to descriptions (2)</vt:lpstr>
      <vt:lpstr>Types of metadata</vt:lpstr>
      <vt:lpstr>PowerPoint prezentacija</vt:lpstr>
      <vt:lpstr>Example(s)</vt:lpstr>
      <vt:lpstr>Contexts of describing</vt:lpstr>
      <vt:lpstr>PowerPoint prezentacija</vt:lpstr>
      <vt:lpstr>Information technologies</vt:lpstr>
      <vt:lpstr>Orientation questions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2017-08-11T19:24:45Z</dcterms:created>
  <dcterms:modified xsi:type="dcterms:W3CDTF">2018-11-17T16:32:49Z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