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64"/>
  </p:notesMasterIdLst>
  <p:handoutMasterIdLst>
    <p:handoutMasterId r:id="rId65"/>
  </p:handoutMasterIdLst>
  <p:sldIdLst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</p:sldIdLst>
  <p:sldSz cx="12192000" cy="6858000"/>
  <p:notesSz cx="7023100" cy="9309100"/>
  <p:embeddedFontLst>
    <p:embeddedFont>
      <p:font typeface="Century Gothic" panose="020B0502020202020204" pitchFamily="34" charset="0"/>
      <p:regular r:id="rId66"/>
      <p:bold r:id="rId67"/>
      <p:italic r:id="rId68"/>
      <p:boldItalic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MS Gothic" panose="020B0609070205080204" pitchFamily="49" charset="-128"/>
      <p:regular r:id="rId74"/>
    </p:embeddedFont>
    <p:embeddedFont>
      <p:font typeface="Wingdings 3" panose="05040102010807070707" pitchFamily="18" charset="2"/>
      <p:regular r:id="rId75"/>
    </p:embeddedFont>
    <p:embeddedFont>
      <p:font typeface="Tahoma" panose="020B0604030504040204" pitchFamily="34" charset="0"/>
      <p:regular r:id="rId76"/>
      <p:bold r:id="rId77"/>
    </p:embeddedFont>
    <p:embeddedFont>
      <p:font typeface="Fjalla One" panose="020B0604020202020204" charset="0"/>
      <p:regular r:id="rId78"/>
    </p:embeddedFont>
    <p:embeddedFont>
      <p:font typeface="Verdana" panose="020B0604030504040204" pitchFamily="34" charset="0"/>
      <p:regular r:id="rId79"/>
      <p:bold r:id="rId80"/>
      <p:italic r:id="rId81"/>
      <p:boldItalic r:id="rId82"/>
    </p:embeddedFont>
    <p:embeddedFont>
      <p:font typeface="Raleway" panose="020B0604020202020204" charset="-18"/>
      <p:regular r:id="rId83"/>
      <p:bold r:id="rId84"/>
      <p:italic r:id="rId85"/>
      <p:boldItalic r:id="rId8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860" y="-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3.fntdata"/><Relationship Id="rId84" Type="http://schemas.openxmlformats.org/officeDocument/2006/relationships/font" Target="fonts/font19.fntdata"/><Relationship Id="rId89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1.xml"/><Relationship Id="rId90" Type="http://schemas.openxmlformats.org/officeDocument/2006/relationships/tableStyles" Target="tableStyle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font" Target="fonts/font2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font" Target="fonts/font2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11.fntdata"/><Relationship Id="rId7" Type="http://schemas.openxmlformats.org/officeDocument/2006/relationships/slide" Target="slides/slide3.xml"/><Relationship Id="rId71" Type="http://schemas.openxmlformats.org/officeDocument/2006/relationships/font" Target="fonts/font6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1.fntdata"/><Relationship Id="rId8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font" Target="fonts/font17.fntdata"/><Relationship Id="rId19" Type="http://schemas.openxmlformats.org/officeDocument/2006/relationships/slide" Target="slides/slide1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mandl@uni-hildesheim.de" TargetMode="External"/><Relationship Id="rId2" Type="http://schemas.openxmlformats.org/officeDocument/2006/relationships/hyperlink" Target="mailto:sfaletar@ffos.hr" TargetMode="External"/><Relationship Id="rId1" Type="http://schemas.openxmlformats.org/officeDocument/2006/relationships/hyperlink" Target="mailto:taparacjelusic@ffos.hr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mandl@uni-hildesheim.de" TargetMode="External"/><Relationship Id="rId2" Type="http://schemas.openxmlformats.org/officeDocument/2006/relationships/hyperlink" Target="mailto:sfaletar@ffos.hr" TargetMode="External"/><Relationship Id="rId1" Type="http://schemas.openxmlformats.org/officeDocument/2006/relationships/hyperlink" Target="mailto:taparacjelusic@ffos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8E507-9E1C-44EC-B3BE-034BA7D9D52D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DF7FC2D3-9EBC-4060-973A-AFC25A983E3F}">
      <dgm:prSet/>
      <dgm:spPr/>
      <dgm:t>
        <a:bodyPr/>
        <a:lstStyle/>
        <a:p>
          <a:pPr rtl="0"/>
          <a:r>
            <a:rPr lang="hr-HR" dirty="0" smtClean="0"/>
            <a:t>Bavi se pragmatičnim aspektima </a:t>
          </a:r>
          <a:r>
            <a:rPr lang="de-DE" dirty="0" smtClean="0"/>
            <a:t>informa</a:t>
          </a:r>
          <a:r>
            <a:rPr lang="hr-HR" dirty="0" smtClean="0"/>
            <a:t>cijskih sustava</a:t>
          </a:r>
          <a:endParaRPr lang="de-DE" dirty="0"/>
        </a:p>
      </dgm:t>
    </dgm:pt>
    <dgm:pt modelId="{B64150C9-7638-47FB-9406-6039592B0382}" type="parTrans" cxnId="{A041EFB1-F93E-445B-AD59-AE327486FBC5}">
      <dgm:prSet/>
      <dgm:spPr/>
      <dgm:t>
        <a:bodyPr/>
        <a:lstStyle/>
        <a:p>
          <a:endParaRPr lang="de-DE"/>
        </a:p>
      </dgm:t>
    </dgm:pt>
    <dgm:pt modelId="{F3EFBD28-F549-45C8-A165-519350FECEEF}" type="sibTrans" cxnId="{A041EFB1-F93E-445B-AD59-AE327486FBC5}">
      <dgm:prSet/>
      <dgm:spPr/>
      <dgm:t>
        <a:bodyPr/>
        <a:lstStyle/>
        <a:p>
          <a:endParaRPr lang="de-DE"/>
        </a:p>
      </dgm:t>
    </dgm:pt>
    <dgm:pt modelId="{4321C66F-F77B-4C4D-85F0-1A3D392CD899}">
      <dgm:prSet/>
      <dgm:spPr/>
      <dgm:t>
        <a:bodyPr/>
        <a:lstStyle/>
        <a:p>
          <a:pPr rtl="0"/>
          <a:r>
            <a:rPr lang="de-DE" dirty="0" smtClean="0"/>
            <a:t>Aspe</a:t>
          </a:r>
          <a:r>
            <a:rPr lang="hr-HR" dirty="0" smtClean="0"/>
            <a:t>ktima koji se odnose na korištenje informacijskih sustava</a:t>
          </a:r>
          <a:endParaRPr lang="de-DE" dirty="0"/>
        </a:p>
      </dgm:t>
    </dgm:pt>
    <dgm:pt modelId="{8D49C3FA-0339-40AB-9D68-3EBDE522744F}" type="parTrans" cxnId="{253549AB-02EA-406B-9540-3CCEE61981AA}">
      <dgm:prSet/>
      <dgm:spPr/>
      <dgm:t>
        <a:bodyPr/>
        <a:lstStyle/>
        <a:p>
          <a:endParaRPr lang="de-DE"/>
        </a:p>
      </dgm:t>
    </dgm:pt>
    <dgm:pt modelId="{DF7D28C5-EE95-49BF-AE42-E1F8272A7CCB}" type="sibTrans" cxnId="{253549AB-02EA-406B-9540-3CCEE61981AA}">
      <dgm:prSet/>
      <dgm:spPr/>
      <dgm:t>
        <a:bodyPr/>
        <a:lstStyle/>
        <a:p>
          <a:endParaRPr lang="de-DE"/>
        </a:p>
      </dgm:t>
    </dgm:pt>
    <dgm:pt modelId="{5D0BD4D5-B78F-4121-A62E-CE3D58AA0AAC}">
      <dgm:prSet/>
      <dgm:spPr/>
      <dgm:t>
        <a:bodyPr/>
        <a:lstStyle/>
        <a:p>
          <a:pPr rtl="0"/>
          <a:r>
            <a:rPr lang="hr-HR" dirty="0" smtClean="0"/>
            <a:t>Korisnik i njegova interakcija s informacijama su u središtu pažnje</a:t>
          </a:r>
          <a:endParaRPr lang="de-DE" dirty="0"/>
        </a:p>
      </dgm:t>
    </dgm:pt>
    <dgm:pt modelId="{1C5ED805-CC9F-4B8C-ABE5-C5ADDC4F3BC2}" type="parTrans" cxnId="{9F47A019-E998-4EAD-8DFA-EB05C0BB2D06}">
      <dgm:prSet/>
      <dgm:spPr/>
      <dgm:t>
        <a:bodyPr/>
        <a:lstStyle/>
        <a:p>
          <a:endParaRPr lang="de-DE"/>
        </a:p>
      </dgm:t>
    </dgm:pt>
    <dgm:pt modelId="{A7C7F413-086D-46BF-891E-FC1CB3BAA976}" type="sibTrans" cxnId="{9F47A019-E998-4EAD-8DFA-EB05C0BB2D06}">
      <dgm:prSet/>
      <dgm:spPr/>
      <dgm:t>
        <a:bodyPr/>
        <a:lstStyle/>
        <a:p>
          <a:endParaRPr lang="de-DE"/>
        </a:p>
      </dgm:t>
    </dgm:pt>
    <dgm:pt modelId="{1ABC27CD-6F34-418C-B4EA-2155D68688D7}" type="pres">
      <dgm:prSet presAssocID="{4BB8E507-9E1C-44EC-B3BE-034BA7D9D52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0C3065F-F981-4D35-AF9F-83F34D012533}" type="pres">
      <dgm:prSet presAssocID="{4BB8E507-9E1C-44EC-B3BE-034BA7D9D52D}" presName="arrow" presStyleLbl="bgShp" presStyleIdx="0" presStyleCnt="1" custLinFactNeighborY="-1566"/>
      <dgm:spPr/>
    </dgm:pt>
    <dgm:pt modelId="{C7DFA5BC-FACB-4F74-AF5B-60B460078A46}" type="pres">
      <dgm:prSet presAssocID="{4BB8E507-9E1C-44EC-B3BE-034BA7D9D52D}" presName="linearProcess" presStyleCnt="0"/>
      <dgm:spPr/>
    </dgm:pt>
    <dgm:pt modelId="{78BF8D2F-3A0E-4C0A-BAAC-354964D1F5A9}" type="pres">
      <dgm:prSet presAssocID="{DF7FC2D3-9EBC-4060-973A-AFC25A983E3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18AA2A-3C48-49EF-9D58-1C49FD0692ED}" type="pres">
      <dgm:prSet presAssocID="{F3EFBD28-F549-45C8-A165-519350FECEEF}" presName="sibTrans" presStyleCnt="0"/>
      <dgm:spPr/>
    </dgm:pt>
    <dgm:pt modelId="{D199E85F-0CD6-4C2E-88F5-65CBBE48DFE3}" type="pres">
      <dgm:prSet presAssocID="{4321C66F-F77B-4C4D-85F0-1A3D392CD89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E3C44A-8994-422B-B30B-523FA85C3999}" type="pres">
      <dgm:prSet presAssocID="{DF7D28C5-EE95-49BF-AE42-E1F8272A7CCB}" presName="sibTrans" presStyleCnt="0"/>
      <dgm:spPr/>
    </dgm:pt>
    <dgm:pt modelId="{E86F6749-C140-4341-A12B-FA4C69FE63E9}" type="pres">
      <dgm:prSet presAssocID="{5D0BD4D5-B78F-4121-A62E-CE3D58AA0AA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F47A019-E998-4EAD-8DFA-EB05C0BB2D06}" srcId="{4BB8E507-9E1C-44EC-B3BE-034BA7D9D52D}" destId="{5D0BD4D5-B78F-4121-A62E-CE3D58AA0AAC}" srcOrd="2" destOrd="0" parTransId="{1C5ED805-CC9F-4B8C-ABE5-C5ADDC4F3BC2}" sibTransId="{A7C7F413-086D-46BF-891E-FC1CB3BAA976}"/>
    <dgm:cxn modelId="{A041EFB1-F93E-445B-AD59-AE327486FBC5}" srcId="{4BB8E507-9E1C-44EC-B3BE-034BA7D9D52D}" destId="{DF7FC2D3-9EBC-4060-973A-AFC25A983E3F}" srcOrd="0" destOrd="0" parTransId="{B64150C9-7638-47FB-9406-6039592B0382}" sibTransId="{F3EFBD28-F549-45C8-A165-519350FECEEF}"/>
    <dgm:cxn modelId="{3F4D888F-9837-44BB-ADAA-F729DC9FA6DC}" type="presOf" srcId="{4321C66F-F77B-4C4D-85F0-1A3D392CD899}" destId="{D199E85F-0CD6-4C2E-88F5-65CBBE48DFE3}" srcOrd="0" destOrd="0" presId="urn:microsoft.com/office/officeart/2005/8/layout/hProcess9"/>
    <dgm:cxn modelId="{EADBEE24-B6C9-4071-9BE5-08B750905619}" type="presOf" srcId="{4BB8E507-9E1C-44EC-B3BE-034BA7D9D52D}" destId="{1ABC27CD-6F34-418C-B4EA-2155D68688D7}" srcOrd="0" destOrd="0" presId="urn:microsoft.com/office/officeart/2005/8/layout/hProcess9"/>
    <dgm:cxn modelId="{253549AB-02EA-406B-9540-3CCEE61981AA}" srcId="{4BB8E507-9E1C-44EC-B3BE-034BA7D9D52D}" destId="{4321C66F-F77B-4C4D-85F0-1A3D392CD899}" srcOrd="1" destOrd="0" parTransId="{8D49C3FA-0339-40AB-9D68-3EBDE522744F}" sibTransId="{DF7D28C5-EE95-49BF-AE42-E1F8272A7CCB}"/>
    <dgm:cxn modelId="{A40EB480-F57F-4E62-B8A6-24B1EF8FEC68}" type="presOf" srcId="{DF7FC2D3-9EBC-4060-973A-AFC25A983E3F}" destId="{78BF8D2F-3A0E-4C0A-BAAC-354964D1F5A9}" srcOrd="0" destOrd="0" presId="urn:microsoft.com/office/officeart/2005/8/layout/hProcess9"/>
    <dgm:cxn modelId="{A8B519EE-A694-45A8-BA9A-428D88E241B8}" type="presOf" srcId="{5D0BD4D5-B78F-4121-A62E-CE3D58AA0AAC}" destId="{E86F6749-C140-4341-A12B-FA4C69FE63E9}" srcOrd="0" destOrd="0" presId="urn:microsoft.com/office/officeart/2005/8/layout/hProcess9"/>
    <dgm:cxn modelId="{FA7EF180-F90A-41E0-990B-1521A9427780}" type="presParOf" srcId="{1ABC27CD-6F34-418C-B4EA-2155D68688D7}" destId="{60C3065F-F981-4D35-AF9F-83F34D012533}" srcOrd="0" destOrd="0" presId="urn:microsoft.com/office/officeart/2005/8/layout/hProcess9"/>
    <dgm:cxn modelId="{1591FDBE-F91C-47D8-B0C8-EF3F89737E79}" type="presParOf" srcId="{1ABC27CD-6F34-418C-B4EA-2155D68688D7}" destId="{C7DFA5BC-FACB-4F74-AF5B-60B460078A46}" srcOrd="1" destOrd="0" presId="urn:microsoft.com/office/officeart/2005/8/layout/hProcess9"/>
    <dgm:cxn modelId="{602B8BCF-E52E-4333-9C10-5C9550D9B3AB}" type="presParOf" srcId="{C7DFA5BC-FACB-4F74-AF5B-60B460078A46}" destId="{78BF8D2F-3A0E-4C0A-BAAC-354964D1F5A9}" srcOrd="0" destOrd="0" presId="urn:microsoft.com/office/officeart/2005/8/layout/hProcess9"/>
    <dgm:cxn modelId="{32CD4DE1-570F-4A38-9AD0-79A0DB7EBCF8}" type="presParOf" srcId="{C7DFA5BC-FACB-4F74-AF5B-60B460078A46}" destId="{7118AA2A-3C48-49EF-9D58-1C49FD0692ED}" srcOrd="1" destOrd="0" presId="urn:microsoft.com/office/officeart/2005/8/layout/hProcess9"/>
    <dgm:cxn modelId="{5A62170F-E043-43B3-B108-4507F04C23E4}" type="presParOf" srcId="{C7DFA5BC-FACB-4F74-AF5B-60B460078A46}" destId="{D199E85F-0CD6-4C2E-88F5-65CBBE48DFE3}" srcOrd="2" destOrd="0" presId="urn:microsoft.com/office/officeart/2005/8/layout/hProcess9"/>
    <dgm:cxn modelId="{DC8CE0D2-1D1A-45B7-8612-95C3B8EE41EE}" type="presParOf" srcId="{C7DFA5BC-FACB-4F74-AF5B-60B460078A46}" destId="{74E3C44A-8994-422B-B30B-523FA85C3999}" srcOrd="3" destOrd="0" presId="urn:microsoft.com/office/officeart/2005/8/layout/hProcess9"/>
    <dgm:cxn modelId="{6C054A37-B14F-4E31-BB8E-78A6A3FF1608}" type="presParOf" srcId="{C7DFA5BC-FACB-4F74-AF5B-60B460078A46}" destId="{E86F6749-C140-4341-A12B-FA4C69FE63E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 custT="1"/>
      <dgm:spPr/>
      <dgm:t>
        <a:bodyPr/>
        <a:lstStyle/>
        <a:p>
          <a:r>
            <a:rPr lang="hr-HR" sz="3600" dirty="0" smtClean="0">
              <a:hlinkClick xmlns:r="http://schemas.openxmlformats.org/officeDocument/2006/relationships" r:id="rId1"/>
            </a:rPr>
            <a:t>taparacjelusic@ffos.hr</a:t>
          </a:r>
          <a:endParaRPr lang="hr-HR" sz="3600" dirty="0" smtClean="0"/>
        </a:p>
        <a:p>
          <a:r>
            <a:rPr lang="hr-HR" sz="3600" dirty="0" smtClean="0">
              <a:hlinkClick xmlns:r="http://schemas.openxmlformats.org/officeDocument/2006/relationships" r:id="rId2"/>
            </a:rPr>
            <a:t>sfaletar@ffos.hr</a:t>
          </a:r>
          <a:r>
            <a:rPr lang="hr-HR" sz="3600" dirty="0" smtClean="0"/>
            <a:t> </a:t>
          </a:r>
        </a:p>
        <a:p>
          <a:r>
            <a:rPr lang="hr-HR" sz="3600" dirty="0" smtClean="0">
              <a:hlinkClick xmlns:r="http://schemas.openxmlformats.org/officeDocument/2006/relationships" r:id="rId3"/>
            </a:rPr>
            <a:t>mandl@uni-hildesheim.de</a:t>
          </a:r>
          <a:r>
            <a:rPr lang="hr-HR" sz="3600" dirty="0" smtClean="0"/>
            <a:t> </a:t>
          </a:r>
          <a:endParaRPr lang="en-US" sz="3600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3065F-F981-4D35-AF9F-83F34D012533}">
      <dsp:nvSpPr>
        <dsp:cNvPr id="0" name=""/>
        <dsp:cNvSpPr/>
      </dsp:nvSpPr>
      <dsp:spPr>
        <a:xfrm>
          <a:off x="582572" y="0"/>
          <a:ext cx="6602492" cy="41100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F8D2F-3A0E-4C0A-BAAC-354964D1F5A9}">
      <dsp:nvSpPr>
        <dsp:cNvPr id="0" name=""/>
        <dsp:cNvSpPr/>
      </dsp:nvSpPr>
      <dsp:spPr>
        <a:xfrm>
          <a:off x="263219" y="1233011"/>
          <a:ext cx="2330291" cy="1644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Bavi se pragmatičnim aspektima </a:t>
          </a:r>
          <a:r>
            <a:rPr lang="de-DE" sz="1900" kern="1200" dirty="0" smtClean="0"/>
            <a:t>informa</a:t>
          </a:r>
          <a:r>
            <a:rPr lang="hr-HR" sz="1900" kern="1200" dirty="0" smtClean="0"/>
            <a:t>cijskih sustava</a:t>
          </a:r>
          <a:endParaRPr lang="de-DE" sz="1900" kern="1200" dirty="0"/>
        </a:p>
      </dsp:txBody>
      <dsp:txXfrm>
        <a:off x="343473" y="1313265"/>
        <a:ext cx="2169783" cy="1483507"/>
      </dsp:txXfrm>
    </dsp:sp>
    <dsp:sp modelId="{D199E85F-0CD6-4C2E-88F5-65CBBE48DFE3}">
      <dsp:nvSpPr>
        <dsp:cNvPr id="0" name=""/>
        <dsp:cNvSpPr/>
      </dsp:nvSpPr>
      <dsp:spPr>
        <a:xfrm>
          <a:off x="2718673" y="1233011"/>
          <a:ext cx="2330291" cy="1644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Aspe</a:t>
          </a:r>
          <a:r>
            <a:rPr lang="hr-HR" sz="1900" kern="1200" dirty="0" smtClean="0"/>
            <a:t>ktima koji se odnose na korištenje informacijskih sustava</a:t>
          </a:r>
          <a:endParaRPr lang="de-DE" sz="1900" kern="1200" dirty="0"/>
        </a:p>
      </dsp:txBody>
      <dsp:txXfrm>
        <a:off x="2798927" y="1313265"/>
        <a:ext cx="2169783" cy="1483507"/>
      </dsp:txXfrm>
    </dsp:sp>
    <dsp:sp modelId="{E86F6749-C140-4341-A12B-FA4C69FE63E9}">
      <dsp:nvSpPr>
        <dsp:cNvPr id="0" name=""/>
        <dsp:cNvSpPr/>
      </dsp:nvSpPr>
      <dsp:spPr>
        <a:xfrm>
          <a:off x="5174126" y="1233011"/>
          <a:ext cx="2330291" cy="1644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Korisnik i njegova interakcija s informacijama su u središtu pažnje</a:t>
          </a:r>
          <a:endParaRPr lang="de-DE" sz="1900" kern="1200" dirty="0"/>
        </a:p>
      </dsp:txBody>
      <dsp:txXfrm>
        <a:off x="5254380" y="1313265"/>
        <a:ext cx="2169783" cy="1483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hlinkClick xmlns:r="http://schemas.openxmlformats.org/officeDocument/2006/relationships" r:id="rId1"/>
            </a:rPr>
            <a:t>taparacjelusic@ffos.hr</a:t>
          </a:r>
          <a:endParaRPr lang="hr-HR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hlinkClick xmlns:r="http://schemas.openxmlformats.org/officeDocument/2006/relationships" r:id="rId2"/>
            </a:rPr>
            <a:t>sfaletar@ffos.hr</a:t>
          </a:r>
          <a:r>
            <a:rPr lang="hr-HR" sz="3600" kern="1200" dirty="0" smtClean="0"/>
            <a:t>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hlinkClick xmlns:r="http://schemas.openxmlformats.org/officeDocument/2006/relationships" r:id="rId3"/>
            </a:rPr>
            <a:t>mandl@uni-hildesheim.de</a:t>
          </a:r>
          <a:r>
            <a:rPr lang="hr-HR" sz="3600" kern="1200" dirty="0" smtClean="0"/>
            <a:t> </a:t>
          </a:r>
          <a:endParaRPr lang="en-US" sz="36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18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886B-D983-4B99-8A9F-DA0FB5E759D4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DF46-221A-4AE8-B42F-2BB1885C2FA2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C24C-0A75-40A2-A10D-BBDF2D945B64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D3DD-0C08-47D6-AED9-0F3E9AF97E44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DD8F-34A5-4225-BDE7-F801AE8359D7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E406-312F-4E15-A048-389099BEF9FA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61D6-BC69-4ADB-B2A2-CDFF84882EB7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290D-A369-43F1-AD4F-5FF3C454B6FB}" type="datetime1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7751-E32E-4B02-91EC-B11861C14D82}" type="datetime1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C210-B653-4E0B-80F4-5E344438D631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3ADA-F164-45A8-AAF0-2FA08ED13CB7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611A-B813-484A-BAC3-3616964D0BA2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D20F-6B4B-4E7F-B0A2-4E90FAB1DA7C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C7E0-1447-4039-BF15-DE0A298DE299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7C42-A872-4DE9-85F4-A6B536AEDF98}" type="datetime1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6811-D883-4B37-8627-FA619FC1D7F8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055-30CE-4FE5-B5F5-4630B7839A89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5F16-54AC-40D8-8911-82341B5076BE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1707-8E1F-4302-9554-6BC1171B588B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A61964-FADD-470E-964D-0C70A0ADCB29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Aparac-Jelušić i Mandl,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daily.jstor.org/internet-before-internet-paul-otlet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FiubSPC2Q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IFiubSPC2Q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ls.rutgers.edu/~tefko/Advances_Librar_2006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Osnove informacijskih znanosti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Tatjana </a:t>
            </a:r>
            <a:r>
              <a:rPr lang="hr-HR" dirty="0" err="1" smtClean="0"/>
              <a:t>Aparac</a:t>
            </a:r>
            <a:r>
              <a:rPr lang="hr-HR" dirty="0" smtClean="0"/>
              <a:t>-Jelušić</a:t>
            </a:r>
            <a:r>
              <a:rPr lang="hr-HR" dirty="0"/>
              <a:t> </a:t>
            </a:r>
            <a:r>
              <a:rPr lang="hr-HR" dirty="0" smtClean="0"/>
              <a:t>i</a:t>
            </a:r>
            <a:r>
              <a:rPr lang="hr-HR" dirty="0" smtClean="0"/>
              <a:t> </a:t>
            </a:r>
            <a:r>
              <a:rPr lang="hr-HR" dirty="0" smtClean="0"/>
              <a:t>Thomas </a:t>
            </a:r>
            <a:r>
              <a:rPr lang="hr-HR" dirty="0" err="1" smtClean="0"/>
              <a:t>Mandl</a:t>
            </a:r>
            <a:r>
              <a:rPr lang="hr-HR" dirty="0" smtClean="0"/>
              <a:t> / AAIS – dio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se događa?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r-HR" altLang="sr-Latn-RS" sz="2400" dirty="0"/>
              <a:t>p</a:t>
            </a:r>
            <a:r>
              <a:rPr lang="hr-HR" altLang="sr-Latn-RS" sz="2400" dirty="0" smtClean="0"/>
              <a:t>ojava dokumentalistike</a:t>
            </a:r>
            <a:endParaRPr lang="hr-HR" altLang="sr-Latn-RS" sz="2400" dirty="0"/>
          </a:p>
          <a:p>
            <a:pPr>
              <a:lnSpc>
                <a:spcPct val="80000"/>
              </a:lnSpc>
            </a:pPr>
            <a:r>
              <a:rPr lang="hr-HR" altLang="sr-Latn-RS" sz="2400" dirty="0"/>
              <a:t>n</a:t>
            </a:r>
            <a:r>
              <a:rPr lang="hr-HR" altLang="sr-Latn-RS" sz="2400" dirty="0" smtClean="0"/>
              <a:t>ove tehnike i metode za rukovanje dokumentima svih tipova</a:t>
            </a:r>
            <a:endParaRPr lang="hr-HR" altLang="sr-Latn-RS" sz="2400" dirty="0"/>
          </a:p>
          <a:p>
            <a:pPr>
              <a:lnSpc>
                <a:spcPct val="80000"/>
              </a:lnSpc>
            </a:pPr>
            <a:r>
              <a:rPr lang="hr-HR" altLang="sr-Latn-RS" sz="2400" dirty="0"/>
              <a:t>i</a:t>
            </a:r>
            <a:r>
              <a:rPr lang="hr-HR" altLang="sr-Latn-RS" sz="2400" dirty="0" smtClean="0"/>
              <a:t>deje o umjetnoj inteligenciji</a:t>
            </a:r>
            <a:endParaRPr lang="hr-HR" altLang="sr-Latn-RS" sz="2400" dirty="0"/>
          </a:p>
          <a:p>
            <a:pPr>
              <a:lnSpc>
                <a:spcPct val="80000"/>
              </a:lnSpc>
            </a:pPr>
            <a:r>
              <a:rPr lang="hr-HR" altLang="sr-Latn-RS" sz="2400" dirty="0"/>
              <a:t>V. Bush </a:t>
            </a:r>
            <a:r>
              <a:rPr lang="hr-HR" altLang="sr-Latn-RS" sz="2400" dirty="0" smtClean="0"/>
              <a:t>i </a:t>
            </a:r>
            <a:r>
              <a:rPr lang="hr-HR" altLang="sr-Latn-RS" sz="2400" dirty="0"/>
              <a:t>Memex</a:t>
            </a:r>
          </a:p>
          <a:p>
            <a:pPr>
              <a:lnSpc>
                <a:spcPct val="80000"/>
              </a:lnSpc>
            </a:pPr>
            <a:r>
              <a:rPr lang="hr-HR" altLang="sr-Latn-RS" sz="2400" dirty="0" smtClean="0"/>
              <a:t>Sherina nastojanja:</a:t>
            </a:r>
            <a:endParaRPr lang="hr-HR" altLang="sr-Latn-RS" sz="2400" dirty="0"/>
          </a:p>
          <a:p>
            <a:pPr lvl="1">
              <a:lnSpc>
                <a:spcPct val="80000"/>
              </a:lnSpc>
            </a:pPr>
            <a:r>
              <a:rPr lang="hr-HR" altLang="sr-Latn-RS" sz="2000" dirty="0"/>
              <a:t>p</a:t>
            </a:r>
            <a:r>
              <a:rPr lang="hr-HR" altLang="sr-Latn-RS" sz="2000" dirty="0" smtClean="0"/>
              <a:t>ronaći valjane temelje</a:t>
            </a:r>
            <a:endParaRPr lang="hr-HR" altLang="sr-Latn-RS" sz="2000" dirty="0"/>
          </a:p>
          <a:p>
            <a:pPr lvl="1">
              <a:lnSpc>
                <a:spcPct val="80000"/>
              </a:lnSpc>
            </a:pPr>
            <a:r>
              <a:rPr lang="hr-HR" altLang="sr-Latn-RS" sz="2000" dirty="0"/>
              <a:t>k</a:t>
            </a:r>
            <a:r>
              <a:rPr lang="hr-HR" altLang="sr-Latn-RS" sz="2000" dirty="0" smtClean="0"/>
              <a:t>ako približiti Dokumentalistiku, Informacijsku znanost i Knjižničarstvo </a:t>
            </a:r>
          </a:p>
          <a:p>
            <a:pPr lvl="2">
              <a:lnSpc>
                <a:spcPct val="80000"/>
              </a:lnSpc>
            </a:pPr>
            <a:r>
              <a:rPr lang="hr-HR" altLang="sr-Latn-RS" sz="1800" dirty="0" smtClean="0"/>
              <a:t>Shera</a:t>
            </a:r>
            <a:r>
              <a:rPr lang="hr-HR" altLang="sr-Latn-RS" sz="1800" dirty="0"/>
              <a:t>, </a:t>
            </a:r>
            <a:r>
              <a:rPr lang="en-GB" altLang="sr-Latn-RS" sz="1800" dirty="0">
                <a:cs typeface="Times New Roman" panose="02020603050405020304" pitchFamily="18" charset="0"/>
              </a:rPr>
              <a:t>J. W</a:t>
            </a:r>
            <a:r>
              <a:rPr lang="en-GB" altLang="sr-Latn-RS" sz="1800" dirty="0" smtClean="0">
                <a:cs typeface="Times New Roman" panose="02020603050405020304" pitchFamily="18" charset="0"/>
              </a:rPr>
              <a:t>.</a:t>
            </a:r>
            <a:r>
              <a:rPr lang="hr-HR" altLang="sr-Latn-RS" sz="1800" dirty="0" smtClean="0">
                <a:cs typeface="Times New Roman" panose="02020603050405020304" pitchFamily="18" charset="0"/>
              </a:rPr>
              <a:t>,</a:t>
            </a:r>
            <a:r>
              <a:rPr lang="en-GB" altLang="sr-Latn-RS" sz="1800" dirty="0" smtClean="0">
                <a:cs typeface="Times New Roman" panose="02020603050405020304" pitchFamily="18" charset="0"/>
              </a:rPr>
              <a:t> </a:t>
            </a:r>
            <a:r>
              <a:rPr lang="en-GB" altLang="sr-Latn-RS" sz="1800" dirty="0">
                <a:cs typeface="Times New Roman" panose="02020603050405020304" pitchFamily="18" charset="0"/>
              </a:rPr>
              <a:t>Perry </a:t>
            </a:r>
            <a:r>
              <a:rPr lang="hr-HR" altLang="sr-Latn-RS" sz="1800" dirty="0" err="1" smtClean="0">
                <a:cs typeface="Times New Roman" panose="02020603050405020304" pitchFamily="18" charset="0"/>
              </a:rPr>
              <a:t>and</a:t>
            </a:r>
            <a:r>
              <a:rPr lang="en-GB" altLang="sr-Latn-RS" sz="1800" dirty="0" smtClean="0">
                <a:cs typeface="Times New Roman" panose="02020603050405020304" pitchFamily="18" charset="0"/>
              </a:rPr>
              <a:t> </a:t>
            </a:r>
            <a:r>
              <a:rPr lang="en-GB" altLang="sr-Latn-RS" sz="1800" dirty="0">
                <a:cs typeface="Times New Roman" panose="02020603050405020304" pitchFamily="18" charset="0"/>
              </a:rPr>
              <a:t>A. Kent </a:t>
            </a:r>
            <a:r>
              <a:rPr lang="hr-HR" altLang="sr-Latn-RS" sz="1800" dirty="0" smtClean="0">
                <a:cs typeface="Times New Roman" panose="02020603050405020304" pitchFamily="18" charset="0"/>
              </a:rPr>
              <a:t>at </a:t>
            </a:r>
            <a:r>
              <a:rPr lang="hr-HR" altLang="sr-Latn-RS" sz="1800" dirty="0" err="1" smtClean="0">
                <a:cs typeface="Times New Roman" panose="02020603050405020304" pitchFamily="18" charset="0"/>
              </a:rPr>
              <a:t>The</a:t>
            </a:r>
            <a:r>
              <a:rPr lang="hr-HR" altLang="sr-Latn-RS" sz="1800" dirty="0" smtClean="0">
                <a:cs typeface="Times New Roman" panose="02020603050405020304" pitchFamily="18" charset="0"/>
              </a:rPr>
              <a:t> </a:t>
            </a:r>
            <a:r>
              <a:rPr lang="en-GB" altLang="sr-Latn-RS" sz="1800" dirty="0" smtClean="0">
                <a:cs typeface="Times New Roman" panose="02020603050405020304" pitchFamily="18" charset="0"/>
              </a:rPr>
              <a:t>School </a:t>
            </a:r>
            <a:r>
              <a:rPr lang="en-GB" altLang="sr-Latn-RS" sz="1800" dirty="0">
                <a:cs typeface="Times New Roman" panose="02020603050405020304" pitchFamily="18" charset="0"/>
              </a:rPr>
              <a:t>of Library Science at Western Reserve University, Cleveland, 1955. </a:t>
            </a:r>
            <a:r>
              <a:rPr lang="hr-HR" altLang="sr-Latn-RS" sz="1800" dirty="0">
                <a:cs typeface="Times New Roman" panose="02020603050405020304" pitchFamily="18" charset="0"/>
              </a:rPr>
              <a:t>– </a:t>
            </a:r>
            <a:r>
              <a:rPr lang="en-GB" altLang="sr-Latn-RS" sz="1800" i="1" dirty="0" smtClean="0">
                <a:cs typeface="Times New Roman" panose="02020603050405020304" pitchFamily="18" charset="0"/>
              </a:rPr>
              <a:t>Do</a:t>
            </a:r>
            <a:r>
              <a:rPr lang="hr-HR" altLang="sr-Latn-RS" sz="1800" i="1" dirty="0" err="1" smtClean="0">
                <a:cs typeface="Times New Roman" panose="02020603050405020304" pitchFamily="18" charset="0"/>
              </a:rPr>
              <a:t>cumentation</a:t>
            </a:r>
            <a:r>
              <a:rPr lang="hr-HR" altLang="sr-Latn-RS" sz="1800" i="1" dirty="0" smtClean="0">
                <a:cs typeface="Times New Roman" panose="02020603050405020304" pitchFamily="18" charset="0"/>
              </a:rPr>
              <a:t> centre </a:t>
            </a:r>
          </a:p>
          <a:p>
            <a:pPr lvl="2">
              <a:lnSpc>
                <a:spcPct val="80000"/>
              </a:lnSpc>
            </a:pPr>
            <a:r>
              <a:rPr lang="hr-HR" altLang="sr-Latn-RS" b="1" dirty="0" smtClean="0">
                <a:cs typeface="Times New Roman" panose="02020603050405020304" pitchFamily="18" charset="0"/>
              </a:rPr>
              <a:t>teza: </a:t>
            </a:r>
            <a:r>
              <a:rPr lang="hr-HR" altLang="sr-Latn-RS" dirty="0" smtClean="0">
                <a:cs typeface="Times New Roman" panose="02020603050405020304" pitchFamily="18" charset="0"/>
              </a:rPr>
              <a:t>Nova IZ bi mogla učvrstiti teorijsku i metodološku osnovu knjižničarstva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05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Paul </a:t>
            </a:r>
            <a:r>
              <a:rPr lang="hr-HR" dirty="0" err="1" smtClean="0"/>
              <a:t>Otlet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612490"/>
            <a:ext cx="4816293" cy="4564473"/>
          </a:xfrm>
        </p:spPr>
        <p:txBody>
          <a:bodyPr>
            <a:normAutofit/>
          </a:bodyPr>
          <a:lstStyle/>
          <a:p>
            <a:r>
              <a:rPr lang="en-GB" dirty="0" err="1"/>
              <a:t>Otlet</a:t>
            </a:r>
            <a:r>
              <a:rPr lang="en-GB" dirty="0"/>
              <a:t> </a:t>
            </a:r>
            <a:r>
              <a:rPr lang="hr-HR" dirty="0" smtClean="0"/>
              <a:t>i</a:t>
            </a:r>
            <a:r>
              <a:rPr lang="en-GB" dirty="0" smtClean="0"/>
              <a:t> </a:t>
            </a:r>
            <a:r>
              <a:rPr lang="en-GB" dirty="0"/>
              <a:t>La Fontaine </a:t>
            </a:r>
            <a:r>
              <a:rPr lang="hr-HR" dirty="0" smtClean="0"/>
              <a:t>(1</a:t>
            </a:r>
            <a:r>
              <a:rPr lang="en-GB" dirty="0" smtClean="0"/>
              <a:t>904</a:t>
            </a:r>
            <a:r>
              <a:rPr lang="hr-HR" dirty="0"/>
              <a:t>.</a:t>
            </a:r>
            <a:r>
              <a:rPr lang="hr-HR" dirty="0" smtClean="0"/>
              <a:t>) – </a:t>
            </a:r>
            <a:r>
              <a:rPr lang="en-GB" dirty="0" err="1" smtClean="0"/>
              <a:t>Univer</a:t>
            </a:r>
            <a:r>
              <a:rPr lang="hr-HR" dirty="0" smtClean="0"/>
              <a:t>zalna decimalna klasifikacija </a:t>
            </a:r>
            <a:r>
              <a:rPr lang="en-GB" dirty="0"/>
              <a:t> </a:t>
            </a:r>
            <a:endParaRPr lang="hr-HR" dirty="0" smtClean="0"/>
          </a:p>
          <a:p>
            <a:r>
              <a:rPr lang="hr-HR" dirty="0" smtClean="0"/>
              <a:t>Vizija: centar u kojem će se nalaziti sve informacije, organizirane i dostupne</a:t>
            </a:r>
          </a:p>
          <a:p>
            <a:pPr lvl="1"/>
            <a:r>
              <a:rPr lang="en-GB" dirty="0" smtClean="0"/>
              <a:t>“</a:t>
            </a:r>
            <a:r>
              <a:rPr lang="hr-HR" dirty="0" smtClean="0"/>
              <a:t>grad znanja</a:t>
            </a:r>
            <a:r>
              <a:rPr lang="en-GB" dirty="0" smtClean="0"/>
              <a:t>”</a:t>
            </a:r>
            <a:r>
              <a:rPr lang="hr-HR" dirty="0" smtClean="0"/>
              <a:t> koji su nazvali</a:t>
            </a:r>
            <a:r>
              <a:rPr lang="en-GB" dirty="0" smtClean="0"/>
              <a:t> </a:t>
            </a:r>
            <a:r>
              <a:rPr lang="en-GB" b="1" dirty="0" err="1" smtClean="0"/>
              <a:t>Mundaneum</a:t>
            </a:r>
            <a:endParaRPr lang="hr-HR" b="1" i="1" dirty="0"/>
          </a:p>
          <a:p>
            <a:pPr lvl="1"/>
            <a:r>
              <a:rPr lang="hr-HR" dirty="0"/>
              <a:t>s</a:t>
            </a:r>
            <a:r>
              <a:rPr lang="hr-HR" dirty="0" smtClean="0"/>
              <a:t>adržavao je bibliografske podatke (za knjige, časopise, članke, slike itd.) i preko </a:t>
            </a:r>
            <a:r>
              <a:rPr lang="en-GB" dirty="0"/>
              <a:t> </a:t>
            </a:r>
            <a:r>
              <a:rPr lang="en-GB" b="1" dirty="0"/>
              <a:t>15 </a:t>
            </a:r>
            <a:r>
              <a:rPr lang="en-GB" b="1" dirty="0" smtClean="0"/>
              <a:t>mil</a:t>
            </a:r>
            <a:r>
              <a:rPr lang="hr-HR" b="1" dirty="0" smtClean="0"/>
              <a:t>. kartica</a:t>
            </a:r>
            <a:r>
              <a:rPr lang="en-GB" dirty="0"/>
              <a:t> </a:t>
            </a:r>
            <a:r>
              <a:rPr lang="hr-HR" dirty="0" smtClean="0"/>
              <a:t>u katalozima</a:t>
            </a:r>
            <a:endParaRPr lang="hr-HR" dirty="0"/>
          </a:p>
          <a:p>
            <a:pPr lvl="3"/>
            <a:r>
              <a:rPr lang="en-GB" b="1" dirty="0" smtClean="0">
                <a:hlinkClick r:id="rId2"/>
              </a:rPr>
              <a:t>https</a:t>
            </a:r>
            <a:r>
              <a:rPr lang="en-GB" b="1" dirty="0">
                <a:hlinkClick r:id="rId2"/>
              </a:rPr>
              <a:t>://daily.jstor.org/internet-before-internet-paul-otlet</a:t>
            </a:r>
            <a:r>
              <a:rPr lang="en-GB" b="1" dirty="0" smtClean="0">
                <a:hlinkClick r:id="rId2"/>
              </a:rPr>
              <a:t>/</a:t>
            </a:r>
            <a:r>
              <a:rPr lang="hr-HR" b="1" dirty="0" smtClean="0">
                <a:hlinkClick r:id="rId2"/>
              </a:rPr>
              <a:t> </a:t>
            </a:r>
            <a:endParaRPr lang="hr-HR" b="1" dirty="0" smtClean="0"/>
          </a:p>
          <a:p>
            <a:pPr lvl="6"/>
            <a:endParaRPr lang="en-GB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5654493" y="1612490"/>
            <a:ext cx="4396341" cy="4643847"/>
          </a:xfrm>
        </p:spPr>
        <p:txBody>
          <a:bodyPr>
            <a:normAutofit/>
          </a:bodyPr>
          <a:lstStyle/>
          <a:p>
            <a:endParaRPr lang="hr-HR" sz="1300" dirty="0"/>
          </a:p>
        </p:txBody>
      </p:sp>
      <p:pic>
        <p:nvPicPr>
          <p:cNvPr id="2050" name="Picture 2" descr="illustra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93" y="1612490"/>
            <a:ext cx="4396341" cy="46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50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Mundaneum</a:t>
            </a:r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https://www.youtube.com/watch?v=jIFiubSPC2Q</a:t>
            </a:r>
            <a:r>
              <a:rPr lang="hr-HR"/>
              <a:t> </a:t>
            </a:r>
            <a:endParaRPr lang="en-GB" dirty="0"/>
          </a:p>
          <a:p>
            <a:r>
              <a:rPr lang="hr-HR" dirty="0" err="1" smtClean="0"/>
              <a:t>Boyd</a:t>
            </a:r>
            <a:r>
              <a:rPr lang="hr-HR" dirty="0" smtClean="0"/>
              <a:t> </a:t>
            </a:r>
            <a:r>
              <a:rPr lang="hr-HR" dirty="0" err="1" smtClean="0"/>
              <a:t>Rayward</a:t>
            </a:r>
            <a:endParaRPr lang="hr-HR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result for paul otlet mundane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271252"/>
            <a:ext cx="4545321" cy="37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jIFiubSPC2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56714" y="3313471"/>
            <a:ext cx="3991897" cy="2566219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39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Tehnologija kao </a:t>
            </a:r>
            <a:r>
              <a:rPr lang="hr-HR" i="1" dirty="0" smtClean="0"/>
              <a:t>deux et machinae</a:t>
            </a:r>
            <a:endParaRPr lang="en-GB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hr-HR" altLang="en-US" dirty="0" smtClean="0"/>
              <a:t>Može li tehnologija riješiti problem učinkovitog korištenja informacija?</a:t>
            </a:r>
          </a:p>
          <a:p>
            <a:pPr>
              <a:lnSpc>
                <a:spcPct val="90000"/>
              </a:lnSpc>
            </a:pPr>
            <a:r>
              <a:rPr lang="hr-HR" altLang="en-US" dirty="0" smtClean="0"/>
              <a:t>Može li se tehnologija razdvojiti od</a:t>
            </a:r>
            <a:endParaRPr lang="hr-HR" altLang="en-US" b="1" dirty="0" smtClean="0"/>
          </a:p>
          <a:p>
            <a:pPr lvl="1">
              <a:lnSpc>
                <a:spcPct val="90000"/>
              </a:lnSpc>
            </a:pPr>
            <a:r>
              <a:rPr lang="hr-HR" altLang="en-US" sz="3200" b="1" dirty="0" smtClean="0"/>
              <a:t>Ljudske i društvene </a:t>
            </a:r>
            <a:r>
              <a:rPr lang="hr-HR" altLang="en-US" sz="3200" dirty="0" smtClean="0"/>
              <a:t>perspektive?</a:t>
            </a: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hr-HR" altLang="en-US" dirty="0" err="1" smtClean="0"/>
              <a:t>Shera</a:t>
            </a:r>
            <a:r>
              <a:rPr lang="hr-HR" altLang="en-US" dirty="0" smtClean="0"/>
              <a:t>, J. H.</a:t>
            </a:r>
          </a:p>
          <a:p>
            <a:pPr lvl="1"/>
            <a:r>
              <a:rPr lang="hr-HR" altLang="sr-Latn-RS" dirty="0" smtClean="0"/>
              <a:t>Epistemološka dimenzija knjižničarstva – izražena je u prirodi znanja i načinima na koje se pisana baština komunicira</a:t>
            </a:r>
            <a:endParaRPr lang="hr-HR" altLang="sr-Latn-RS" dirty="0"/>
          </a:p>
          <a:p>
            <a:pPr lvl="2"/>
            <a:r>
              <a:rPr lang="hr-HR" altLang="sr-Latn-RS" dirty="0" smtClean="0"/>
              <a:t>Knjižnica kao specifičan komunikacijski sustav </a:t>
            </a:r>
          </a:p>
          <a:p>
            <a:pPr lvl="1"/>
            <a:r>
              <a:rPr lang="hr-HR" altLang="sr-Latn-RS" dirty="0" smtClean="0"/>
              <a:t>Interakcija znanja i društvenih aktivnosti</a:t>
            </a:r>
          </a:p>
          <a:p>
            <a:r>
              <a:rPr lang="hr-HR" altLang="en-US" dirty="0" smtClean="0"/>
              <a:t>Tefko Saracevic predlaže </a:t>
            </a:r>
          </a:p>
          <a:p>
            <a:pPr lvl="1">
              <a:lnSpc>
                <a:spcPct val="90000"/>
              </a:lnSpc>
            </a:pPr>
            <a:endParaRPr lang="hr-HR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b="1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172199" y="1825625"/>
            <a:ext cx="5181601" cy="4351338"/>
            <a:chOff x="2832" y="960"/>
            <a:chExt cx="2641" cy="2667"/>
          </a:xfrm>
        </p:grpSpPr>
        <p:sp>
          <p:nvSpPr>
            <p:cNvPr id="5" name="AutoShape 5"/>
            <p:cNvSpPr>
              <a:spLocks noEditPoints="1" noChangeArrowheads="1"/>
            </p:cNvSpPr>
            <p:nvPr/>
          </p:nvSpPr>
          <p:spPr bwMode="auto">
            <a:xfrm>
              <a:off x="2832" y="1737"/>
              <a:ext cx="1429" cy="1253"/>
            </a:xfrm>
            <a:custGeom>
              <a:avLst/>
              <a:gdLst>
                <a:gd name="T0" fmla="*/ 47 w 21600"/>
                <a:gd name="T1" fmla="*/ 0 h 21600"/>
                <a:gd name="T2" fmla="*/ 95 w 21600"/>
                <a:gd name="T3" fmla="*/ 36 h 21600"/>
                <a:gd name="T4" fmla="*/ 47 w 21600"/>
                <a:gd name="T5" fmla="*/ 73 h 21600"/>
                <a:gd name="T6" fmla="*/ 0 w 21600"/>
                <a:gd name="T7" fmla="*/ 3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D3EBED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3EBED"/>
              </a:extrusionClr>
              <a:contourClr>
                <a:srgbClr val="D3EBED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/>
                <a:t> </a:t>
              </a:r>
            </a:p>
            <a:p>
              <a:pPr eaLnBrk="1" hangingPunct="1"/>
              <a:endParaRPr lang="en-US" altLang="en-US" b="1" dirty="0"/>
            </a:p>
            <a:p>
              <a:pPr eaLnBrk="1" hangingPunct="1"/>
              <a:endParaRPr lang="en-US" altLang="en-US" b="1" dirty="0"/>
            </a:p>
            <a:p>
              <a:pPr eaLnBrk="1" hangingPunct="1"/>
              <a:r>
                <a:rPr lang="en-US" altLang="en-US" b="1" dirty="0" err="1" smtClean="0"/>
                <a:t>Informa</a:t>
              </a:r>
              <a:r>
                <a:rPr lang="hr-HR" altLang="en-US" b="1" dirty="0" smtClean="0"/>
                <a:t>cije</a:t>
              </a:r>
              <a:endParaRPr lang="en-US" altLang="en-US" b="1" dirty="0"/>
            </a:p>
          </p:txBody>
        </p:sp>
        <p:sp>
          <p:nvSpPr>
            <p:cNvPr id="6" name="AutoShape 6"/>
            <p:cNvSpPr>
              <a:spLocks noEditPoints="1" noChangeArrowheads="1"/>
            </p:cNvSpPr>
            <p:nvPr/>
          </p:nvSpPr>
          <p:spPr bwMode="auto">
            <a:xfrm>
              <a:off x="3735" y="2235"/>
              <a:ext cx="1588" cy="1392"/>
            </a:xfrm>
            <a:custGeom>
              <a:avLst/>
              <a:gdLst>
                <a:gd name="T0" fmla="*/ 58 w 21600"/>
                <a:gd name="T1" fmla="*/ 0 h 21600"/>
                <a:gd name="T2" fmla="*/ 117 w 21600"/>
                <a:gd name="T3" fmla="*/ 45 h 21600"/>
                <a:gd name="T4" fmla="*/ 58 w 21600"/>
                <a:gd name="T5" fmla="*/ 90 h 21600"/>
                <a:gd name="T6" fmla="*/ 0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D3EBED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3EBED"/>
              </a:extrusionClr>
              <a:contourClr>
                <a:srgbClr val="D3EBED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 dirty="0"/>
            </a:p>
            <a:p>
              <a:pPr eaLnBrk="1" hangingPunct="1"/>
              <a:endParaRPr lang="en-US" altLang="en-US" b="1" dirty="0"/>
            </a:p>
            <a:p>
              <a:pPr eaLnBrk="1" hangingPunct="1"/>
              <a:endParaRPr lang="en-US" altLang="en-US" b="1" dirty="0"/>
            </a:p>
            <a:p>
              <a:pPr eaLnBrk="1" hangingPunct="1"/>
              <a:endParaRPr lang="en-US" altLang="en-US" b="1" dirty="0"/>
            </a:p>
            <a:p>
              <a:pPr eaLnBrk="1" hangingPunct="1"/>
              <a:r>
                <a:rPr lang="en-US" altLang="en-US" b="1" dirty="0" err="1" smtClean="0"/>
                <a:t>Tehnolog</a:t>
              </a:r>
              <a:r>
                <a:rPr lang="hr-HR" altLang="en-US" b="1" dirty="0" smtClean="0"/>
                <a:t>ija</a:t>
              </a:r>
              <a:endParaRPr lang="en-US" altLang="en-US" b="1" dirty="0"/>
            </a:p>
          </p:txBody>
        </p:sp>
        <p:sp>
          <p:nvSpPr>
            <p:cNvPr id="7" name="AutoShape 7"/>
            <p:cNvSpPr>
              <a:spLocks noEditPoints="1" noChangeArrowheads="1"/>
            </p:cNvSpPr>
            <p:nvPr/>
          </p:nvSpPr>
          <p:spPr bwMode="auto">
            <a:xfrm>
              <a:off x="3885" y="960"/>
              <a:ext cx="1588" cy="1392"/>
            </a:xfrm>
            <a:custGeom>
              <a:avLst/>
              <a:gdLst>
                <a:gd name="T0" fmla="*/ 58 w 21600"/>
                <a:gd name="T1" fmla="*/ 0 h 21600"/>
                <a:gd name="T2" fmla="*/ 117 w 21600"/>
                <a:gd name="T3" fmla="*/ 45 h 21600"/>
                <a:gd name="T4" fmla="*/ 58 w 21600"/>
                <a:gd name="T5" fmla="*/ 90 h 21600"/>
                <a:gd name="T6" fmla="*/ 0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D3EBED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3EBED"/>
              </a:extrusionClr>
              <a:contourClr>
                <a:srgbClr val="D3EBED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en-US" b="1" dirty="0" smtClean="0">
                  <a:latin typeface="Verdana" panose="020B0604030504040204" pitchFamily="34" charset="0"/>
                </a:rPr>
                <a:t>Ljudi</a:t>
              </a:r>
              <a:endParaRPr lang="en-US" altLang="en-US" b="1" dirty="0">
                <a:latin typeface="Verdana" panose="020B0604030504040204" pitchFamily="34" charset="0"/>
              </a:endParaRPr>
            </a:p>
          </p:txBody>
        </p:sp>
      </p:grpSp>
      <p:sp>
        <p:nvSpPr>
          <p:cNvPr id="9" name="Strelica udesno 8"/>
          <p:cNvSpPr/>
          <p:nvPr/>
        </p:nvSpPr>
        <p:spPr>
          <a:xfrm>
            <a:off x="4480732" y="57717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4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TEHNOLOGIJA</a:t>
            </a:r>
            <a:endParaRPr lang="en-GB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altLang="en-US" dirty="0" smtClean="0"/>
              <a:t>Često se poistovjećuje s pretraživanjem i pronalaženjem informacija (</a:t>
            </a:r>
            <a:r>
              <a:rPr lang="en-US" altLang="en-US" dirty="0" smtClean="0"/>
              <a:t>information </a:t>
            </a:r>
            <a:r>
              <a:rPr lang="en-US" altLang="en-US" dirty="0"/>
              <a:t>retrieval </a:t>
            </a:r>
            <a:r>
              <a:rPr lang="hr-HR" altLang="en-US" dirty="0" smtClean="0"/>
              <a:t>- </a:t>
            </a:r>
            <a:r>
              <a:rPr lang="en-US" altLang="en-US" dirty="0" smtClean="0"/>
              <a:t>IR)  </a:t>
            </a:r>
          </a:p>
          <a:p>
            <a:r>
              <a:rPr lang="hr-HR" altLang="en-US" dirty="0" smtClean="0"/>
              <a:t>Kako korisnicima učinkovito osigurati relevantne informacije?</a:t>
            </a:r>
          </a:p>
          <a:p>
            <a:pPr lvl="1"/>
            <a:r>
              <a:rPr lang="hr-HR" altLang="en-US" dirty="0" smtClean="0"/>
              <a:t>Kako intelektualno organizirati informacije?</a:t>
            </a:r>
          </a:p>
          <a:p>
            <a:pPr lvl="1"/>
            <a:r>
              <a:rPr lang="hr-HR" altLang="en-US" dirty="0"/>
              <a:t>Kako intelektualno specificirati </a:t>
            </a:r>
            <a:r>
              <a:rPr lang="hr-HR" altLang="en-US" dirty="0" smtClean="0"/>
              <a:t>traženje i interakciju?</a:t>
            </a:r>
          </a:p>
          <a:p>
            <a:pPr lvl="1"/>
            <a:r>
              <a:rPr lang="hr-HR" altLang="en-US" dirty="0" smtClean="0"/>
              <a:t>Koje tehnike i sustave učinkovito koristiti?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altLang="en-US" dirty="0" smtClean="0">
                <a:solidFill>
                  <a:srgbClr val="FF0000"/>
                </a:solidFill>
              </a:rPr>
              <a:t>„</a:t>
            </a:r>
            <a:r>
              <a:rPr lang="en-US" altLang="en-US" dirty="0" smtClean="0">
                <a:solidFill>
                  <a:srgbClr val="FF0000"/>
                </a:solidFill>
              </a:rPr>
              <a:t>IR</a:t>
            </a:r>
            <a:r>
              <a:rPr lang="en-US" altLang="en-US" dirty="0">
                <a:solidFill>
                  <a:srgbClr val="FF0000"/>
                </a:solidFill>
              </a:rPr>
              <a:t>: ... </a:t>
            </a:r>
            <a:r>
              <a:rPr lang="en-US" altLang="en-US" dirty="0" err="1" smtClean="0">
                <a:solidFill>
                  <a:srgbClr val="FF0000"/>
                </a:solidFill>
              </a:rPr>
              <a:t>Int</a:t>
            </a:r>
            <a:r>
              <a:rPr lang="hr-HR" altLang="en-US" dirty="0" smtClean="0">
                <a:solidFill>
                  <a:srgbClr val="FF0000"/>
                </a:solidFill>
              </a:rPr>
              <a:t>e</a:t>
            </a:r>
            <a:r>
              <a:rPr lang="en-US" altLang="en-US" dirty="0" smtClean="0">
                <a:solidFill>
                  <a:srgbClr val="FF0000"/>
                </a:solidFill>
              </a:rPr>
              <a:t>le</a:t>
            </a:r>
            <a:r>
              <a:rPr lang="hr-HR" altLang="en-US" dirty="0" smtClean="0">
                <a:solidFill>
                  <a:srgbClr val="FF0000"/>
                </a:solidFill>
              </a:rPr>
              <a:t>k</a:t>
            </a:r>
            <a:r>
              <a:rPr lang="en-US" altLang="en-US" dirty="0" err="1" smtClean="0">
                <a:solidFill>
                  <a:srgbClr val="FF0000"/>
                </a:solidFill>
              </a:rPr>
              <a:t>tual</a:t>
            </a:r>
            <a:r>
              <a:rPr lang="hr-HR" altLang="en-US" dirty="0" smtClean="0">
                <a:solidFill>
                  <a:srgbClr val="FF0000"/>
                </a:solidFill>
              </a:rPr>
              <a:t>ni aspekti opisa informacije, ... traženja, ... I sustava</a:t>
            </a:r>
            <a:r>
              <a:rPr lang="en-US" altLang="en-US" dirty="0" smtClean="0">
                <a:solidFill>
                  <a:srgbClr val="FF0000"/>
                </a:solidFill>
              </a:rPr>
              <a:t>, </a:t>
            </a:r>
            <a:r>
              <a:rPr lang="hr-HR" altLang="en-US" dirty="0" smtClean="0">
                <a:solidFill>
                  <a:srgbClr val="FF0000"/>
                </a:solidFill>
              </a:rPr>
              <a:t>strojeva</a:t>
            </a:r>
            <a:r>
              <a:rPr lang="en-US" altLang="en-US" dirty="0" smtClean="0">
                <a:solidFill>
                  <a:srgbClr val="FF0000"/>
                </a:solidFill>
              </a:rPr>
              <a:t>...”</a:t>
            </a:r>
            <a:endParaRPr lang="en-US" altLang="en-US" dirty="0">
              <a:solidFill>
                <a:srgbClr val="FF0000"/>
              </a:solidFill>
            </a:endParaRPr>
          </a:p>
          <a:p>
            <a:pPr algn="r">
              <a:lnSpc>
                <a:spcPct val="90000"/>
              </a:lnSpc>
              <a:buNone/>
            </a:pPr>
            <a:r>
              <a:rPr lang="en-US" altLang="en-US" sz="1400" i="1" dirty="0"/>
              <a:t>Calvin </a:t>
            </a:r>
            <a:r>
              <a:rPr lang="en-US" altLang="en-US" sz="1400" i="1" dirty="0" err="1"/>
              <a:t>Mooers</a:t>
            </a:r>
            <a:r>
              <a:rPr lang="en-US" altLang="en-US" sz="1400" i="1" dirty="0"/>
              <a:t>, 1951</a:t>
            </a:r>
            <a:endParaRPr lang="en-US" altLang="en-US" sz="1400" dirty="0"/>
          </a:p>
          <a:p>
            <a:endParaRPr lang="en-GB" dirty="0"/>
          </a:p>
        </p:txBody>
      </p:sp>
      <p:pic>
        <p:nvPicPr>
          <p:cNvPr id="4" name="Picture 4" descr="moo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3427413"/>
            <a:ext cx="2678112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9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altLang="en-US" sz="2400" dirty="0" smtClean="0"/>
              <a:t>Najčešće se njome bave računalne znanosti</a:t>
            </a:r>
          </a:p>
          <a:p>
            <a:pPr lvl="1"/>
            <a:r>
              <a:rPr lang="hr-HR" altLang="en-US" sz="1600" dirty="0" smtClean="0"/>
              <a:t>Npr. Special Interest Group posvećena IR – Association for Computing Machinery </a:t>
            </a:r>
            <a:r>
              <a:rPr lang="en-US" altLang="en-US" sz="1600" dirty="0" smtClean="0"/>
              <a:t>(SIGIR,</a:t>
            </a:r>
            <a:r>
              <a:rPr lang="hr-HR" altLang="en-US" sz="1600" dirty="0" smtClean="0"/>
              <a:t> </a:t>
            </a:r>
            <a:r>
              <a:rPr lang="en-US" altLang="en-US" sz="1600" dirty="0" smtClean="0"/>
              <a:t>ACM</a:t>
            </a:r>
            <a:r>
              <a:rPr lang="en-US" altLang="en-US" sz="1600" dirty="0"/>
              <a:t>)</a:t>
            </a:r>
          </a:p>
          <a:p>
            <a:pPr lvl="1"/>
            <a:r>
              <a:rPr lang="hr-HR" altLang="en-US" dirty="0"/>
              <a:t>v</a:t>
            </a:r>
            <a:r>
              <a:rPr lang="hr-HR" altLang="en-US" dirty="0" smtClean="0"/>
              <a:t>elike istraživačke zajednice pojavile su se u Kini, Koreji, Singapuru…</a:t>
            </a:r>
          </a:p>
          <a:p>
            <a:pPr lvl="1"/>
            <a:r>
              <a:rPr lang="hr-HR" altLang="en-US" dirty="0" smtClean="0"/>
              <a:t>„svi se bave pretraživanjem i pronalaženjem informacija</a:t>
            </a:r>
            <a:r>
              <a:rPr lang="en-US" altLang="en-US" sz="2000" dirty="0" smtClean="0"/>
              <a:t>”</a:t>
            </a:r>
            <a:endParaRPr lang="en-US" altLang="en-US" sz="2000" dirty="0"/>
          </a:p>
          <a:p>
            <a:pPr lvl="1"/>
            <a:r>
              <a:rPr lang="hr-HR" altLang="en-US" dirty="0"/>
              <a:t>t</a:t>
            </a:r>
            <a:r>
              <a:rPr lang="hr-HR" altLang="en-US" dirty="0" smtClean="0"/>
              <a:t>ražilice, rudarenje podataka, obrada prirodnih jezika, umjetna inteligencija, računalna grafika....</a:t>
            </a:r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altLang="en-US" dirty="0" smtClean="0"/>
              <a:t> </a:t>
            </a:r>
            <a:r>
              <a:rPr lang="hr-HR" altLang="en-US" dirty="0" err="1"/>
              <a:t>Gerald</a:t>
            </a:r>
            <a:r>
              <a:rPr lang="hr-HR" altLang="en-US" dirty="0"/>
              <a:t> </a:t>
            </a:r>
            <a:r>
              <a:rPr lang="hr-HR" altLang="en-US" dirty="0" err="1" smtClean="0"/>
              <a:t>Salton</a:t>
            </a:r>
            <a:r>
              <a:rPr lang="hr-HR" altLang="en-US" dirty="0" smtClean="0"/>
              <a:t> (</a:t>
            </a:r>
            <a:r>
              <a:rPr lang="en-US" altLang="en-US" dirty="0" smtClean="0"/>
              <a:t>1927</a:t>
            </a:r>
            <a:r>
              <a:rPr lang="hr-HR" altLang="en-US" dirty="0" smtClean="0"/>
              <a:t>.</a:t>
            </a:r>
            <a:r>
              <a:rPr lang="en-US" altLang="en-US" dirty="0" smtClean="0"/>
              <a:t>-1995</a:t>
            </a:r>
            <a:r>
              <a:rPr lang="hr-HR" altLang="en-US" dirty="0"/>
              <a:t>.</a:t>
            </a:r>
            <a:r>
              <a:rPr lang="hr-HR" altLang="en-US" dirty="0" smtClean="0"/>
              <a:t>)</a:t>
            </a:r>
          </a:p>
          <a:p>
            <a:endParaRPr lang="hr-HR" dirty="0"/>
          </a:p>
          <a:p>
            <a:endParaRPr lang="en-GB" dirty="0"/>
          </a:p>
        </p:txBody>
      </p:sp>
      <p:pic>
        <p:nvPicPr>
          <p:cNvPr id="5" name="Picture 5" descr="Sa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61" y="2687637"/>
            <a:ext cx="2916238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59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INFORMACIJA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en-US" dirty="0"/>
              <a:t>n</a:t>
            </a:r>
            <a:r>
              <a:rPr lang="hr-HR" altLang="en-US" dirty="0" smtClean="0"/>
              <a:t>ekoliko područja istraživanja</a:t>
            </a:r>
            <a:endParaRPr lang="en-US" altLang="en-US" dirty="0"/>
          </a:p>
          <a:p>
            <a:pPr lvl="1"/>
            <a:r>
              <a:rPr lang="hr-HR" altLang="en-US" dirty="0"/>
              <a:t>k</a:t>
            </a:r>
            <a:r>
              <a:rPr lang="hr-HR" altLang="en-US" dirty="0" smtClean="0"/>
              <a:t>ao temeljni fenomen </a:t>
            </a:r>
            <a:r>
              <a:rPr lang="en-US" altLang="en-US" dirty="0" smtClean="0"/>
              <a:t>– </a:t>
            </a:r>
            <a:r>
              <a:rPr lang="hr-HR" altLang="en-US" dirty="0" smtClean="0"/>
              <a:t>bez previše napretka</a:t>
            </a:r>
            <a:endParaRPr lang="en-US" altLang="en-US" dirty="0"/>
          </a:p>
          <a:p>
            <a:pPr lvl="1"/>
            <a:r>
              <a:rPr lang="hr-HR" altLang="en-US" dirty="0"/>
              <a:t>p</a:t>
            </a:r>
            <a:r>
              <a:rPr lang="hr-HR" altLang="en-US" dirty="0" smtClean="0"/>
              <a:t>redstavljanje </a:t>
            </a:r>
            <a:r>
              <a:rPr lang="en-US" altLang="en-US" dirty="0" err="1" smtClean="0"/>
              <a:t>informa</a:t>
            </a:r>
            <a:r>
              <a:rPr lang="hr-HR" altLang="en-US" dirty="0" smtClean="0"/>
              <a:t>cija</a:t>
            </a:r>
            <a:endParaRPr lang="en-US" altLang="en-US" dirty="0"/>
          </a:p>
          <a:p>
            <a:pPr lvl="2"/>
            <a:r>
              <a:rPr lang="hr-HR" altLang="en-US" dirty="0"/>
              <a:t>v</a:t>
            </a:r>
            <a:r>
              <a:rPr lang="hr-HR" altLang="en-US" dirty="0" smtClean="0"/>
              <a:t>eliko područje povezano s IR</a:t>
            </a:r>
          </a:p>
          <a:p>
            <a:pPr lvl="2"/>
            <a:r>
              <a:rPr lang="hr-HR" altLang="en-US" dirty="0"/>
              <a:t>k</a:t>
            </a:r>
            <a:r>
              <a:rPr lang="hr-HR" altLang="en-US" dirty="0" smtClean="0"/>
              <a:t>njižničarski pristup</a:t>
            </a:r>
            <a:endParaRPr lang="en-US" altLang="en-US" dirty="0"/>
          </a:p>
          <a:p>
            <a:pPr lvl="2"/>
            <a:r>
              <a:rPr lang="en-US" altLang="en-US" dirty="0" smtClean="0"/>
              <a:t>meta</a:t>
            </a:r>
            <a:r>
              <a:rPr lang="hr-HR" altLang="en-US" dirty="0" smtClean="0"/>
              <a:t>podaci</a:t>
            </a:r>
            <a:endParaRPr lang="en-US" altLang="en-US" dirty="0"/>
          </a:p>
          <a:p>
            <a:pPr lvl="1"/>
            <a:r>
              <a:rPr lang="en-US" altLang="en-US" dirty="0" err="1" smtClean="0"/>
              <a:t>bibliometr</a:t>
            </a:r>
            <a:r>
              <a:rPr lang="hr-HR" altLang="en-US" dirty="0" smtClean="0"/>
              <a:t>ija</a:t>
            </a:r>
            <a:endParaRPr lang="en-US" altLang="en-US" dirty="0"/>
          </a:p>
          <a:p>
            <a:pPr lvl="2"/>
            <a:r>
              <a:rPr lang="hr-HR" altLang="en-US" dirty="0"/>
              <a:t>s</a:t>
            </a:r>
            <a:r>
              <a:rPr lang="hr-HR" altLang="en-US" dirty="0" smtClean="0"/>
              <a:t>trukture literature</a:t>
            </a:r>
            <a:endParaRPr lang="en-US" alt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21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en-US" dirty="0"/>
              <a:t>s</a:t>
            </a:r>
            <a:r>
              <a:rPr lang="hr-HR" altLang="en-US" dirty="0" smtClean="0"/>
              <a:t>vi razumiju intuitivno</a:t>
            </a:r>
            <a:endParaRPr lang="hr-HR" altLang="en-US" dirty="0"/>
          </a:p>
          <a:p>
            <a:r>
              <a:rPr lang="hr-HR" altLang="en-US" dirty="0"/>
              <a:t>f</a:t>
            </a:r>
            <a:r>
              <a:rPr lang="en-US" altLang="en-US" dirty="0" err="1" smtClean="0"/>
              <a:t>ormal</a:t>
            </a:r>
            <a:r>
              <a:rPr lang="hr-HR" altLang="en-US" dirty="0" smtClean="0"/>
              <a:t>no nije dovoljno istraženo</a:t>
            </a:r>
            <a:endParaRPr lang="en-US" altLang="en-US" dirty="0"/>
          </a:p>
          <a:p>
            <a:pPr lvl="1"/>
            <a:r>
              <a:rPr lang="hr-HR" altLang="en-US" sz="2000" dirty="0"/>
              <a:t>n</a:t>
            </a:r>
            <a:r>
              <a:rPr lang="hr-HR" altLang="en-US" sz="2000" dirty="0" smtClean="0"/>
              <a:t>ekoliko stajališta i modela</a:t>
            </a:r>
            <a:endParaRPr lang="en-US" altLang="en-US" sz="2000" dirty="0"/>
          </a:p>
          <a:p>
            <a:pPr lvl="2"/>
            <a:r>
              <a:rPr lang="en-US" altLang="en-US" sz="2000" dirty="0">
                <a:solidFill>
                  <a:srgbClr val="FF0000"/>
                </a:solidFill>
              </a:rPr>
              <a:t>Shannon</a:t>
            </a:r>
            <a:r>
              <a:rPr lang="en-US" altLang="en-US" sz="2000" dirty="0">
                <a:solidFill>
                  <a:srgbClr val="FF9900"/>
                </a:solidFill>
              </a:rPr>
              <a:t>:</a:t>
            </a:r>
            <a:r>
              <a:rPr lang="en-US" altLang="en-US" sz="2000" dirty="0"/>
              <a:t> </a:t>
            </a:r>
            <a:r>
              <a:rPr lang="hr-HR" altLang="en-US" sz="2000" dirty="0" smtClean="0"/>
              <a:t>izvor-kanal-cilj</a:t>
            </a:r>
            <a:endParaRPr lang="en-US" altLang="en-US" sz="2000" dirty="0" smtClean="0"/>
          </a:p>
          <a:p>
            <a:pPr lvl="3"/>
            <a:r>
              <a:rPr lang="en-US" altLang="en-US" sz="2000" dirty="0" smtClean="0"/>
              <a:t>Signal</a:t>
            </a:r>
            <a:r>
              <a:rPr lang="hr-HR" altLang="en-US" sz="2000" dirty="0" smtClean="0"/>
              <a:t> nije sadržaj </a:t>
            </a:r>
            <a:r>
              <a:rPr lang="en-US" altLang="en-US" sz="2000" dirty="0" smtClean="0"/>
              <a:t>– </a:t>
            </a:r>
            <a:r>
              <a:rPr lang="hr-HR" altLang="en-US" sz="2000" dirty="0" smtClean="0"/>
              <a:t>zapravo nije primjenjiv</a:t>
            </a:r>
            <a:endParaRPr lang="en-US" altLang="en-US" sz="2000" dirty="0" smtClean="0"/>
          </a:p>
          <a:p>
            <a:pPr lvl="2"/>
            <a:r>
              <a:rPr lang="hr-HR" altLang="en-US" dirty="0">
                <a:solidFill>
                  <a:srgbClr val="FF0000"/>
                </a:solidFill>
              </a:rPr>
              <a:t>K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ognitiv</a:t>
            </a:r>
            <a:r>
              <a:rPr lang="hr-HR" altLang="en-US" sz="2000" dirty="0" smtClean="0">
                <a:solidFill>
                  <a:srgbClr val="FF0000"/>
                </a:solidFill>
              </a:rPr>
              <a:t>ni</a:t>
            </a:r>
            <a:r>
              <a:rPr lang="en-US" altLang="en-US" sz="2000" dirty="0" smtClean="0">
                <a:solidFill>
                  <a:srgbClr val="FF0000"/>
                </a:solidFill>
              </a:rPr>
              <a:t>:</a:t>
            </a:r>
            <a:r>
              <a:rPr lang="en-US" altLang="en-US" sz="2000" dirty="0" smtClean="0"/>
              <a:t> </a:t>
            </a:r>
            <a:r>
              <a:rPr lang="hr-HR" altLang="en-US" sz="2000" dirty="0" smtClean="0"/>
              <a:t>promjene u kognitivnoj strukturi</a:t>
            </a:r>
            <a:endParaRPr lang="en-US" altLang="en-US" sz="2000" dirty="0"/>
          </a:p>
          <a:p>
            <a:pPr lvl="3"/>
            <a:r>
              <a:rPr lang="hr-HR" altLang="en-US" sz="2000" dirty="0" smtClean="0"/>
              <a:t>Obrada sadržaja</a:t>
            </a:r>
            <a:endParaRPr lang="en-US" altLang="en-US" sz="2000" dirty="0"/>
          </a:p>
          <a:p>
            <a:pPr lvl="2"/>
            <a:r>
              <a:rPr lang="hr-HR" altLang="en-US" sz="2000" dirty="0" smtClean="0">
                <a:solidFill>
                  <a:srgbClr val="FF0000"/>
                </a:solidFill>
              </a:rPr>
              <a:t>Društveni</a:t>
            </a:r>
            <a:r>
              <a:rPr lang="en-US" altLang="en-US" sz="2000" dirty="0" smtClean="0">
                <a:solidFill>
                  <a:srgbClr val="FF0000"/>
                </a:solidFill>
              </a:rPr>
              <a:t>:</a:t>
            </a:r>
            <a:r>
              <a:rPr lang="en-US" altLang="en-US" sz="2000" dirty="0" smtClean="0"/>
              <a:t> </a:t>
            </a:r>
            <a:r>
              <a:rPr lang="hr-HR" altLang="en-US" sz="2000" dirty="0" smtClean="0"/>
              <a:t>k</a:t>
            </a:r>
            <a:r>
              <a:rPr lang="en-US" altLang="en-US" sz="2000" dirty="0" err="1" smtClean="0"/>
              <a:t>onte</a:t>
            </a:r>
            <a:r>
              <a:rPr lang="hr-HR" altLang="en-US" sz="2000" dirty="0" smtClean="0"/>
              <a:t>ks</a:t>
            </a:r>
            <a:r>
              <a:rPr lang="en-US" altLang="en-US" sz="2000" dirty="0" smtClean="0"/>
              <a:t>t</a:t>
            </a:r>
            <a:r>
              <a:rPr lang="en-US" altLang="en-US" sz="2000" dirty="0"/>
              <a:t>, </a:t>
            </a:r>
            <a:r>
              <a:rPr lang="en-US" altLang="en-US" sz="2000" dirty="0" err="1" smtClean="0"/>
              <a:t>situa</a:t>
            </a:r>
            <a:r>
              <a:rPr lang="hr-HR" altLang="en-US" sz="2000" dirty="0" smtClean="0"/>
              <a:t>cija</a:t>
            </a:r>
            <a:r>
              <a:rPr lang="en-US" altLang="en-US" sz="2000" dirty="0" smtClean="0"/>
              <a:t> </a:t>
            </a:r>
            <a:endParaRPr lang="en-US" altLang="en-US" sz="2000" dirty="0"/>
          </a:p>
          <a:p>
            <a:pPr lvl="3"/>
            <a:r>
              <a:rPr lang="hr-HR" altLang="en-US" sz="2000" dirty="0" smtClean="0"/>
              <a:t>Traženje informacija, zadaci</a:t>
            </a:r>
            <a:endParaRPr lang="en-US" altLang="en-US" sz="2000" dirty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18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altLang="de-DE" smtClean="0"/>
              <a:t>Aparac-Jelušić i Mandl, 2018.</a:t>
            </a:r>
            <a:endParaRPr lang="en-US" altLang="de-DE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255" y="256166"/>
            <a:ext cx="11647054" cy="1143000"/>
          </a:xfrm>
        </p:spPr>
        <p:txBody>
          <a:bodyPr>
            <a:normAutofit/>
          </a:bodyPr>
          <a:lstStyle/>
          <a:p>
            <a:r>
              <a:rPr lang="hr-HR" altLang="de-DE" dirty="0" smtClean="0"/>
              <a:t>Manifestacije informacije </a:t>
            </a:r>
            <a:r>
              <a:rPr lang="en-US" altLang="de-DE" sz="2000" dirty="0" smtClean="0"/>
              <a:t>(</a:t>
            </a:r>
            <a:r>
              <a:rPr lang="en-US" altLang="de-DE" sz="2000" dirty="0"/>
              <a:t>Buckland)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436" y="1567334"/>
            <a:ext cx="8982364" cy="4525963"/>
          </a:xfrm>
        </p:spPr>
        <p:txBody>
          <a:bodyPr>
            <a:normAutofit/>
          </a:bodyPr>
          <a:lstStyle/>
          <a:p>
            <a:r>
              <a:rPr lang="en-US" altLang="de-DE" sz="3200" dirty="0" err="1" smtClean="0"/>
              <a:t>Informa</a:t>
            </a:r>
            <a:r>
              <a:rPr lang="hr-HR" altLang="de-DE" sz="3200" dirty="0" smtClean="0"/>
              <a:t>cija kao </a:t>
            </a:r>
            <a:r>
              <a:rPr lang="hr-HR" altLang="de-DE" sz="3200" b="1" dirty="0" smtClean="0"/>
              <a:t>stvar</a:t>
            </a:r>
            <a:endParaRPr lang="en-US" altLang="de-DE" sz="3200" b="1" dirty="0"/>
          </a:p>
          <a:p>
            <a:r>
              <a:rPr lang="en-US" altLang="de-DE" sz="3200" dirty="0" err="1"/>
              <a:t>Informa</a:t>
            </a:r>
            <a:r>
              <a:rPr lang="hr-HR" altLang="de-DE" sz="3200" dirty="0"/>
              <a:t>cija kao </a:t>
            </a:r>
            <a:r>
              <a:rPr lang="en-US" altLang="de-DE" sz="3200" b="1" dirty="0" err="1" smtClean="0"/>
              <a:t>proces</a:t>
            </a:r>
            <a:endParaRPr lang="en-US" altLang="de-DE" sz="3200" b="1" dirty="0"/>
          </a:p>
          <a:p>
            <a:r>
              <a:rPr lang="en-US" altLang="de-DE" sz="3200" dirty="0" err="1"/>
              <a:t>Informa</a:t>
            </a:r>
            <a:r>
              <a:rPr lang="hr-HR" altLang="de-DE" sz="3200" dirty="0"/>
              <a:t>cija kao </a:t>
            </a:r>
            <a:r>
              <a:rPr lang="hr-HR" altLang="de-DE" sz="3200" b="1" dirty="0" smtClean="0"/>
              <a:t>znanje</a:t>
            </a:r>
            <a:endParaRPr lang="en-US" altLang="de-DE" sz="3200" b="1" dirty="0"/>
          </a:p>
          <a:p>
            <a:pPr marL="457200" lvl="1" indent="0">
              <a:buNone/>
            </a:pPr>
            <a:endParaRPr lang="en-US" altLang="de-DE" sz="3200" dirty="0"/>
          </a:p>
        </p:txBody>
      </p:sp>
    </p:spTree>
    <p:extLst>
      <p:ext uri="{BB962C8B-B14F-4D97-AF65-F5344CB8AC3E}">
        <p14:creationId xmlns:p14="http://schemas.microsoft.com/office/powerpoint/2010/main" val="30526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Informacija je</a:t>
            </a:r>
          </a:p>
          <a:p>
            <a:pPr lvl="1"/>
            <a:r>
              <a:rPr lang="hr-HR" dirty="0" err="1"/>
              <a:t>k</a:t>
            </a:r>
            <a:r>
              <a:rPr lang="hr-HR" dirty="0" err="1" smtClean="0"/>
              <a:t>omunicirani</a:t>
            </a:r>
            <a:r>
              <a:rPr lang="hr-HR" dirty="0" smtClean="0"/>
              <a:t> znakovi (Claude Shannon)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romjena strukture (Nick Belkin i Steve Robertson)</a:t>
            </a:r>
          </a:p>
          <a:p>
            <a:pPr lvl="1"/>
            <a:r>
              <a:rPr lang="hr-HR" dirty="0"/>
              <a:t>f</a:t>
            </a:r>
            <a:r>
              <a:rPr lang="hr-HR" dirty="0" smtClean="0"/>
              <a:t>ragmentirano znanje (Bertie Brookes)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odaci sa značenjem (Luciano Floridi)</a:t>
            </a:r>
          </a:p>
          <a:p>
            <a:pPr lvl="1"/>
            <a:r>
              <a:rPr lang="hr-HR" dirty="0"/>
              <a:t>u</a:t>
            </a:r>
            <a:r>
              <a:rPr lang="hr-HR" dirty="0" smtClean="0"/>
              <a:t>zorci samoorganizirane složenosti koji osiguravaju značenje u kontekstu i promiču razumijevanje (David Bowden)</a:t>
            </a:r>
          </a:p>
          <a:p>
            <a:pPr lvl="3"/>
            <a:r>
              <a:rPr lang="hr-HR" dirty="0" smtClean="0"/>
              <a:t>Iz Bowden and Robinson, 2013.</a:t>
            </a:r>
          </a:p>
          <a:p>
            <a:pPr lvl="1"/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67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u polje IZ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altLang="en-US" dirty="0" smtClean="0"/>
              <a:t>Informacijske znanosti: Odakle dolaze i kamo idu? </a:t>
            </a:r>
          </a:p>
          <a:p>
            <a:r>
              <a:rPr lang="hr-HR" dirty="0" smtClean="0"/>
              <a:t>Definicija IZ</a:t>
            </a:r>
          </a:p>
          <a:p>
            <a:pPr lvl="1"/>
            <a:r>
              <a:rPr lang="hr-HR" altLang="en-US" dirty="0" smtClean="0"/>
              <a:t>Sabiranje, klasifikacija, pohrana, pretraživanje i pronalaženje, diseminacija zabilježenog znanja, koju se smatra i samostalnom i primijenjenom znanošću</a:t>
            </a:r>
            <a:r>
              <a:rPr lang="en-US" altLang="en-US" dirty="0" smtClean="0"/>
              <a:t>”</a:t>
            </a:r>
            <a:endParaRPr lang="hr-HR" altLang="en-US" dirty="0" smtClean="0"/>
          </a:p>
          <a:p>
            <a:pPr lvl="1"/>
            <a:r>
              <a:rPr lang="hr-HR" dirty="0" smtClean="0"/>
              <a:t>Što nije u redu s ovom definicijom?</a:t>
            </a:r>
          </a:p>
          <a:p>
            <a:r>
              <a:rPr lang="hr-HR" dirty="0" smtClean="0"/>
              <a:t>Problemi kojima se bavi</a:t>
            </a:r>
            <a:endParaRPr lang="hr-HR" dirty="0"/>
          </a:p>
          <a:p>
            <a:pPr lvl="1"/>
            <a:r>
              <a:rPr lang="en-US" altLang="en-US" i="1" dirty="0" smtClean="0"/>
              <a:t>“... </a:t>
            </a:r>
            <a:r>
              <a:rPr lang="hr-HR" altLang="en-US" i="1" dirty="0" smtClean="0"/>
              <a:t>Ogromni zadatak da se pohranjeno znanje učini dostupnim</a:t>
            </a:r>
            <a:r>
              <a:rPr lang="en-US" altLang="en-US" i="1" dirty="0" smtClean="0"/>
              <a:t>.”</a:t>
            </a:r>
            <a:endParaRPr lang="hr-HR" altLang="en-US" i="1" dirty="0"/>
          </a:p>
          <a:p>
            <a:pPr lvl="1"/>
            <a:r>
              <a:rPr lang="hr-HR" altLang="en-US" b="1" i="1" dirty="0" smtClean="0"/>
              <a:t>Tko se bavio tim problemom, kada i zašto?</a:t>
            </a:r>
            <a:endParaRPr lang="hr-HR" altLang="en-US" b="1" i="1" dirty="0"/>
          </a:p>
          <a:p>
            <a:pPr lvl="2"/>
            <a:r>
              <a:rPr lang="hr-HR" altLang="en-US" dirty="0" smtClean="0"/>
              <a:t>Je li problem još uvijek prisutan – ako DA, zašto?</a:t>
            </a:r>
          </a:p>
          <a:p>
            <a:pPr lvl="2"/>
            <a:r>
              <a:rPr lang="hr-HR" altLang="en-US" dirty="0" smtClean="0"/>
              <a:t>Je li veći – ako DA, zašto?</a:t>
            </a:r>
          </a:p>
          <a:p>
            <a:r>
              <a:rPr lang="hr-HR" altLang="en-US" dirty="0" smtClean="0"/>
              <a:t>Odnos prema drugim disciplinama</a:t>
            </a:r>
          </a:p>
          <a:p>
            <a:r>
              <a:rPr lang="hr-HR" altLang="en-US" dirty="0" smtClean="0"/>
              <a:t>Izazovi i novi trendovi</a:t>
            </a:r>
            <a:r>
              <a:rPr lang="en-US" altLang="en-US" b="1" i="1" dirty="0"/>
              <a:t/>
            </a:r>
            <a:br>
              <a:rPr lang="en-US" altLang="en-US" b="1" i="1" dirty="0"/>
            </a:br>
            <a:endParaRPr lang="hr-HR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84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759974"/>
            <a:ext cx="8946541" cy="4365523"/>
          </a:xfrm>
        </p:spPr>
        <p:txBody>
          <a:bodyPr>
            <a:normAutofit/>
          </a:bodyPr>
          <a:lstStyle/>
          <a:p>
            <a:r>
              <a:rPr lang="hr-HR" sz="3200" b="1" dirty="0"/>
              <a:t>u</a:t>
            </a:r>
            <a:r>
              <a:rPr lang="hr-HR" sz="3200" b="1" dirty="0" smtClean="0"/>
              <a:t> </a:t>
            </a:r>
            <a:r>
              <a:rPr lang="hr-HR" sz="3200" b="1" dirty="0"/>
              <a:t>I</a:t>
            </a:r>
            <a:r>
              <a:rPr lang="hr-HR" sz="3200" b="1" dirty="0" smtClean="0"/>
              <a:t>nformacijskoj znanosti:</a:t>
            </a:r>
          </a:p>
          <a:p>
            <a:pPr lvl="1"/>
            <a:r>
              <a:rPr lang="hr-HR" altLang="en-US" sz="3200" dirty="0"/>
              <a:t>e</a:t>
            </a:r>
            <a:r>
              <a:rPr lang="hr-HR" altLang="en-US" sz="3200" dirty="0" smtClean="0"/>
              <a:t>ntitet ili oblik koji daje odgovor na neko pitanje i uklanja nesigurnost </a:t>
            </a:r>
          </a:p>
          <a:p>
            <a:pPr marL="952500" lvl="1" indent="-495300">
              <a:lnSpc>
                <a:spcPct val="80000"/>
              </a:lnSpc>
            </a:pPr>
            <a:r>
              <a:rPr lang="hr-HR" altLang="en-US" sz="3200" dirty="0"/>
              <a:t>i</a:t>
            </a:r>
            <a:r>
              <a:rPr lang="hr-HR" altLang="en-US" sz="3200" dirty="0" smtClean="0"/>
              <a:t>nformacija koja podrazumijeva kognitivnu obradu i razumijevanje</a:t>
            </a:r>
            <a:endParaRPr lang="hr-HR" altLang="en-US" sz="3200" dirty="0"/>
          </a:p>
          <a:p>
            <a:pPr marL="952500" lvl="1" indent="-495300">
              <a:lnSpc>
                <a:spcPct val="80000"/>
              </a:lnSpc>
            </a:pPr>
            <a:r>
              <a:rPr lang="hr-HR" altLang="en-US" sz="3200" dirty="0"/>
              <a:t>i</a:t>
            </a:r>
            <a:r>
              <a:rPr lang="hr-HR" altLang="en-US" sz="3200" dirty="0" smtClean="0"/>
              <a:t>nformacija koja je povezana s kontekstom, situacijom, problemom </a:t>
            </a:r>
          </a:p>
          <a:p>
            <a:pPr marL="1409700" lvl="2" indent="-495300">
              <a:lnSpc>
                <a:spcPct val="80000"/>
              </a:lnSpc>
            </a:pPr>
            <a:r>
              <a:rPr lang="hr-HR" altLang="en-US" sz="3200" b="1" dirty="0"/>
              <a:t>k</a:t>
            </a:r>
            <a:r>
              <a:rPr lang="hr-HR" altLang="en-US" sz="3200" b="1" dirty="0" smtClean="0"/>
              <a:t>orisnici, korištenje, zadatak</a:t>
            </a:r>
            <a:endParaRPr lang="en-GB" sz="3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8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LJUDI</a:t>
            </a:r>
            <a:endParaRPr lang="en-GB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altLang="en-US" sz="2400" dirty="0" err="1"/>
              <a:t>p</a:t>
            </a:r>
            <a:r>
              <a:rPr lang="en-US" altLang="en-US" sz="2400" dirty="0" err="1" smtClean="0"/>
              <a:t>rofesional</a:t>
            </a:r>
            <a:r>
              <a:rPr lang="hr-HR" altLang="en-US" sz="2400" dirty="0" smtClean="0"/>
              <a:t>ne službe i usluge</a:t>
            </a:r>
            <a:endParaRPr lang="en-US" altLang="en-US" sz="2400" dirty="0"/>
          </a:p>
          <a:p>
            <a:pPr lvl="1"/>
            <a:r>
              <a:rPr lang="hr-HR" altLang="en-US" sz="2000" dirty="0"/>
              <a:t>u</a:t>
            </a:r>
            <a:r>
              <a:rPr lang="hr-HR" altLang="en-US" sz="2000" dirty="0" smtClean="0"/>
              <a:t> organizaciji </a:t>
            </a:r>
            <a:r>
              <a:rPr lang="en-US" altLang="en-US" sz="2000" dirty="0" smtClean="0"/>
              <a:t>– </a:t>
            </a:r>
            <a:r>
              <a:rPr lang="hr-HR" altLang="en-US" sz="2000" dirty="0" smtClean="0"/>
              <a:t>kreće se prema upravljanju znanjem, kompetitivnoj inteligenciji </a:t>
            </a:r>
          </a:p>
          <a:p>
            <a:pPr lvl="1"/>
            <a:r>
              <a:rPr lang="hr-HR" altLang="en-US" sz="2000" dirty="0"/>
              <a:t>u</a:t>
            </a:r>
            <a:r>
              <a:rPr lang="hr-HR" altLang="en-US" sz="2000" dirty="0" smtClean="0"/>
              <a:t> industriji </a:t>
            </a:r>
            <a:r>
              <a:rPr lang="en-US" altLang="en-US" sz="2000" dirty="0" smtClean="0"/>
              <a:t>– vendor</a:t>
            </a:r>
            <a:r>
              <a:rPr lang="hr-HR" altLang="en-US" sz="2000" dirty="0" smtClean="0"/>
              <a:t>i, agregatori, internet</a:t>
            </a:r>
            <a:endParaRPr lang="en-US" altLang="en-US" sz="2000" dirty="0"/>
          </a:p>
          <a:p>
            <a:r>
              <a:rPr lang="hr-HR" altLang="en-US" sz="2400" dirty="0" smtClean="0"/>
              <a:t>Istraživački kontekst</a:t>
            </a:r>
            <a:endParaRPr lang="en-US" altLang="en-US" sz="2400" dirty="0"/>
          </a:p>
          <a:p>
            <a:pPr lvl="1"/>
            <a:r>
              <a:rPr lang="hr-HR" altLang="en-US" sz="2000" dirty="0"/>
              <a:t>s</a:t>
            </a:r>
            <a:r>
              <a:rPr lang="hr-HR" altLang="en-US" sz="2000" dirty="0" smtClean="0"/>
              <a:t>tudije korisnika i korištenja</a:t>
            </a:r>
            <a:endParaRPr lang="en-US" altLang="en-US" sz="2000" dirty="0"/>
          </a:p>
          <a:p>
            <a:pPr lvl="1"/>
            <a:r>
              <a:rPr lang="hr-HR" altLang="en-US" sz="2000" dirty="0"/>
              <a:t>s</a:t>
            </a:r>
            <a:r>
              <a:rPr lang="hr-HR" altLang="en-US" sz="2000" dirty="0" smtClean="0"/>
              <a:t>tudije o interakciji</a:t>
            </a:r>
            <a:endParaRPr lang="en-US" altLang="en-US" sz="2000" dirty="0"/>
          </a:p>
          <a:p>
            <a:pPr lvl="1"/>
            <a:r>
              <a:rPr lang="hr-HR" altLang="en-US" sz="2000" dirty="0"/>
              <a:t>š</a:t>
            </a:r>
            <a:r>
              <a:rPr lang="hr-HR" altLang="en-US" sz="2000" dirty="0" smtClean="0"/>
              <a:t>irenje studija o traženju informacija na društveni kontekst, suradnju </a:t>
            </a:r>
          </a:p>
          <a:p>
            <a:pPr lvl="1"/>
            <a:r>
              <a:rPr lang="hr-HR" altLang="en-US" sz="2000" dirty="0"/>
              <a:t>s</a:t>
            </a:r>
            <a:r>
              <a:rPr lang="hr-HR" altLang="en-US" sz="2000" dirty="0" smtClean="0"/>
              <a:t>tudije o </a:t>
            </a:r>
            <a:r>
              <a:rPr lang="en-US" altLang="en-US" sz="2000" dirty="0" err="1" smtClean="0"/>
              <a:t>relevan</a:t>
            </a:r>
            <a:r>
              <a:rPr lang="hr-HR" altLang="en-US" sz="2000" dirty="0" smtClean="0"/>
              <a:t>tnosti </a:t>
            </a:r>
            <a:endParaRPr lang="en-US" altLang="en-US" sz="2000" dirty="0"/>
          </a:p>
          <a:p>
            <a:pPr lvl="1"/>
            <a:r>
              <a:rPr lang="hr-HR" altLang="en-US" sz="2000" dirty="0"/>
              <a:t>d</a:t>
            </a:r>
            <a:r>
              <a:rPr lang="hr-HR" altLang="en-US" sz="2000" dirty="0" smtClean="0"/>
              <a:t>ruštvena informatika</a:t>
            </a:r>
            <a:endParaRPr lang="en-US" altLang="en-US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orisnici i korištenje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/>
              <a:t>m</a:t>
            </a:r>
            <a:r>
              <a:rPr lang="hr-HR" altLang="en-US" sz="2800" dirty="0" smtClean="0"/>
              <a:t>noge studije su povezane s IR</a:t>
            </a:r>
            <a:endParaRPr lang="en-US" altLang="en-US" sz="2800" dirty="0" smtClean="0"/>
          </a:p>
          <a:p>
            <a:pPr lvl="2">
              <a:lnSpc>
                <a:spcPct val="90000"/>
              </a:lnSpc>
            </a:pPr>
            <a:r>
              <a:rPr lang="hr-HR" altLang="en-US" sz="2800" dirty="0" smtClean="0"/>
              <a:t> npr. traženje, prebiranje, navigacija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teor</a:t>
            </a:r>
            <a:r>
              <a:rPr lang="hr-HR" altLang="en-US" sz="2800" dirty="0" smtClean="0"/>
              <a:t>ijske i eksperimentalne studije o relevantnosti </a:t>
            </a:r>
            <a:r>
              <a:rPr lang="en-US" altLang="en-US" sz="2800" b="1" dirty="0" smtClean="0">
                <a:hlinkClick r:id="rId2"/>
              </a:rPr>
              <a:t> </a:t>
            </a:r>
            <a:endParaRPr lang="en-US" altLang="en-US" sz="2800" b="1" dirty="0" smtClean="0"/>
          </a:p>
          <a:p>
            <a:r>
              <a:rPr lang="hr-HR" altLang="en-US" dirty="0"/>
              <a:t>š</a:t>
            </a:r>
            <a:r>
              <a:rPr lang="hr-HR" altLang="en-US" dirty="0" smtClean="0"/>
              <a:t>irenje na studije o korištenju</a:t>
            </a:r>
            <a:r>
              <a:rPr lang="en-US" altLang="en-US" dirty="0" smtClean="0"/>
              <a:t> </a:t>
            </a:r>
            <a:r>
              <a:rPr lang="hr-HR" altLang="en-US" dirty="0" smtClean="0"/>
              <a:t>weba</a:t>
            </a: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hr-HR" altLang="en-US" sz="2800" dirty="0"/>
              <a:t>k</a:t>
            </a:r>
            <a:r>
              <a:rPr lang="hr-HR" altLang="en-US" sz="2800" dirty="0" smtClean="0"/>
              <a:t>vantitativne i kvalitativne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hr-HR" altLang="en-US" sz="2800" dirty="0"/>
              <a:t>p</a:t>
            </a:r>
            <a:r>
              <a:rPr lang="hr-HR" altLang="en-US" sz="2800" dirty="0" smtClean="0"/>
              <a:t>ojava webometrije, altmetrije</a:t>
            </a:r>
            <a:endParaRPr lang="en-US" altLang="en-US" sz="2800" dirty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69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hr-HR" altLang="en-US" dirty="0"/>
              <a:t>t</a:t>
            </a:r>
            <a:r>
              <a:rPr lang="hr-HR" altLang="en-US" dirty="0" smtClean="0"/>
              <a:t>raženje informacija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/>
              <a:t>b</a:t>
            </a:r>
            <a:r>
              <a:rPr lang="hr-HR" altLang="en-US" sz="2800" dirty="0" smtClean="0"/>
              <a:t>avi se širim kontekstom, a n samo IR ili interakcijom </a:t>
            </a:r>
            <a:r>
              <a:rPr lang="en-US" altLang="en-US" sz="2800" dirty="0" smtClean="0"/>
              <a:t> 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hr-HR" altLang="en-US" sz="2800" dirty="0"/>
              <a:t>b</a:t>
            </a:r>
            <a:r>
              <a:rPr lang="hr-HR" altLang="en-US" sz="2800" dirty="0" smtClean="0"/>
              <a:t>rojni modeli</a:t>
            </a:r>
            <a:endParaRPr lang="en-US" altLang="en-US" sz="2800" dirty="0"/>
          </a:p>
          <a:p>
            <a:pPr lvl="2">
              <a:lnSpc>
                <a:spcPct val="90000"/>
              </a:lnSpc>
            </a:pPr>
            <a:r>
              <a:rPr lang="hr-HR" altLang="en-US" sz="2800" dirty="0" smtClean="0"/>
              <a:t>Npr. </a:t>
            </a:r>
            <a:r>
              <a:rPr lang="en-US" altLang="en-US" sz="2800" dirty="0" err="1" smtClean="0"/>
              <a:t>Kuhlthau</a:t>
            </a:r>
            <a:r>
              <a:rPr lang="hr-HR" altLang="en-US" sz="2800" dirty="0" smtClean="0"/>
              <a:t>: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information search </a:t>
            </a:r>
            <a:r>
              <a:rPr lang="en-US" altLang="en-US" sz="2800" dirty="0" smtClean="0"/>
              <a:t>process, </a:t>
            </a:r>
            <a:r>
              <a:rPr lang="en-US" altLang="en-US" sz="2800" dirty="0" err="1" smtClean="0"/>
              <a:t>Järvelin</a:t>
            </a:r>
            <a:r>
              <a:rPr lang="hr-HR" altLang="en-US" sz="2800" dirty="0"/>
              <a:t>: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information seeking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/>
              <a:t>u</a:t>
            </a:r>
            <a:r>
              <a:rPr lang="hr-HR" altLang="en-US" sz="2800" dirty="0" smtClean="0"/>
              <a:t>ključujući i studije o </a:t>
            </a:r>
            <a:r>
              <a:rPr lang="en-US" altLang="en-US" sz="2800" dirty="0" smtClean="0"/>
              <a:t>‘</a:t>
            </a:r>
            <a:r>
              <a:rPr lang="en-US" altLang="en-US" sz="2800" dirty="0"/>
              <a:t>life in the round,’ making </a:t>
            </a:r>
            <a:r>
              <a:rPr lang="en-US" altLang="en-US" sz="2800" dirty="0" smtClean="0"/>
              <a:t>sense</a:t>
            </a:r>
            <a:r>
              <a:rPr lang="hr-HR" altLang="en-US" sz="2800" dirty="0" smtClean="0"/>
              <a:t> (</a:t>
            </a:r>
            <a:r>
              <a:rPr lang="hr-HR" altLang="en-US" sz="2800" dirty="0" err="1" smtClean="0"/>
              <a:t>Dervin</a:t>
            </a:r>
            <a:r>
              <a:rPr lang="hr-HR" altLang="en-US" sz="2800" dirty="0" smtClean="0"/>
              <a:t>)</a:t>
            </a:r>
            <a:r>
              <a:rPr lang="en-US" altLang="en-US" sz="2800" dirty="0" smtClean="0"/>
              <a:t>, </a:t>
            </a:r>
            <a:r>
              <a:rPr lang="en-US" altLang="en-US" sz="2800" dirty="0"/>
              <a:t>information </a:t>
            </a:r>
            <a:r>
              <a:rPr lang="en-US" altLang="en-US" sz="2800" dirty="0" smtClean="0"/>
              <a:t>encountering</a:t>
            </a:r>
            <a:r>
              <a:rPr lang="hr-HR" altLang="en-US" sz="2800" dirty="0" smtClean="0"/>
              <a:t> (</a:t>
            </a:r>
            <a:r>
              <a:rPr lang="hr-HR" altLang="en-US" sz="2800" dirty="0" err="1" smtClean="0"/>
              <a:t>Erdelez</a:t>
            </a:r>
            <a:r>
              <a:rPr lang="hr-HR" altLang="en-US" sz="2800" dirty="0" smtClean="0"/>
              <a:t>)</a:t>
            </a:r>
            <a:r>
              <a:rPr lang="en-US" altLang="en-US" sz="2800" dirty="0" smtClean="0"/>
              <a:t>, </a:t>
            </a:r>
            <a:r>
              <a:rPr lang="en-US" altLang="en-US" sz="2800" dirty="0"/>
              <a:t>work life, information </a:t>
            </a:r>
            <a:r>
              <a:rPr lang="en-US" altLang="en-US" sz="2800" dirty="0" smtClean="0"/>
              <a:t>discovery</a:t>
            </a:r>
            <a:r>
              <a:rPr lang="hr-HR" altLang="en-US" sz="2800" dirty="0" smtClean="0"/>
              <a:t> (</a:t>
            </a:r>
            <a:r>
              <a:rPr lang="hr-HR" altLang="en-US" sz="2800" dirty="0" err="1" smtClean="0"/>
              <a:t>Bruza</a:t>
            </a:r>
            <a:r>
              <a:rPr lang="hr-HR" altLang="en-US" sz="2800" dirty="0" smtClean="0"/>
              <a:t>), </a:t>
            </a:r>
            <a:r>
              <a:rPr lang="hr-HR" altLang="en-US" sz="2800" dirty="0" err="1" smtClean="0"/>
              <a:t>etc</a:t>
            </a:r>
            <a:r>
              <a:rPr lang="hr-HR" altLang="en-US" sz="2800" dirty="0" smtClean="0"/>
              <a:t>.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hr-HR" altLang="en-US" sz="2800" dirty="0"/>
              <a:t>t</a:t>
            </a:r>
            <a:r>
              <a:rPr lang="hr-HR" altLang="en-US" sz="2800" dirty="0" smtClean="0"/>
              <a:t>emelji se na konceptu društvene konstrukcije informacije</a:t>
            </a:r>
            <a:endParaRPr lang="en-GB" sz="28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5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Paradigm</a:t>
            </a:r>
            <a:r>
              <a:rPr lang="hr-HR" altLang="en-US" dirty="0" smtClean="0"/>
              <a:t>atska podjela </a:t>
            </a:r>
            <a:r>
              <a:rPr lang="en-US" altLang="en-US" dirty="0" err="1" smtClean="0"/>
              <a:t>tehnolog</a:t>
            </a:r>
            <a:r>
              <a:rPr lang="hr-HR" altLang="en-US" dirty="0" smtClean="0"/>
              <a:t>ija – čovjek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hr-HR" altLang="en-US" dirty="0"/>
              <a:t>p</a:t>
            </a:r>
            <a:r>
              <a:rPr lang="hr-HR" altLang="en-US" sz="2800" dirty="0" smtClean="0"/>
              <a:t>odjela od 1980ih</a:t>
            </a:r>
            <a:r>
              <a:rPr lang="en-US" altLang="en-US" sz="2800" dirty="0" smtClean="0"/>
              <a:t>:</a:t>
            </a:r>
            <a:endParaRPr lang="hr-HR" altLang="en-US" sz="2800" dirty="0" smtClean="0"/>
          </a:p>
          <a:p>
            <a:pPr lvl="1">
              <a:lnSpc>
                <a:spcPct val="90000"/>
              </a:lnSpc>
            </a:pPr>
            <a:r>
              <a:rPr lang="hr-HR" altLang="en-US" sz="3000" dirty="0"/>
              <a:t>u</a:t>
            </a:r>
            <a:r>
              <a:rPr lang="hr-HR" altLang="en-US" sz="3000" dirty="0" smtClean="0"/>
              <a:t>smjereno na sustav </a:t>
            </a:r>
          </a:p>
          <a:p>
            <a:pPr lvl="2">
              <a:lnSpc>
                <a:spcPct val="90000"/>
              </a:lnSpc>
            </a:pPr>
            <a:r>
              <a:rPr lang="hr-HR" altLang="en-US" dirty="0" err="1"/>
              <a:t>a</a:t>
            </a:r>
            <a:r>
              <a:rPr lang="en-US" altLang="en-US" dirty="0" err="1" smtClean="0"/>
              <a:t>lgorit</a:t>
            </a:r>
            <a:r>
              <a:rPr lang="hr-HR" altLang="en-US" dirty="0" smtClean="0"/>
              <a:t>mi, </a:t>
            </a:r>
            <a:r>
              <a:rPr lang="en-US" altLang="en-US" dirty="0" smtClean="0"/>
              <a:t>TREC</a:t>
            </a:r>
            <a:r>
              <a:rPr lang="hr-HR" altLang="en-US" dirty="0" smtClean="0"/>
              <a:t> (</a:t>
            </a:r>
            <a:r>
              <a:rPr lang="en-GB" dirty="0"/>
              <a:t>Text Retrieval </a:t>
            </a:r>
            <a:r>
              <a:rPr lang="en-GB" dirty="0" smtClean="0"/>
              <a:t>Conference</a:t>
            </a:r>
            <a:r>
              <a:rPr lang="hr-HR" dirty="0"/>
              <a:t>)</a:t>
            </a:r>
            <a:r>
              <a:rPr lang="en-US" altLang="en-US" dirty="0" smtClean="0"/>
              <a:t>, </a:t>
            </a:r>
            <a:r>
              <a:rPr lang="hr-HR" altLang="en-US" dirty="0" smtClean="0"/>
              <a:t>tražilice</a:t>
            </a:r>
          </a:p>
          <a:p>
            <a:pPr lvl="2">
              <a:lnSpc>
                <a:spcPct val="90000"/>
              </a:lnSpc>
            </a:pPr>
            <a:r>
              <a:rPr lang="hr-HR" altLang="en-US" dirty="0"/>
              <a:t>n</a:t>
            </a:r>
            <a:r>
              <a:rPr lang="hr-HR" altLang="en-US" dirty="0" smtClean="0"/>
              <a:t>astavljaju tradicionalni </a:t>
            </a:r>
            <a:r>
              <a:rPr lang="en-US" altLang="en-US" dirty="0" smtClean="0"/>
              <a:t>IR model</a:t>
            </a:r>
            <a:endParaRPr lang="hr-HR" altLang="en-US" dirty="0" smtClean="0"/>
          </a:p>
          <a:p>
            <a:pPr lvl="3">
              <a:lnSpc>
                <a:spcPct val="90000"/>
              </a:lnSpc>
            </a:pPr>
            <a:r>
              <a:rPr lang="en-US" altLang="en-US" sz="1800" dirty="0"/>
              <a:t>IR </a:t>
            </a:r>
            <a:r>
              <a:rPr lang="hr-HR" altLang="en-US" sz="1800" dirty="0" smtClean="0"/>
              <a:t>u računalnoj znanosti</a:t>
            </a:r>
            <a:endParaRPr lang="en-US" altLang="en-US" sz="1800" dirty="0"/>
          </a:p>
          <a:p>
            <a:pPr lvl="4">
              <a:lnSpc>
                <a:spcPct val="90000"/>
              </a:lnSpc>
            </a:pPr>
            <a:r>
              <a:rPr lang="hr-HR" altLang="en-US" sz="1600" dirty="0"/>
              <a:t>u</a:t>
            </a:r>
            <a:r>
              <a:rPr lang="hr-HR" altLang="en-US" sz="1600" dirty="0" smtClean="0"/>
              <a:t> cijelosti usmjeren na tehnologiju</a:t>
            </a:r>
            <a:endParaRPr lang="en-US" altLang="en-US" sz="1600" dirty="0"/>
          </a:p>
          <a:p>
            <a:pPr lvl="4">
              <a:lnSpc>
                <a:spcPct val="90000"/>
              </a:lnSpc>
            </a:pPr>
            <a:r>
              <a:rPr lang="hr-HR" altLang="en-US" sz="1600" dirty="0" smtClean="0"/>
              <a:t>JAKO </a:t>
            </a:r>
            <a:r>
              <a:rPr lang="en-US" altLang="en-US" sz="1600" dirty="0" err="1" smtClean="0"/>
              <a:t>interna</a:t>
            </a:r>
            <a:r>
              <a:rPr lang="hr-HR" altLang="en-US" sz="1600" dirty="0" smtClean="0"/>
              <a:t>c</a:t>
            </a:r>
            <a:r>
              <a:rPr lang="en-US" altLang="en-US" sz="1600" dirty="0" err="1" smtClean="0"/>
              <a:t>ional</a:t>
            </a:r>
            <a:r>
              <a:rPr lang="hr-HR" altLang="en-US" sz="1600" dirty="0" smtClean="0"/>
              <a:t>an</a:t>
            </a:r>
            <a:endParaRPr lang="en-US" altLang="en-US" sz="1600" dirty="0"/>
          </a:p>
          <a:p>
            <a:pPr lvl="4">
              <a:lnSpc>
                <a:spcPct val="90000"/>
              </a:lnSpc>
            </a:pPr>
            <a:r>
              <a:rPr lang="hr-HR" altLang="en-US" sz="1600" dirty="0"/>
              <a:t>n</a:t>
            </a:r>
            <a:r>
              <a:rPr lang="hr-HR" altLang="en-US" sz="1600" dirty="0" smtClean="0"/>
              <a:t>ije svjestan druge strane</a:t>
            </a:r>
            <a:endParaRPr lang="hr-HR" altLang="en-US" dirty="0"/>
          </a:p>
          <a:p>
            <a:pPr lvl="1">
              <a:lnSpc>
                <a:spcPct val="90000"/>
              </a:lnSpc>
            </a:pPr>
            <a:r>
              <a:rPr lang="hr-HR" altLang="en-US" sz="3000" dirty="0"/>
              <a:t>u</a:t>
            </a:r>
            <a:r>
              <a:rPr lang="hr-HR" altLang="en-US" sz="3000" dirty="0" smtClean="0"/>
              <a:t>smjereno na čovjeka / korisnike</a:t>
            </a:r>
            <a:endParaRPr lang="en-US" altLang="en-US" sz="3000" dirty="0"/>
          </a:p>
          <a:p>
            <a:pPr lvl="2">
              <a:lnSpc>
                <a:spcPct val="90000"/>
              </a:lnSpc>
            </a:pPr>
            <a:r>
              <a:rPr lang="hr-HR" altLang="en-US" dirty="0"/>
              <a:t>k</a:t>
            </a:r>
            <a:r>
              <a:rPr lang="hr-HR" altLang="en-US" dirty="0" smtClean="0"/>
              <a:t>ognitivne, situacijske, korisničke studije</a:t>
            </a:r>
          </a:p>
          <a:p>
            <a:pPr lvl="2">
              <a:lnSpc>
                <a:spcPct val="90000"/>
              </a:lnSpc>
            </a:pPr>
            <a:r>
              <a:rPr lang="hr-HR" altLang="en-US" dirty="0" err="1"/>
              <a:t>i</a:t>
            </a:r>
            <a:r>
              <a:rPr lang="en-US" altLang="en-US" dirty="0" err="1" smtClean="0"/>
              <a:t>ntera</a:t>
            </a:r>
            <a:r>
              <a:rPr lang="hr-HR" altLang="en-US" dirty="0" smtClean="0"/>
              <a:t>k</a:t>
            </a:r>
            <a:r>
              <a:rPr lang="en-US" altLang="en-US" dirty="0" smtClean="0"/>
              <a:t>c</a:t>
            </a:r>
            <a:r>
              <a:rPr lang="hr-HR" altLang="en-US" dirty="0" smtClean="0"/>
              <a:t>ijski mdoeli</a:t>
            </a:r>
          </a:p>
          <a:p>
            <a:pPr lvl="2">
              <a:lnSpc>
                <a:spcPct val="90000"/>
              </a:lnSpc>
            </a:pPr>
            <a:r>
              <a:rPr lang="hr-HR" altLang="en-US" dirty="0"/>
              <a:t>s</a:t>
            </a:r>
            <a:r>
              <a:rPr lang="hr-HR" altLang="en-US" dirty="0" smtClean="0"/>
              <a:t>tudije relevantnosti 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 smtClean="0"/>
              <a:t>IR, </a:t>
            </a:r>
            <a:r>
              <a:rPr lang="hr-HR" altLang="en-US" sz="1800" dirty="0" smtClean="0"/>
              <a:t>korisničke studije</a:t>
            </a:r>
            <a:r>
              <a:rPr lang="en-US" altLang="en-US" sz="1800" dirty="0" smtClean="0"/>
              <a:t>, </a:t>
            </a:r>
            <a:r>
              <a:rPr lang="hr-HR" altLang="en-US" sz="1800" dirty="0" smtClean="0"/>
              <a:t>usluge u informacijskoj znanosti</a:t>
            </a:r>
            <a:endParaRPr lang="en-US" altLang="en-US" sz="1800" dirty="0" smtClean="0"/>
          </a:p>
          <a:p>
            <a:pPr lvl="4">
              <a:lnSpc>
                <a:spcPct val="90000"/>
              </a:lnSpc>
            </a:pPr>
            <a:r>
              <a:rPr lang="hr-HR" altLang="en-US" sz="1600" dirty="0"/>
              <a:t>u</a:t>
            </a:r>
            <a:r>
              <a:rPr lang="hr-HR" altLang="en-US" sz="1600" dirty="0" smtClean="0"/>
              <a:t>smjereno na čovjeka </a:t>
            </a:r>
          </a:p>
          <a:p>
            <a:pPr lvl="4">
              <a:lnSpc>
                <a:spcPct val="90000"/>
              </a:lnSpc>
            </a:pPr>
            <a:r>
              <a:rPr lang="hr-HR" altLang="en-US" sz="1600" dirty="0"/>
              <a:t>s</a:t>
            </a:r>
            <a:r>
              <a:rPr lang="hr-HR" altLang="en-US" sz="1600" dirty="0" smtClean="0"/>
              <a:t>vjesni, ali ne surađuju s drugom stranom</a:t>
            </a:r>
            <a:endParaRPr lang="en-US" altLang="en-US" sz="1600" dirty="0"/>
          </a:p>
          <a:p>
            <a:pPr lvl="4">
              <a:lnSpc>
                <a:spcPct val="90000"/>
              </a:lnSpc>
            </a:pPr>
            <a:r>
              <a:rPr lang="hr-HR" altLang="en-US" sz="1600" dirty="0"/>
              <a:t>s</a:t>
            </a:r>
            <a:r>
              <a:rPr lang="hr-HR" altLang="en-US" sz="1600" dirty="0" smtClean="0"/>
              <a:t>amo malo LIS ljudi dolazi u SIGIR, a još manje iz SIGIR dolaze u ASIST, nitko u ALA-u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4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Definicija IZ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Osnovna obilježja i struktura IZ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4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000" smtClean="0"/>
              <a:t>Aparac-Jelušić i Mandl, 2018.</a:t>
            </a:r>
            <a:endParaRPr lang="en-US" altLang="sr-Latn-RS" sz="10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definicije – nastavak …</a:t>
            </a:r>
            <a:endParaRPr lang="en-US" altLang="sr-Latn-RS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altLang="sr-Latn-RS" sz="2500"/>
              <a:t>Borko, H. (1969.) </a:t>
            </a:r>
          </a:p>
          <a:p>
            <a:pPr lvl="1"/>
            <a:r>
              <a:rPr lang="hr-HR" altLang="sr-Latn-RS" sz="2100"/>
              <a:t>i</a:t>
            </a:r>
            <a:r>
              <a:rPr lang="en-US" altLang="sr-Latn-RS" sz="2100"/>
              <a:t>nformacijska znanost </a:t>
            </a:r>
            <a:r>
              <a:rPr lang="hr-HR" altLang="sr-Latn-RS" sz="2100"/>
              <a:t>je</a:t>
            </a:r>
          </a:p>
          <a:p>
            <a:pPr lvl="2"/>
            <a:r>
              <a:rPr lang="en-US" altLang="sr-Latn-RS" smtClean="0"/>
              <a:t>podru</a:t>
            </a:r>
            <a:r>
              <a:rPr lang="hr-HR" altLang="sr-Latn-RS" smtClean="0"/>
              <a:t>č</a:t>
            </a:r>
            <a:r>
              <a:rPr lang="en-US" altLang="sr-Latn-RS" smtClean="0"/>
              <a:t>je profesionalne prakse </a:t>
            </a:r>
            <a:endParaRPr lang="hr-HR" altLang="sr-Latn-RS" smtClean="0"/>
          </a:p>
          <a:p>
            <a:pPr lvl="3"/>
            <a:r>
              <a:rPr lang="en-US" altLang="sr-Latn-RS" sz="1700"/>
              <a:t>i </a:t>
            </a:r>
            <a:endParaRPr lang="hr-HR" altLang="sr-Latn-RS" sz="1700"/>
          </a:p>
          <a:p>
            <a:pPr lvl="2"/>
            <a:r>
              <a:rPr lang="en-US" altLang="sr-Latn-RS" smtClean="0"/>
              <a:t>znanstvenog</a:t>
            </a:r>
            <a:r>
              <a:rPr lang="hr-HR" altLang="sr-Latn-RS" smtClean="0"/>
              <a:t> </a:t>
            </a:r>
            <a:r>
              <a:rPr lang="en-US" altLang="sr-Latn-RS" smtClean="0"/>
              <a:t>istra</a:t>
            </a:r>
            <a:r>
              <a:rPr lang="hr-HR" altLang="sr-Latn-RS" smtClean="0"/>
              <a:t>ži</a:t>
            </a:r>
            <a:r>
              <a:rPr lang="en-US" altLang="sr-Latn-RS" smtClean="0"/>
              <a:t>vanja </a:t>
            </a:r>
            <a:endParaRPr lang="hr-HR" altLang="sr-Latn-RS" smtClean="0"/>
          </a:p>
          <a:p>
            <a:pPr lvl="2"/>
            <a:r>
              <a:rPr lang="en-US" altLang="sr-Latn-RS" smtClean="0"/>
              <a:t>koje se bavi </a:t>
            </a:r>
            <a:endParaRPr lang="hr-HR" altLang="sr-Latn-RS" smtClean="0"/>
          </a:p>
          <a:p>
            <a:pPr lvl="3"/>
            <a:r>
              <a:rPr lang="en-US" altLang="sr-Latn-RS" sz="1700"/>
              <a:t>problemom uspje</a:t>
            </a:r>
            <a:r>
              <a:rPr lang="hr-HR" altLang="sr-Latn-RS" sz="1700"/>
              <a:t>š</a:t>
            </a:r>
            <a:r>
              <a:rPr lang="en-US" altLang="sr-Latn-RS" sz="1700"/>
              <a:t>ne komunikacije zapisa </a:t>
            </a:r>
            <a:r>
              <a:rPr lang="hr-HR" altLang="sr-Latn-RS" sz="1700"/>
              <a:t>o </a:t>
            </a:r>
            <a:r>
              <a:rPr lang="en-US" altLang="sr-Latn-RS" sz="1700"/>
              <a:t>znanj</a:t>
            </a:r>
            <a:r>
              <a:rPr lang="hr-HR" altLang="sr-Latn-RS" sz="1700"/>
              <a:t>u –</a:t>
            </a:r>
            <a:r>
              <a:rPr lang="en-US" altLang="sr-Latn-RS" sz="1700"/>
              <a:t> ‘literature‘</a:t>
            </a:r>
            <a:r>
              <a:rPr lang="hr-HR" altLang="sr-Latn-RS" sz="1700"/>
              <a:t> – </a:t>
            </a:r>
            <a:r>
              <a:rPr lang="en-US" altLang="sr-Latn-RS" sz="1700"/>
              <a:t>me</a:t>
            </a:r>
            <a:r>
              <a:rPr lang="hr-HR" altLang="sr-Latn-RS" sz="1700"/>
              <a:t>đ</a:t>
            </a:r>
            <a:r>
              <a:rPr lang="en-US" altLang="sr-Latn-RS" sz="1700"/>
              <a:t>u ljudima u okru</a:t>
            </a:r>
            <a:r>
              <a:rPr lang="hr-HR" altLang="sr-Latn-RS" sz="1700"/>
              <a:t>že</a:t>
            </a:r>
            <a:r>
              <a:rPr lang="en-US" altLang="sr-Latn-RS" sz="1700"/>
              <a:t>nju </a:t>
            </a:r>
            <a:endParaRPr lang="hr-HR" altLang="sr-Latn-RS" sz="1700"/>
          </a:p>
          <a:p>
            <a:pPr lvl="4"/>
            <a:r>
              <a:rPr lang="en-US" altLang="sr-Latn-RS" sz="1700"/>
              <a:t>dru</a:t>
            </a:r>
            <a:r>
              <a:rPr lang="hr-HR" altLang="sr-Latn-RS" sz="1700"/>
              <a:t>š</a:t>
            </a:r>
            <a:r>
              <a:rPr lang="en-US" altLang="sr-Latn-RS" sz="1700"/>
              <a:t>tvenih, </a:t>
            </a:r>
            <a:endParaRPr lang="hr-HR" altLang="sr-Latn-RS" sz="1700"/>
          </a:p>
          <a:p>
            <a:pPr lvl="4"/>
            <a:r>
              <a:rPr lang="en-US" altLang="sr-Latn-RS" sz="1700"/>
              <a:t>organizacijskih i </a:t>
            </a:r>
            <a:endParaRPr lang="hr-HR" altLang="sr-Latn-RS" sz="1700"/>
          </a:p>
          <a:p>
            <a:pPr lvl="4"/>
            <a:r>
              <a:rPr lang="en-US" altLang="sr-Latn-RS" sz="1700"/>
              <a:t>pojedina</a:t>
            </a:r>
            <a:r>
              <a:rPr lang="hr-HR" altLang="sr-Latn-RS" sz="1700"/>
              <a:t>č</a:t>
            </a:r>
            <a:r>
              <a:rPr lang="en-US" altLang="sr-Latn-RS" sz="1700"/>
              <a:t>nih</a:t>
            </a:r>
            <a:r>
              <a:rPr lang="hr-HR" altLang="sr-Latn-RS" sz="1700"/>
              <a:t> </a:t>
            </a:r>
            <a:r>
              <a:rPr lang="en-US" altLang="sr-Latn-RS" sz="1700"/>
              <a:t>potreba za informacijom i njezinom uporabom </a:t>
            </a:r>
          </a:p>
        </p:txBody>
      </p:sp>
    </p:spTree>
    <p:extLst>
      <p:ext uri="{BB962C8B-B14F-4D97-AF65-F5344CB8AC3E}">
        <p14:creationId xmlns:p14="http://schemas.microsoft.com/office/powerpoint/2010/main" val="27073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Definicija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103312" y="1779640"/>
            <a:ext cx="8946541" cy="4468760"/>
          </a:xfrm>
        </p:spPr>
        <p:txBody>
          <a:bodyPr>
            <a:normAutofit/>
          </a:bodyPr>
          <a:lstStyle/>
          <a:p>
            <a:r>
              <a:rPr lang="hr-HR" dirty="0" smtClean="0"/>
              <a:t>„</a:t>
            </a:r>
            <a:r>
              <a:rPr lang="de-DE" dirty="0" smtClean="0"/>
              <a:t>Informa</a:t>
            </a:r>
            <a:r>
              <a:rPr lang="hr-HR" dirty="0" smtClean="0"/>
              <a:t>cijska se znanosti bavi konceptom znanja neovisno o tome u kojem se ono obliku manifestira.</a:t>
            </a:r>
            <a:r>
              <a:rPr lang="de-DE" dirty="0" smtClean="0"/>
              <a:t>“ </a:t>
            </a:r>
            <a:r>
              <a:rPr lang="de-DE" dirty="0"/>
              <a:t>								</a:t>
            </a:r>
            <a:r>
              <a:rPr lang="de-DE" sz="1800" i="1" dirty="0"/>
              <a:t>Shera 1973</a:t>
            </a:r>
          </a:p>
          <a:p>
            <a:r>
              <a:rPr lang="hr-HR" dirty="0" smtClean="0"/>
              <a:t>Multidisciplinarno područje istraživanja, koje uključuje nekoliko oblika znanja, koherentnost kojega je obilježena usmjerenošću na središnji koncept zabilježenog znanja u komunikcijskim procesima, komunikacijskim lancima. (Bowden and Robinson, 2013)</a:t>
            </a:r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98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“… </a:t>
            </a:r>
            <a:r>
              <a:rPr lang="en-GB" dirty="0" err="1" smtClean="0"/>
              <a:t>informa</a:t>
            </a:r>
            <a:r>
              <a:rPr lang="hr-HR" dirty="0" smtClean="0"/>
              <a:t>cijska znanost okuplja i koristi teorije, načela, tehnike i tehnologije iz različitih disciplina kako bi riješila informacijske probleme (</a:t>
            </a:r>
            <a:r>
              <a:rPr lang="en-GB" dirty="0" smtClean="0"/>
              <a:t>…</a:t>
            </a:r>
            <a:r>
              <a:rPr lang="hr-HR" dirty="0" smtClean="0"/>
              <a:t>) rješava probleme povezane s informacijama – njihovo stvaranje, predstavljanje, obradu, distribuciju, komunikaciju i korištenje</a:t>
            </a:r>
            <a:r>
              <a:rPr lang="en-GB" dirty="0" smtClean="0"/>
              <a:t>.”</a:t>
            </a:r>
            <a:endParaRPr lang="en-GB" dirty="0"/>
          </a:p>
          <a:p>
            <a:pPr lvl="3"/>
            <a:r>
              <a:rPr lang="en-GB" sz="2800" dirty="0" smtClean="0"/>
              <a:t>Williams</a:t>
            </a:r>
            <a:r>
              <a:rPr lang="en-GB" sz="2800" dirty="0"/>
              <a:t>, M. E. (1987/1988</a:t>
            </a:r>
            <a:r>
              <a:rPr lang="en-GB" sz="2800" dirty="0" smtClean="0"/>
              <a:t>)</a:t>
            </a:r>
            <a:r>
              <a:rPr lang="en-GB" sz="2800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16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“</a:t>
            </a:r>
            <a:r>
              <a:rPr lang="en-GB" dirty="0" err="1" smtClean="0"/>
              <a:t>Informa</a:t>
            </a:r>
            <a:r>
              <a:rPr lang="hr-HR" dirty="0" smtClean="0"/>
              <a:t>cijska je znanost područje znanstvenog istraživanja i praktične djelatnosti koja se bavi učinkovitim prikupljanjem, pohranom, pretraživanjem i pronalaženjem i korištenjem informacija.”</a:t>
            </a:r>
            <a:r>
              <a:rPr lang="en-GB" dirty="0" smtClean="0"/>
              <a:t> </a:t>
            </a:r>
            <a:endParaRPr lang="hr-HR" dirty="0" smtClean="0"/>
          </a:p>
          <a:p>
            <a:pPr lvl="1"/>
            <a:r>
              <a:rPr lang="hr-HR" dirty="0"/>
              <a:t>b</a:t>
            </a:r>
            <a:r>
              <a:rPr lang="hr-HR" dirty="0" smtClean="0"/>
              <a:t>avi se zabilježenim informacijama i znanjem, te tehnologijama i povezanim uslugama koje olakšavaju njihovo upravljanje i uporabu. </a:t>
            </a:r>
          </a:p>
          <a:p>
            <a:pPr lvl="1"/>
            <a:r>
              <a:rPr lang="hr-HR" dirty="0"/>
              <a:t>t</a:t>
            </a:r>
            <a:r>
              <a:rPr lang="hr-HR" dirty="0" smtClean="0"/>
              <a:t>očnije, informacijska je znanost područje znanstvenog istraživanja i profesionalne prakse koje se bavi učinkovitom komunikacijom informacija i informacijskih objekata, posebice zabilježenog znanja, među ljudima u kontekstu društvene, organizacijske i individualne potrebe za informacijama i njezinog korištenja. </a:t>
            </a:r>
          </a:p>
          <a:p>
            <a:pPr lvl="1"/>
            <a:r>
              <a:rPr lang="hr-HR" dirty="0"/>
              <a:t>d</a:t>
            </a:r>
            <a:r>
              <a:rPr lang="hr-HR" dirty="0" smtClean="0"/>
              <a:t>omena informacijske znanosti je prijenos sveukupnog zabilježenog ljudskog znanja</a:t>
            </a:r>
            <a:r>
              <a:rPr lang="en-GB" dirty="0" smtClean="0"/>
              <a:t>,</a:t>
            </a:r>
            <a:r>
              <a:rPr lang="hr-HR" dirty="0" smtClean="0"/>
              <a:t> usmjerenog na rukovanje (predstavljanje, organizaciju te pretraživanje i pronalaženje), a ne poznavanje informacija.</a:t>
            </a:r>
          </a:p>
          <a:p>
            <a:pPr marL="457200" lvl="1" indent="0">
              <a:buNone/>
            </a:pPr>
            <a:r>
              <a:rPr lang="hr-HR" dirty="0"/>
              <a:t>	</a:t>
            </a:r>
            <a:r>
              <a:rPr lang="hr-HR" dirty="0" smtClean="0"/>
              <a:t>				</a:t>
            </a:r>
            <a:r>
              <a:rPr lang="en-GB" dirty="0" err="1" smtClean="0"/>
              <a:t>Saracevic</a:t>
            </a:r>
            <a:r>
              <a:rPr lang="en-GB" dirty="0"/>
              <a:t>, T. (2009</a:t>
            </a:r>
            <a:r>
              <a:rPr lang="en-GB" dirty="0" smtClean="0"/>
              <a:t>)</a:t>
            </a: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9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nositi s?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Informa</a:t>
            </a:r>
            <a:r>
              <a:rPr lang="hr-HR" altLang="en-US" dirty="0" err="1" smtClean="0"/>
              <a:t>cijskom</a:t>
            </a:r>
            <a:r>
              <a:rPr lang="hr-HR" altLang="en-US" dirty="0" smtClean="0"/>
              <a:t> eksplozijom</a:t>
            </a:r>
            <a:endParaRPr lang="en-US" altLang="en-US" dirty="0"/>
          </a:p>
          <a:p>
            <a:pPr lvl="1"/>
            <a:r>
              <a:rPr lang="en-US" altLang="en-US" dirty="0" smtClean="0"/>
              <a:t>E</a:t>
            </a:r>
            <a:r>
              <a:rPr lang="hr-HR" altLang="en-US" dirty="0" err="1" smtClean="0"/>
              <a:t>ksponencijalnim</a:t>
            </a:r>
            <a:r>
              <a:rPr lang="hr-HR" altLang="en-US" dirty="0" smtClean="0"/>
              <a:t> porastom </a:t>
            </a:r>
            <a:r>
              <a:rPr lang="en-US" altLang="en-US" dirty="0" err="1" smtClean="0"/>
              <a:t>informa</a:t>
            </a:r>
            <a:r>
              <a:rPr lang="hr-HR" altLang="en-US" dirty="0" err="1" smtClean="0"/>
              <a:t>cijskih</a:t>
            </a:r>
            <a:r>
              <a:rPr lang="hr-HR" altLang="en-US" dirty="0" smtClean="0"/>
              <a:t> artefakata</a:t>
            </a:r>
            <a:r>
              <a:rPr lang="en-US" altLang="en-US" dirty="0" smtClean="0"/>
              <a:t>, </a:t>
            </a:r>
            <a:r>
              <a:rPr lang="hr-HR" altLang="en-US" dirty="0" smtClean="0"/>
              <a:t>i informacija samih</a:t>
            </a:r>
            <a:endParaRPr lang="hr-HR" altLang="en-US" dirty="0" smtClean="0">
              <a:solidFill>
                <a:srgbClr val="FF0000"/>
              </a:solidFill>
            </a:endParaRPr>
          </a:p>
          <a:p>
            <a:r>
              <a:rPr lang="hr-HR" altLang="en-US" dirty="0" smtClean="0"/>
              <a:t>K</a:t>
            </a:r>
            <a:r>
              <a:rPr lang="en-US" altLang="en-US" dirty="0" smtClean="0"/>
              <a:t>om</a:t>
            </a:r>
            <a:r>
              <a:rPr lang="hr-HR" altLang="en-US" dirty="0" err="1" smtClean="0"/>
              <a:t>unikacijskom</a:t>
            </a:r>
            <a:r>
              <a:rPr lang="hr-HR" altLang="en-US" dirty="0" smtClean="0"/>
              <a:t> </a:t>
            </a:r>
            <a:r>
              <a:rPr lang="hr-HR" altLang="en-US" dirty="0" err="1" smtClean="0"/>
              <a:t>ekplozijom</a:t>
            </a:r>
            <a:endParaRPr lang="en-US" altLang="en-US" dirty="0"/>
          </a:p>
          <a:p>
            <a:pPr lvl="1"/>
            <a:r>
              <a:rPr lang="en-US" altLang="en-US" dirty="0" smtClean="0"/>
              <a:t>E</a:t>
            </a:r>
            <a:r>
              <a:rPr lang="hr-HR" altLang="en-US" dirty="0" err="1" smtClean="0"/>
              <a:t>ksponencijalim</a:t>
            </a:r>
            <a:r>
              <a:rPr lang="hr-HR" altLang="en-US" dirty="0" smtClean="0"/>
              <a:t> porastom načina na koje se informacije komuniciraju i prenose, kako im se pristupa i kako ih se koristi</a:t>
            </a:r>
          </a:p>
          <a:p>
            <a:pPr lvl="1"/>
            <a:r>
              <a:rPr lang="hr-HR" altLang="en-US" dirty="0" smtClean="0"/>
              <a:t>Digitalno okruženje</a:t>
            </a: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2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		Informa</a:t>
            </a:r>
            <a:r>
              <a:rPr lang="hr-HR" altLang="de-DE" dirty="0" smtClean="0"/>
              <a:t>cijska znanost</a:t>
            </a:r>
            <a:endParaRPr lang="de-DE" altLang="de-DE" dirty="0" smtClean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/>
          </p:nvPr>
        </p:nvGraphicFramePr>
        <p:xfrm>
          <a:off x="2209800" y="2092786"/>
          <a:ext cx="7767638" cy="411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4" name="Rechteck 3"/>
          <p:cNvSpPr>
            <a:spLocks noChangeArrowheads="1"/>
          </p:cNvSpPr>
          <p:nvPr/>
        </p:nvSpPr>
        <p:spPr bwMode="auto">
          <a:xfrm>
            <a:off x="7884498" y="5909210"/>
            <a:ext cx="2099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r>
              <a:rPr lang="de-DE" altLang="de-DE" sz="2000" dirty="0">
                <a:solidFill>
                  <a:schemeClr val="tx2"/>
                </a:solidFill>
              </a:rPr>
              <a:t>e.g. Kuhlen 2004</a:t>
            </a:r>
          </a:p>
        </p:txBody>
      </p:sp>
      <p:sp>
        <p:nvSpPr>
          <p:cNvPr id="3" name="AutoShape 2" descr="Bildergebnis für user using smartphone"/>
          <p:cNvSpPr>
            <a:spLocks noChangeAspect="1" noChangeArrowheads="1"/>
          </p:cNvSpPr>
          <p:nvPr/>
        </p:nvSpPr>
        <p:spPr bwMode="auto">
          <a:xfrm>
            <a:off x="1679576" y="-860425"/>
            <a:ext cx="19907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6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/>
              <a:t>Aparac-Jelušić i Mandl, 2018.</a:t>
            </a:r>
            <a:endParaRPr lang="en-US" altLang="en-US" sz="10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Saracevic – o informacijskoj znanosti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i</a:t>
            </a:r>
            <a:r>
              <a:rPr lang="en-US" altLang="sr-Latn-RS" smtClean="0"/>
              <a:t>nformacijska znanost posjeduje tri op</a:t>
            </a:r>
            <a:r>
              <a:rPr lang="hr-HR" altLang="sr-Latn-RS" smtClean="0"/>
              <a:t>ć</a:t>
            </a:r>
            <a:r>
              <a:rPr lang="en-US" altLang="sr-Latn-RS" smtClean="0"/>
              <a:t>e zna</a:t>
            </a:r>
            <a:r>
              <a:rPr lang="hr-HR" altLang="sr-Latn-RS" smtClean="0"/>
              <a:t>č</a:t>
            </a:r>
            <a:r>
              <a:rPr lang="en-US" altLang="sr-Latn-RS" smtClean="0"/>
              <a:t>ajke</a:t>
            </a:r>
            <a:endParaRPr lang="hr-HR" altLang="sr-Latn-RS" smtClean="0"/>
          </a:p>
          <a:p>
            <a:pPr lvl="1" eaLnBrk="1" hangingPunct="1"/>
            <a:r>
              <a:rPr lang="en-US" altLang="sr-Latn-RS" smtClean="0"/>
              <a:t>interdisciplinarna, a ipak, odnosi se s razli</a:t>
            </a:r>
            <a:r>
              <a:rPr lang="hr-HR" altLang="sr-Latn-RS" smtClean="0"/>
              <a:t>č</a:t>
            </a:r>
            <a:r>
              <a:rPr lang="en-US" altLang="sr-Latn-RS" smtClean="0"/>
              <a:t>itim</a:t>
            </a:r>
            <a:r>
              <a:rPr lang="hr-HR" altLang="sr-Latn-RS" smtClean="0"/>
              <a:t> </a:t>
            </a:r>
            <a:r>
              <a:rPr lang="en-US" altLang="sr-Latn-RS" smtClean="0"/>
              <a:t>disciplinama mijenjaju</a:t>
            </a:r>
            <a:endParaRPr lang="hr-HR" altLang="sr-Latn-RS" smtClean="0"/>
          </a:p>
          <a:p>
            <a:pPr lvl="1" eaLnBrk="1" hangingPunct="1"/>
            <a:r>
              <a:rPr lang="en-US" altLang="sr-Latn-RS" smtClean="0"/>
              <a:t>usko je povezana s informacijskom tehnologijom</a:t>
            </a:r>
            <a:r>
              <a:rPr lang="hr-HR" altLang="sr-Latn-RS" smtClean="0"/>
              <a:t>; t</a:t>
            </a:r>
            <a:r>
              <a:rPr lang="en-US" altLang="sr-Latn-RS" smtClean="0"/>
              <a:t>ehnolo</a:t>
            </a:r>
            <a:r>
              <a:rPr lang="hr-HR" altLang="sr-Latn-RS" smtClean="0"/>
              <a:t>š</a:t>
            </a:r>
            <a:r>
              <a:rPr lang="en-US" altLang="sr-Latn-RS" smtClean="0"/>
              <a:t>ki je imperativ sna</a:t>
            </a:r>
            <a:r>
              <a:rPr lang="hr-HR" altLang="sr-Latn-RS" smtClean="0"/>
              <a:t>ža</a:t>
            </a:r>
            <a:r>
              <a:rPr lang="en-US" altLang="sr-Latn-RS" smtClean="0"/>
              <a:t>n i uvjetuje razvoj brojnih drugih podru</a:t>
            </a:r>
            <a:r>
              <a:rPr lang="hr-HR" altLang="sr-Latn-RS" smtClean="0"/>
              <a:t>č</a:t>
            </a:r>
            <a:r>
              <a:rPr lang="en-US" altLang="sr-Latn-RS" smtClean="0"/>
              <a:t>ja </a:t>
            </a:r>
            <a:r>
              <a:rPr lang="hr-HR" altLang="sr-Latn-RS" smtClean="0"/>
              <a:t>i </a:t>
            </a:r>
            <a:r>
              <a:rPr lang="en-US" altLang="sr-Latn-RS" smtClean="0"/>
              <a:t>razvoj informacijskog</a:t>
            </a:r>
            <a:r>
              <a:rPr lang="hr-HR" altLang="sr-Latn-RS" smtClean="0"/>
              <a:t> </a:t>
            </a:r>
            <a:r>
              <a:rPr lang="en-US" altLang="sr-Latn-RS" smtClean="0"/>
              <a:t>dru</a:t>
            </a:r>
            <a:r>
              <a:rPr lang="hr-HR" altLang="sr-Latn-RS" smtClean="0"/>
              <a:t>š</a:t>
            </a:r>
            <a:r>
              <a:rPr lang="en-US" altLang="sr-Latn-RS" smtClean="0"/>
              <a:t>tva u cijelosti</a:t>
            </a:r>
            <a:endParaRPr lang="hr-HR" altLang="sr-Latn-RS" smtClean="0"/>
          </a:p>
          <a:p>
            <a:pPr lvl="1" eaLnBrk="1" hangingPunct="1"/>
            <a:r>
              <a:rPr lang="en-US" altLang="sr-Latn-RS" smtClean="0"/>
              <a:t>ima jaku dru</a:t>
            </a:r>
            <a:r>
              <a:rPr lang="hr-HR" altLang="sr-Latn-RS" smtClean="0"/>
              <a:t>š</a:t>
            </a:r>
            <a:r>
              <a:rPr lang="en-US" altLang="sr-Latn-RS" smtClean="0"/>
              <a:t>tvenu</a:t>
            </a:r>
            <a:r>
              <a:rPr lang="hr-HR" altLang="sr-Latn-RS" smtClean="0"/>
              <a:t> i </a:t>
            </a:r>
            <a:r>
              <a:rPr lang="en-US" altLang="sr-Latn-RS" smtClean="0"/>
              <a:t>ljudsku dimenziju koja nadilazi tehnologiju</a:t>
            </a:r>
          </a:p>
        </p:txBody>
      </p:sp>
    </p:spTree>
    <p:extLst>
      <p:ext uri="{BB962C8B-B14F-4D97-AF65-F5344CB8AC3E}">
        <p14:creationId xmlns:p14="http://schemas.microsoft.com/office/powerpoint/2010/main" val="26324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/>
              <a:t>Aparac-Jelušić i Mandl, 2018.</a:t>
            </a:r>
            <a:endParaRPr lang="en-US" altLang="en-US" sz="10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Saracevic – nast…</a:t>
            </a:r>
            <a:endParaRPr lang="en-US" altLang="sr-Latn-RS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sr-Latn-RS" sz="2600" dirty="0"/>
              <a:t>tri </a:t>
            </a:r>
            <a:r>
              <a:rPr lang="en-US" altLang="sr-Latn-RS" sz="2600" dirty="0" err="1"/>
              <a:t>velike</a:t>
            </a:r>
            <a:r>
              <a:rPr lang="en-US" altLang="sr-Latn-RS" sz="2600" dirty="0"/>
              <a:t> </a:t>
            </a:r>
            <a:r>
              <a:rPr lang="en-US" altLang="sr-Latn-RS" sz="2600" dirty="0" err="1"/>
              <a:t>ideje</a:t>
            </a:r>
            <a:r>
              <a:rPr lang="hr-HR" altLang="sr-Latn-RS" sz="2600" dirty="0"/>
              <a:t> - vezano uz </a:t>
            </a:r>
            <a:r>
              <a:rPr lang="en-US" altLang="sr-Latn-RS" sz="2600" dirty="0" err="1"/>
              <a:t>obrad</a:t>
            </a:r>
            <a:r>
              <a:rPr lang="hr-HR" altLang="sr-Latn-RS" sz="2600" dirty="0"/>
              <a:t>u</a:t>
            </a:r>
            <a:r>
              <a:rPr lang="en-US" altLang="sr-Latn-RS" sz="2600" dirty="0"/>
              <a:t> </a:t>
            </a:r>
            <a:r>
              <a:rPr lang="en-US" altLang="sr-Latn-RS" sz="2600" dirty="0" err="1"/>
              <a:t>informacija</a:t>
            </a:r>
            <a:endParaRPr lang="en-US" altLang="sr-Latn-RS" sz="2600" dirty="0"/>
          </a:p>
          <a:p>
            <a:pPr lvl="1" eaLnBrk="1" hangingPunct="1"/>
            <a:r>
              <a:rPr lang="hr-HR" altLang="sr-Latn-RS" sz="2200" dirty="0"/>
              <a:t>p</a:t>
            </a:r>
            <a:r>
              <a:rPr lang="en-US" altLang="sr-Latn-RS" sz="2200" dirty="0" err="1"/>
              <a:t>rva</a:t>
            </a:r>
            <a:r>
              <a:rPr lang="hr-HR" altLang="sr-Latn-RS" sz="2200" dirty="0"/>
              <a:t>, </a:t>
            </a:r>
            <a:r>
              <a:rPr lang="en-US" altLang="sr-Latn-RS" sz="2200" dirty="0" err="1"/>
              <a:t>originalna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ideja</a:t>
            </a:r>
            <a:r>
              <a:rPr lang="en-US" altLang="sr-Latn-RS" sz="2200" dirty="0"/>
              <a:t>, </a:t>
            </a:r>
            <a:r>
              <a:rPr lang="en-US" altLang="sr-Latn-RS" sz="2200" dirty="0" err="1"/>
              <a:t>koja</a:t>
            </a:r>
            <a:r>
              <a:rPr lang="en-US" altLang="sr-Latn-RS" sz="2200" dirty="0"/>
              <a:t> se </a:t>
            </a:r>
            <a:r>
              <a:rPr lang="en-US" altLang="sr-Latn-RS" sz="2200" dirty="0" err="1"/>
              <a:t>pojavila</a:t>
            </a:r>
            <a:r>
              <a:rPr lang="en-US" altLang="sr-Latn-RS" sz="2200" dirty="0"/>
              <a:t> 1950-ih</a:t>
            </a:r>
            <a:r>
              <a:rPr lang="hr-HR" altLang="sr-Latn-RS" sz="2200" dirty="0"/>
              <a:t> – </a:t>
            </a:r>
            <a:r>
              <a:rPr lang="hr-HR" altLang="sr-Latn-RS" sz="2200" i="1" dirty="0"/>
              <a:t>p</a:t>
            </a:r>
            <a:r>
              <a:rPr lang="en-US" altLang="sr-Latn-RS" sz="2200" i="1" dirty="0" err="1"/>
              <a:t>retra</a:t>
            </a:r>
            <a:r>
              <a:rPr lang="hr-HR" altLang="sr-Latn-RS" sz="2200" i="1" dirty="0" err="1" smtClean="0"/>
              <a:t>ži</a:t>
            </a:r>
            <a:r>
              <a:rPr lang="en-US" altLang="sr-Latn-RS" sz="2200" i="1" dirty="0" err="1" smtClean="0"/>
              <a:t>vanje</a:t>
            </a:r>
            <a:r>
              <a:rPr lang="en-US" altLang="sr-Latn-RS" sz="2200" i="1" dirty="0" smtClean="0"/>
              <a:t> </a:t>
            </a:r>
            <a:r>
              <a:rPr lang="en-US" altLang="sr-Latn-RS" sz="2200" i="1" dirty="0" err="1"/>
              <a:t>informacija</a:t>
            </a:r>
            <a:r>
              <a:rPr lang="en-US" altLang="sr-Latn-RS" sz="2200" i="1" dirty="0"/>
              <a:t> </a:t>
            </a:r>
            <a:r>
              <a:rPr lang="en-US" altLang="sr-Latn-RS" sz="2200" dirty="0"/>
              <a:t>(IR), </a:t>
            </a:r>
            <a:r>
              <a:rPr lang="en-US" altLang="sr-Latn-RS" sz="2200" dirty="0" err="1"/>
              <a:t>koje</a:t>
            </a:r>
            <a:r>
              <a:rPr lang="en-US" altLang="sr-Latn-RS" sz="2200" dirty="0"/>
              <a:t> je</a:t>
            </a:r>
            <a:r>
              <a:rPr lang="hr-HR" altLang="sr-Latn-RS" sz="2200" dirty="0"/>
              <a:t> </a:t>
            </a:r>
            <a:r>
              <a:rPr lang="en-US" altLang="sr-Latn-RS" sz="2200" dirty="0" err="1"/>
              <a:t>omogu</a:t>
            </a:r>
            <a:r>
              <a:rPr lang="hr-HR" altLang="sr-Latn-RS" sz="2200" dirty="0"/>
              <a:t>ć</a:t>
            </a:r>
            <a:r>
              <a:rPr lang="en-US" altLang="sr-Latn-RS" sz="2200" dirty="0" err="1"/>
              <a:t>ilo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obradu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informacija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na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temelju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formalne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logike</a:t>
            </a:r>
            <a:r>
              <a:rPr lang="en-US" altLang="sr-Latn-RS" sz="2200" dirty="0"/>
              <a:t> </a:t>
            </a:r>
            <a:endParaRPr lang="hr-HR" altLang="sr-Latn-RS" sz="2200" dirty="0"/>
          </a:p>
          <a:p>
            <a:pPr lvl="1" eaLnBrk="1" hangingPunct="1"/>
            <a:r>
              <a:rPr lang="hr-HR" altLang="sr-Latn-RS" sz="2200" dirty="0"/>
              <a:t>d</a:t>
            </a:r>
            <a:r>
              <a:rPr lang="en-US" altLang="sr-Latn-RS" sz="2200" dirty="0" err="1"/>
              <a:t>ruga</a:t>
            </a:r>
            <a:r>
              <a:rPr lang="hr-HR" altLang="sr-Latn-RS" sz="2200" dirty="0"/>
              <a:t> – </a:t>
            </a:r>
            <a:r>
              <a:rPr lang="en-US" altLang="sr-Latn-RS" sz="2200" i="1" dirty="0" err="1"/>
              <a:t>relevantnost</a:t>
            </a:r>
            <a:r>
              <a:rPr lang="en-US" altLang="sr-Latn-RS" sz="2200" dirty="0"/>
              <a:t>, </a:t>
            </a:r>
            <a:r>
              <a:rPr lang="en-US" altLang="sr-Latn-RS" sz="2200" dirty="0" err="1"/>
              <a:t>koja</a:t>
            </a:r>
            <a:r>
              <a:rPr lang="en-US" altLang="sr-Latn-RS" sz="2200" dirty="0"/>
              <a:t> je </a:t>
            </a:r>
            <a:r>
              <a:rPr lang="en-US" altLang="sr-Latn-RS" sz="2200" dirty="0" err="1"/>
              <a:t>izravno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usmjerila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i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povezala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sam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proces</a:t>
            </a:r>
            <a:r>
              <a:rPr lang="en-US" altLang="sr-Latn-RS" sz="2200" dirty="0"/>
              <a:t> s</a:t>
            </a:r>
            <a:r>
              <a:rPr lang="hr-HR" altLang="sr-Latn-RS" sz="2200" dirty="0"/>
              <a:t> </a:t>
            </a:r>
            <a:r>
              <a:rPr lang="en-US" altLang="sr-Latn-RS" sz="2200" dirty="0" err="1"/>
              <a:t>ljudskim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informacijskim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potrebama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i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procjenama</a:t>
            </a:r>
            <a:r>
              <a:rPr lang="en-US" altLang="sr-Latn-RS" sz="2200" dirty="0"/>
              <a:t> </a:t>
            </a:r>
            <a:endParaRPr lang="hr-HR" altLang="sr-Latn-RS" sz="2200" dirty="0"/>
          </a:p>
          <a:p>
            <a:pPr lvl="1" eaLnBrk="1" hangingPunct="1"/>
            <a:r>
              <a:rPr lang="hr-HR" altLang="sr-Latn-RS" sz="2200" dirty="0"/>
              <a:t>t</a:t>
            </a:r>
            <a:r>
              <a:rPr lang="en-US" altLang="sr-Latn-RS" sz="2200" dirty="0"/>
              <a:t>re</a:t>
            </a:r>
            <a:r>
              <a:rPr lang="hr-HR" altLang="sr-Latn-RS" sz="2200" dirty="0"/>
              <a:t>ć</a:t>
            </a:r>
            <a:r>
              <a:rPr lang="en-US" altLang="sr-Latn-RS" sz="2200" dirty="0"/>
              <a:t>a, </a:t>
            </a:r>
            <a:r>
              <a:rPr lang="en-US" altLang="sr-Latn-RS" sz="2200" dirty="0" err="1"/>
              <a:t>koja</a:t>
            </a:r>
            <a:r>
              <a:rPr lang="en-US" altLang="sr-Latn-RS" sz="2200" dirty="0"/>
              <a:t> je </a:t>
            </a:r>
            <a:r>
              <a:rPr lang="en-US" altLang="sr-Latn-RS" sz="2200" dirty="0" err="1"/>
              <a:t>nastala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dva</a:t>
            </a:r>
            <a:r>
              <a:rPr lang="hr-HR" altLang="sr-Latn-RS" sz="2200" dirty="0"/>
              <a:t> </a:t>
            </a:r>
            <a:r>
              <a:rPr lang="en-US" altLang="sr-Latn-RS" sz="2200" dirty="0" err="1" smtClean="0"/>
              <a:t>desetlje</a:t>
            </a:r>
            <a:r>
              <a:rPr lang="hr-HR" altLang="sr-Latn-RS" sz="2200" dirty="0" smtClean="0"/>
              <a:t>ć</a:t>
            </a:r>
            <a:r>
              <a:rPr lang="en-US" altLang="sr-Latn-RS" sz="2200" dirty="0" smtClean="0"/>
              <a:t>a </a:t>
            </a:r>
            <a:r>
              <a:rPr lang="en-US" altLang="sr-Latn-RS" sz="2200" dirty="0" err="1"/>
              <a:t>kasnije</a:t>
            </a:r>
            <a:r>
              <a:rPr lang="hr-HR" altLang="sr-Latn-RS" sz="2200" dirty="0"/>
              <a:t> – </a:t>
            </a:r>
            <a:r>
              <a:rPr lang="hr-HR" altLang="sr-Latn-RS" sz="2200" i="1" dirty="0"/>
              <a:t>i</a:t>
            </a:r>
            <a:r>
              <a:rPr lang="en-US" altLang="sr-Latn-RS" sz="2200" i="1" dirty="0" err="1"/>
              <a:t>nterakcija</a:t>
            </a:r>
            <a:r>
              <a:rPr lang="en-US" altLang="sr-Latn-RS" sz="2200" dirty="0"/>
              <a:t>, </a:t>
            </a:r>
            <a:r>
              <a:rPr lang="en-US" altLang="sr-Latn-RS" sz="2200" dirty="0" err="1"/>
              <a:t>koja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omogu</a:t>
            </a:r>
            <a:r>
              <a:rPr lang="hr-HR" altLang="sr-Latn-RS" sz="2200" dirty="0"/>
              <a:t>ć</a:t>
            </a:r>
            <a:r>
              <a:rPr lang="en-US" altLang="sr-Latn-RS" sz="2200" dirty="0" err="1"/>
              <a:t>uje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neposredne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razmjene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i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povratne</a:t>
            </a:r>
            <a:r>
              <a:rPr lang="hr-HR" altLang="sr-Latn-RS" sz="2200" dirty="0"/>
              <a:t> </a:t>
            </a:r>
            <a:r>
              <a:rPr lang="en-US" altLang="sr-Latn-RS" sz="2200" dirty="0" err="1"/>
              <a:t>informacije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izme</a:t>
            </a:r>
            <a:r>
              <a:rPr lang="en-US" altLang="sr-Latn-RS" sz="2200" dirty="0"/>
              <a:t></a:t>
            </a:r>
            <a:r>
              <a:rPr lang="hr-HR" altLang="sr-Latn-RS" sz="2200" dirty="0"/>
              <a:t>đ</a:t>
            </a:r>
            <a:r>
              <a:rPr lang="en-US" altLang="sr-Latn-RS" sz="2200" dirty="0"/>
              <a:t>u </a:t>
            </a:r>
            <a:r>
              <a:rPr lang="hr-HR" altLang="sr-Latn-RS" sz="2200" dirty="0"/>
              <a:t>informacijskih </a:t>
            </a:r>
            <a:r>
              <a:rPr lang="en-US" altLang="sr-Latn-RS" sz="2200" dirty="0" err="1"/>
              <a:t>sustava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i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osoba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uklju</a:t>
            </a:r>
            <a:r>
              <a:rPr lang="hr-HR" altLang="sr-Latn-RS" sz="2200" dirty="0"/>
              <a:t>č</a:t>
            </a:r>
            <a:r>
              <a:rPr lang="en-US" altLang="sr-Latn-RS" sz="2200" dirty="0" err="1"/>
              <a:t>enih</a:t>
            </a:r>
            <a:r>
              <a:rPr lang="en-US" altLang="sr-Latn-RS" sz="2200" dirty="0"/>
              <a:t> u IR </a:t>
            </a:r>
            <a:r>
              <a:rPr lang="en-US" altLang="sr-Latn-RS" sz="2200" dirty="0" err="1"/>
              <a:t>procese</a:t>
            </a:r>
            <a:r>
              <a:rPr lang="en-US" altLang="sr-Latn-RS" sz="2200" dirty="0"/>
              <a:t> </a:t>
            </a:r>
            <a:r>
              <a:rPr lang="hr-HR" altLang="sr-Latn-RS" sz="2200" dirty="0"/>
              <a:t>(kognitivna psihologija i dr.)</a:t>
            </a:r>
            <a:endParaRPr lang="en-US" altLang="sr-Latn-RS" sz="2200" dirty="0"/>
          </a:p>
        </p:txBody>
      </p:sp>
    </p:spTree>
    <p:extLst>
      <p:ext uri="{BB962C8B-B14F-4D97-AF65-F5344CB8AC3E}">
        <p14:creationId xmlns:p14="http://schemas.microsoft.com/office/powerpoint/2010/main" val="32193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400" dirty="0" smtClean="0"/>
              <a:t>Tri velika pitanja informacijske znanosti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f</a:t>
            </a:r>
            <a:r>
              <a:rPr lang="hr-HR" altLang="sr-Latn-RS" dirty="0" smtClean="0"/>
              <a:t>izičko pitanje</a:t>
            </a:r>
            <a:r>
              <a:rPr lang="en-GB" altLang="sr-Latn-RS" dirty="0" smtClean="0"/>
              <a:t>: </a:t>
            </a:r>
            <a:endParaRPr lang="hr-HR" altLang="sr-Latn-RS" dirty="0"/>
          </a:p>
          <a:p>
            <a:pPr lvl="1"/>
            <a:r>
              <a:rPr lang="hr-HR" altLang="sr-Latn-RS" dirty="0" smtClean="0"/>
              <a:t>Koje su karakteristike zabilježenog znanja i koji zakoni upravljaju njima?</a:t>
            </a:r>
            <a:r>
              <a:rPr lang="en-GB" altLang="sr-Latn-RS" dirty="0" smtClean="0"/>
              <a:t> </a:t>
            </a:r>
            <a:endParaRPr lang="en-GB" altLang="sr-Latn-RS" dirty="0"/>
          </a:p>
          <a:p>
            <a:r>
              <a:rPr lang="hr-HR" altLang="sr-Latn-RS" dirty="0"/>
              <a:t>d</a:t>
            </a:r>
            <a:r>
              <a:rPr lang="hr-HR" altLang="sr-Latn-RS" dirty="0" smtClean="0"/>
              <a:t>ruštveno pitanje</a:t>
            </a:r>
            <a:r>
              <a:rPr lang="en-GB" altLang="sr-Latn-RS" dirty="0" smtClean="0"/>
              <a:t>: </a:t>
            </a:r>
            <a:endParaRPr lang="hr-HR" altLang="sr-Latn-RS" dirty="0"/>
          </a:p>
          <a:p>
            <a:pPr lvl="1"/>
            <a:r>
              <a:rPr lang="hr-HR" altLang="sr-Latn-RS" dirty="0" smtClean="0"/>
              <a:t>Kako se ljudi odnose prema informacijama, kako ih traže i koriste</a:t>
            </a:r>
            <a:r>
              <a:rPr lang="en-GB" altLang="sr-Latn-RS" dirty="0" smtClean="0"/>
              <a:t>?</a:t>
            </a:r>
            <a:endParaRPr lang="en-GB" altLang="sr-Latn-RS" dirty="0"/>
          </a:p>
          <a:p>
            <a:r>
              <a:rPr lang="hr-HR" altLang="sr-Latn-RS" dirty="0"/>
              <a:t>d</a:t>
            </a:r>
            <a:r>
              <a:rPr lang="hr-HR" altLang="sr-Latn-RS" dirty="0" smtClean="0"/>
              <a:t>izajnersko pitanje</a:t>
            </a:r>
            <a:r>
              <a:rPr lang="en-GB" altLang="sr-Latn-RS" dirty="0" smtClean="0"/>
              <a:t>: </a:t>
            </a:r>
            <a:endParaRPr lang="hr-HR" altLang="sr-Latn-RS" dirty="0"/>
          </a:p>
          <a:p>
            <a:pPr lvl="1"/>
            <a:r>
              <a:rPr lang="hr-HR" altLang="sr-Latn-RS" dirty="0" smtClean="0"/>
              <a:t>Kako osigurati brz i učinkovit pristup zabilježenim informacijama</a:t>
            </a:r>
            <a:r>
              <a:rPr lang="en-GB" altLang="sr-Latn-RS" dirty="0" smtClean="0"/>
              <a:t>?</a:t>
            </a:r>
            <a:endParaRPr lang="hr-HR" altLang="sr-Latn-RS" dirty="0" smtClean="0"/>
          </a:p>
          <a:p>
            <a:pPr lvl="7"/>
            <a:r>
              <a:rPr lang="hr-HR" altLang="sr-Latn-RS" dirty="0" err="1" smtClean="0"/>
              <a:t>Marcia</a:t>
            </a:r>
            <a:r>
              <a:rPr lang="hr-HR" altLang="sr-Latn-RS" dirty="0" smtClean="0"/>
              <a:t> </a:t>
            </a:r>
            <a:r>
              <a:rPr lang="hr-HR" altLang="sr-Latn-RS" dirty="0"/>
              <a:t>Bates </a:t>
            </a:r>
            <a:endParaRPr lang="en-GB" altLang="sr-Latn-R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4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polja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en-US" dirty="0" smtClean="0"/>
              <a:t>IZ ima različita područja koncentracije i specijalizacije </a:t>
            </a:r>
          </a:p>
          <a:p>
            <a:r>
              <a:rPr lang="hr-HR" altLang="en-US" dirty="0"/>
              <a:t>t</a:t>
            </a:r>
            <a:r>
              <a:rPr lang="hr-HR" altLang="en-US" dirty="0" smtClean="0"/>
              <a:t>a se područja razvijaju tijekom vremena:</a:t>
            </a:r>
            <a:endParaRPr lang="en-US" altLang="en-US" dirty="0"/>
          </a:p>
          <a:p>
            <a:pPr lvl="1"/>
            <a:r>
              <a:rPr lang="hr-HR" altLang="en-US" dirty="0"/>
              <a:t>n</a:t>
            </a:r>
            <a:r>
              <a:rPr lang="hr-HR" altLang="en-US" dirty="0" smtClean="0"/>
              <a:t>eka se približavaju ili udaljavaju</a:t>
            </a:r>
            <a:endParaRPr lang="en-US" altLang="en-US" dirty="0"/>
          </a:p>
          <a:p>
            <a:pPr lvl="1"/>
            <a:r>
              <a:rPr lang="hr-HR" altLang="en-US" dirty="0"/>
              <a:t>n</a:t>
            </a:r>
            <a:r>
              <a:rPr lang="hr-HR" altLang="en-US" dirty="0" smtClean="0"/>
              <a:t>eka se ignoriraju</a:t>
            </a:r>
            <a:endParaRPr lang="en-US" altLang="en-US" dirty="0"/>
          </a:p>
          <a:p>
            <a:pPr lvl="1"/>
            <a:r>
              <a:rPr lang="hr-HR" altLang="en-US" dirty="0"/>
              <a:t>n</a:t>
            </a:r>
            <a:r>
              <a:rPr lang="hr-HR" altLang="en-US" dirty="0" smtClean="0"/>
              <a:t>eka s sukobljavaju</a:t>
            </a:r>
            <a:endParaRPr lang="en-US" altLang="en-US" dirty="0"/>
          </a:p>
          <a:p>
            <a:r>
              <a:rPr lang="hr-HR" altLang="en-US" dirty="0" smtClean="0"/>
              <a:t>IS se suočava s: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lvl="1"/>
            <a:r>
              <a:rPr lang="hr-HR" altLang="en-US" dirty="0"/>
              <a:t>r</a:t>
            </a:r>
            <a:r>
              <a:rPr lang="hr-HR" altLang="en-US" dirty="0" smtClean="0"/>
              <a:t>azličitom publikom i poljima </a:t>
            </a:r>
          </a:p>
          <a:p>
            <a:pPr lvl="1"/>
            <a:r>
              <a:rPr lang="hr-HR" altLang="en-US" dirty="0"/>
              <a:t>r</a:t>
            </a:r>
            <a:r>
              <a:rPr lang="hr-HR" altLang="en-US" dirty="0" smtClean="0"/>
              <a:t>azličitim razinama podrške istraživanjima</a:t>
            </a:r>
          </a:p>
          <a:p>
            <a:pPr lvl="1"/>
            <a:r>
              <a:rPr lang="hr-HR" altLang="en-US" dirty="0" smtClean="0"/>
              <a:t>velikim komercijalnim ulaganjima i aplikacijama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210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2" name="Rechteck 96"/>
          <p:cNvSpPr>
            <a:spLocks noChangeArrowheads="1"/>
          </p:cNvSpPr>
          <p:nvPr/>
        </p:nvSpPr>
        <p:spPr bwMode="auto">
          <a:xfrm>
            <a:off x="4289104" y="3101827"/>
            <a:ext cx="2155825" cy="960437"/>
          </a:xfrm>
          <a:prstGeom prst="rect">
            <a:avLst/>
          </a:prstGeom>
          <a:solidFill>
            <a:srgbClr val="00B8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1266" name="Freeform 3"/>
          <p:cNvSpPr>
            <a:spLocks noEditPoints="1"/>
          </p:cNvSpPr>
          <p:nvPr/>
        </p:nvSpPr>
        <p:spPr bwMode="auto">
          <a:xfrm>
            <a:off x="2357116" y="2390627"/>
            <a:ext cx="4762" cy="1587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7" name="Freeform 4"/>
          <p:cNvSpPr>
            <a:spLocks noEditPoints="1"/>
          </p:cNvSpPr>
          <p:nvPr/>
        </p:nvSpPr>
        <p:spPr bwMode="auto">
          <a:xfrm>
            <a:off x="2357116" y="2390627"/>
            <a:ext cx="4762" cy="1587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8" name="Freeform 5"/>
          <p:cNvSpPr>
            <a:spLocks noEditPoints="1"/>
          </p:cNvSpPr>
          <p:nvPr/>
        </p:nvSpPr>
        <p:spPr bwMode="auto">
          <a:xfrm>
            <a:off x="2357116" y="2390627"/>
            <a:ext cx="4762" cy="1587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339653" y="2373163"/>
            <a:ext cx="39688" cy="39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1270" name="Freeform 7"/>
          <p:cNvSpPr>
            <a:spLocks noEditPoints="1"/>
          </p:cNvSpPr>
          <p:nvPr/>
        </p:nvSpPr>
        <p:spPr bwMode="auto">
          <a:xfrm>
            <a:off x="2177728" y="1903263"/>
            <a:ext cx="425450" cy="979488"/>
          </a:xfrm>
          <a:custGeom>
            <a:avLst/>
            <a:gdLst>
              <a:gd name="T0" fmla="*/ 2147483647 w 268"/>
              <a:gd name="T1" fmla="*/ 2147483647 h 617"/>
              <a:gd name="T2" fmla="*/ 2147483647 w 268"/>
              <a:gd name="T3" fmla="*/ 2147483647 h 617"/>
              <a:gd name="T4" fmla="*/ 2147483647 w 268"/>
              <a:gd name="T5" fmla="*/ 2147483647 h 617"/>
              <a:gd name="T6" fmla="*/ 2147483647 w 268"/>
              <a:gd name="T7" fmla="*/ 2147483647 h 617"/>
              <a:gd name="T8" fmla="*/ 2147483647 w 268"/>
              <a:gd name="T9" fmla="*/ 2147483647 h 617"/>
              <a:gd name="T10" fmla="*/ 2147483647 w 268"/>
              <a:gd name="T11" fmla="*/ 2147483647 h 617"/>
              <a:gd name="T12" fmla="*/ 2147483647 w 268"/>
              <a:gd name="T13" fmla="*/ 2147483647 h 617"/>
              <a:gd name="T14" fmla="*/ 2147483647 w 268"/>
              <a:gd name="T15" fmla="*/ 2147483647 h 617"/>
              <a:gd name="T16" fmla="*/ 2147483647 w 268"/>
              <a:gd name="T17" fmla="*/ 2147483647 h 617"/>
              <a:gd name="T18" fmla="*/ 2147483647 w 268"/>
              <a:gd name="T19" fmla="*/ 2147483647 h 617"/>
              <a:gd name="T20" fmla="*/ 2147483647 w 268"/>
              <a:gd name="T21" fmla="*/ 2147483647 h 617"/>
              <a:gd name="T22" fmla="*/ 2147483647 w 268"/>
              <a:gd name="T23" fmla="*/ 2147483647 h 617"/>
              <a:gd name="T24" fmla="*/ 2147483647 w 268"/>
              <a:gd name="T25" fmla="*/ 2147483647 h 617"/>
              <a:gd name="T26" fmla="*/ 2147483647 w 268"/>
              <a:gd name="T27" fmla="*/ 2147483647 h 617"/>
              <a:gd name="T28" fmla="*/ 2147483647 w 268"/>
              <a:gd name="T29" fmla="*/ 2147483647 h 617"/>
              <a:gd name="T30" fmla="*/ 2147483647 w 268"/>
              <a:gd name="T31" fmla="*/ 2147483647 h 617"/>
              <a:gd name="T32" fmla="*/ 2147483647 w 268"/>
              <a:gd name="T33" fmla="*/ 2147483647 h 617"/>
              <a:gd name="T34" fmla="*/ 2147483647 w 268"/>
              <a:gd name="T35" fmla="*/ 2147483647 h 617"/>
              <a:gd name="T36" fmla="*/ 2147483647 w 268"/>
              <a:gd name="T37" fmla="*/ 2147483647 h 617"/>
              <a:gd name="T38" fmla="*/ 2147483647 w 268"/>
              <a:gd name="T39" fmla="*/ 2147483647 h 617"/>
              <a:gd name="T40" fmla="*/ 2147483647 w 268"/>
              <a:gd name="T41" fmla="*/ 2147483647 h 617"/>
              <a:gd name="T42" fmla="*/ 2147483647 w 268"/>
              <a:gd name="T43" fmla="*/ 2147483647 h 617"/>
              <a:gd name="T44" fmla="*/ 0 w 268"/>
              <a:gd name="T45" fmla="*/ 2147483647 h 617"/>
              <a:gd name="T46" fmla="*/ 0 w 268"/>
              <a:gd name="T47" fmla="*/ 2147483647 h 617"/>
              <a:gd name="T48" fmla="*/ 2147483647 w 268"/>
              <a:gd name="T49" fmla="*/ 2147483647 h 617"/>
              <a:gd name="T50" fmla="*/ 2147483647 w 268"/>
              <a:gd name="T51" fmla="*/ 2147483647 h 617"/>
              <a:gd name="T52" fmla="*/ 2147483647 w 268"/>
              <a:gd name="T53" fmla="*/ 2147483647 h 617"/>
              <a:gd name="T54" fmla="*/ 2147483647 w 268"/>
              <a:gd name="T55" fmla="*/ 2147483647 h 617"/>
              <a:gd name="T56" fmla="*/ 2147483647 w 268"/>
              <a:gd name="T57" fmla="*/ 2147483647 h 617"/>
              <a:gd name="T58" fmla="*/ 2147483647 w 268"/>
              <a:gd name="T59" fmla="*/ 2147483647 h 617"/>
              <a:gd name="T60" fmla="*/ 2147483647 w 268"/>
              <a:gd name="T61" fmla="*/ 2147483647 h 617"/>
              <a:gd name="T62" fmla="*/ 2147483647 w 268"/>
              <a:gd name="T63" fmla="*/ 2147483647 h 617"/>
              <a:gd name="T64" fmla="*/ 2147483647 w 268"/>
              <a:gd name="T65" fmla="*/ 2147483647 h 617"/>
              <a:gd name="T66" fmla="*/ 2147483647 w 268"/>
              <a:gd name="T67" fmla="*/ 2147483647 h 617"/>
              <a:gd name="T68" fmla="*/ 2147483647 w 268"/>
              <a:gd name="T69" fmla="*/ 2147483647 h 617"/>
              <a:gd name="T70" fmla="*/ 2147483647 w 268"/>
              <a:gd name="T71" fmla="*/ 2147483647 h 617"/>
              <a:gd name="T72" fmla="*/ 2147483647 w 268"/>
              <a:gd name="T73" fmla="*/ 2147483647 h 617"/>
              <a:gd name="T74" fmla="*/ 2147483647 w 268"/>
              <a:gd name="T75" fmla="*/ 2147483647 h 617"/>
              <a:gd name="T76" fmla="*/ 2147483647 w 268"/>
              <a:gd name="T77" fmla="*/ 2147483647 h 617"/>
              <a:gd name="T78" fmla="*/ 2147483647 w 268"/>
              <a:gd name="T79" fmla="*/ 2147483647 h 617"/>
              <a:gd name="T80" fmla="*/ 2147483647 w 268"/>
              <a:gd name="T81" fmla="*/ 2147483647 h 617"/>
              <a:gd name="T82" fmla="*/ 2147483647 w 268"/>
              <a:gd name="T83" fmla="*/ 2147483647 h 617"/>
              <a:gd name="T84" fmla="*/ 2147483647 w 268"/>
              <a:gd name="T85" fmla="*/ 2147483647 h 617"/>
              <a:gd name="T86" fmla="*/ 2147483647 w 268"/>
              <a:gd name="T87" fmla="*/ 2147483647 h 617"/>
              <a:gd name="T88" fmla="*/ 2147483647 w 268"/>
              <a:gd name="T89" fmla="*/ 2147483647 h 617"/>
              <a:gd name="T90" fmla="*/ 2147483647 w 268"/>
              <a:gd name="T91" fmla="*/ 2147483647 h 617"/>
              <a:gd name="T92" fmla="*/ 2147483647 w 268"/>
              <a:gd name="T93" fmla="*/ 2147483647 h 617"/>
              <a:gd name="T94" fmla="*/ 2147483647 w 268"/>
              <a:gd name="T95" fmla="*/ 2147483647 h 617"/>
              <a:gd name="T96" fmla="*/ 2147483647 w 268"/>
              <a:gd name="T97" fmla="*/ 2147483647 h 617"/>
              <a:gd name="T98" fmla="*/ 2147483647 w 268"/>
              <a:gd name="T99" fmla="*/ 0 h 617"/>
              <a:gd name="T100" fmla="*/ 2147483647 w 268"/>
              <a:gd name="T101" fmla="*/ 0 h 617"/>
              <a:gd name="T102" fmla="*/ 2147483647 w 268"/>
              <a:gd name="T103" fmla="*/ 2147483647 h 617"/>
              <a:gd name="T104" fmla="*/ 2147483647 w 268"/>
              <a:gd name="T105" fmla="*/ 2147483647 h 617"/>
              <a:gd name="T106" fmla="*/ 2147483647 w 268"/>
              <a:gd name="T107" fmla="*/ 2147483647 h 617"/>
              <a:gd name="T108" fmla="*/ 2147483647 w 268"/>
              <a:gd name="T109" fmla="*/ 2147483647 h 617"/>
              <a:gd name="T110" fmla="*/ 2147483647 w 268"/>
              <a:gd name="T111" fmla="*/ 2147483647 h 617"/>
              <a:gd name="T112" fmla="*/ 2147483647 w 268"/>
              <a:gd name="T113" fmla="*/ 2147483647 h 617"/>
              <a:gd name="T114" fmla="*/ 2147483647 w 268"/>
              <a:gd name="T115" fmla="*/ 2147483647 h 617"/>
              <a:gd name="T116" fmla="*/ 2147483647 w 268"/>
              <a:gd name="T117" fmla="*/ 2147483647 h 617"/>
              <a:gd name="T118" fmla="*/ 2147483647 w 268"/>
              <a:gd name="T119" fmla="*/ 2147483647 h 617"/>
              <a:gd name="T120" fmla="*/ 2147483647 w 268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68" h="617">
                <a:moveTo>
                  <a:pt x="148" y="586"/>
                </a:moveTo>
                <a:lnTo>
                  <a:pt x="155" y="607"/>
                </a:lnTo>
                <a:lnTo>
                  <a:pt x="172" y="617"/>
                </a:lnTo>
                <a:lnTo>
                  <a:pt x="194" y="617"/>
                </a:lnTo>
                <a:lnTo>
                  <a:pt x="208" y="607"/>
                </a:lnTo>
                <a:lnTo>
                  <a:pt x="215" y="586"/>
                </a:lnTo>
                <a:lnTo>
                  <a:pt x="215" y="363"/>
                </a:lnTo>
                <a:lnTo>
                  <a:pt x="215" y="184"/>
                </a:lnTo>
                <a:lnTo>
                  <a:pt x="218" y="180"/>
                </a:lnTo>
                <a:lnTo>
                  <a:pt x="222" y="177"/>
                </a:lnTo>
                <a:lnTo>
                  <a:pt x="225" y="180"/>
                </a:lnTo>
                <a:lnTo>
                  <a:pt x="229" y="184"/>
                </a:lnTo>
                <a:lnTo>
                  <a:pt x="229" y="349"/>
                </a:lnTo>
                <a:lnTo>
                  <a:pt x="236" y="363"/>
                </a:lnTo>
                <a:lnTo>
                  <a:pt x="250" y="367"/>
                </a:lnTo>
                <a:lnTo>
                  <a:pt x="264" y="363"/>
                </a:lnTo>
                <a:lnTo>
                  <a:pt x="268" y="349"/>
                </a:lnTo>
                <a:lnTo>
                  <a:pt x="268" y="152"/>
                </a:lnTo>
                <a:lnTo>
                  <a:pt x="264" y="138"/>
                </a:lnTo>
                <a:lnTo>
                  <a:pt x="250" y="131"/>
                </a:lnTo>
                <a:lnTo>
                  <a:pt x="17" y="131"/>
                </a:lnTo>
                <a:lnTo>
                  <a:pt x="3" y="138"/>
                </a:lnTo>
                <a:lnTo>
                  <a:pt x="0" y="152"/>
                </a:lnTo>
                <a:lnTo>
                  <a:pt x="0" y="349"/>
                </a:lnTo>
                <a:lnTo>
                  <a:pt x="3" y="363"/>
                </a:lnTo>
                <a:lnTo>
                  <a:pt x="17" y="367"/>
                </a:lnTo>
                <a:lnTo>
                  <a:pt x="31" y="363"/>
                </a:lnTo>
                <a:lnTo>
                  <a:pt x="39" y="349"/>
                </a:lnTo>
                <a:lnTo>
                  <a:pt x="39" y="184"/>
                </a:lnTo>
                <a:lnTo>
                  <a:pt x="42" y="180"/>
                </a:lnTo>
                <a:lnTo>
                  <a:pt x="46" y="177"/>
                </a:lnTo>
                <a:lnTo>
                  <a:pt x="49" y="180"/>
                </a:lnTo>
                <a:lnTo>
                  <a:pt x="53" y="184"/>
                </a:lnTo>
                <a:lnTo>
                  <a:pt x="53" y="363"/>
                </a:lnTo>
                <a:lnTo>
                  <a:pt x="53" y="586"/>
                </a:lnTo>
                <a:lnTo>
                  <a:pt x="60" y="607"/>
                </a:lnTo>
                <a:lnTo>
                  <a:pt x="77" y="617"/>
                </a:lnTo>
                <a:lnTo>
                  <a:pt x="98" y="617"/>
                </a:lnTo>
                <a:lnTo>
                  <a:pt x="113" y="607"/>
                </a:lnTo>
                <a:lnTo>
                  <a:pt x="120" y="586"/>
                </a:lnTo>
                <a:lnTo>
                  <a:pt x="120" y="374"/>
                </a:lnTo>
                <a:lnTo>
                  <a:pt x="123" y="367"/>
                </a:lnTo>
                <a:lnTo>
                  <a:pt x="134" y="363"/>
                </a:lnTo>
                <a:lnTo>
                  <a:pt x="144" y="367"/>
                </a:lnTo>
                <a:lnTo>
                  <a:pt x="148" y="374"/>
                </a:lnTo>
                <a:lnTo>
                  <a:pt x="148" y="586"/>
                </a:lnTo>
                <a:close/>
                <a:moveTo>
                  <a:pt x="74" y="60"/>
                </a:moveTo>
                <a:lnTo>
                  <a:pt x="81" y="32"/>
                </a:lnTo>
                <a:lnTo>
                  <a:pt x="95" y="11"/>
                </a:lnTo>
                <a:lnTo>
                  <a:pt x="120" y="0"/>
                </a:lnTo>
                <a:lnTo>
                  <a:pt x="148" y="0"/>
                </a:lnTo>
                <a:lnTo>
                  <a:pt x="172" y="11"/>
                </a:lnTo>
                <a:lnTo>
                  <a:pt x="187" y="32"/>
                </a:lnTo>
                <a:lnTo>
                  <a:pt x="194" y="60"/>
                </a:lnTo>
                <a:lnTo>
                  <a:pt x="187" y="85"/>
                </a:lnTo>
                <a:lnTo>
                  <a:pt x="172" y="106"/>
                </a:lnTo>
                <a:lnTo>
                  <a:pt x="148" y="117"/>
                </a:lnTo>
                <a:lnTo>
                  <a:pt x="120" y="117"/>
                </a:lnTo>
                <a:lnTo>
                  <a:pt x="95" y="106"/>
                </a:lnTo>
                <a:lnTo>
                  <a:pt x="81" y="85"/>
                </a:lnTo>
                <a:lnTo>
                  <a:pt x="74" y="6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2636517" y="1881039"/>
            <a:ext cx="15875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1272" name="Freeform 9"/>
          <p:cNvSpPr>
            <a:spLocks noEditPoints="1"/>
          </p:cNvSpPr>
          <p:nvPr/>
        </p:nvSpPr>
        <p:spPr bwMode="auto">
          <a:xfrm>
            <a:off x="2193603" y="2558902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3" name="Freeform 10"/>
          <p:cNvSpPr>
            <a:spLocks noEditPoints="1"/>
          </p:cNvSpPr>
          <p:nvPr/>
        </p:nvSpPr>
        <p:spPr bwMode="auto">
          <a:xfrm>
            <a:off x="2193603" y="2558902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4" name="Freeform 11"/>
          <p:cNvSpPr>
            <a:spLocks noEditPoints="1"/>
          </p:cNvSpPr>
          <p:nvPr/>
        </p:nvSpPr>
        <p:spPr bwMode="auto">
          <a:xfrm>
            <a:off x="2193603" y="2558902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2171378" y="2536676"/>
            <a:ext cx="44450" cy="44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1276" name="Freeform 13"/>
          <p:cNvSpPr>
            <a:spLocks noEditPoints="1"/>
          </p:cNvSpPr>
          <p:nvPr/>
        </p:nvSpPr>
        <p:spPr bwMode="auto">
          <a:xfrm>
            <a:off x="2009454" y="2071538"/>
            <a:ext cx="430213" cy="979488"/>
          </a:xfrm>
          <a:custGeom>
            <a:avLst/>
            <a:gdLst>
              <a:gd name="T0" fmla="*/ 2147483647 w 271"/>
              <a:gd name="T1" fmla="*/ 2147483647 h 617"/>
              <a:gd name="T2" fmla="*/ 2147483647 w 271"/>
              <a:gd name="T3" fmla="*/ 2147483647 h 617"/>
              <a:gd name="T4" fmla="*/ 2147483647 w 271"/>
              <a:gd name="T5" fmla="*/ 2147483647 h 617"/>
              <a:gd name="T6" fmla="*/ 2147483647 w 271"/>
              <a:gd name="T7" fmla="*/ 2147483647 h 617"/>
              <a:gd name="T8" fmla="*/ 2147483647 w 271"/>
              <a:gd name="T9" fmla="*/ 2147483647 h 617"/>
              <a:gd name="T10" fmla="*/ 2147483647 w 271"/>
              <a:gd name="T11" fmla="*/ 2147483647 h 617"/>
              <a:gd name="T12" fmla="*/ 2147483647 w 271"/>
              <a:gd name="T13" fmla="*/ 2147483647 h 617"/>
              <a:gd name="T14" fmla="*/ 2147483647 w 271"/>
              <a:gd name="T15" fmla="*/ 2147483647 h 617"/>
              <a:gd name="T16" fmla="*/ 2147483647 w 271"/>
              <a:gd name="T17" fmla="*/ 2147483647 h 617"/>
              <a:gd name="T18" fmla="*/ 2147483647 w 271"/>
              <a:gd name="T19" fmla="*/ 2147483647 h 617"/>
              <a:gd name="T20" fmla="*/ 2147483647 w 271"/>
              <a:gd name="T21" fmla="*/ 2147483647 h 617"/>
              <a:gd name="T22" fmla="*/ 2147483647 w 271"/>
              <a:gd name="T23" fmla="*/ 2147483647 h 617"/>
              <a:gd name="T24" fmla="*/ 2147483647 w 271"/>
              <a:gd name="T25" fmla="*/ 2147483647 h 617"/>
              <a:gd name="T26" fmla="*/ 2147483647 w 271"/>
              <a:gd name="T27" fmla="*/ 2147483647 h 617"/>
              <a:gd name="T28" fmla="*/ 2147483647 w 271"/>
              <a:gd name="T29" fmla="*/ 2147483647 h 617"/>
              <a:gd name="T30" fmla="*/ 2147483647 w 271"/>
              <a:gd name="T31" fmla="*/ 2147483647 h 617"/>
              <a:gd name="T32" fmla="*/ 2147483647 w 271"/>
              <a:gd name="T33" fmla="*/ 2147483647 h 617"/>
              <a:gd name="T34" fmla="*/ 2147483647 w 271"/>
              <a:gd name="T35" fmla="*/ 2147483647 h 617"/>
              <a:gd name="T36" fmla="*/ 2147483647 w 271"/>
              <a:gd name="T37" fmla="*/ 2147483647 h 617"/>
              <a:gd name="T38" fmla="*/ 2147483647 w 271"/>
              <a:gd name="T39" fmla="*/ 2147483647 h 617"/>
              <a:gd name="T40" fmla="*/ 2147483647 w 271"/>
              <a:gd name="T41" fmla="*/ 2147483647 h 617"/>
              <a:gd name="T42" fmla="*/ 2147483647 w 271"/>
              <a:gd name="T43" fmla="*/ 2147483647 h 617"/>
              <a:gd name="T44" fmla="*/ 0 w 271"/>
              <a:gd name="T45" fmla="*/ 2147483647 h 617"/>
              <a:gd name="T46" fmla="*/ 0 w 271"/>
              <a:gd name="T47" fmla="*/ 2147483647 h 617"/>
              <a:gd name="T48" fmla="*/ 2147483647 w 271"/>
              <a:gd name="T49" fmla="*/ 2147483647 h 617"/>
              <a:gd name="T50" fmla="*/ 2147483647 w 271"/>
              <a:gd name="T51" fmla="*/ 2147483647 h 617"/>
              <a:gd name="T52" fmla="*/ 2147483647 w 271"/>
              <a:gd name="T53" fmla="*/ 2147483647 h 617"/>
              <a:gd name="T54" fmla="*/ 2147483647 w 271"/>
              <a:gd name="T55" fmla="*/ 2147483647 h 617"/>
              <a:gd name="T56" fmla="*/ 2147483647 w 271"/>
              <a:gd name="T57" fmla="*/ 2147483647 h 617"/>
              <a:gd name="T58" fmla="*/ 2147483647 w 271"/>
              <a:gd name="T59" fmla="*/ 2147483647 h 617"/>
              <a:gd name="T60" fmla="*/ 2147483647 w 271"/>
              <a:gd name="T61" fmla="*/ 2147483647 h 617"/>
              <a:gd name="T62" fmla="*/ 2147483647 w 271"/>
              <a:gd name="T63" fmla="*/ 2147483647 h 617"/>
              <a:gd name="T64" fmla="*/ 2147483647 w 271"/>
              <a:gd name="T65" fmla="*/ 2147483647 h 617"/>
              <a:gd name="T66" fmla="*/ 2147483647 w 271"/>
              <a:gd name="T67" fmla="*/ 2147483647 h 617"/>
              <a:gd name="T68" fmla="*/ 2147483647 w 271"/>
              <a:gd name="T69" fmla="*/ 2147483647 h 617"/>
              <a:gd name="T70" fmla="*/ 2147483647 w 271"/>
              <a:gd name="T71" fmla="*/ 2147483647 h 617"/>
              <a:gd name="T72" fmla="*/ 2147483647 w 271"/>
              <a:gd name="T73" fmla="*/ 2147483647 h 617"/>
              <a:gd name="T74" fmla="*/ 2147483647 w 271"/>
              <a:gd name="T75" fmla="*/ 2147483647 h 617"/>
              <a:gd name="T76" fmla="*/ 2147483647 w 271"/>
              <a:gd name="T77" fmla="*/ 2147483647 h 617"/>
              <a:gd name="T78" fmla="*/ 2147483647 w 271"/>
              <a:gd name="T79" fmla="*/ 2147483647 h 617"/>
              <a:gd name="T80" fmla="*/ 2147483647 w 271"/>
              <a:gd name="T81" fmla="*/ 2147483647 h 617"/>
              <a:gd name="T82" fmla="*/ 2147483647 w 271"/>
              <a:gd name="T83" fmla="*/ 2147483647 h 617"/>
              <a:gd name="T84" fmla="*/ 2147483647 w 271"/>
              <a:gd name="T85" fmla="*/ 2147483647 h 617"/>
              <a:gd name="T86" fmla="*/ 2147483647 w 271"/>
              <a:gd name="T87" fmla="*/ 2147483647 h 617"/>
              <a:gd name="T88" fmla="*/ 2147483647 w 271"/>
              <a:gd name="T89" fmla="*/ 2147483647 h 617"/>
              <a:gd name="T90" fmla="*/ 2147483647 w 271"/>
              <a:gd name="T91" fmla="*/ 2147483647 h 617"/>
              <a:gd name="T92" fmla="*/ 2147483647 w 271"/>
              <a:gd name="T93" fmla="*/ 2147483647 h 617"/>
              <a:gd name="T94" fmla="*/ 2147483647 w 271"/>
              <a:gd name="T95" fmla="*/ 2147483647 h 617"/>
              <a:gd name="T96" fmla="*/ 2147483647 w 271"/>
              <a:gd name="T97" fmla="*/ 2147483647 h 617"/>
              <a:gd name="T98" fmla="*/ 2147483647 w 271"/>
              <a:gd name="T99" fmla="*/ 0 h 617"/>
              <a:gd name="T100" fmla="*/ 2147483647 w 271"/>
              <a:gd name="T101" fmla="*/ 0 h 617"/>
              <a:gd name="T102" fmla="*/ 2147483647 w 271"/>
              <a:gd name="T103" fmla="*/ 2147483647 h 617"/>
              <a:gd name="T104" fmla="*/ 2147483647 w 271"/>
              <a:gd name="T105" fmla="*/ 2147483647 h 617"/>
              <a:gd name="T106" fmla="*/ 2147483647 w 271"/>
              <a:gd name="T107" fmla="*/ 2147483647 h 617"/>
              <a:gd name="T108" fmla="*/ 2147483647 w 271"/>
              <a:gd name="T109" fmla="*/ 2147483647 h 617"/>
              <a:gd name="T110" fmla="*/ 2147483647 w 271"/>
              <a:gd name="T111" fmla="*/ 2147483647 h 617"/>
              <a:gd name="T112" fmla="*/ 2147483647 w 271"/>
              <a:gd name="T113" fmla="*/ 2147483647 h 617"/>
              <a:gd name="T114" fmla="*/ 2147483647 w 271"/>
              <a:gd name="T115" fmla="*/ 2147483647 h 617"/>
              <a:gd name="T116" fmla="*/ 2147483647 w 271"/>
              <a:gd name="T117" fmla="*/ 2147483647 h 617"/>
              <a:gd name="T118" fmla="*/ 2147483647 w 271"/>
              <a:gd name="T119" fmla="*/ 2147483647 h 617"/>
              <a:gd name="T120" fmla="*/ 2147483647 w 271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71" h="617">
                <a:moveTo>
                  <a:pt x="148" y="586"/>
                </a:moveTo>
                <a:lnTo>
                  <a:pt x="155" y="603"/>
                </a:lnTo>
                <a:lnTo>
                  <a:pt x="173" y="617"/>
                </a:lnTo>
                <a:lnTo>
                  <a:pt x="194" y="617"/>
                </a:lnTo>
                <a:lnTo>
                  <a:pt x="211" y="603"/>
                </a:lnTo>
                <a:lnTo>
                  <a:pt x="219" y="586"/>
                </a:lnTo>
                <a:lnTo>
                  <a:pt x="219" y="360"/>
                </a:lnTo>
                <a:lnTo>
                  <a:pt x="219" y="180"/>
                </a:lnTo>
                <a:lnTo>
                  <a:pt x="219" y="176"/>
                </a:lnTo>
                <a:lnTo>
                  <a:pt x="226" y="176"/>
                </a:lnTo>
                <a:lnTo>
                  <a:pt x="229" y="176"/>
                </a:lnTo>
                <a:lnTo>
                  <a:pt x="229" y="180"/>
                </a:lnTo>
                <a:lnTo>
                  <a:pt x="229" y="346"/>
                </a:lnTo>
                <a:lnTo>
                  <a:pt x="236" y="360"/>
                </a:lnTo>
                <a:lnTo>
                  <a:pt x="250" y="367"/>
                </a:lnTo>
                <a:lnTo>
                  <a:pt x="264" y="360"/>
                </a:lnTo>
                <a:lnTo>
                  <a:pt x="271" y="346"/>
                </a:lnTo>
                <a:lnTo>
                  <a:pt x="271" y="152"/>
                </a:lnTo>
                <a:lnTo>
                  <a:pt x="264" y="138"/>
                </a:lnTo>
                <a:lnTo>
                  <a:pt x="250" y="130"/>
                </a:lnTo>
                <a:lnTo>
                  <a:pt x="21" y="130"/>
                </a:lnTo>
                <a:lnTo>
                  <a:pt x="7" y="138"/>
                </a:lnTo>
                <a:lnTo>
                  <a:pt x="0" y="152"/>
                </a:lnTo>
                <a:lnTo>
                  <a:pt x="0" y="346"/>
                </a:lnTo>
                <a:lnTo>
                  <a:pt x="7" y="360"/>
                </a:lnTo>
                <a:lnTo>
                  <a:pt x="21" y="367"/>
                </a:lnTo>
                <a:lnTo>
                  <a:pt x="35" y="360"/>
                </a:lnTo>
                <a:lnTo>
                  <a:pt x="42" y="346"/>
                </a:lnTo>
                <a:lnTo>
                  <a:pt x="42" y="180"/>
                </a:lnTo>
                <a:lnTo>
                  <a:pt x="42" y="176"/>
                </a:lnTo>
                <a:lnTo>
                  <a:pt x="49" y="176"/>
                </a:lnTo>
                <a:lnTo>
                  <a:pt x="53" y="176"/>
                </a:lnTo>
                <a:lnTo>
                  <a:pt x="53" y="180"/>
                </a:lnTo>
                <a:lnTo>
                  <a:pt x="53" y="360"/>
                </a:lnTo>
                <a:lnTo>
                  <a:pt x="53" y="586"/>
                </a:lnTo>
                <a:lnTo>
                  <a:pt x="60" y="603"/>
                </a:lnTo>
                <a:lnTo>
                  <a:pt x="78" y="617"/>
                </a:lnTo>
                <a:lnTo>
                  <a:pt x="99" y="617"/>
                </a:lnTo>
                <a:lnTo>
                  <a:pt x="116" y="603"/>
                </a:lnTo>
                <a:lnTo>
                  <a:pt x="123" y="586"/>
                </a:lnTo>
                <a:lnTo>
                  <a:pt x="123" y="374"/>
                </a:lnTo>
                <a:lnTo>
                  <a:pt x="127" y="363"/>
                </a:lnTo>
                <a:lnTo>
                  <a:pt x="137" y="360"/>
                </a:lnTo>
                <a:lnTo>
                  <a:pt x="145" y="363"/>
                </a:lnTo>
                <a:lnTo>
                  <a:pt x="148" y="374"/>
                </a:lnTo>
                <a:lnTo>
                  <a:pt x="148" y="586"/>
                </a:lnTo>
                <a:close/>
                <a:moveTo>
                  <a:pt x="74" y="56"/>
                </a:moveTo>
                <a:lnTo>
                  <a:pt x="81" y="32"/>
                </a:lnTo>
                <a:lnTo>
                  <a:pt x="99" y="11"/>
                </a:lnTo>
                <a:lnTo>
                  <a:pt x="123" y="0"/>
                </a:lnTo>
                <a:lnTo>
                  <a:pt x="148" y="0"/>
                </a:lnTo>
                <a:lnTo>
                  <a:pt x="173" y="11"/>
                </a:lnTo>
                <a:lnTo>
                  <a:pt x="190" y="32"/>
                </a:lnTo>
                <a:lnTo>
                  <a:pt x="197" y="56"/>
                </a:lnTo>
                <a:lnTo>
                  <a:pt x="190" y="81"/>
                </a:lnTo>
                <a:lnTo>
                  <a:pt x="173" y="102"/>
                </a:lnTo>
                <a:lnTo>
                  <a:pt x="148" y="113"/>
                </a:lnTo>
                <a:lnTo>
                  <a:pt x="123" y="113"/>
                </a:lnTo>
                <a:lnTo>
                  <a:pt x="99" y="102"/>
                </a:lnTo>
                <a:lnTo>
                  <a:pt x="81" y="81"/>
                </a:lnTo>
                <a:lnTo>
                  <a:pt x="74" y="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2468241" y="1777852"/>
            <a:ext cx="17462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1278" name="Rectangle 25"/>
          <p:cNvSpPr>
            <a:spLocks noChangeArrowheads="1"/>
          </p:cNvSpPr>
          <p:nvPr/>
        </p:nvSpPr>
        <p:spPr bwMode="auto">
          <a:xfrm>
            <a:off x="1827772" y="1555929"/>
            <a:ext cx="6315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700" dirty="0" smtClean="0">
                <a:latin typeface="Arial" charset="0"/>
              </a:rPr>
              <a:t>Auto</a:t>
            </a:r>
            <a:r>
              <a:rPr lang="hr-HR" altLang="de-DE" sz="1700" dirty="0" err="1" smtClean="0">
                <a:latin typeface="Arial" charset="0"/>
              </a:rPr>
              <a:t>ri</a:t>
            </a:r>
            <a:r>
              <a:rPr lang="hr-HR" altLang="de-DE" sz="1700" dirty="0" smtClean="0">
                <a:latin typeface="Arial" charset="0"/>
              </a:rPr>
              <a:t> </a:t>
            </a:r>
            <a:endParaRPr lang="de-DE" altLang="de-DE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79" name="Rectangle 26"/>
          <p:cNvSpPr>
            <a:spLocks noChangeArrowheads="1"/>
          </p:cNvSpPr>
          <p:nvPr/>
        </p:nvSpPr>
        <p:spPr bwMode="auto">
          <a:xfrm>
            <a:off x="4289104" y="4062263"/>
            <a:ext cx="2143125" cy="174435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1280" name="Rectangle 27"/>
          <p:cNvSpPr>
            <a:spLocks noChangeArrowheads="1"/>
          </p:cNvSpPr>
          <p:nvPr/>
        </p:nvSpPr>
        <p:spPr bwMode="auto">
          <a:xfrm>
            <a:off x="4439448" y="3721645"/>
            <a:ext cx="190276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7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7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700" dirty="0" err="1" smtClean="0">
                <a:latin typeface="Arial" charset="0"/>
              </a:rPr>
              <a:t>Informa</a:t>
            </a:r>
            <a:r>
              <a:rPr lang="hr-HR" altLang="de-DE" sz="1700" dirty="0" err="1" smtClean="0">
                <a:latin typeface="Arial" charset="0"/>
              </a:rPr>
              <a:t>cijski</a:t>
            </a:r>
            <a:r>
              <a:rPr lang="hr-HR" altLang="de-DE" sz="1700" dirty="0" smtClean="0">
                <a:latin typeface="Arial" charset="0"/>
              </a:rPr>
              <a:t> sistem</a:t>
            </a:r>
            <a:endParaRPr lang="de-DE" altLang="de-DE" sz="1700" dirty="0">
              <a:latin typeface="Arial" charset="0"/>
            </a:endParaRPr>
          </a:p>
        </p:txBody>
      </p:sp>
      <p:grpSp>
        <p:nvGrpSpPr>
          <p:cNvPr id="11281" name="Gruppieren 93"/>
          <p:cNvGrpSpPr>
            <a:grpSpLocks/>
          </p:cNvGrpSpPr>
          <p:nvPr/>
        </p:nvGrpSpPr>
        <p:grpSpPr bwMode="auto">
          <a:xfrm>
            <a:off x="4235128" y="1633388"/>
            <a:ext cx="3881438" cy="1295400"/>
            <a:chOff x="2851026" y="2060848"/>
            <a:chExt cx="2614737" cy="1158875"/>
          </a:xfrm>
        </p:grpSpPr>
        <p:sp>
          <p:nvSpPr>
            <p:cNvPr id="11330" name="Freeform 29"/>
            <p:cNvSpPr>
              <a:spLocks/>
            </p:cNvSpPr>
            <p:nvPr/>
          </p:nvSpPr>
          <p:spPr bwMode="auto">
            <a:xfrm>
              <a:off x="4144963" y="2447925"/>
              <a:ext cx="1320800" cy="531813"/>
            </a:xfrm>
            <a:custGeom>
              <a:avLst/>
              <a:gdLst>
                <a:gd name="T0" fmla="*/ 0 w 832"/>
                <a:gd name="T1" fmla="*/ 2147483647 h 335"/>
                <a:gd name="T2" fmla="*/ 2147483647 w 832"/>
                <a:gd name="T3" fmla="*/ 2147483647 h 335"/>
                <a:gd name="T4" fmla="*/ 2147483647 w 832"/>
                <a:gd name="T5" fmla="*/ 2147483647 h 335"/>
                <a:gd name="T6" fmla="*/ 2147483647 w 832"/>
                <a:gd name="T7" fmla="*/ 2147483647 h 335"/>
                <a:gd name="T8" fmla="*/ 2147483647 w 832"/>
                <a:gd name="T9" fmla="*/ 0 h 335"/>
                <a:gd name="T10" fmla="*/ 2147483647 w 832"/>
                <a:gd name="T11" fmla="*/ 2147483647 h 335"/>
                <a:gd name="T12" fmla="*/ 0 w 832"/>
                <a:gd name="T13" fmla="*/ 2147483647 h 335"/>
                <a:gd name="T14" fmla="*/ 0 w 832"/>
                <a:gd name="T15" fmla="*/ 2147483647 h 3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2" h="335">
                  <a:moveTo>
                    <a:pt x="0" y="250"/>
                  </a:moveTo>
                  <a:lnTo>
                    <a:pt x="748" y="250"/>
                  </a:lnTo>
                  <a:lnTo>
                    <a:pt x="748" y="335"/>
                  </a:lnTo>
                  <a:lnTo>
                    <a:pt x="832" y="169"/>
                  </a:lnTo>
                  <a:lnTo>
                    <a:pt x="748" y="0"/>
                  </a:lnTo>
                  <a:lnTo>
                    <a:pt x="748" y="84"/>
                  </a:lnTo>
                  <a:lnTo>
                    <a:pt x="0" y="84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1" name="Freeform 34"/>
            <p:cNvSpPr>
              <a:spLocks/>
            </p:cNvSpPr>
            <p:nvPr/>
          </p:nvSpPr>
          <p:spPr bwMode="auto">
            <a:xfrm>
              <a:off x="2851026" y="2060848"/>
              <a:ext cx="1489075" cy="1158875"/>
            </a:xfrm>
            <a:custGeom>
              <a:avLst/>
              <a:gdLst>
                <a:gd name="T0" fmla="*/ 0 w 938"/>
                <a:gd name="T1" fmla="*/ 2147483647 h 730"/>
                <a:gd name="T2" fmla="*/ 0 w 938"/>
                <a:gd name="T3" fmla="*/ 2147483647 h 730"/>
                <a:gd name="T4" fmla="*/ 2147483647 w 938"/>
                <a:gd name="T5" fmla="*/ 2147483647 h 730"/>
                <a:gd name="T6" fmla="*/ 2147483647 w 938"/>
                <a:gd name="T7" fmla="*/ 2147483647 h 730"/>
                <a:gd name="T8" fmla="*/ 2147483647 w 938"/>
                <a:gd name="T9" fmla="*/ 2147483647 h 730"/>
                <a:gd name="T10" fmla="*/ 2147483647 w 938"/>
                <a:gd name="T11" fmla="*/ 2147483647 h 730"/>
                <a:gd name="T12" fmla="*/ 2147483647 w 938"/>
                <a:gd name="T13" fmla="*/ 2147483647 h 730"/>
                <a:gd name="T14" fmla="*/ 2147483647 w 938"/>
                <a:gd name="T15" fmla="*/ 2147483647 h 730"/>
                <a:gd name="T16" fmla="*/ 2147483647 w 938"/>
                <a:gd name="T17" fmla="*/ 2147483647 h 730"/>
                <a:gd name="T18" fmla="*/ 2147483647 w 938"/>
                <a:gd name="T19" fmla="*/ 2147483647 h 730"/>
                <a:gd name="T20" fmla="*/ 2147483647 w 938"/>
                <a:gd name="T21" fmla="*/ 2147483647 h 730"/>
                <a:gd name="T22" fmla="*/ 2147483647 w 938"/>
                <a:gd name="T23" fmla="*/ 2147483647 h 730"/>
                <a:gd name="T24" fmla="*/ 2147483647 w 938"/>
                <a:gd name="T25" fmla="*/ 2147483647 h 730"/>
                <a:gd name="T26" fmla="*/ 2147483647 w 938"/>
                <a:gd name="T27" fmla="*/ 2147483647 h 730"/>
                <a:gd name="T28" fmla="*/ 2147483647 w 938"/>
                <a:gd name="T29" fmla="*/ 2147483647 h 730"/>
                <a:gd name="T30" fmla="*/ 2147483647 w 938"/>
                <a:gd name="T31" fmla="*/ 2147483647 h 730"/>
                <a:gd name="T32" fmla="*/ 2147483647 w 938"/>
                <a:gd name="T33" fmla="*/ 2147483647 h 730"/>
                <a:gd name="T34" fmla="*/ 2147483647 w 938"/>
                <a:gd name="T35" fmla="*/ 2147483647 h 730"/>
                <a:gd name="T36" fmla="*/ 2147483647 w 938"/>
                <a:gd name="T37" fmla="*/ 2147483647 h 730"/>
                <a:gd name="T38" fmla="*/ 2147483647 w 938"/>
                <a:gd name="T39" fmla="*/ 2147483647 h 730"/>
                <a:gd name="T40" fmla="*/ 2147483647 w 938"/>
                <a:gd name="T41" fmla="*/ 2147483647 h 730"/>
                <a:gd name="T42" fmla="*/ 2147483647 w 938"/>
                <a:gd name="T43" fmla="*/ 2147483647 h 730"/>
                <a:gd name="T44" fmla="*/ 2147483647 w 938"/>
                <a:gd name="T45" fmla="*/ 2147483647 h 730"/>
                <a:gd name="T46" fmla="*/ 2147483647 w 938"/>
                <a:gd name="T47" fmla="*/ 2147483647 h 730"/>
                <a:gd name="T48" fmla="*/ 2147483647 w 938"/>
                <a:gd name="T49" fmla="*/ 2147483647 h 730"/>
                <a:gd name="T50" fmla="*/ 2147483647 w 938"/>
                <a:gd name="T51" fmla="*/ 2147483647 h 730"/>
                <a:gd name="T52" fmla="*/ 2147483647 w 938"/>
                <a:gd name="T53" fmla="*/ 2147483647 h 730"/>
                <a:gd name="T54" fmla="*/ 2147483647 w 938"/>
                <a:gd name="T55" fmla="*/ 2147483647 h 730"/>
                <a:gd name="T56" fmla="*/ 2147483647 w 938"/>
                <a:gd name="T57" fmla="*/ 2147483647 h 730"/>
                <a:gd name="T58" fmla="*/ 2147483647 w 938"/>
                <a:gd name="T59" fmla="*/ 2147483647 h 730"/>
                <a:gd name="T60" fmla="*/ 2147483647 w 938"/>
                <a:gd name="T61" fmla="*/ 0 h 730"/>
                <a:gd name="T62" fmla="*/ 2147483647 w 938"/>
                <a:gd name="T63" fmla="*/ 0 h 730"/>
                <a:gd name="T64" fmla="*/ 2147483647 w 938"/>
                <a:gd name="T65" fmla="*/ 2147483647 h 730"/>
                <a:gd name="T66" fmla="*/ 2147483647 w 938"/>
                <a:gd name="T67" fmla="*/ 2147483647 h 730"/>
                <a:gd name="T68" fmla="*/ 2147483647 w 938"/>
                <a:gd name="T69" fmla="*/ 2147483647 h 730"/>
                <a:gd name="T70" fmla="*/ 2147483647 w 938"/>
                <a:gd name="T71" fmla="*/ 2147483647 h 730"/>
                <a:gd name="T72" fmla="*/ 2147483647 w 938"/>
                <a:gd name="T73" fmla="*/ 2147483647 h 730"/>
                <a:gd name="T74" fmla="*/ 2147483647 w 938"/>
                <a:gd name="T75" fmla="*/ 2147483647 h 730"/>
                <a:gd name="T76" fmla="*/ 2147483647 w 938"/>
                <a:gd name="T77" fmla="*/ 2147483647 h 730"/>
                <a:gd name="T78" fmla="*/ 2147483647 w 938"/>
                <a:gd name="T79" fmla="*/ 2147483647 h 730"/>
                <a:gd name="T80" fmla="*/ 0 w 938"/>
                <a:gd name="T81" fmla="*/ 2147483647 h 7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38" h="730">
                  <a:moveTo>
                    <a:pt x="0" y="116"/>
                  </a:moveTo>
                  <a:lnTo>
                    <a:pt x="0" y="610"/>
                  </a:lnTo>
                  <a:lnTo>
                    <a:pt x="7" y="631"/>
                  </a:lnTo>
                  <a:lnTo>
                    <a:pt x="28" y="649"/>
                  </a:lnTo>
                  <a:lnTo>
                    <a:pt x="56" y="667"/>
                  </a:lnTo>
                  <a:lnTo>
                    <a:pt x="99" y="684"/>
                  </a:lnTo>
                  <a:lnTo>
                    <a:pt x="151" y="698"/>
                  </a:lnTo>
                  <a:lnTo>
                    <a:pt x="215" y="709"/>
                  </a:lnTo>
                  <a:lnTo>
                    <a:pt x="282" y="719"/>
                  </a:lnTo>
                  <a:lnTo>
                    <a:pt x="356" y="727"/>
                  </a:lnTo>
                  <a:lnTo>
                    <a:pt x="430" y="730"/>
                  </a:lnTo>
                  <a:lnTo>
                    <a:pt x="507" y="730"/>
                  </a:lnTo>
                  <a:lnTo>
                    <a:pt x="585" y="727"/>
                  </a:lnTo>
                  <a:lnTo>
                    <a:pt x="659" y="719"/>
                  </a:lnTo>
                  <a:lnTo>
                    <a:pt x="726" y="709"/>
                  </a:lnTo>
                  <a:lnTo>
                    <a:pt x="786" y="698"/>
                  </a:lnTo>
                  <a:lnTo>
                    <a:pt x="839" y="684"/>
                  </a:lnTo>
                  <a:lnTo>
                    <a:pt x="881" y="667"/>
                  </a:lnTo>
                  <a:lnTo>
                    <a:pt x="913" y="649"/>
                  </a:lnTo>
                  <a:lnTo>
                    <a:pt x="930" y="631"/>
                  </a:lnTo>
                  <a:lnTo>
                    <a:pt x="938" y="610"/>
                  </a:lnTo>
                  <a:lnTo>
                    <a:pt x="938" y="116"/>
                  </a:lnTo>
                  <a:lnTo>
                    <a:pt x="930" y="99"/>
                  </a:lnTo>
                  <a:lnTo>
                    <a:pt x="913" y="77"/>
                  </a:lnTo>
                  <a:lnTo>
                    <a:pt x="881" y="60"/>
                  </a:lnTo>
                  <a:lnTo>
                    <a:pt x="839" y="46"/>
                  </a:lnTo>
                  <a:lnTo>
                    <a:pt x="786" y="32"/>
                  </a:lnTo>
                  <a:lnTo>
                    <a:pt x="726" y="17"/>
                  </a:lnTo>
                  <a:lnTo>
                    <a:pt x="659" y="10"/>
                  </a:lnTo>
                  <a:lnTo>
                    <a:pt x="585" y="3"/>
                  </a:lnTo>
                  <a:lnTo>
                    <a:pt x="507" y="0"/>
                  </a:lnTo>
                  <a:lnTo>
                    <a:pt x="430" y="0"/>
                  </a:lnTo>
                  <a:lnTo>
                    <a:pt x="356" y="3"/>
                  </a:lnTo>
                  <a:lnTo>
                    <a:pt x="282" y="10"/>
                  </a:lnTo>
                  <a:lnTo>
                    <a:pt x="215" y="17"/>
                  </a:lnTo>
                  <a:lnTo>
                    <a:pt x="151" y="32"/>
                  </a:lnTo>
                  <a:lnTo>
                    <a:pt x="99" y="46"/>
                  </a:lnTo>
                  <a:lnTo>
                    <a:pt x="56" y="60"/>
                  </a:lnTo>
                  <a:lnTo>
                    <a:pt x="28" y="77"/>
                  </a:lnTo>
                  <a:lnTo>
                    <a:pt x="7" y="9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2" name="Freeform 35"/>
            <p:cNvSpPr>
              <a:spLocks/>
            </p:cNvSpPr>
            <p:nvPr/>
          </p:nvSpPr>
          <p:spPr bwMode="auto">
            <a:xfrm>
              <a:off x="2851026" y="2244998"/>
              <a:ext cx="1489075" cy="185737"/>
            </a:xfrm>
            <a:custGeom>
              <a:avLst/>
              <a:gdLst>
                <a:gd name="T0" fmla="*/ 0 w 938"/>
                <a:gd name="T1" fmla="*/ 0 h 117"/>
                <a:gd name="T2" fmla="*/ 2147483647 w 938"/>
                <a:gd name="T3" fmla="*/ 2147483647 h 117"/>
                <a:gd name="T4" fmla="*/ 2147483647 w 938"/>
                <a:gd name="T5" fmla="*/ 2147483647 h 117"/>
                <a:gd name="T6" fmla="*/ 2147483647 w 938"/>
                <a:gd name="T7" fmla="*/ 2147483647 h 117"/>
                <a:gd name="T8" fmla="*/ 2147483647 w 938"/>
                <a:gd name="T9" fmla="*/ 2147483647 h 117"/>
                <a:gd name="T10" fmla="*/ 2147483647 w 938"/>
                <a:gd name="T11" fmla="*/ 2147483647 h 117"/>
                <a:gd name="T12" fmla="*/ 2147483647 w 938"/>
                <a:gd name="T13" fmla="*/ 2147483647 h 117"/>
                <a:gd name="T14" fmla="*/ 2147483647 w 938"/>
                <a:gd name="T15" fmla="*/ 2147483647 h 117"/>
                <a:gd name="T16" fmla="*/ 2147483647 w 938"/>
                <a:gd name="T17" fmla="*/ 2147483647 h 117"/>
                <a:gd name="T18" fmla="*/ 2147483647 w 938"/>
                <a:gd name="T19" fmla="*/ 2147483647 h 117"/>
                <a:gd name="T20" fmla="*/ 2147483647 w 938"/>
                <a:gd name="T21" fmla="*/ 2147483647 h 117"/>
                <a:gd name="T22" fmla="*/ 2147483647 w 938"/>
                <a:gd name="T23" fmla="*/ 2147483647 h 117"/>
                <a:gd name="T24" fmla="*/ 2147483647 w 938"/>
                <a:gd name="T25" fmla="*/ 2147483647 h 117"/>
                <a:gd name="T26" fmla="*/ 2147483647 w 938"/>
                <a:gd name="T27" fmla="*/ 2147483647 h 117"/>
                <a:gd name="T28" fmla="*/ 2147483647 w 938"/>
                <a:gd name="T29" fmla="*/ 2147483647 h 117"/>
                <a:gd name="T30" fmla="*/ 2147483647 w 938"/>
                <a:gd name="T31" fmla="*/ 2147483647 h 117"/>
                <a:gd name="T32" fmla="*/ 2147483647 w 938"/>
                <a:gd name="T33" fmla="*/ 2147483647 h 117"/>
                <a:gd name="T34" fmla="*/ 2147483647 w 938"/>
                <a:gd name="T35" fmla="*/ 2147483647 h 117"/>
                <a:gd name="T36" fmla="*/ 2147483647 w 938"/>
                <a:gd name="T37" fmla="*/ 2147483647 h 117"/>
                <a:gd name="T38" fmla="*/ 2147483647 w 938"/>
                <a:gd name="T39" fmla="*/ 0 h 1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8" h="117">
                  <a:moveTo>
                    <a:pt x="0" y="0"/>
                  </a:moveTo>
                  <a:lnTo>
                    <a:pt x="7" y="21"/>
                  </a:lnTo>
                  <a:lnTo>
                    <a:pt x="28" y="39"/>
                  </a:lnTo>
                  <a:lnTo>
                    <a:pt x="56" y="57"/>
                  </a:lnTo>
                  <a:lnTo>
                    <a:pt x="99" y="74"/>
                  </a:lnTo>
                  <a:lnTo>
                    <a:pt x="151" y="88"/>
                  </a:lnTo>
                  <a:lnTo>
                    <a:pt x="215" y="99"/>
                  </a:lnTo>
                  <a:lnTo>
                    <a:pt x="282" y="110"/>
                  </a:lnTo>
                  <a:lnTo>
                    <a:pt x="356" y="113"/>
                  </a:lnTo>
                  <a:lnTo>
                    <a:pt x="430" y="117"/>
                  </a:lnTo>
                  <a:lnTo>
                    <a:pt x="507" y="117"/>
                  </a:lnTo>
                  <a:lnTo>
                    <a:pt x="585" y="113"/>
                  </a:lnTo>
                  <a:lnTo>
                    <a:pt x="659" y="110"/>
                  </a:lnTo>
                  <a:lnTo>
                    <a:pt x="726" y="99"/>
                  </a:lnTo>
                  <a:lnTo>
                    <a:pt x="786" y="88"/>
                  </a:lnTo>
                  <a:lnTo>
                    <a:pt x="839" y="74"/>
                  </a:lnTo>
                  <a:lnTo>
                    <a:pt x="881" y="57"/>
                  </a:lnTo>
                  <a:lnTo>
                    <a:pt x="913" y="39"/>
                  </a:lnTo>
                  <a:lnTo>
                    <a:pt x="930" y="21"/>
                  </a:lnTo>
                  <a:lnTo>
                    <a:pt x="93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3" name="Rectangle 36"/>
            <p:cNvSpPr>
              <a:spLocks noChangeArrowheads="1"/>
            </p:cNvSpPr>
            <p:nvPr/>
          </p:nvSpPr>
          <p:spPr bwMode="auto">
            <a:xfrm>
              <a:off x="3203848" y="2479948"/>
              <a:ext cx="810980" cy="23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r-HR" altLang="de-DE" sz="1700" dirty="0" smtClean="0">
                  <a:latin typeface="Arial" charset="0"/>
                </a:rPr>
                <a:t>Baza znanja</a:t>
              </a:r>
              <a:endParaRPr lang="de-DE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34" name="Rectangle 37"/>
            <p:cNvSpPr>
              <a:spLocks noChangeArrowheads="1"/>
            </p:cNvSpPr>
            <p:nvPr/>
          </p:nvSpPr>
          <p:spPr bwMode="auto">
            <a:xfrm>
              <a:off x="3208214" y="2732360"/>
              <a:ext cx="44" cy="330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1282" name="Rectangle 40"/>
          <p:cNvSpPr>
            <a:spLocks noChangeArrowheads="1"/>
          </p:cNvSpPr>
          <p:nvPr/>
        </p:nvSpPr>
        <p:spPr bwMode="auto">
          <a:xfrm>
            <a:off x="8438828" y="4865538"/>
            <a:ext cx="990600" cy="66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1283" name="Rectangle 42"/>
          <p:cNvSpPr>
            <a:spLocks noChangeArrowheads="1"/>
          </p:cNvSpPr>
          <p:nvPr/>
        </p:nvSpPr>
        <p:spPr bwMode="auto">
          <a:xfrm>
            <a:off x="4505698" y="3152626"/>
            <a:ext cx="173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r-HR" altLang="de-DE" sz="1700" dirty="0" smtClean="0">
                <a:latin typeface="Arial" charset="0"/>
              </a:rPr>
              <a:t>Predstavljanje i strukture znanja</a:t>
            </a:r>
            <a:endParaRPr lang="de-DE" altLang="de-DE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84" name="Rectangle 58"/>
          <p:cNvSpPr>
            <a:spLocks noChangeArrowheads="1"/>
          </p:cNvSpPr>
          <p:nvPr/>
        </p:nvSpPr>
        <p:spPr bwMode="auto">
          <a:xfrm>
            <a:off x="5990904" y="5464027"/>
            <a:ext cx="11113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1285" name="Freeform 59"/>
          <p:cNvSpPr>
            <a:spLocks/>
          </p:cNvSpPr>
          <p:nvPr/>
        </p:nvSpPr>
        <p:spPr bwMode="auto">
          <a:xfrm>
            <a:off x="9089703" y="5000476"/>
            <a:ext cx="1320800" cy="525462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w 832"/>
              <a:gd name="T15" fmla="*/ 2147483647 h 3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5"/>
                </a:lnTo>
                <a:lnTo>
                  <a:pt x="748" y="0"/>
                </a:lnTo>
                <a:lnTo>
                  <a:pt x="748" y="84"/>
                </a:lnTo>
                <a:lnTo>
                  <a:pt x="0" y="84"/>
                </a:lnTo>
                <a:lnTo>
                  <a:pt x="0" y="2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6" name="Freeform 63"/>
          <p:cNvSpPr>
            <a:spLocks noEditPoints="1"/>
          </p:cNvSpPr>
          <p:nvPr/>
        </p:nvSpPr>
        <p:spPr bwMode="auto">
          <a:xfrm>
            <a:off x="2026916" y="2716063"/>
            <a:ext cx="4762" cy="1588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7" name="Freeform 64"/>
          <p:cNvSpPr>
            <a:spLocks noEditPoints="1"/>
          </p:cNvSpPr>
          <p:nvPr/>
        </p:nvSpPr>
        <p:spPr bwMode="auto">
          <a:xfrm>
            <a:off x="2026916" y="2716063"/>
            <a:ext cx="4762" cy="1588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8" name="Freeform 65"/>
          <p:cNvSpPr>
            <a:spLocks noEditPoints="1"/>
          </p:cNvSpPr>
          <p:nvPr/>
        </p:nvSpPr>
        <p:spPr bwMode="auto">
          <a:xfrm>
            <a:off x="2026916" y="2716063"/>
            <a:ext cx="4762" cy="1588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9" name="Rectangle 66"/>
          <p:cNvSpPr>
            <a:spLocks noChangeArrowheads="1"/>
          </p:cNvSpPr>
          <p:nvPr/>
        </p:nvSpPr>
        <p:spPr bwMode="auto">
          <a:xfrm>
            <a:off x="2009453" y="2693838"/>
            <a:ext cx="39688" cy="44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1290" name="Freeform 67"/>
          <p:cNvSpPr>
            <a:spLocks noEditPoints="1"/>
          </p:cNvSpPr>
          <p:nvPr/>
        </p:nvSpPr>
        <p:spPr bwMode="auto">
          <a:xfrm>
            <a:off x="1847528" y="2228702"/>
            <a:ext cx="425450" cy="979487"/>
          </a:xfrm>
          <a:custGeom>
            <a:avLst/>
            <a:gdLst>
              <a:gd name="T0" fmla="*/ 2147483647 w 268"/>
              <a:gd name="T1" fmla="*/ 2147483647 h 617"/>
              <a:gd name="T2" fmla="*/ 2147483647 w 268"/>
              <a:gd name="T3" fmla="*/ 2147483647 h 617"/>
              <a:gd name="T4" fmla="*/ 2147483647 w 268"/>
              <a:gd name="T5" fmla="*/ 2147483647 h 617"/>
              <a:gd name="T6" fmla="*/ 2147483647 w 268"/>
              <a:gd name="T7" fmla="*/ 2147483647 h 617"/>
              <a:gd name="T8" fmla="*/ 2147483647 w 268"/>
              <a:gd name="T9" fmla="*/ 2147483647 h 617"/>
              <a:gd name="T10" fmla="*/ 2147483647 w 268"/>
              <a:gd name="T11" fmla="*/ 2147483647 h 617"/>
              <a:gd name="T12" fmla="*/ 2147483647 w 268"/>
              <a:gd name="T13" fmla="*/ 2147483647 h 617"/>
              <a:gd name="T14" fmla="*/ 2147483647 w 268"/>
              <a:gd name="T15" fmla="*/ 2147483647 h 617"/>
              <a:gd name="T16" fmla="*/ 2147483647 w 268"/>
              <a:gd name="T17" fmla="*/ 2147483647 h 617"/>
              <a:gd name="T18" fmla="*/ 2147483647 w 268"/>
              <a:gd name="T19" fmla="*/ 2147483647 h 617"/>
              <a:gd name="T20" fmla="*/ 2147483647 w 268"/>
              <a:gd name="T21" fmla="*/ 2147483647 h 617"/>
              <a:gd name="T22" fmla="*/ 2147483647 w 268"/>
              <a:gd name="T23" fmla="*/ 2147483647 h 617"/>
              <a:gd name="T24" fmla="*/ 2147483647 w 268"/>
              <a:gd name="T25" fmla="*/ 2147483647 h 617"/>
              <a:gd name="T26" fmla="*/ 2147483647 w 268"/>
              <a:gd name="T27" fmla="*/ 2147483647 h 617"/>
              <a:gd name="T28" fmla="*/ 2147483647 w 268"/>
              <a:gd name="T29" fmla="*/ 2147483647 h 617"/>
              <a:gd name="T30" fmla="*/ 2147483647 w 268"/>
              <a:gd name="T31" fmla="*/ 2147483647 h 617"/>
              <a:gd name="T32" fmla="*/ 2147483647 w 268"/>
              <a:gd name="T33" fmla="*/ 2147483647 h 617"/>
              <a:gd name="T34" fmla="*/ 2147483647 w 268"/>
              <a:gd name="T35" fmla="*/ 2147483647 h 617"/>
              <a:gd name="T36" fmla="*/ 2147483647 w 268"/>
              <a:gd name="T37" fmla="*/ 2147483647 h 617"/>
              <a:gd name="T38" fmla="*/ 2147483647 w 268"/>
              <a:gd name="T39" fmla="*/ 2147483647 h 617"/>
              <a:gd name="T40" fmla="*/ 2147483647 w 268"/>
              <a:gd name="T41" fmla="*/ 2147483647 h 617"/>
              <a:gd name="T42" fmla="*/ 2147483647 w 268"/>
              <a:gd name="T43" fmla="*/ 2147483647 h 617"/>
              <a:gd name="T44" fmla="*/ 0 w 268"/>
              <a:gd name="T45" fmla="*/ 2147483647 h 617"/>
              <a:gd name="T46" fmla="*/ 0 w 268"/>
              <a:gd name="T47" fmla="*/ 2147483647 h 617"/>
              <a:gd name="T48" fmla="*/ 2147483647 w 268"/>
              <a:gd name="T49" fmla="*/ 2147483647 h 617"/>
              <a:gd name="T50" fmla="*/ 2147483647 w 268"/>
              <a:gd name="T51" fmla="*/ 2147483647 h 617"/>
              <a:gd name="T52" fmla="*/ 2147483647 w 268"/>
              <a:gd name="T53" fmla="*/ 2147483647 h 617"/>
              <a:gd name="T54" fmla="*/ 2147483647 w 268"/>
              <a:gd name="T55" fmla="*/ 2147483647 h 617"/>
              <a:gd name="T56" fmla="*/ 2147483647 w 268"/>
              <a:gd name="T57" fmla="*/ 2147483647 h 617"/>
              <a:gd name="T58" fmla="*/ 2147483647 w 268"/>
              <a:gd name="T59" fmla="*/ 2147483647 h 617"/>
              <a:gd name="T60" fmla="*/ 2147483647 w 268"/>
              <a:gd name="T61" fmla="*/ 2147483647 h 617"/>
              <a:gd name="T62" fmla="*/ 2147483647 w 268"/>
              <a:gd name="T63" fmla="*/ 2147483647 h 617"/>
              <a:gd name="T64" fmla="*/ 2147483647 w 268"/>
              <a:gd name="T65" fmla="*/ 2147483647 h 617"/>
              <a:gd name="T66" fmla="*/ 2147483647 w 268"/>
              <a:gd name="T67" fmla="*/ 2147483647 h 617"/>
              <a:gd name="T68" fmla="*/ 2147483647 w 268"/>
              <a:gd name="T69" fmla="*/ 2147483647 h 617"/>
              <a:gd name="T70" fmla="*/ 2147483647 w 268"/>
              <a:gd name="T71" fmla="*/ 2147483647 h 617"/>
              <a:gd name="T72" fmla="*/ 2147483647 w 268"/>
              <a:gd name="T73" fmla="*/ 2147483647 h 617"/>
              <a:gd name="T74" fmla="*/ 2147483647 w 268"/>
              <a:gd name="T75" fmla="*/ 2147483647 h 617"/>
              <a:gd name="T76" fmla="*/ 2147483647 w 268"/>
              <a:gd name="T77" fmla="*/ 2147483647 h 617"/>
              <a:gd name="T78" fmla="*/ 2147483647 w 268"/>
              <a:gd name="T79" fmla="*/ 2147483647 h 617"/>
              <a:gd name="T80" fmla="*/ 2147483647 w 268"/>
              <a:gd name="T81" fmla="*/ 2147483647 h 617"/>
              <a:gd name="T82" fmla="*/ 2147483647 w 268"/>
              <a:gd name="T83" fmla="*/ 2147483647 h 617"/>
              <a:gd name="T84" fmla="*/ 2147483647 w 268"/>
              <a:gd name="T85" fmla="*/ 2147483647 h 617"/>
              <a:gd name="T86" fmla="*/ 2147483647 w 268"/>
              <a:gd name="T87" fmla="*/ 2147483647 h 617"/>
              <a:gd name="T88" fmla="*/ 2147483647 w 268"/>
              <a:gd name="T89" fmla="*/ 2147483647 h 617"/>
              <a:gd name="T90" fmla="*/ 2147483647 w 268"/>
              <a:gd name="T91" fmla="*/ 2147483647 h 617"/>
              <a:gd name="T92" fmla="*/ 2147483647 w 268"/>
              <a:gd name="T93" fmla="*/ 2147483647 h 617"/>
              <a:gd name="T94" fmla="*/ 2147483647 w 268"/>
              <a:gd name="T95" fmla="*/ 2147483647 h 617"/>
              <a:gd name="T96" fmla="*/ 2147483647 w 268"/>
              <a:gd name="T97" fmla="*/ 2147483647 h 617"/>
              <a:gd name="T98" fmla="*/ 2147483647 w 268"/>
              <a:gd name="T99" fmla="*/ 0 h 617"/>
              <a:gd name="T100" fmla="*/ 2147483647 w 268"/>
              <a:gd name="T101" fmla="*/ 0 h 617"/>
              <a:gd name="T102" fmla="*/ 2147483647 w 268"/>
              <a:gd name="T103" fmla="*/ 2147483647 h 617"/>
              <a:gd name="T104" fmla="*/ 2147483647 w 268"/>
              <a:gd name="T105" fmla="*/ 2147483647 h 617"/>
              <a:gd name="T106" fmla="*/ 2147483647 w 268"/>
              <a:gd name="T107" fmla="*/ 2147483647 h 617"/>
              <a:gd name="T108" fmla="*/ 2147483647 w 268"/>
              <a:gd name="T109" fmla="*/ 2147483647 h 617"/>
              <a:gd name="T110" fmla="*/ 2147483647 w 268"/>
              <a:gd name="T111" fmla="*/ 2147483647 h 617"/>
              <a:gd name="T112" fmla="*/ 2147483647 w 268"/>
              <a:gd name="T113" fmla="*/ 2147483647 h 617"/>
              <a:gd name="T114" fmla="*/ 2147483647 w 268"/>
              <a:gd name="T115" fmla="*/ 2147483647 h 617"/>
              <a:gd name="T116" fmla="*/ 2147483647 w 268"/>
              <a:gd name="T117" fmla="*/ 2147483647 h 617"/>
              <a:gd name="T118" fmla="*/ 2147483647 w 268"/>
              <a:gd name="T119" fmla="*/ 2147483647 h 617"/>
              <a:gd name="T120" fmla="*/ 2147483647 w 268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68" h="617">
                <a:moveTo>
                  <a:pt x="148" y="585"/>
                </a:moveTo>
                <a:lnTo>
                  <a:pt x="155" y="603"/>
                </a:lnTo>
                <a:lnTo>
                  <a:pt x="169" y="617"/>
                </a:lnTo>
                <a:lnTo>
                  <a:pt x="190" y="617"/>
                </a:lnTo>
                <a:lnTo>
                  <a:pt x="208" y="603"/>
                </a:lnTo>
                <a:lnTo>
                  <a:pt x="215" y="585"/>
                </a:lnTo>
                <a:lnTo>
                  <a:pt x="215" y="360"/>
                </a:lnTo>
                <a:lnTo>
                  <a:pt x="215" y="180"/>
                </a:lnTo>
                <a:lnTo>
                  <a:pt x="218" y="176"/>
                </a:lnTo>
                <a:lnTo>
                  <a:pt x="222" y="176"/>
                </a:lnTo>
                <a:lnTo>
                  <a:pt x="225" y="176"/>
                </a:lnTo>
                <a:lnTo>
                  <a:pt x="229" y="180"/>
                </a:lnTo>
                <a:lnTo>
                  <a:pt x="229" y="345"/>
                </a:lnTo>
                <a:lnTo>
                  <a:pt x="236" y="360"/>
                </a:lnTo>
                <a:lnTo>
                  <a:pt x="250" y="367"/>
                </a:lnTo>
                <a:lnTo>
                  <a:pt x="264" y="360"/>
                </a:lnTo>
                <a:lnTo>
                  <a:pt x="268" y="345"/>
                </a:lnTo>
                <a:lnTo>
                  <a:pt x="268" y="151"/>
                </a:lnTo>
                <a:lnTo>
                  <a:pt x="264" y="137"/>
                </a:lnTo>
                <a:lnTo>
                  <a:pt x="250" y="130"/>
                </a:lnTo>
                <a:lnTo>
                  <a:pt x="17" y="130"/>
                </a:lnTo>
                <a:lnTo>
                  <a:pt x="3" y="137"/>
                </a:lnTo>
                <a:lnTo>
                  <a:pt x="0" y="151"/>
                </a:lnTo>
                <a:lnTo>
                  <a:pt x="0" y="345"/>
                </a:lnTo>
                <a:lnTo>
                  <a:pt x="3" y="360"/>
                </a:lnTo>
                <a:lnTo>
                  <a:pt x="17" y="367"/>
                </a:lnTo>
                <a:lnTo>
                  <a:pt x="31" y="360"/>
                </a:lnTo>
                <a:lnTo>
                  <a:pt x="39" y="345"/>
                </a:lnTo>
                <a:lnTo>
                  <a:pt x="39" y="180"/>
                </a:lnTo>
                <a:lnTo>
                  <a:pt x="42" y="176"/>
                </a:lnTo>
                <a:lnTo>
                  <a:pt x="46" y="176"/>
                </a:lnTo>
                <a:lnTo>
                  <a:pt x="49" y="176"/>
                </a:lnTo>
                <a:lnTo>
                  <a:pt x="53" y="180"/>
                </a:lnTo>
                <a:lnTo>
                  <a:pt x="53" y="360"/>
                </a:lnTo>
                <a:lnTo>
                  <a:pt x="53" y="585"/>
                </a:lnTo>
                <a:lnTo>
                  <a:pt x="60" y="603"/>
                </a:lnTo>
                <a:lnTo>
                  <a:pt x="77" y="617"/>
                </a:lnTo>
                <a:lnTo>
                  <a:pt x="98" y="617"/>
                </a:lnTo>
                <a:lnTo>
                  <a:pt x="113" y="603"/>
                </a:lnTo>
                <a:lnTo>
                  <a:pt x="120" y="585"/>
                </a:lnTo>
                <a:lnTo>
                  <a:pt x="120" y="374"/>
                </a:lnTo>
                <a:lnTo>
                  <a:pt x="123" y="363"/>
                </a:lnTo>
                <a:lnTo>
                  <a:pt x="134" y="360"/>
                </a:lnTo>
                <a:lnTo>
                  <a:pt x="144" y="363"/>
                </a:lnTo>
                <a:lnTo>
                  <a:pt x="148" y="374"/>
                </a:lnTo>
                <a:lnTo>
                  <a:pt x="148" y="585"/>
                </a:lnTo>
                <a:close/>
                <a:moveTo>
                  <a:pt x="74" y="56"/>
                </a:moveTo>
                <a:lnTo>
                  <a:pt x="81" y="31"/>
                </a:lnTo>
                <a:lnTo>
                  <a:pt x="95" y="10"/>
                </a:lnTo>
                <a:lnTo>
                  <a:pt x="120" y="0"/>
                </a:lnTo>
                <a:lnTo>
                  <a:pt x="148" y="0"/>
                </a:lnTo>
                <a:lnTo>
                  <a:pt x="172" y="10"/>
                </a:lnTo>
                <a:lnTo>
                  <a:pt x="187" y="31"/>
                </a:lnTo>
                <a:lnTo>
                  <a:pt x="194" y="56"/>
                </a:lnTo>
                <a:lnTo>
                  <a:pt x="187" y="81"/>
                </a:lnTo>
                <a:lnTo>
                  <a:pt x="172" y="102"/>
                </a:lnTo>
                <a:lnTo>
                  <a:pt x="148" y="113"/>
                </a:lnTo>
                <a:lnTo>
                  <a:pt x="120" y="113"/>
                </a:lnTo>
                <a:lnTo>
                  <a:pt x="95" y="102"/>
                </a:lnTo>
                <a:lnTo>
                  <a:pt x="81" y="81"/>
                </a:lnTo>
                <a:lnTo>
                  <a:pt x="7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1" name="Rectangle 68"/>
          <p:cNvSpPr>
            <a:spLocks noChangeArrowheads="1"/>
          </p:cNvSpPr>
          <p:nvPr/>
        </p:nvSpPr>
        <p:spPr bwMode="auto">
          <a:xfrm>
            <a:off x="2306317" y="2206477"/>
            <a:ext cx="15875" cy="101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1292" name="Rectangle 69"/>
          <p:cNvSpPr>
            <a:spLocks noChangeArrowheads="1"/>
          </p:cNvSpPr>
          <p:nvPr/>
        </p:nvSpPr>
        <p:spPr bwMode="auto">
          <a:xfrm>
            <a:off x="2731766" y="2292201"/>
            <a:ext cx="11112" cy="258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1293" name="Freeform 70"/>
          <p:cNvSpPr>
            <a:spLocks/>
          </p:cNvSpPr>
          <p:nvPr/>
        </p:nvSpPr>
        <p:spPr bwMode="auto">
          <a:xfrm>
            <a:off x="2736528" y="2158851"/>
            <a:ext cx="1320800" cy="525462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w 832"/>
              <a:gd name="T15" fmla="*/ 2147483647 h 3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6"/>
                </a:lnTo>
                <a:lnTo>
                  <a:pt x="748" y="0"/>
                </a:lnTo>
                <a:lnTo>
                  <a:pt x="748" y="81"/>
                </a:lnTo>
                <a:lnTo>
                  <a:pt x="0" y="81"/>
                </a:lnTo>
                <a:lnTo>
                  <a:pt x="0" y="2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1294" name="Freeform 71"/>
          <p:cNvSpPr>
            <a:spLocks/>
          </p:cNvSpPr>
          <p:nvPr/>
        </p:nvSpPr>
        <p:spPr bwMode="auto">
          <a:xfrm>
            <a:off x="2736528" y="2158851"/>
            <a:ext cx="1199232" cy="525462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6"/>
                </a:lnTo>
                <a:lnTo>
                  <a:pt x="748" y="0"/>
                </a:lnTo>
                <a:lnTo>
                  <a:pt x="748" y="81"/>
                </a:lnTo>
                <a:lnTo>
                  <a:pt x="0" y="8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5" name="Rectangle 72"/>
          <p:cNvSpPr>
            <a:spLocks noChangeArrowheads="1"/>
          </p:cNvSpPr>
          <p:nvPr/>
        </p:nvSpPr>
        <p:spPr bwMode="auto">
          <a:xfrm>
            <a:off x="2922267" y="2292201"/>
            <a:ext cx="9233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de-DE" sz="1700" dirty="0" smtClean="0">
                <a:latin typeface="Arial" charset="0"/>
              </a:rPr>
              <a:t>Stvaranje</a:t>
            </a:r>
            <a:endParaRPr lang="de-DE" altLang="de-DE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96" name="Freeform 81"/>
          <p:cNvSpPr>
            <a:spLocks noEditPoints="1"/>
          </p:cNvSpPr>
          <p:nvPr/>
        </p:nvSpPr>
        <p:spPr bwMode="auto">
          <a:xfrm>
            <a:off x="8068941" y="4916338"/>
            <a:ext cx="417512" cy="952500"/>
          </a:xfrm>
          <a:custGeom>
            <a:avLst/>
            <a:gdLst>
              <a:gd name="T0" fmla="*/ 2147483647 w 263"/>
              <a:gd name="T1" fmla="*/ 2147483647 h 600"/>
              <a:gd name="T2" fmla="*/ 2147483647 w 263"/>
              <a:gd name="T3" fmla="*/ 2147483647 h 600"/>
              <a:gd name="T4" fmla="*/ 2147483647 w 263"/>
              <a:gd name="T5" fmla="*/ 2147483647 h 600"/>
              <a:gd name="T6" fmla="*/ 2147483647 w 263"/>
              <a:gd name="T7" fmla="*/ 2147483647 h 600"/>
              <a:gd name="T8" fmla="*/ 2147483647 w 263"/>
              <a:gd name="T9" fmla="*/ 2147483647 h 600"/>
              <a:gd name="T10" fmla="*/ 2147483647 w 263"/>
              <a:gd name="T11" fmla="*/ 2147483647 h 600"/>
              <a:gd name="T12" fmla="*/ 2147483647 w 263"/>
              <a:gd name="T13" fmla="*/ 2147483647 h 600"/>
              <a:gd name="T14" fmla="*/ 2147483647 w 263"/>
              <a:gd name="T15" fmla="*/ 2147483647 h 600"/>
              <a:gd name="T16" fmla="*/ 2147483647 w 263"/>
              <a:gd name="T17" fmla="*/ 2147483647 h 600"/>
              <a:gd name="T18" fmla="*/ 2147483647 w 263"/>
              <a:gd name="T19" fmla="*/ 2147483647 h 600"/>
              <a:gd name="T20" fmla="*/ 2147483647 w 263"/>
              <a:gd name="T21" fmla="*/ 2147483647 h 600"/>
              <a:gd name="T22" fmla="*/ 2147483647 w 263"/>
              <a:gd name="T23" fmla="*/ 2147483647 h 600"/>
              <a:gd name="T24" fmla="*/ 2147483647 w 263"/>
              <a:gd name="T25" fmla="*/ 2147483647 h 600"/>
              <a:gd name="T26" fmla="*/ 2147483647 w 263"/>
              <a:gd name="T27" fmla="*/ 2147483647 h 600"/>
              <a:gd name="T28" fmla="*/ 2147483647 w 263"/>
              <a:gd name="T29" fmla="*/ 2147483647 h 600"/>
              <a:gd name="T30" fmla="*/ 2147483647 w 263"/>
              <a:gd name="T31" fmla="*/ 2147483647 h 600"/>
              <a:gd name="T32" fmla="*/ 2147483647 w 263"/>
              <a:gd name="T33" fmla="*/ 2147483647 h 600"/>
              <a:gd name="T34" fmla="*/ 2147483647 w 263"/>
              <a:gd name="T35" fmla="*/ 2147483647 h 600"/>
              <a:gd name="T36" fmla="*/ 0 w 263"/>
              <a:gd name="T37" fmla="*/ 2147483647 h 600"/>
              <a:gd name="T38" fmla="*/ 2147483647 w 263"/>
              <a:gd name="T39" fmla="*/ 2147483647 h 600"/>
              <a:gd name="T40" fmla="*/ 2147483647 w 263"/>
              <a:gd name="T41" fmla="*/ 2147483647 h 600"/>
              <a:gd name="T42" fmla="*/ 2147483647 w 263"/>
              <a:gd name="T43" fmla="*/ 2147483647 h 600"/>
              <a:gd name="T44" fmla="*/ 2147483647 w 263"/>
              <a:gd name="T45" fmla="*/ 2147483647 h 600"/>
              <a:gd name="T46" fmla="*/ 2147483647 w 263"/>
              <a:gd name="T47" fmla="*/ 2147483647 h 600"/>
              <a:gd name="T48" fmla="*/ 2147483647 w 263"/>
              <a:gd name="T49" fmla="*/ 2147483647 h 600"/>
              <a:gd name="T50" fmla="*/ 2147483647 w 263"/>
              <a:gd name="T51" fmla="*/ 2147483647 h 600"/>
              <a:gd name="T52" fmla="*/ 2147483647 w 263"/>
              <a:gd name="T53" fmla="*/ 2147483647 h 600"/>
              <a:gd name="T54" fmla="*/ 2147483647 w 263"/>
              <a:gd name="T55" fmla="*/ 2147483647 h 600"/>
              <a:gd name="T56" fmla="*/ 2147483647 w 263"/>
              <a:gd name="T57" fmla="*/ 2147483647 h 600"/>
              <a:gd name="T58" fmla="*/ 2147483647 w 263"/>
              <a:gd name="T59" fmla="*/ 2147483647 h 600"/>
              <a:gd name="T60" fmla="*/ 2147483647 w 263"/>
              <a:gd name="T61" fmla="*/ 2147483647 h 600"/>
              <a:gd name="T62" fmla="*/ 2147483647 w 263"/>
              <a:gd name="T63" fmla="*/ 2147483647 h 600"/>
              <a:gd name="T64" fmla="*/ 2147483647 w 263"/>
              <a:gd name="T65" fmla="*/ 2147483647 h 600"/>
              <a:gd name="T66" fmla="*/ 2147483647 w 263"/>
              <a:gd name="T67" fmla="*/ 2147483647 h 600"/>
              <a:gd name="T68" fmla="*/ 2147483647 w 263"/>
              <a:gd name="T69" fmla="*/ 2147483647 h 600"/>
              <a:gd name="T70" fmla="*/ 2147483647 w 263"/>
              <a:gd name="T71" fmla="*/ 2147483647 h 600"/>
              <a:gd name="T72" fmla="*/ 2147483647 w 263"/>
              <a:gd name="T73" fmla="*/ 2147483647 h 600"/>
              <a:gd name="T74" fmla="*/ 2147483647 w 263"/>
              <a:gd name="T75" fmla="*/ 2147483647 h 600"/>
              <a:gd name="T76" fmla="*/ 2147483647 w 263"/>
              <a:gd name="T77" fmla="*/ 2147483647 h 600"/>
              <a:gd name="T78" fmla="*/ 2147483647 w 263"/>
              <a:gd name="T79" fmla="*/ 2147483647 h 600"/>
              <a:gd name="T80" fmla="*/ 2147483647 w 263"/>
              <a:gd name="T81" fmla="*/ 2147483647 h 600"/>
              <a:gd name="T82" fmla="*/ 2147483647 w 263"/>
              <a:gd name="T83" fmla="*/ 0 h 600"/>
              <a:gd name="T84" fmla="*/ 2147483647 w 263"/>
              <a:gd name="T85" fmla="*/ 2147483647 h 600"/>
              <a:gd name="T86" fmla="*/ 2147483647 w 263"/>
              <a:gd name="T87" fmla="*/ 2147483647 h 600"/>
              <a:gd name="T88" fmla="*/ 2147483647 w 263"/>
              <a:gd name="T89" fmla="*/ 2147483647 h 600"/>
              <a:gd name="T90" fmla="*/ 2147483647 w 263"/>
              <a:gd name="T91" fmla="*/ 2147483647 h 600"/>
              <a:gd name="T92" fmla="*/ 2147483647 w 263"/>
              <a:gd name="T93" fmla="*/ 2147483647 h 600"/>
              <a:gd name="T94" fmla="*/ 2147483647 w 263"/>
              <a:gd name="T95" fmla="*/ 2147483647 h 600"/>
              <a:gd name="T96" fmla="*/ 2147483647 w 263"/>
              <a:gd name="T97" fmla="*/ 2147483647 h 600"/>
              <a:gd name="T98" fmla="*/ 2147483647 w 263"/>
              <a:gd name="T99" fmla="*/ 2147483647 h 600"/>
              <a:gd name="T100" fmla="*/ 2147483647 w 263"/>
              <a:gd name="T101" fmla="*/ 2147483647 h 6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3" h="600">
                <a:moveTo>
                  <a:pt x="145" y="567"/>
                </a:moveTo>
                <a:lnTo>
                  <a:pt x="147" y="577"/>
                </a:lnTo>
                <a:lnTo>
                  <a:pt x="151" y="587"/>
                </a:lnTo>
                <a:lnTo>
                  <a:pt x="159" y="593"/>
                </a:lnTo>
                <a:lnTo>
                  <a:pt x="167" y="599"/>
                </a:lnTo>
                <a:lnTo>
                  <a:pt x="177" y="600"/>
                </a:lnTo>
                <a:lnTo>
                  <a:pt x="188" y="599"/>
                </a:lnTo>
                <a:lnTo>
                  <a:pt x="197" y="593"/>
                </a:lnTo>
                <a:lnTo>
                  <a:pt x="205" y="587"/>
                </a:lnTo>
                <a:lnTo>
                  <a:pt x="209" y="577"/>
                </a:lnTo>
                <a:lnTo>
                  <a:pt x="211" y="567"/>
                </a:lnTo>
                <a:lnTo>
                  <a:pt x="211" y="350"/>
                </a:lnTo>
                <a:lnTo>
                  <a:pt x="211" y="178"/>
                </a:lnTo>
                <a:lnTo>
                  <a:pt x="212" y="174"/>
                </a:lnTo>
                <a:lnTo>
                  <a:pt x="214" y="172"/>
                </a:lnTo>
                <a:lnTo>
                  <a:pt x="218" y="171"/>
                </a:lnTo>
                <a:lnTo>
                  <a:pt x="220" y="172"/>
                </a:lnTo>
                <a:lnTo>
                  <a:pt x="223" y="174"/>
                </a:lnTo>
                <a:lnTo>
                  <a:pt x="224" y="178"/>
                </a:lnTo>
                <a:lnTo>
                  <a:pt x="224" y="337"/>
                </a:lnTo>
                <a:lnTo>
                  <a:pt x="225" y="345"/>
                </a:lnTo>
                <a:lnTo>
                  <a:pt x="230" y="351"/>
                </a:lnTo>
                <a:lnTo>
                  <a:pt x="236" y="355"/>
                </a:lnTo>
                <a:lnTo>
                  <a:pt x="243" y="356"/>
                </a:lnTo>
                <a:lnTo>
                  <a:pt x="251" y="355"/>
                </a:lnTo>
                <a:lnTo>
                  <a:pt x="258" y="351"/>
                </a:lnTo>
                <a:lnTo>
                  <a:pt x="262" y="345"/>
                </a:lnTo>
                <a:lnTo>
                  <a:pt x="263" y="337"/>
                </a:lnTo>
                <a:lnTo>
                  <a:pt x="263" y="147"/>
                </a:lnTo>
                <a:lnTo>
                  <a:pt x="262" y="140"/>
                </a:lnTo>
                <a:lnTo>
                  <a:pt x="258" y="133"/>
                </a:lnTo>
                <a:lnTo>
                  <a:pt x="251" y="130"/>
                </a:lnTo>
                <a:lnTo>
                  <a:pt x="243" y="128"/>
                </a:lnTo>
                <a:lnTo>
                  <a:pt x="20" y="128"/>
                </a:lnTo>
                <a:lnTo>
                  <a:pt x="12" y="130"/>
                </a:lnTo>
                <a:lnTo>
                  <a:pt x="6" y="133"/>
                </a:lnTo>
                <a:lnTo>
                  <a:pt x="2" y="140"/>
                </a:lnTo>
                <a:lnTo>
                  <a:pt x="0" y="147"/>
                </a:lnTo>
                <a:lnTo>
                  <a:pt x="0" y="337"/>
                </a:lnTo>
                <a:lnTo>
                  <a:pt x="2" y="345"/>
                </a:lnTo>
                <a:lnTo>
                  <a:pt x="6" y="351"/>
                </a:lnTo>
                <a:lnTo>
                  <a:pt x="12" y="355"/>
                </a:lnTo>
                <a:lnTo>
                  <a:pt x="20" y="356"/>
                </a:lnTo>
                <a:lnTo>
                  <a:pt x="28" y="355"/>
                </a:lnTo>
                <a:lnTo>
                  <a:pt x="34" y="351"/>
                </a:lnTo>
                <a:lnTo>
                  <a:pt x="38" y="345"/>
                </a:lnTo>
                <a:lnTo>
                  <a:pt x="40" y="337"/>
                </a:lnTo>
                <a:lnTo>
                  <a:pt x="40" y="178"/>
                </a:lnTo>
                <a:lnTo>
                  <a:pt x="41" y="174"/>
                </a:lnTo>
                <a:lnTo>
                  <a:pt x="43" y="172"/>
                </a:lnTo>
                <a:lnTo>
                  <a:pt x="47" y="171"/>
                </a:lnTo>
                <a:lnTo>
                  <a:pt x="49" y="172"/>
                </a:lnTo>
                <a:lnTo>
                  <a:pt x="52" y="174"/>
                </a:lnTo>
                <a:lnTo>
                  <a:pt x="53" y="178"/>
                </a:lnTo>
                <a:lnTo>
                  <a:pt x="53" y="350"/>
                </a:lnTo>
                <a:lnTo>
                  <a:pt x="53" y="567"/>
                </a:lnTo>
                <a:lnTo>
                  <a:pt x="54" y="577"/>
                </a:lnTo>
                <a:lnTo>
                  <a:pt x="58" y="587"/>
                </a:lnTo>
                <a:lnTo>
                  <a:pt x="66" y="593"/>
                </a:lnTo>
                <a:lnTo>
                  <a:pt x="76" y="599"/>
                </a:lnTo>
                <a:lnTo>
                  <a:pt x="86" y="600"/>
                </a:lnTo>
                <a:lnTo>
                  <a:pt x="96" y="599"/>
                </a:lnTo>
                <a:lnTo>
                  <a:pt x="106" y="593"/>
                </a:lnTo>
                <a:lnTo>
                  <a:pt x="112" y="587"/>
                </a:lnTo>
                <a:lnTo>
                  <a:pt x="117" y="577"/>
                </a:lnTo>
                <a:lnTo>
                  <a:pt x="118" y="567"/>
                </a:lnTo>
                <a:lnTo>
                  <a:pt x="118" y="363"/>
                </a:lnTo>
                <a:lnTo>
                  <a:pt x="119" y="358"/>
                </a:lnTo>
                <a:lnTo>
                  <a:pt x="123" y="354"/>
                </a:lnTo>
                <a:lnTo>
                  <a:pt x="127" y="351"/>
                </a:lnTo>
                <a:lnTo>
                  <a:pt x="132" y="350"/>
                </a:lnTo>
                <a:lnTo>
                  <a:pt x="136" y="351"/>
                </a:lnTo>
                <a:lnTo>
                  <a:pt x="141" y="354"/>
                </a:lnTo>
                <a:lnTo>
                  <a:pt x="144" y="358"/>
                </a:lnTo>
                <a:lnTo>
                  <a:pt x="145" y="363"/>
                </a:lnTo>
                <a:lnTo>
                  <a:pt x="145" y="567"/>
                </a:lnTo>
                <a:close/>
                <a:moveTo>
                  <a:pt x="73" y="56"/>
                </a:moveTo>
                <a:lnTo>
                  <a:pt x="75" y="43"/>
                </a:lnTo>
                <a:lnTo>
                  <a:pt x="80" y="30"/>
                </a:lnTo>
                <a:lnTo>
                  <a:pt x="88" y="19"/>
                </a:lnTo>
                <a:lnTo>
                  <a:pt x="99" y="10"/>
                </a:lnTo>
                <a:lnTo>
                  <a:pt x="111" y="4"/>
                </a:lnTo>
                <a:lnTo>
                  <a:pt x="124" y="0"/>
                </a:lnTo>
                <a:lnTo>
                  <a:pt x="139" y="0"/>
                </a:lnTo>
                <a:lnTo>
                  <a:pt x="153" y="4"/>
                </a:lnTo>
                <a:lnTo>
                  <a:pt x="165" y="10"/>
                </a:lnTo>
                <a:lnTo>
                  <a:pt x="176" y="19"/>
                </a:lnTo>
                <a:lnTo>
                  <a:pt x="183" y="30"/>
                </a:lnTo>
                <a:lnTo>
                  <a:pt x="188" y="43"/>
                </a:lnTo>
                <a:lnTo>
                  <a:pt x="190" y="56"/>
                </a:lnTo>
                <a:lnTo>
                  <a:pt x="188" y="70"/>
                </a:lnTo>
                <a:lnTo>
                  <a:pt x="183" y="83"/>
                </a:lnTo>
                <a:lnTo>
                  <a:pt x="176" y="95"/>
                </a:lnTo>
                <a:lnTo>
                  <a:pt x="165" y="103"/>
                </a:lnTo>
                <a:lnTo>
                  <a:pt x="153" y="110"/>
                </a:lnTo>
                <a:lnTo>
                  <a:pt x="139" y="114"/>
                </a:lnTo>
                <a:lnTo>
                  <a:pt x="124" y="114"/>
                </a:lnTo>
                <a:lnTo>
                  <a:pt x="111" y="110"/>
                </a:lnTo>
                <a:lnTo>
                  <a:pt x="99" y="103"/>
                </a:lnTo>
                <a:lnTo>
                  <a:pt x="88" y="95"/>
                </a:lnTo>
                <a:lnTo>
                  <a:pt x="80" y="83"/>
                </a:lnTo>
                <a:lnTo>
                  <a:pt x="75" y="70"/>
                </a:lnTo>
                <a:lnTo>
                  <a:pt x="7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297" name="Picture 87" descr="BD000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878" y="4657576"/>
            <a:ext cx="4333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98" name="Gruppieren 94"/>
          <p:cNvGrpSpPr>
            <a:grpSpLocks/>
          </p:cNvGrpSpPr>
          <p:nvPr/>
        </p:nvGrpSpPr>
        <p:grpSpPr bwMode="auto">
          <a:xfrm>
            <a:off x="5740078" y="4706787"/>
            <a:ext cx="2590800" cy="1570039"/>
            <a:chOff x="5015368" y="4825136"/>
            <a:chExt cx="1135063" cy="1235075"/>
          </a:xfrm>
        </p:grpSpPr>
        <p:sp>
          <p:nvSpPr>
            <p:cNvPr id="11318" name="Freeform 18"/>
            <p:cNvSpPr>
              <a:spLocks noEditPoints="1"/>
            </p:cNvSpPr>
            <p:nvPr/>
          </p:nvSpPr>
          <p:spPr bwMode="auto">
            <a:xfrm>
              <a:off x="5062993" y="5949086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w 1588"/>
                <a:gd name="T13" fmla="*/ 0 h 1588"/>
                <a:gd name="T14" fmla="*/ 0 w 1588"/>
                <a:gd name="T15" fmla="*/ 0 h 1588"/>
                <a:gd name="T16" fmla="*/ 0 w 1588"/>
                <a:gd name="T17" fmla="*/ 0 h 1588"/>
                <a:gd name="T18" fmla="*/ 0 w 1588"/>
                <a:gd name="T19" fmla="*/ 0 h 1588"/>
                <a:gd name="T20" fmla="*/ 0 w 1588"/>
                <a:gd name="T21" fmla="*/ 0 h 1588"/>
                <a:gd name="T22" fmla="*/ 0 w 1588"/>
                <a:gd name="T23" fmla="*/ 0 h 1588"/>
                <a:gd name="T24" fmla="*/ 0 w 1588"/>
                <a:gd name="T25" fmla="*/ 0 h 1588"/>
                <a:gd name="T26" fmla="*/ 0 w 1588"/>
                <a:gd name="T27" fmla="*/ 0 h 1588"/>
                <a:gd name="T28" fmla="*/ 0 w 1588"/>
                <a:gd name="T29" fmla="*/ 0 h 1588"/>
                <a:gd name="T30" fmla="*/ 0 w 1588"/>
                <a:gd name="T31" fmla="*/ 0 h 1588"/>
                <a:gd name="T32" fmla="*/ 0 w 1588"/>
                <a:gd name="T33" fmla="*/ 0 h 1588"/>
                <a:gd name="T34" fmla="*/ 0 w 1588"/>
                <a:gd name="T35" fmla="*/ 0 h 1588"/>
                <a:gd name="T36" fmla="*/ 0 w 1588"/>
                <a:gd name="T37" fmla="*/ 0 h 1588"/>
                <a:gd name="T38" fmla="*/ 0 w 1588"/>
                <a:gd name="T39" fmla="*/ 0 h 1588"/>
                <a:gd name="T40" fmla="*/ 0 w 1588"/>
                <a:gd name="T41" fmla="*/ 0 h 1588"/>
                <a:gd name="T42" fmla="*/ 0 w 1588"/>
                <a:gd name="T43" fmla="*/ 0 h 1588"/>
                <a:gd name="T44" fmla="*/ 0 w 1588"/>
                <a:gd name="T45" fmla="*/ 0 h 1588"/>
                <a:gd name="T46" fmla="*/ 0 w 1588"/>
                <a:gd name="T47" fmla="*/ 0 h 1588"/>
                <a:gd name="T48" fmla="*/ 0 w 1588"/>
                <a:gd name="T49" fmla="*/ 0 h 1588"/>
                <a:gd name="T50" fmla="*/ 0 w 1588"/>
                <a:gd name="T51" fmla="*/ 0 h 1588"/>
                <a:gd name="T52" fmla="*/ 0 w 1588"/>
                <a:gd name="T53" fmla="*/ 0 h 1588"/>
                <a:gd name="T54" fmla="*/ 0 w 1588"/>
                <a:gd name="T55" fmla="*/ 0 h 1588"/>
                <a:gd name="T56" fmla="*/ 0 w 1588"/>
                <a:gd name="T57" fmla="*/ 0 h 15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9" name="Freeform 19"/>
            <p:cNvSpPr>
              <a:spLocks noEditPoints="1"/>
            </p:cNvSpPr>
            <p:nvPr/>
          </p:nvSpPr>
          <p:spPr bwMode="auto">
            <a:xfrm>
              <a:off x="5062993" y="5949086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w 1588"/>
                <a:gd name="T13" fmla="*/ 0 h 1588"/>
                <a:gd name="T14" fmla="*/ 0 w 1588"/>
                <a:gd name="T15" fmla="*/ 0 h 1588"/>
                <a:gd name="T16" fmla="*/ 0 w 1588"/>
                <a:gd name="T17" fmla="*/ 0 h 1588"/>
                <a:gd name="T18" fmla="*/ 0 w 1588"/>
                <a:gd name="T19" fmla="*/ 0 h 1588"/>
                <a:gd name="T20" fmla="*/ 0 w 1588"/>
                <a:gd name="T21" fmla="*/ 0 h 1588"/>
                <a:gd name="T22" fmla="*/ 0 w 1588"/>
                <a:gd name="T23" fmla="*/ 0 h 1588"/>
                <a:gd name="T24" fmla="*/ 0 w 1588"/>
                <a:gd name="T25" fmla="*/ 0 h 1588"/>
                <a:gd name="T26" fmla="*/ 0 w 1588"/>
                <a:gd name="T27" fmla="*/ 0 h 1588"/>
                <a:gd name="T28" fmla="*/ 0 w 1588"/>
                <a:gd name="T29" fmla="*/ 0 h 1588"/>
                <a:gd name="T30" fmla="*/ 0 w 1588"/>
                <a:gd name="T31" fmla="*/ 0 h 1588"/>
                <a:gd name="T32" fmla="*/ 0 w 1588"/>
                <a:gd name="T33" fmla="*/ 0 h 1588"/>
                <a:gd name="T34" fmla="*/ 0 w 1588"/>
                <a:gd name="T35" fmla="*/ 0 h 1588"/>
                <a:gd name="T36" fmla="*/ 0 w 1588"/>
                <a:gd name="T37" fmla="*/ 0 h 1588"/>
                <a:gd name="T38" fmla="*/ 0 w 1588"/>
                <a:gd name="T39" fmla="*/ 0 h 1588"/>
                <a:gd name="T40" fmla="*/ 0 w 1588"/>
                <a:gd name="T41" fmla="*/ 0 h 1588"/>
                <a:gd name="T42" fmla="*/ 0 w 1588"/>
                <a:gd name="T43" fmla="*/ 0 h 1588"/>
                <a:gd name="T44" fmla="*/ 0 w 1588"/>
                <a:gd name="T45" fmla="*/ 0 h 1588"/>
                <a:gd name="T46" fmla="*/ 0 w 1588"/>
                <a:gd name="T47" fmla="*/ 0 h 1588"/>
                <a:gd name="T48" fmla="*/ 0 w 1588"/>
                <a:gd name="T49" fmla="*/ 0 h 1588"/>
                <a:gd name="T50" fmla="*/ 0 w 1588"/>
                <a:gd name="T51" fmla="*/ 0 h 1588"/>
                <a:gd name="T52" fmla="*/ 0 w 1588"/>
                <a:gd name="T53" fmla="*/ 0 h 1588"/>
                <a:gd name="T54" fmla="*/ 0 w 1588"/>
                <a:gd name="T55" fmla="*/ 0 h 1588"/>
                <a:gd name="T56" fmla="*/ 0 w 1588"/>
                <a:gd name="T57" fmla="*/ 0 h 15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0" name="Freeform 20"/>
            <p:cNvSpPr>
              <a:spLocks noEditPoints="1"/>
            </p:cNvSpPr>
            <p:nvPr/>
          </p:nvSpPr>
          <p:spPr bwMode="auto">
            <a:xfrm>
              <a:off x="5062993" y="5949086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w 1588"/>
                <a:gd name="T13" fmla="*/ 0 h 1588"/>
                <a:gd name="T14" fmla="*/ 0 w 1588"/>
                <a:gd name="T15" fmla="*/ 0 h 1588"/>
                <a:gd name="T16" fmla="*/ 0 w 1588"/>
                <a:gd name="T17" fmla="*/ 0 h 1588"/>
                <a:gd name="T18" fmla="*/ 0 w 1588"/>
                <a:gd name="T19" fmla="*/ 0 h 1588"/>
                <a:gd name="T20" fmla="*/ 0 w 1588"/>
                <a:gd name="T21" fmla="*/ 0 h 1588"/>
                <a:gd name="T22" fmla="*/ 0 w 1588"/>
                <a:gd name="T23" fmla="*/ 0 h 1588"/>
                <a:gd name="T24" fmla="*/ 0 w 1588"/>
                <a:gd name="T25" fmla="*/ 0 h 1588"/>
                <a:gd name="T26" fmla="*/ 0 w 1588"/>
                <a:gd name="T27" fmla="*/ 0 h 1588"/>
                <a:gd name="T28" fmla="*/ 0 w 1588"/>
                <a:gd name="T29" fmla="*/ 0 h 1588"/>
                <a:gd name="T30" fmla="*/ 0 w 1588"/>
                <a:gd name="T31" fmla="*/ 0 h 1588"/>
                <a:gd name="T32" fmla="*/ 0 w 1588"/>
                <a:gd name="T33" fmla="*/ 0 h 1588"/>
                <a:gd name="T34" fmla="*/ 0 w 1588"/>
                <a:gd name="T35" fmla="*/ 0 h 1588"/>
                <a:gd name="T36" fmla="*/ 0 w 1588"/>
                <a:gd name="T37" fmla="*/ 0 h 1588"/>
                <a:gd name="T38" fmla="*/ 0 w 1588"/>
                <a:gd name="T39" fmla="*/ 0 h 1588"/>
                <a:gd name="T40" fmla="*/ 0 w 1588"/>
                <a:gd name="T41" fmla="*/ 0 h 1588"/>
                <a:gd name="T42" fmla="*/ 0 w 1588"/>
                <a:gd name="T43" fmla="*/ 0 h 1588"/>
                <a:gd name="T44" fmla="*/ 0 w 1588"/>
                <a:gd name="T45" fmla="*/ 0 h 1588"/>
                <a:gd name="T46" fmla="*/ 0 w 1588"/>
                <a:gd name="T47" fmla="*/ 0 h 1588"/>
                <a:gd name="T48" fmla="*/ 0 w 1588"/>
                <a:gd name="T49" fmla="*/ 0 h 1588"/>
                <a:gd name="T50" fmla="*/ 0 w 1588"/>
                <a:gd name="T51" fmla="*/ 0 h 1588"/>
                <a:gd name="T52" fmla="*/ 0 w 1588"/>
                <a:gd name="T53" fmla="*/ 0 h 1588"/>
                <a:gd name="T54" fmla="*/ 0 w 1588"/>
                <a:gd name="T55" fmla="*/ 0 h 1588"/>
                <a:gd name="T56" fmla="*/ 0 w 1588"/>
                <a:gd name="T57" fmla="*/ 0 h 15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1" name="Rectangle 21"/>
            <p:cNvSpPr>
              <a:spLocks noChangeArrowheads="1"/>
            </p:cNvSpPr>
            <p:nvPr/>
          </p:nvSpPr>
          <p:spPr bwMode="auto">
            <a:xfrm>
              <a:off x="5040768" y="5931624"/>
              <a:ext cx="44450" cy="39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>
                <a:solidFill>
                  <a:schemeClr val="bg1"/>
                </a:solidFill>
              </a:endParaRPr>
            </a:p>
          </p:txBody>
        </p:sp>
        <p:sp>
          <p:nvSpPr>
            <p:cNvPr id="11322" name="Rectangle 73"/>
            <p:cNvSpPr>
              <a:spLocks noChangeArrowheads="1"/>
            </p:cNvSpPr>
            <p:nvPr/>
          </p:nvSpPr>
          <p:spPr bwMode="auto">
            <a:xfrm>
              <a:off x="6139318" y="5796686"/>
              <a:ext cx="11113" cy="263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>
                <a:solidFill>
                  <a:schemeClr val="bg1"/>
                </a:solidFill>
              </a:endParaRPr>
            </a:p>
          </p:txBody>
        </p:sp>
        <p:sp>
          <p:nvSpPr>
            <p:cNvPr id="11323" name="Freeform 77"/>
            <p:cNvSpPr>
              <a:spLocks noEditPoints="1"/>
            </p:cNvSpPr>
            <p:nvPr/>
          </p:nvSpPr>
          <p:spPr bwMode="auto">
            <a:xfrm>
              <a:off x="5034418" y="5839549"/>
              <a:ext cx="1588" cy="158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2147483647 w 1"/>
                <a:gd name="T13" fmla="*/ 2147483647 h 1"/>
                <a:gd name="T14" fmla="*/ 2147483647 w 1"/>
                <a:gd name="T15" fmla="*/ 2147483647 h 1"/>
                <a:gd name="T16" fmla="*/ 2147483647 w 1"/>
                <a:gd name="T17" fmla="*/ 2147483647 h 1"/>
                <a:gd name="T18" fmla="*/ 2147483647 w 1"/>
                <a:gd name="T19" fmla="*/ 0 h 1"/>
                <a:gd name="T20" fmla="*/ 2147483647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2147483647 h 1"/>
                <a:gd name="T28" fmla="*/ 0 w 1"/>
                <a:gd name="T29" fmla="*/ 2147483647 h 1"/>
                <a:gd name="T30" fmla="*/ 0 w 1"/>
                <a:gd name="T31" fmla="*/ 2147483647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2147483647 h 1"/>
                <a:gd name="T40" fmla="*/ 0 w 1"/>
                <a:gd name="T41" fmla="*/ 2147483647 h 1"/>
                <a:gd name="T42" fmla="*/ 0 w 1"/>
                <a:gd name="T43" fmla="*/ 2147483647 h 1"/>
                <a:gd name="T44" fmla="*/ 0 w 1"/>
                <a:gd name="T45" fmla="*/ 2147483647 h 1"/>
                <a:gd name="T46" fmla="*/ 0 w 1"/>
                <a:gd name="T47" fmla="*/ 2147483647 h 1"/>
                <a:gd name="T48" fmla="*/ 0 w 1"/>
                <a:gd name="T49" fmla="*/ 2147483647 h 1"/>
                <a:gd name="T50" fmla="*/ 0 w 1"/>
                <a:gd name="T51" fmla="*/ 2147483647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4" name="Freeform 78"/>
            <p:cNvSpPr>
              <a:spLocks noEditPoints="1"/>
            </p:cNvSpPr>
            <p:nvPr/>
          </p:nvSpPr>
          <p:spPr bwMode="auto">
            <a:xfrm>
              <a:off x="5034418" y="5839549"/>
              <a:ext cx="1588" cy="158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2147483647 w 1"/>
                <a:gd name="T13" fmla="*/ 2147483647 h 1"/>
                <a:gd name="T14" fmla="*/ 2147483647 w 1"/>
                <a:gd name="T15" fmla="*/ 2147483647 h 1"/>
                <a:gd name="T16" fmla="*/ 2147483647 w 1"/>
                <a:gd name="T17" fmla="*/ 2147483647 h 1"/>
                <a:gd name="T18" fmla="*/ 2147483647 w 1"/>
                <a:gd name="T19" fmla="*/ 0 h 1"/>
                <a:gd name="T20" fmla="*/ 2147483647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2147483647 h 1"/>
                <a:gd name="T28" fmla="*/ 0 w 1"/>
                <a:gd name="T29" fmla="*/ 2147483647 h 1"/>
                <a:gd name="T30" fmla="*/ 0 w 1"/>
                <a:gd name="T31" fmla="*/ 2147483647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2147483647 h 1"/>
                <a:gd name="T40" fmla="*/ 0 w 1"/>
                <a:gd name="T41" fmla="*/ 2147483647 h 1"/>
                <a:gd name="T42" fmla="*/ 0 w 1"/>
                <a:gd name="T43" fmla="*/ 2147483647 h 1"/>
                <a:gd name="T44" fmla="*/ 0 w 1"/>
                <a:gd name="T45" fmla="*/ 2147483647 h 1"/>
                <a:gd name="T46" fmla="*/ 0 w 1"/>
                <a:gd name="T47" fmla="*/ 2147483647 h 1"/>
                <a:gd name="T48" fmla="*/ 0 w 1"/>
                <a:gd name="T49" fmla="*/ 2147483647 h 1"/>
                <a:gd name="T50" fmla="*/ 0 w 1"/>
                <a:gd name="T51" fmla="*/ 2147483647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5" name="Freeform 79"/>
            <p:cNvSpPr>
              <a:spLocks noEditPoints="1"/>
            </p:cNvSpPr>
            <p:nvPr/>
          </p:nvSpPr>
          <p:spPr bwMode="auto">
            <a:xfrm>
              <a:off x="5034418" y="5839549"/>
              <a:ext cx="1588" cy="158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2147483647 w 1"/>
                <a:gd name="T13" fmla="*/ 2147483647 h 1"/>
                <a:gd name="T14" fmla="*/ 2147483647 w 1"/>
                <a:gd name="T15" fmla="*/ 2147483647 h 1"/>
                <a:gd name="T16" fmla="*/ 2147483647 w 1"/>
                <a:gd name="T17" fmla="*/ 2147483647 h 1"/>
                <a:gd name="T18" fmla="*/ 2147483647 w 1"/>
                <a:gd name="T19" fmla="*/ 0 h 1"/>
                <a:gd name="T20" fmla="*/ 2147483647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2147483647 h 1"/>
                <a:gd name="T28" fmla="*/ 0 w 1"/>
                <a:gd name="T29" fmla="*/ 2147483647 h 1"/>
                <a:gd name="T30" fmla="*/ 0 w 1"/>
                <a:gd name="T31" fmla="*/ 2147483647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2147483647 h 1"/>
                <a:gd name="T40" fmla="*/ 0 w 1"/>
                <a:gd name="T41" fmla="*/ 2147483647 h 1"/>
                <a:gd name="T42" fmla="*/ 0 w 1"/>
                <a:gd name="T43" fmla="*/ 2147483647 h 1"/>
                <a:gd name="T44" fmla="*/ 0 w 1"/>
                <a:gd name="T45" fmla="*/ 2147483647 h 1"/>
                <a:gd name="T46" fmla="*/ 0 w 1"/>
                <a:gd name="T47" fmla="*/ 2147483647 h 1"/>
                <a:gd name="T48" fmla="*/ 0 w 1"/>
                <a:gd name="T49" fmla="*/ 2147483647 h 1"/>
                <a:gd name="T50" fmla="*/ 0 w 1"/>
                <a:gd name="T51" fmla="*/ 2147483647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6" name="Rectangle 80"/>
            <p:cNvSpPr>
              <a:spLocks noChangeArrowheads="1"/>
            </p:cNvSpPr>
            <p:nvPr/>
          </p:nvSpPr>
          <p:spPr bwMode="auto">
            <a:xfrm>
              <a:off x="5015368" y="5820499"/>
              <a:ext cx="39688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>
                <a:solidFill>
                  <a:schemeClr val="bg1"/>
                </a:solidFill>
              </a:endParaRPr>
            </a:p>
          </p:txBody>
        </p:sp>
        <p:sp>
          <p:nvSpPr>
            <p:cNvPr id="11327" name="Rectangle 86"/>
            <p:cNvSpPr>
              <a:spLocks noChangeArrowheads="1"/>
            </p:cNvSpPr>
            <p:nvPr/>
          </p:nvSpPr>
          <p:spPr bwMode="auto">
            <a:xfrm>
              <a:off x="6099631" y="5690324"/>
              <a:ext cx="11112" cy="25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>
                <a:solidFill>
                  <a:schemeClr val="bg1"/>
                </a:solidFill>
              </a:endParaRPr>
            </a:p>
          </p:txBody>
        </p:sp>
        <p:sp>
          <p:nvSpPr>
            <p:cNvPr id="11328" name="AutoShape 89"/>
            <p:cNvSpPr>
              <a:spLocks noChangeArrowheads="1"/>
            </p:cNvSpPr>
            <p:nvPr/>
          </p:nvSpPr>
          <p:spPr bwMode="auto">
            <a:xfrm>
              <a:off x="5463043" y="5129936"/>
              <a:ext cx="452438" cy="638175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rgbClr val="96969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329" name="Rectangle 90"/>
            <p:cNvSpPr>
              <a:spLocks noChangeArrowheads="1"/>
            </p:cNvSpPr>
            <p:nvPr/>
          </p:nvSpPr>
          <p:spPr bwMode="auto">
            <a:xfrm rot="16200000" flipH="1">
              <a:off x="5212218" y="5290723"/>
              <a:ext cx="1079500" cy="14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99" name="Rechteck 92"/>
          <p:cNvSpPr>
            <a:spLocks noChangeArrowheads="1"/>
          </p:cNvSpPr>
          <p:nvPr/>
        </p:nvSpPr>
        <p:spPr bwMode="auto">
          <a:xfrm>
            <a:off x="4289104" y="4933856"/>
            <a:ext cx="2133599" cy="872766"/>
          </a:xfrm>
          <a:prstGeom prst="rect">
            <a:avLst/>
          </a:prstGeom>
          <a:solidFill>
            <a:srgbClr val="00B8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1300" name="Rectangle 91"/>
          <p:cNvSpPr>
            <a:spLocks noChangeArrowheads="1"/>
          </p:cNvSpPr>
          <p:nvPr/>
        </p:nvSpPr>
        <p:spPr bwMode="auto">
          <a:xfrm>
            <a:off x="4508738" y="5085184"/>
            <a:ext cx="17472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r-HR" altLang="de-DE" sz="1700" dirty="0" smtClean="0">
                <a:latin typeface="Arial" charset="0"/>
              </a:rPr>
              <a:t>Korisničko sučelje</a:t>
            </a:r>
            <a:endParaRPr lang="de-DE" altLang="de-DE" sz="1700" dirty="0">
              <a:latin typeface="Arial" charset="0"/>
            </a:endParaRPr>
          </a:p>
        </p:txBody>
      </p:sp>
      <p:sp>
        <p:nvSpPr>
          <p:cNvPr id="11301" name="Rechteck 95"/>
          <p:cNvSpPr>
            <a:spLocks noChangeArrowheads="1"/>
          </p:cNvSpPr>
          <p:nvPr/>
        </p:nvSpPr>
        <p:spPr bwMode="auto">
          <a:xfrm>
            <a:off x="6700516" y="4824264"/>
            <a:ext cx="118013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r>
              <a:rPr lang="de-DE" altLang="de-DE" sz="1700" dirty="0" err="1" smtClean="0">
                <a:latin typeface="Arial" charset="0"/>
              </a:rPr>
              <a:t>Intera</a:t>
            </a:r>
            <a:r>
              <a:rPr lang="hr-HR" altLang="de-DE" sz="1700" dirty="0" err="1" smtClean="0">
                <a:latin typeface="Arial" charset="0"/>
              </a:rPr>
              <a:t>kcija</a:t>
            </a:r>
            <a:endParaRPr lang="de-DE" altLang="de-DE" sz="1700" dirty="0">
              <a:latin typeface="Arial" charset="0"/>
            </a:endParaRPr>
          </a:p>
        </p:txBody>
      </p:sp>
      <p:grpSp>
        <p:nvGrpSpPr>
          <p:cNvPr id="113" name="Gruppieren 112"/>
          <p:cNvGrpSpPr>
            <a:grpSpLocks/>
          </p:cNvGrpSpPr>
          <p:nvPr/>
        </p:nvGrpSpPr>
        <p:grpSpPr bwMode="auto">
          <a:xfrm>
            <a:off x="7677446" y="5192503"/>
            <a:ext cx="4228255" cy="1236908"/>
            <a:chOff x="6084168" y="5089271"/>
            <a:chExt cx="4229084" cy="1237320"/>
          </a:xfrm>
        </p:grpSpPr>
        <p:sp>
          <p:nvSpPr>
            <p:cNvPr id="11314" name="Pfeil nach rechts 100"/>
            <p:cNvSpPr>
              <a:spLocks noChangeArrowheads="1"/>
            </p:cNvSpPr>
            <p:nvPr/>
          </p:nvSpPr>
          <p:spPr bwMode="auto">
            <a:xfrm flipH="1">
              <a:off x="7236296" y="5135606"/>
              <a:ext cx="676560" cy="504754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>
                <a:solidFill>
                  <a:schemeClr val="bg1"/>
                </a:solidFill>
              </a:endParaRPr>
            </a:p>
          </p:txBody>
        </p:sp>
        <p:sp>
          <p:nvSpPr>
            <p:cNvPr id="11315" name="Pfeil nach rechts 101"/>
            <p:cNvSpPr>
              <a:spLocks noChangeArrowheads="1"/>
            </p:cNvSpPr>
            <p:nvPr/>
          </p:nvSpPr>
          <p:spPr bwMode="auto">
            <a:xfrm rot="1617542" flipH="1">
              <a:off x="6084168" y="5801739"/>
              <a:ext cx="1187672" cy="524852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>
                <a:solidFill>
                  <a:schemeClr val="bg1"/>
                </a:solidFill>
              </a:endParaRPr>
            </a:p>
          </p:txBody>
        </p:sp>
        <p:sp>
          <p:nvSpPr>
            <p:cNvPr id="11316" name="Rectangle 25"/>
            <p:cNvSpPr>
              <a:spLocks noChangeArrowheads="1"/>
            </p:cNvSpPr>
            <p:nvPr/>
          </p:nvSpPr>
          <p:spPr bwMode="auto">
            <a:xfrm>
              <a:off x="7956376" y="5089271"/>
              <a:ext cx="2356876" cy="26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700" dirty="0" err="1" smtClean="0">
                  <a:latin typeface="Arial" charset="0"/>
                </a:rPr>
                <a:t>Informa</a:t>
              </a:r>
              <a:r>
                <a:rPr lang="hr-HR" altLang="de-DE" sz="1700" dirty="0" err="1" smtClean="0">
                  <a:latin typeface="Arial" charset="0"/>
                </a:rPr>
                <a:t>cijsko</a:t>
              </a:r>
              <a:r>
                <a:rPr lang="hr-HR" altLang="de-DE" sz="1700" dirty="0" smtClean="0">
                  <a:latin typeface="Arial" charset="0"/>
                </a:rPr>
                <a:t> ponašanje</a:t>
              </a:r>
              <a:endParaRPr lang="de-DE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17" name="Rectangle 25"/>
            <p:cNvSpPr>
              <a:spLocks noChangeArrowheads="1"/>
            </p:cNvSpPr>
            <p:nvPr/>
          </p:nvSpPr>
          <p:spPr bwMode="auto">
            <a:xfrm>
              <a:off x="7380312" y="5884530"/>
              <a:ext cx="2708003" cy="26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r-HR" altLang="de-DE" sz="1700" dirty="0" smtClean="0">
                  <a:latin typeface="Arial" charset="0"/>
                </a:rPr>
                <a:t>Interakcija čovjek - računalo</a:t>
              </a:r>
              <a:endParaRPr lang="de-DE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11" name="Gruppieren 110"/>
          <p:cNvGrpSpPr>
            <a:grpSpLocks/>
          </p:cNvGrpSpPr>
          <p:nvPr/>
        </p:nvGrpSpPr>
        <p:grpSpPr bwMode="auto">
          <a:xfrm>
            <a:off x="2459355" y="1925869"/>
            <a:ext cx="8054027" cy="2101718"/>
            <a:chOff x="1101725" y="2066925"/>
            <a:chExt cx="8053693" cy="2101187"/>
          </a:xfrm>
        </p:grpSpPr>
        <p:sp>
          <p:nvSpPr>
            <p:cNvPr id="11310" name="Pfeil nach rechts 98"/>
            <p:cNvSpPr>
              <a:spLocks noChangeArrowheads="1"/>
            </p:cNvSpPr>
            <p:nvPr/>
          </p:nvSpPr>
          <p:spPr bwMode="auto">
            <a:xfrm flipH="1">
              <a:off x="5245036" y="2076629"/>
              <a:ext cx="1900585" cy="537736"/>
            </a:xfrm>
            <a:prstGeom prst="rightArrow">
              <a:avLst>
                <a:gd name="adj1" fmla="val 50000"/>
                <a:gd name="adj2" fmla="val 5000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>
                <a:solidFill>
                  <a:schemeClr val="bg1"/>
                </a:solidFill>
              </a:endParaRPr>
            </a:p>
          </p:txBody>
        </p:sp>
        <p:sp>
          <p:nvSpPr>
            <p:cNvPr id="11311" name="Rectangle 25"/>
            <p:cNvSpPr>
              <a:spLocks noChangeArrowheads="1"/>
            </p:cNvSpPr>
            <p:nvPr/>
          </p:nvSpPr>
          <p:spPr bwMode="auto">
            <a:xfrm>
              <a:off x="7236703" y="2066925"/>
              <a:ext cx="1918715" cy="26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r-HR" altLang="de-DE" sz="1700" dirty="0" smtClean="0">
                  <a:latin typeface="Arial" charset="0"/>
                </a:rPr>
                <a:t>O</a:t>
              </a:r>
              <a:r>
                <a:rPr lang="de-DE" altLang="de-DE" sz="1700" dirty="0" err="1" smtClean="0">
                  <a:latin typeface="Arial" charset="0"/>
                </a:rPr>
                <a:t>rgani</a:t>
              </a:r>
              <a:r>
                <a:rPr lang="hr-HR" altLang="de-DE" sz="1700" dirty="0" err="1" smtClean="0">
                  <a:latin typeface="Arial" charset="0"/>
                </a:rPr>
                <a:t>zacija</a:t>
              </a:r>
              <a:r>
                <a:rPr lang="hr-HR" altLang="de-DE" sz="1700" dirty="0" smtClean="0">
                  <a:latin typeface="Arial" charset="0"/>
                </a:rPr>
                <a:t> znanja</a:t>
              </a:r>
              <a:endParaRPr lang="de-DE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12" name="Rectangle 25"/>
            <p:cNvSpPr>
              <a:spLocks noChangeArrowheads="1"/>
            </p:cNvSpPr>
            <p:nvPr/>
          </p:nvSpPr>
          <p:spPr bwMode="auto">
            <a:xfrm>
              <a:off x="1101725" y="3645024"/>
              <a:ext cx="1384938" cy="52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700" dirty="0" err="1" smtClean="0">
                  <a:latin typeface="Arial" charset="0"/>
                </a:rPr>
                <a:t>Informa</a:t>
              </a:r>
              <a:r>
                <a:rPr lang="hr-HR" altLang="de-DE" sz="1700" dirty="0" err="1" smtClean="0">
                  <a:latin typeface="Arial" charset="0"/>
                </a:rPr>
                <a:t>cijski</a:t>
              </a:r>
              <a:r>
                <a:rPr lang="de-DE" altLang="de-DE" sz="1700" dirty="0" smtClean="0">
                  <a:latin typeface="Arial" charset="0"/>
                </a:rPr>
                <a:t> </a:t>
              </a:r>
              <a:r>
                <a:rPr lang="de-DE" altLang="de-DE" sz="1700" dirty="0">
                  <a:latin typeface="Arial" charset="0"/>
                </a:rPr>
                <a:t/>
              </a:r>
              <a:br>
                <a:rPr lang="de-DE" altLang="de-DE" sz="1700" dirty="0">
                  <a:latin typeface="Arial" charset="0"/>
                </a:rPr>
              </a:br>
              <a:r>
                <a:rPr lang="hr-HR" altLang="de-DE" sz="1700" dirty="0" err="1" smtClean="0">
                  <a:latin typeface="Arial" charset="0"/>
                </a:rPr>
                <a:t>menadž</a:t>
              </a:r>
              <a:r>
                <a:rPr lang="de-DE" altLang="de-DE" sz="1700" dirty="0" err="1" smtClean="0">
                  <a:latin typeface="Arial" charset="0"/>
                </a:rPr>
                <a:t>ement</a:t>
              </a:r>
              <a:endParaRPr lang="de-DE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13" name="Pfeil nach rechts 108"/>
            <p:cNvSpPr>
              <a:spLocks noChangeArrowheads="1"/>
            </p:cNvSpPr>
            <p:nvPr/>
          </p:nvSpPr>
          <p:spPr bwMode="auto">
            <a:xfrm rot="5400000" flipH="1">
              <a:off x="1291538" y="2862157"/>
              <a:ext cx="950292" cy="504754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>
                <a:solidFill>
                  <a:schemeClr val="bg1"/>
                </a:solidFill>
              </a:endParaRPr>
            </a:p>
          </p:txBody>
        </p:sp>
      </p:grpSp>
      <p:grpSp>
        <p:nvGrpSpPr>
          <p:cNvPr id="112" name="Gruppieren 111"/>
          <p:cNvGrpSpPr>
            <a:grpSpLocks/>
          </p:cNvGrpSpPr>
          <p:nvPr/>
        </p:nvGrpSpPr>
        <p:grpSpPr bwMode="auto">
          <a:xfrm>
            <a:off x="6700513" y="3136752"/>
            <a:ext cx="4377743" cy="1482725"/>
            <a:chOff x="5316378" y="3132494"/>
            <a:chExt cx="4378267" cy="1482314"/>
          </a:xfrm>
        </p:grpSpPr>
        <p:sp>
          <p:nvSpPr>
            <p:cNvPr id="11306" name="Pfeil nach rechts 97"/>
            <p:cNvSpPr>
              <a:spLocks noChangeArrowheads="1"/>
            </p:cNvSpPr>
            <p:nvPr/>
          </p:nvSpPr>
          <p:spPr bwMode="auto">
            <a:xfrm flipH="1">
              <a:off x="5316379" y="3148226"/>
              <a:ext cx="1900585" cy="537736"/>
            </a:xfrm>
            <a:prstGeom prst="rightArrow">
              <a:avLst>
                <a:gd name="adj1" fmla="val 50000"/>
                <a:gd name="adj2" fmla="val 5000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>
                <a:solidFill>
                  <a:schemeClr val="bg1"/>
                </a:solidFill>
              </a:endParaRPr>
            </a:p>
          </p:txBody>
        </p:sp>
        <p:sp>
          <p:nvSpPr>
            <p:cNvPr id="11307" name="Pfeil nach rechts 99"/>
            <p:cNvSpPr>
              <a:spLocks noChangeArrowheads="1"/>
            </p:cNvSpPr>
            <p:nvPr/>
          </p:nvSpPr>
          <p:spPr bwMode="auto">
            <a:xfrm flipH="1">
              <a:off x="5316378" y="4077072"/>
              <a:ext cx="1900585" cy="537736"/>
            </a:xfrm>
            <a:prstGeom prst="rightArrow">
              <a:avLst>
                <a:gd name="adj1" fmla="val 50000"/>
                <a:gd name="adj2" fmla="val 5000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>
                <a:solidFill>
                  <a:schemeClr val="bg1"/>
                </a:solidFill>
              </a:endParaRPr>
            </a:p>
          </p:txBody>
        </p:sp>
        <p:sp>
          <p:nvSpPr>
            <p:cNvPr id="11308" name="Rectangle 25"/>
            <p:cNvSpPr>
              <a:spLocks noChangeArrowheads="1"/>
            </p:cNvSpPr>
            <p:nvPr/>
          </p:nvSpPr>
          <p:spPr bwMode="auto">
            <a:xfrm>
              <a:off x="7315504" y="3132494"/>
              <a:ext cx="2379141" cy="63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r-HR" altLang="de-DE" sz="1700" dirty="0" smtClean="0">
                  <a:latin typeface="Arial" charset="0"/>
                </a:rPr>
                <a:t>Potraživanje i</a:t>
              </a:r>
              <a:r>
                <a:rPr lang="de-DE" altLang="de-DE" sz="1700" dirty="0" err="1" smtClean="0">
                  <a:latin typeface="Arial" charset="0"/>
                </a:rPr>
                <a:t>nforma</a:t>
              </a:r>
              <a:r>
                <a:rPr lang="hr-HR" altLang="de-DE" sz="1700" dirty="0" err="1" smtClean="0">
                  <a:latin typeface="Arial" charset="0"/>
                </a:rPr>
                <a:t>cija</a:t>
              </a:r>
              <a:r>
                <a:rPr lang="de-DE" altLang="de-DE" sz="1700" dirty="0" smtClean="0">
                  <a:latin typeface="Arial" charset="0"/>
                </a:rPr>
                <a:t> </a:t>
              </a:r>
              <a:r>
                <a:rPr lang="de-DE" altLang="de-DE" sz="1700" dirty="0">
                  <a:latin typeface="Arial" charset="0"/>
                </a:rPr>
                <a:t/>
              </a:r>
              <a:br>
                <a:rPr lang="de-DE" altLang="de-DE" sz="1700" dirty="0">
                  <a:latin typeface="Arial" charset="0"/>
                </a:rPr>
              </a:br>
              <a:endParaRPr lang="de-DE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09" name="Rectangle 25"/>
            <p:cNvSpPr>
              <a:spLocks noChangeArrowheads="1"/>
            </p:cNvSpPr>
            <p:nvPr/>
          </p:nvSpPr>
          <p:spPr bwMode="auto">
            <a:xfrm>
              <a:off x="7306270" y="3985900"/>
              <a:ext cx="2151487" cy="26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700" dirty="0" err="1" smtClean="0">
                  <a:latin typeface="Arial" charset="0"/>
                </a:rPr>
                <a:t>Sof</a:t>
              </a:r>
              <a:r>
                <a:rPr lang="hr-HR" altLang="de-DE" sz="1700" dirty="0" err="1" smtClean="0">
                  <a:latin typeface="Arial" charset="0"/>
                </a:rPr>
                <a:t>tverske</a:t>
              </a:r>
              <a:r>
                <a:rPr lang="hr-HR" altLang="de-DE" sz="1700" dirty="0" smtClean="0">
                  <a:latin typeface="Arial" charset="0"/>
                </a:rPr>
                <a:t> tehnologije</a:t>
              </a:r>
              <a:endParaRPr lang="de-DE" altLang="de-DE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1" name="Titel 1"/>
          <p:cNvSpPr>
            <a:spLocks noGrp="1"/>
          </p:cNvSpPr>
          <p:nvPr>
            <p:ph type="title"/>
          </p:nvPr>
        </p:nvSpPr>
        <p:spPr>
          <a:xfrm>
            <a:off x="594360" y="300038"/>
            <a:ext cx="9383078" cy="10668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Polja unutar IZ – T. </a:t>
            </a:r>
            <a:r>
              <a:rPr lang="hr-HR" sz="3600" dirty="0" err="1" smtClean="0"/>
              <a:t>Mandl</a:t>
            </a:r>
            <a:endParaRPr lang="de-DE" altLang="de-DE" sz="3600" dirty="0" smtClean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79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 2"/>
          <p:cNvSpPr/>
          <p:nvPr/>
        </p:nvSpPr>
        <p:spPr bwMode="auto">
          <a:xfrm>
            <a:off x="1953968" y="1484784"/>
            <a:ext cx="8246488" cy="4483278"/>
          </a:xfrm>
          <a:prstGeom prst="cloud">
            <a:avLst/>
          </a:prstGeom>
          <a:solidFill>
            <a:schemeClr val="bg1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z="2400" i="1">
              <a:solidFill>
                <a:schemeClr val="bg1"/>
              </a:solidFill>
              <a:latin typeface="Tahoma" pitchFamily="34" charset="0"/>
              <a:ea typeface="MS Gothic" pitchFamily="49" charset="-128"/>
            </a:endParaRPr>
          </a:p>
        </p:txBody>
      </p:sp>
      <p:sp>
        <p:nvSpPr>
          <p:cNvPr id="11302" name="Rechteck 96"/>
          <p:cNvSpPr>
            <a:spLocks noChangeArrowheads="1"/>
          </p:cNvSpPr>
          <p:nvPr/>
        </p:nvSpPr>
        <p:spPr bwMode="auto">
          <a:xfrm>
            <a:off x="4599589" y="3414362"/>
            <a:ext cx="1743103" cy="596069"/>
          </a:xfrm>
          <a:prstGeom prst="rect">
            <a:avLst/>
          </a:prstGeom>
          <a:solidFill>
            <a:srgbClr val="00B8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66" name="Freeform 3"/>
          <p:cNvSpPr>
            <a:spLocks noEditPoints="1"/>
          </p:cNvSpPr>
          <p:nvPr/>
        </p:nvSpPr>
        <p:spPr bwMode="auto">
          <a:xfrm>
            <a:off x="3037470" y="2972975"/>
            <a:ext cx="3850" cy="985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67" name="Freeform 4"/>
          <p:cNvSpPr>
            <a:spLocks noEditPoints="1"/>
          </p:cNvSpPr>
          <p:nvPr/>
        </p:nvSpPr>
        <p:spPr bwMode="auto">
          <a:xfrm>
            <a:off x="3037470" y="2972975"/>
            <a:ext cx="3850" cy="985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68" name="Freeform 5"/>
          <p:cNvSpPr>
            <a:spLocks noEditPoints="1"/>
          </p:cNvSpPr>
          <p:nvPr/>
        </p:nvSpPr>
        <p:spPr bwMode="auto">
          <a:xfrm>
            <a:off x="3037470" y="2972975"/>
            <a:ext cx="3850" cy="985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2147483647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2147483647 w 3"/>
              <a:gd name="T11" fmla="*/ 0 h 1587"/>
              <a:gd name="T12" fmla="*/ 2147483647 w 3"/>
              <a:gd name="T13" fmla="*/ 0 h 1587"/>
              <a:gd name="T14" fmla="*/ 2147483647 w 3"/>
              <a:gd name="T15" fmla="*/ 0 h 1587"/>
              <a:gd name="T16" fmla="*/ 2147483647 w 3"/>
              <a:gd name="T17" fmla="*/ 0 h 1587"/>
              <a:gd name="T18" fmla="*/ 2147483647 w 3"/>
              <a:gd name="T19" fmla="*/ 0 h 1587"/>
              <a:gd name="T20" fmla="*/ 2147483647 w 3"/>
              <a:gd name="T21" fmla="*/ 0 h 1587"/>
              <a:gd name="T22" fmla="*/ 0 w 3"/>
              <a:gd name="T23" fmla="*/ 0 h 1587"/>
              <a:gd name="T24" fmla="*/ 0 w 3"/>
              <a:gd name="T25" fmla="*/ 0 h 1587"/>
              <a:gd name="T26" fmla="*/ 0 w 3"/>
              <a:gd name="T27" fmla="*/ 0 h 1587"/>
              <a:gd name="T28" fmla="*/ 0 w 3"/>
              <a:gd name="T29" fmla="*/ 0 h 1587"/>
              <a:gd name="T30" fmla="*/ 0 w 3"/>
              <a:gd name="T31" fmla="*/ 0 h 1587"/>
              <a:gd name="T32" fmla="*/ 0 w 3"/>
              <a:gd name="T33" fmla="*/ 0 h 1587"/>
              <a:gd name="T34" fmla="*/ 0 w 3"/>
              <a:gd name="T35" fmla="*/ 0 h 1587"/>
              <a:gd name="T36" fmla="*/ 0 w 3"/>
              <a:gd name="T37" fmla="*/ 0 h 1587"/>
              <a:gd name="T38" fmla="*/ 0 w 3"/>
              <a:gd name="T39" fmla="*/ 0 h 1587"/>
              <a:gd name="T40" fmla="*/ 0 w 3"/>
              <a:gd name="T41" fmla="*/ 0 h 1587"/>
              <a:gd name="T42" fmla="*/ 0 w 3"/>
              <a:gd name="T43" fmla="*/ 0 h 1587"/>
              <a:gd name="T44" fmla="*/ 0 w 3"/>
              <a:gd name="T45" fmla="*/ 0 h 1587"/>
              <a:gd name="T46" fmla="*/ 0 w 3"/>
              <a:gd name="T47" fmla="*/ 0 h 1587"/>
              <a:gd name="T48" fmla="*/ 2147483647 w 3"/>
              <a:gd name="T49" fmla="*/ 0 h 1587"/>
              <a:gd name="T50" fmla="*/ 2147483647 w 3"/>
              <a:gd name="T51" fmla="*/ 0 h 1587"/>
              <a:gd name="T52" fmla="*/ 0 w 3"/>
              <a:gd name="T53" fmla="*/ 0 h 1587"/>
              <a:gd name="T54" fmla="*/ 2147483647 w 3"/>
              <a:gd name="T55" fmla="*/ 0 h 1587"/>
              <a:gd name="T56" fmla="*/ 0 w 3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023350" y="2962137"/>
            <a:ext cx="32090" cy="246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70" name="Freeform 7"/>
          <p:cNvSpPr>
            <a:spLocks noEditPoints="1"/>
          </p:cNvSpPr>
          <p:nvPr/>
        </p:nvSpPr>
        <p:spPr bwMode="auto">
          <a:xfrm>
            <a:off x="2892425" y="2670506"/>
            <a:ext cx="344000" cy="607892"/>
          </a:xfrm>
          <a:custGeom>
            <a:avLst/>
            <a:gdLst>
              <a:gd name="T0" fmla="*/ 2147483647 w 268"/>
              <a:gd name="T1" fmla="*/ 2147483647 h 617"/>
              <a:gd name="T2" fmla="*/ 2147483647 w 268"/>
              <a:gd name="T3" fmla="*/ 2147483647 h 617"/>
              <a:gd name="T4" fmla="*/ 2147483647 w 268"/>
              <a:gd name="T5" fmla="*/ 2147483647 h 617"/>
              <a:gd name="T6" fmla="*/ 2147483647 w 268"/>
              <a:gd name="T7" fmla="*/ 2147483647 h 617"/>
              <a:gd name="T8" fmla="*/ 2147483647 w 268"/>
              <a:gd name="T9" fmla="*/ 2147483647 h 617"/>
              <a:gd name="T10" fmla="*/ 2147483647 w 268"/>
              <a:gd name="T11" fmla="*/ 2147483647 h 617"/>
              <a:gd name="T12" fmla="*/ 2147483647 w 268"/>
              <a:gd name="T13" fmla="*/ 2147483647 h 617"/>
              <a:gd name="T14" fmla="*/ 2147483647 w 268"/>
              <a:gd name="T15" fmla="*/ 2147483647 h 617"/>
              <a:gd name="T16" fmla="*/ 2147483647 w 268"/>
              <a:gd name="T17" fmla="*/ 2147483647 h 617"/>
              <a:gd name="T18" fmla="*/ 2147483647 w 268"/>
              <a:gd name="T19" fmla="*/ 2147483647 h 617"/>
              <a:gd name="T20" fmla="*/ 2147483647 w 268"/>
              <a:gd name="T21" fmla="*/ 2147483647 h 617"/>
              <a:gd name="T22" fmla="*/ 2147483647 w 268"/>
              <a:gd name="T23" fmla="*/ 2147483647 h 617"/>
              <a:gd name="T24" fmla="*/ 2147483647 w 268"/>
              <a:gd name="T25" fmla="*/ 2147483647 h 617"/>
              <a:gd name="T26" fmla="*/ 2147483647 w 268"/>
              <a:gd name="T27" fmla="*/ 2147483647 h 617"/>
              <a:gd name="T28" fmla="*/ 2147483647 w 268"/>
              <a:gd name="T29" fmla="*/ 2147483647 h 617"/>
              <a:gd name="T30" fmla="*/ 2147483647 w 268"/>
              <a:gd name="T31" fmla="*/ 2147483647 h 617"/>
              <a:gd name="T32" fmla="*/ 2147483647 w 268"/>
              <a:gd name="T33" fmla="*/ 2147483647 h 617"/>
              <a:gd name="T34" fmla="*/ 2147483647 w 268"/>
              <a:gd name="T35" fmla="*/ 2147483647 h 617"/>
              <a:gd name="T36" fmla="*/ 2147483647 w 268"/>
              <a:gd name="T37" fmla="*/ 2147483647 h 617"/>
              <a:gd name="T38" fmla="*/ 2147483647 w 268"/>
              <a:gd name="T39" fmla="*/ 2147483647 h 617"/>
              <a:gd name="T40" fmla="*/ 2147483647 w 268"/>
              <a:gd name="T41" fmla="*/ 2147483647 h 617"/>
              <a:gd name="T42" fmla="*/ 2147483647 w 268"/>
              <a:gd name="T43" fmla="*/ 2147483647 h 617"/>
              <a:gd name="T44" fmla="*/ 0 w 268"/>
              <a:gd name="T45" fmla="*/ 2147483647 h 617"/>
              <a:gd name="T46" fmla="*/ 0 w 268"/>
              <a:gd name="T47" fmla="*/ 2147483647 h 617"/>
              <a:gd name="T48" fmla="*/ 2147483647 w 268"/>
              <a:gd name="T49" fmla="*/ 2147483647 h 617"/>
              <a:gd name="T50" fmla="*/ 2147483647 w 268"/>
              <a:gd name="T51" fmla="*/ 2147483647 h 617"/>
              <a:gd name="T52" fmla="*/ 2147483647 w 268"/>
              <a:gd name="T53" fmla="*/ 2147483647 h 617"/>
              <a:gd name="T54" fmla="*/ 2147483647 w 268"/>
              <a:gd name="T55" fmla="*/ 2147483647 h 617"/>
              <a:gd name="T56" fmla="*/ 2147483647 w 268"/>
              <a:gd name="T57" fmla="*/ 2147483647 h 617"/>
              <a:gd name="T58" fmla="*/ 2147483647 w 268"/>
              <a:gd name="T59" fmla="*/ 2147483647 h 617"/>
              <a:gd name="T60" fmla="*/ 2147483647 w 268"/>
              <a:gd name="T61" fmla="*/ 2147483647 h 617"/>
              <a:gd name="T62" fmla="*/ 2147483647 w 268"/>
              <a:gd name="T63" fmla="*/ 2147483647 h 617"/>
              <a:gd name="T64" fmla="*/ 2147483647 w 268"/>
              <a:gd name="T65" fmla="*/ 2147483647 h 617"/>
              <a:gd name="T66" fmla="*/ 2147483647 w 268"/>
              <a:gd name="T67" fmla="*/ 2147483647 h 617"/>
              <a:gd name="T68" fmla="*/ 2147483647 w 268"/>
              <a:gd name="T69" fmla="*/ 2147483647 h 617"/>
              <a:gd name="T70" fmla="*/ 2147483647 w 268"/>
              <a:gd name="T71" fmla="*/ 2147483647 h 617"/>
              <a:gd name="T72" fmla="*/ 2147483647 w 268"/>
              <a:gd name="T73" fmla="*/ 2147483647 h 617"/>
              <a:gd name="T74" fmla="*/ 2147483647 w 268"/>
              <a:gd name="T75" fmla="*/ 2147483647 h 617"/>
              <a:gd name="T76" fmla="*/ 2147483647 w 268"/>
              <a:gd name="T77" fmla="*/ 2147483647 h 617"/>
              <a:gd name="T78" fmla="*/ 2147483647 w 268"/>
              <a:gd name="T79" fmla="*/ 2147483647 h 617"/>
              <a:gd name="T80" fmla="*/ 2147483647 w 268"/>
              <a:gd name="T81" fmla="*/ 2147483647 h 617"/>
              <a:gd name="T82" fmla="*/ 2147483647 w 268"/>
              <a:gd name="T83" fmla="*/ 2147483647 h 617"/>
              <a:gd name="T84" fmla="*/ 2147483647 w 268"/>
              <a:gd name="T85" fmla="*/ 2147483647 h 617"/>
              <a:gd name="T86" fmla="*/ 2147483647 w 268"/>
              <a:gd name="T87" fmla="*/ 2147483647 h 617"/>
              <a:gd name="T88" fmla="*/ 2147483647 w 268"/>
              <a:gd name="T89" fmla="*/ 2147483647 h 617"/>
              <a:gd name="T90" fmla="*/ 2147483647 w 268"/>
              <a:gd name="T91" fmla="*/ 2147483647 h 617"/>
              <a:gd name="T92" fmla="*/ 2147483647 w 268"/>
              <a:gd name="T93" fmla="*/ 2147483647 h 617"/>
              <a:gd name="T94" fmla="*/ 2147483647 w 268"/>
              <a:gd name="T95" fmla="*/ 2147483647 h 617"/>
              <a:gd name="T96" fmla="*/ 2147483647 w 268"/>
              <a:gd name="T97" fmla="*/ 2147483647 h 617"/>
              <a:gd name="T98" fmla="*/ 2147483647 w 268"/>
              <a:gd name="T99" fmla="*/ 0 h 617"/>
              <a:gd name="T100" fmla="*/ 2147483647 w 268"/>
              <a:gd name="T101" fmla="*/ 0 h 617"/>
              <a:gd name="T102" fmla="*/ 2147483647 w 268"/>
              <a:gd name="T103" fmla="*/ 2147483647 h 617"/>
              <a:gd name="T104" fmla="*/ 2147483647 w 268"/>
              <a:gd name="T105" fmla="*/ 2147483647 h 617"/>
              <a:gd name="T106" fmla="*/ 2147483647 w 268"/>
              <a:gd name="T107" fmla="*/ 2147483647 h 617"/>
              <a:gd name="T108" fmla="*/ 2147483647 w 268"/>
              <a:gd name="T109" fmla="*/ 2147483647 h 617"/>
              <a:gd name="T110" fmla="*/ 2147483647 w 268"/>
              <a:gd name="T111" fmla="*/ 2147483647 h 617"/>
              <a:gd name="T112" fmla="*/ 2147483647 w 268"/>
              <a:gd name="T113" fmla="*/ 2147483647 h 617"/>
              <a:gd name="T114" fmla="*/ 2147483647 w 268"/>
              <a:gd name="T115" fmla="*/ 2147483647 h 617"/>
              <a:gd name="T116" fmla="*/ 2147483647 w 268"/>
              <a:gd name="T117" fmla="*/ 2147483647 h 617"/>
              <a:gd name="T118" fmla="*/ 2147483647 w 268"/>
              <a:gd name="T119" fmla="*/ 2147483647 h 617"/>
              <a:gd name="T120" fmla="*/ 2147483647 w 268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68" h="617">
                <a:moveTo>
                  <a:pt x="148" y="586"/>
                </a:moveTo>
                <a:lnTo>
                  <a:pt x="155" y="607"/>
                </a:lnTo>
                <a:lnTo>
                  <a:pt x="172" y="617"/>
                </a:lnTo>
                <a:lnTo>
                  <a:pt x="194" y="617"/>
                </a:lnTo>
                <a:lnTo>
                  <a:pt x="208" y="607"/>
                </a:lnTo>
                <a:lnTo>
                  <a:pt x="215" y="586"/>
                </a:lnTo>
                <a:lnTo>
                  <a:pt x="215" y="363"/>
                </a:lnTo>
                <a:lnTo>
                  <a:pt x="215" y="184"/>
                </a:lnTo>
                <a:lnTo>
                  <a:pt x="218" y="180"/>
                </a:lnTo>
                <a:lnTo>
                  <a:pt x="222" y="177"/>
                </a:lnTo>
                <a:lnTo>
                  <a:pt x="225" y="180"/>
                </a:lnTo>
                <a:lnTo>
                  <a:pt x="229" y="184"/>
                </a:lnTo>
                <a:lnTo>
                  <a:pt x="229" y="349"/>
                </a:lnTo>
                <a:lnTo>
                  <a:pt x="236" y="363"/>
                </a:lnTo>
                <a:lnTo>
                  <a:pt x="250" y="367"/>
                </a:lnTo>
                <a:lnTo>
                  <a:pt x="264" y="363"/>
                </a:lnTo>
                <a:lnTo>
                  <a:pt x="268" y="349"/>
                </a:lnTo>
                <a:lnTo>
                  <a:pt x="268" y="152"/>
                </a:lnTo>
                <a:lnTo>
                  <a:pt x="264" y="138"/>
                </a:lnTo>
                <a:lnTo>
                  <a:pt x="250" y="131"/>
                </a:lnTo>
                <a:lnTo>
                  <a:pt x="17" y="131"/>
                </a:lnTo>
                <a:lnTo>
                  <a:pt x="3" y="138"/>
                </a:lnTo>
                <a:lnTo>
                  <a:pt x="0" y="152"/>
                </a:lnTo>
                <a:lnTo>
                  <a:pt x="0" y="349"/>
                </a:lnTo>
                <a:lnTo>
                  <a:pt x="3" y="363"/>
                </a:lnTo>
                <a:lnTo>
                  <a:pt x="17" y="367"/>
                </a:lnTo>
                <a:lnTo>
                  <a:pt x="31" y="363"/>
                </a:lnTo>
                <a:lnTo>
                  <a:pt x="39" y="349"/>
                </a:lnTo>
                <a:lnTo>
                  <a:pt x="39" y="184"/>
                </a:lnTo>
                <a:lnTo>
                  <a:pt x="42" y="180"/>
                </a:lnTo>
                <a:lnTo>
                  <a:pt x="46" y="177"/>
                </a:lnTo>
                <a:lnTo>
                  <a:pt x="49" y="180"/>
                </a:lnTo>
                <a:lnTo>
                  <a:pt x="53" y="184"/>
                </a:lnTo>
                <a:lnTo>
                  <a:pt x="53" y="363"/>
                </a:lnTo>
                <a:lnTo>
                  <a:pt x="53" y="586"/>
                </a:lnTo>
                <a:lnTo>
                  <a:pt x="60" y="607"/>
                </a:lnTo>
                <a:lnTo>
                  <a:pt x="77" y="617"/>
                </a:lnTo>
                <a:lnTo>
                  <a:pt x="98" y="617"/>
                </a:lnTo>
                <a:lnTo>
                  <a:pt x="113" y="607"/>
                </a:lnTo>
                <a:lnTo>
                  <a:pt x="120" y="586"/>
                </a:lnTo>
                <a:lnTo>
                  <a:pt x="120" y="374"/>
                </a:lnTo>
                <a:lnTo>
                  <a:pt x="123" y="367"/>
                </a:lnTo>
                <a:lnTo>
                  <a:pt x="134" y="363"/>
                </a:lnTo>
                <a:lnTo>
                  <a:pt x="144" y="367"/>
                </a:lnTo>
                <a:lnTo>
                  <a:pt x="148" y="374"/>
                </a:lnTo>
                <a:lnTo>
                  <a:pt x="148" y="586"/>
                </a:lnTo>
                <a:close/>
                <a:moveTo>
                  <a:pt x="74" y="60"/>
                </a:moveTo>
                <a:lnTo>
                  <a:pt x="81" y="32"/>
                </a:lnTo>
                <a:lnTo>
                  <a:pt x="95" y="11"/>
                </a:lnTo>
                <a:lnTo>
                  <a:pt x="120" y="0"/>
                </a:lnTo>
                <a:lnTo>
                  <a:pt x="148" y="0"/>
                </a:lnTo>
                <a:lnTo>
                  <a:pt x="172" y="11"/>
                </a:lnTo>
                <a:lnTo>
                  <a:pt x="187" y="32"/>
                </a:lnTo>
                <a:lnTo>
                  <a:pt x="194" y="60"/>
                </a:lnTo>
                <a:lnTo>
                  <a:pt x="187" y="85"/>
                </a:lnTo>
                <a:lnTo>
                  <a:pt x="172" y="106"/>
                </a:lnTo>
                <a:lnTo>
                  <a:pt x="148" y="117"/>
                </a:lnTo>
                <a:lnTo>
                  <a:pt x="120" y="117"/>
                </a:lnTo>
                <a:lnTo>
                  <a:pt x="95" y="106"/>
                </a:lnTo>
                <a:lnTo>
                  <a:pt x="81" y="85"/>
                </a:lnTo>
                <a:lnTo>
                  <a:pt x="74" y="6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263380" y="2656714"/>
            <a:ext cx="12836" cy="632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72" name="Freeform 9"/>
          <p:cNvSpPr>
            <a:spLocks noEditPoints="1"/>
          </p:cNvSpPr>
          <p:nvPr/>
        </p:nvSpPr>
        <p:spPr bwMode="auto">
          <a:xfrm>
            <a:off x="2905261" y="3077411"/>
            <a:ext cx="1284" cy="985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73" name="Freeform 10"/>
          <p:cNvSpPr>
            <a:spLocks noEditPoints="1"/>
          </p:cNvSpPr>
          <p:nvPr/>
        </p:nvSpPr>
        <p:spPr bwMode="auto">
          <a:xfrm>
            <a:off x="2905261" y="3077411"/>
            <a:ext cx="1284" cy="985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74" name="Freeform 11"/>
          <p:cNvSpPr>
            <a:spLocks noEditPoints="1"/>
          </p:cNvSpPr>
          <p:nvPr/>
        </p:nvSpPr>
        <p:spPr bwMode="auto">
          <a:xfrm>
            <a:off x="2905261" y="3077411"/>
            <a:ext cx="1284" cy="985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w 1588"/>
              <a:gd name="T37" fmla="*/ 0 h 1587"/>
              <a:gd name="T38" fmla="*/ 0 w 1588"/>
              <a:gd name="T39" fmla="*/ 0 h 1587"/>
              <a:gd name="T40" fmla="*/ 0 w 1588"/>
              <a:gd name="T41" fmla="*/ 0 h 1587"/>
              <a:gd name="T42" fmla="*/ 0 w 1588"/>
              <a:gd name="T43" fmla="*/ 0 h 1587"/>
              <a:gd name="T44" fmla="*/ 0 w 1588"/>
              <a:gd name="T45" fmla="*/ 0 h 1587"/>
              <a:gd name="T46" fmla="*/ 0 w 1588"/>
              <a:gd name="T47" fmla="*/ 0 h 1587"/>
              <a:gd name="T48" fmla="*/ 0 w 1588"/>
              <a:gd name="T49" fmla="*/ 0 h 1587"/>
              <a:gd name="T50" fmla="*/ 0 w 1588"/>
              <a:gd name="T51" fmla="*/ 0 h 1587"/>
              <a:gd name="T52" fmla="*/ 0 w 1588"/>
              <a:gd name="T53" fmla="*/ 0 h 1587"/>
              <a:gd name="T54" fmla="*/ 0 w 1588"/>
              <a:gd name="T55" fmla="*/ 0 h 1587"/>
              <a:gd name="T56" fmla="*/ 0 w 1588"/>
              <a:gd name="T57" fmla="*/ 0 h 1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2887291" y="3063617"/>
            <a:ext cx="35940" cy="27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76" name="Freeform 13"/>
          <p:cNvSpPr>
            <a:spLocks noEditPoints="1"/>
          </p:cNvSpPr>
          <p:nvPr/>
        </p:nvSpPr>
        <p:spPr bwMode="auto">
          <a:xfrm>
            <a:off x="2756366" y="2774941"/>
            <a:ext cx="347851" cy="607892"/>
          </a:xfrm>
          <a:custGeom>
            <a:avLst/>
            <a:gdLst>
              <a:gd name="T0" fmla="*/ 2147483647 w 271"/>
              <a:gd name="T1" fmla="*/ 2147483647 h 617"/>
              <a:gd name="T2" fmla="*/ 2147483647 w 271"/>
              <a:gd name="T3" fmla="*/ 2147483647 h 617"/>
              <a:gd name="T4" fmla="*/ 2147483647 w 271"/>
              <a:gd name="T5" fmla="*/ 2147483647 h 617"/>
              <a:gd name="T6" fmla="*/ 2147483647 w 271"/>
              <a:gd name="T7" fmla="*/ 2147483647 h 617"/>
              <a:gd name="T8" fmla="*/ 2147483647 w 271"/>
              <a:gd name="T9" fmla="*/ 2147483647 h 617"/>
              <a:gd name="T10" fmla="*/ 2147483647 w 271"/>
              <a:gd name="T11" fmla="*/ 2147483647 h 617"/>
              <a:gd name="T12" fmla="*/ 2147483647 w 271"/>
              <a:gd name="T13" fmla="*/ 2147483647 h 617"/>
              <a:gd name="T14" fmla="*/ 2147483647 w 271"/>
              <a:gd name="T15" fmla="*/ 2147483647 h 617"/>
              <a:gd name="T16" fmla="*/ 2147483647 w 271"/>
              <a:gd name="T17" fmla="*/ 2147483647 h 617"/>
              <a:gd name="T18" fmla="*/ 2147483647 w 271"/>
              <a:gd name="T19" fmla="*/ 2147483647 h 617"/>
              <a:gd name="T20" fmla="*/ 2147483647 w 271"/>
              <a:gd name="T21" fmla="*/ 2147483647 h 617"/>
              <a:gd name="T22" fmla="*/ 2147483647 w 271"/>
              <a:gd name="T23" fmla="*/ 2147483647 h 617"/>
              <a:gd name="T24" fmla="*/ 2147483647 w 271"/>
              <a:gd name="T25" fmla="*/ 2147483647 h 617"/>
              <a:gd name="T26" fmla="*/ 2147483647 w 271"/>
              <a:gd name="T27" fmla="*/ 2147483647 h 617"/>
              <a:gd name="T28" fmla="*/ 2147483647 w 271"/>
              <a:gd name="T29" fmla="*/ 2147483647 h 617"/>
              <a:gd name="T30" fmla="*/ 2147483647 w 271"/>
              <a:gd name="T31" fmla="*/ 2147483647 h 617"/>
              <a:gd name="T32" fmla="*/ 2147483647 w 271"/>
              <a:gd name="T33" fmla="*/ 2147483647 h 617"/>
              <a:gd name="T34" fmla="*/ 2147483647 w 271"/>
              <a:gd name="T35" fmla="*/ 2147483647 h 617"/>
              <a:gd name="T36" fmla="*/ 2147483647 w 271"/>
              <a:gd name="T37" fmla="*/ 2147483647 h 617"/>
              <a:gd name="T38" fmla="*/ 2147483647 w 271"/>
              <a:gd name="T39" fmla="*/ 2147483647 h 617"/>
              <a:gd name="T40" fmla="*/ 2147483647 w 271"/>
              <a:gd name="T41" fmla="*/ 2147483647 h 617"/>
              <a:gd name="T42" fmla="*/ 2147483647 w 271"/>
              <a:gd name="T43" fmla="*/ 2147483647 h 617"/>
              <a:gd name="T44" fmla="*/ 0 w 271"/>
              <a:gd name="T45" fmla="*/ 2147483647 h 617"/>
              <a:gd name="T46" fmla="*/ 0 w 271"/>
              <a:gd name="T47" fmla="*/ 2147483647 h 617"/>
              <a:gd name="T48" fmla="*/ 2147483647 w 271"/>
              <a:gd name="T49" fmla="*/ 2147483647 h 617"/>
              <a:gd name="T50" fmla="*/ 2147483647 w 271"/>
              <a:gd name="T51" fmla="*/ 2147483647 h 617"/>
              <a:gd name="T52" fmla="*/ 2147483647 w 271"/>
              <a:gd name="T53" fmla="*/ 2147483647 h 617"/>
              <a:gd name="T54" fmla="*/ 2147483647 w 271"/>
              <a:gd name="T55" fmla="*/ 2147483647 h 617"/>
              <a:gd name="T56" fmla="*/ 2147483647 w 271"/>
              <a:gd name="T57" fmla="*/ 2147483647 h 617"/>
              <a:gd name="T58" fmla="*/ 2147483647 w 271"/>
              <a:gd name="T59" fmla="*/ 2147483647 h 617"/>
              <a:gd name="T60" fmla="*/ 2147483647 w 271"/>
              <a:gd name="T61" fmla="*/ 2147483647 h 617"/>
              <a:gd name="T62" fmla="*/ 2147483647 w 271"/>
              <a:gd name="T63" fmla="*/ 2147483647 h 617"/>
              <a:gd name="T64" fmla="*/ 2147483647 w 271"/>
              <a:gd name="T65" fmla="*/ 2147483647 h 617"/>
              <a:gd name="T66" fmla="*/ 2147483647 w 271"/>
              <a:gd name="T67" fmla="*/ 2147483647 h 617"/>
              <a:gd name="T68" fmla="*/ 2147483647 w 271"/>
              <a:gd name="T69" fmla="*/ 2147483647 h 617"/>
              <a:gd name="T70" fmla="*/ 2147483647 w 271"/>
              <a:gd name="T71" fmla="*/ 2147483647 h 617"/>
              <a:gd name="T72" fmla="*/ 2147483647 w 271"/>
              <a:gd name="T73" fmla="*/ 2147483647 h 617"/>
              <a:gd name="T74" fmla="*/ 2147483647 w 271"/>
              <a:gd name="T75" fmla="*/ 2147483647 h 617"/>
              <a:gd name="T76" fmla="*/ 2147483647 w 271"/>
              <a:gd name="T77" fmla="*/ 2147483647 h 617"/>
              <a:gd name="T78" fmla="*/ 2147483647 w 271"/>
              <a:gd name="T79" fmla="*/ 2147483647 h 617"/>
              <a:gd name="T80" fmla="*/ 2147483647 w 271"/>
              <a:gd name="T81" fmla="*/ 2147483647 h 617"/>
              <a:gd name="T82" fmla="*/ 2147483647 w 271"/>
              <a:gd name="T83" fmla="*/ 2147483647 h 617"/>
              <a:gd name="T84" fmla="*/ 2147483647 w 271"/>
              <a:gd name="T85" fmla="*/ 2147483647 h 617"/>
              <a:gd name="T86" fmla="*/ 2147483647 w 271"/>
              <a:gd name="T87" fmla="*/ 2147483647 h 617"/>
              <a:gd name="T88" fmla="*/ 2147483647 w 271"/>
              <a:gd name="T89" fmla="*/ 2147483647 h 617"/>
              <a:gd name="T90" fmla="*/ 2147483647 w 271"/>
              <a:gd name="T91" fmla="*/ 2147483647 h 617"/>
              <a:gd name="T92" fmla="*/ 2147483647 w 271"/>
              <a:gd name="T93" fmla="*/ 2147483647 h 617"/>
              <a:gd name="T94" fmla="*/ 2147483647 w 271"/>
              <a:gd name="T95" fmla="*/ 2147483647 h 617"/>
              <a:gd name="T96" fmla="*/ 2147483647 w 271"/>
              <a:gd name="T97" fmla="*/ 2147483647 h 617"/>
              <a:gd name="T98" fmla="*/ 2147483647 w 271"/>
              <a:gd name="T99" fmla="*/ 0 h 617"/>
              <a:gd name="T100" fmla="*/ 2147483647 w 271"/>
              <a:gd name="T101" fmla="*/ 0 h 617"/>
              <a:gd name="T102" fmla="*/ 2147483647 w 271"/>
              <a:gd name="T103" fmla="*/ 2147483647 h 617"/>
              <a:gd name="T104" fmla="*/ 2147483647 w 271"/>
              <a:gd name="T105" fmla="*/ 2147483647 h 617"/>
              <a:gd name="T106" fmla="*/ 2147483647 w 271"/>
              <a:gd name="T107" fmla="*/ 2147483647 h 617"/>
              <a:gd name="T108" fmla="*/ 2147483647 w 271"/>
              <a:gd name="T109" fmla="*/ 2147483647 h 617"/>
              <a:gd name="T110" fmla="*/ 2147483647 w 271"/>
              <a:gd name="T111" fmla="*/ 2147483647 h 617"/>
              <a:gd name="T112" fmla="*/ 2147483647 w 271"/>
              <a:gd name="T113" fmla="*/ 2147483647 h 617"/>
              <a:gd name="T114" fmla="*/ 2147483647 w 271"/>
              <a:gd name="T115" fmla="*/ 2147483647 h 617"/>
              <a:gd name="T116" fmla="*/ 2147483647 w 271"/>
              <a:gd name="T117" fmla="*/ 2147483647 h 617"/>
              <a:gd name="T118" fmla="*/ 2147483647 w 271"/>
              <a:gd name="T119" fmla="*/ 2147483647 h 617"/>
              <a:gd name="T120" fmla="*/ 2147483647 w 271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71" h="617">
                <a:moveTo>
                  <a:pt x="148" y="586"/>
                </a:moveTo>
                <a:lnTo>
                  <a:pt x="155" y="603"/>
                </a:lnTo>
                <a:lnTo>
                  <a:pt x="173" y="617"/>
                </a:lnTo>
                <a:lnTo>
                  <a:pt x="194" y="617"/>
                </a:lnTo>
                <a:lnTo>
                  <a:pt x="211" y="603"/>
                </a:lnTo>
                <a:lnTo>
                  <a:pt x="219" y="586"/>
                </a:lnTo>
                <a:lnTo>
                  <a:pt x="219" y="360"/>
                </a:lnTo>
                <a:lnTo>
                  <a:pt x="219" y="180"/>
                </a:lnTo>
                <a:lnTo>
                  <a:pt x="219" y="176"/>
                </a:lnTo>
                <a:lnTo>
                  <a:pt x="226" y="176"/>
                </a:lnTo>
                <a:lnTo>
                  <a:pt x="229" y="176"/>
                </a:lnTo>
                <a:lnTo>
                  <a:pt x="229" y="180"/>
                </a:lnTo>
                <a:lnTo>
                  <a:pt x="229" y="346"/>
                </a:lnTo>
                <a:lnTo>
                  <a:pt x="236" y="360"/>
                </a:lnTo>
                <a:lnTo>
                  <a:pt x="250" y="367"/>
                </a:lnTo>
                <a:lnTo>
                  <a:pt x="264" y="360"/>
                </a:lnTo>
                <a:lnTo>
                  <a:pt x="271" y="346"/>
                </a:lnTo>
                <a:lnTo>
                  <a:pt x="271" y="152"/>
                </a:lnTo>
                <a:lnTo>
                  <a:pt x="264" y="138"/>
                </a:lnTo>
                <a:lnTo>
                  <a:pt x="250" y="130"/>
                </a:lnTo>
                <a:lnTo>
                  <a:pt x="21" y="130"/>
                </a:lnTo>
                <a:lnTo>
                  <a:pt x="7" y="138"/>
                </a:lnTo>
                <a:lnTo>
                  <a:pt x="0" y="152"/>
                </a:lnTo>
                <a:lnTo>
                  <a:pt x="0" y="346"/>
                </a:lnTo>
                <a:lnTo>
                  <a:pt x="7" y="360"/>
                </a:lnTo>
                <a:lnTo>
                  <a:pt x="21" y="367"/>
                </a:lnTo>
                <a:lnTo>
                  <a:pt x="35" y="360"/>
                </a:lnTo>
                <a:lnTo>
                  <a:pt x="42" y="346"/>
                </a:lnTo>
                <a:lnTo>
                  <a:pt x="42" y="180"/>
                </a:lnTo>
                <a:lnTo>
                  <a:pt x="42" y="176"/>
                </a:lnTo>
                <a:lnTo>
                  <a:pt x="49" y="176"/>
                </a:lnTo>
                <a:lnTo>
                  <a:pt x="53" y="176"/>
                </a:lnTo>
                <a:lnTo>
                  <a:pt x="53" y="180"/>
                </a:lnTo>
                <a:lnTo>
                  <a:pt x="53" y="360"/>
                </a:lnTo>
                <a:lnTo>
                  <a:pt x="53" y="586"/>
                </a:lnTo>
                <a:lnTo>
                  <a:pt x="60" y="603"/>
                </a:lnTo>
                <a:lnTo>
                  <a:pt x="78" y="617"/>
                </a:lnTo>
                <a:lnTo>
                  <a:pt x="99" y="617"/>
                </a:lnTo>
                <a:lnTo>
                  <a:pt x="116" y="603"/>
                </a:lnTo>
                <a:lnTo>
                  <a:pt x="123" y="586"/>
                </a:lnTo>
                <a:lnTo>
                  <a:pt x="123" y="374"/>
                </a:lnTo>
                <a:lnTo>
                  <a:pt x="127" y="363"/>
                </a:lnTo>
                <a:lnTo>
                  <a:pt x="137" y="360"/>
                </a:lnTo>
                <a:lnTo>
                  <a:pt x="145" y="363"/>
                </a:lnTo>
                <a:lnTo>
                  <a:pt x="148" y="374"/>
                </a:lnTo>
                <a:lnTo>
                  <a:pt x="148" y="586"/>
                </a:lnTo>
                <a:close/>
                <a:moveTo>
                  <a:pt x="74" y="56"/>
                </a:moveTo>
                <a:lnTo>
                  <a:pt x="81" y="32"/>
                </a:lnTo>
                <a:lnTo>
                  <a:pt x="99" y="11"/>
                </a:lnTo>
                <a:lnTo>
                  <a:pt x="123" y="0"/>
                </a:lnTo>
                <a:lnTo>
                  <a:pt x="148" y="0"/>
                </a:lnTo>
                <a:lnTo>
                  <a:pt x="173" y="11"/>
                </a:lnTo>
                <a:lnTo>
                  <a:pt x="190" y="32"/>
                </a:lnTo>
                <a:lnTo>
                  <a:pt x="197" y="56"/>
                </a:lnTo>
                <a:lnTo>
                  <a:pt x="190" y="81"/>
                </a:lnTo>
                <a:lnTo>
                  <a:pt x="173" y="102"/>
                </a:lnTo>
                <a:lnTo>
                  <a:pt x="148" y="113"/>
                </a:lnTo>
                <a:lnTo>
                  <a:pt x="123" y="113"/>
                </a:lnTo>
                <a:lnTo>
                  <a:pt x="99" y="102"/>
                </a:lnTo>
                <a:lnTo>
                  <a:pt x="81" y="81"/>
                </a:lnTo>
                <a:lnTo>
                  <a:pt x="74" y="5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3127322" y="2592673"/>
            <a:ext cx="14119" cy="632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78" name="Rectangle 25"/>
          <p:cNvSpPr>
            <a:spLocks noChangeArrowheads="1"/>
          </p:cNvSpPr>
          <p:nvPr/>
        </p:nvSpPr>
        <p:spPr bwMode="auto">
          <a:xfrm>
            <a:off x="2661641" y="2448920"/>
            <a:ext cx="4401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latin typeface="Arial" charset="0"/>
              </a:rPr>
              <a:t>Autors</a:t>
            </a:r>
            <a:endParaRPr lang="de-DE" altLang="de-DE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79" name="Rectangle 26"/>
          <p:cNvSpPr>
            <a:spLocks noChangeArrowheads="1"/>
          </p:cNvSpPr>
          <p:nvPr/>
        </p:nvSpPr>
        <p:spPr bwMode="auto">
          <a:xfrm>
            <a:off x="4599588" y="4010431"/>
            <a:ext cx="1732834" cy="108258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80" name="Rectangle 27"/>
          <p:cNvSpPr>
            <a:spLocks noChangeArrowheads="1"/>
          </p:cNvSpPr>
          <p:nvPr/>
        </p:nvSpPr>
        <p:spPr bwMode="auto">
          <a:xfrm>
            <a:off x="5109855" y="3799035"/>
            <a:ext cx="7610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2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12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latin typeface="Arial" charset="0"/>
              </a:rPr>
              <a:t>Information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>
                <a:solidFill>
                  <a:schemeClr val="tx1"/>
                </a:solidFill>
                <a:latin typeface="Arial" charset="0"/>
              </a:rPr>
              <a:t>system</a:t>
            </a:r>
            <a:endParaRPr lang="de-DE" altLang="de-DE" sz="16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1281" name="Gruppieren 93"/>
          <p:cNvGrpSpPr>
            <a:grpSpLocks/>
          </p:cNvGrpSpPr>
          <p:nvPr/>
        </p:nvGrpSpPr>
        <p:grpSpPr bwMode="auto">
          <a:xfrm>
            <a:off x="4555945" y="2503016"/>
            <a:ext cx="1787272" cy="803955"/>
            <a:chOff x="2851026" y="2060848"/>
            <a:chExt cx="1489075" cy="1158875"/>
          </a:xfrm>
        </p:grpSpPr>
        <p:sp>
          <p:nvSpPr>
            <p:cNvPr id="11331" name="Freeform 34"/>
            <p:cNvSpPr>
              <a:spLocks/>
            </p:cNvSpPr>
            <p:nvPr/>
          </p:nvSpPr>
          <p:spPr bwMode="auto">
            <a:xfrm>
              <a:off x="2851026" y="2060848"/>
              <a:ext cx="1489075" cy="1158875"/>
            </a:xfrm>
            <a:custGeom>
              <a:avLst/>
              <a:gdLst>
                <a:gd name="T0" fmla="*/ 0 w 938"/>
                <a:gd name="T1" fmla="*/ 2147483647 h 730"/>
                <a:gd name="T2" fmla="*/ 0 w 938"/>
                <a:gd name="T3" fmla="*/ 2147483647 h 730"/>
                <a:gd name="T4" fmla="*/ 2147483647 w 938"/>
                <a:gd name="T5" fmla="*/ 2147483647 h 730"/>
                <a:gd name="T6" fmla="*/ 2147483647 w 938"/>
                <a:gd name="T7" fmla="*/ 2147483647 h 730"/>
                <a:gd name="T8" fmla="*/ 2147483647 w 938"/>
                <a:gd name="T9" fmla="*/ 2147483647 h 730"/>
                <a:gd name="T10" fmla="*/ 2147483647 w 938"/>
                <a:gd name="T11" fmla="*/ 2147483647 h 730"/>
                <a:gd name="T12" fmla="*/ 2147483647 w 938"/>
                <a:gd name="T13" fmla="*/ 2147483647 h 730"/>
                <a:gd name="T14" fmla="*/ 2147483647 w 938"/>
                <a:gd name="T15" fmla="*/ 2147483647 h 730"/>
                <a:gd name="T16" fmla="*/ 2147483647 w 938"/>
                <a:gd name="T17" fmla="*/ 2147483647 h 730"/>
                <a:gd name="T18" fmla="*/ 2147483647 w 938"/>
                <a:gd name="T19" fmla="*/ 2147483647 h 730"/>
                <a:gd name="T20" fmla="*/ 2147483647 w 938"/>
                <a:gd name="T21" fmla="*/ 2147483647 h 730"/>
                <a:gd name="T22" fmla="*/ 2147483647 w 938"/>
                <a:gd name="T23" fmla="*/ 2147483647 h 730"/>
                <a:gd name="T24" fmla="*/ 2147483647 w 938"/>
                <a:gd name="T25" fmla="*/ 2147483647 h 730"/>
                <a:gd name="T26" fmla="*/ 2147483647 w 938"/>
                <a:gd name="T27" fmla="*/ 2147483647 h 730"/>
                <a:gd name="T28" fmla="*/ 2147483647 w 938"/>
                <a:gd name="T29" fmla="*/ 2147483647 h 730"/>
                <a:gd name="T30" fmla="*/ 2147483647 w 938"/>
                <a:gd name="T31" fmla="*/ 2147483647 h 730"/>
                <a:gd name="T32" fmla="*/ 2147483647 w 938"/>
                <a:gd name="T33" fmla="*/ 2147483647 h 730"/>
                <a:gd name="T34" fmla="*/ 2147483647 w 938"/>
                <a:gd name="T35" fmla="*/ 2147483647 h 730"/>
                <a:gd name="T36" fmla="*/ 2147483647 w 938"/>
                <a:gd name="T37" fmla="*/ 2147483647 h 730"/>
                <a:gd name="T38" fmla="*/ 2147483647 w 938"/>
                <a:gd name="T39" fmla="*/ 2147483647 h 730"/>
                <a:gd name="T40" fmla="*/ 2147483647 w 938"/>
                <a:gd name="T41" fmla="*/ 2147483647 h 730"/>
                <a:gd name="T42" fmla="*/ 2147483647 w 938"/>
                <a:gd name="T43" fmla="*/ 2147483647 h 730"/>
                <a:gd name="T44" fmla="*/ 2147483647 w 938"/>
                <a:gd name="T45" fmla="*/ 2147483647 h 730"/>
                <a:gd name="T46" fmla="*/ 2147483647 w 938"/>
                <a:gd name="T47" fmla="*/ 2147483647 h 730"/>
                <a:gd name="T48" fmla="*/ 2147483647 w 938"/>
                <a:gd name="T49" fmla="*/ 2147483647 h 730"/>
                <a:gd name="T50" fmla="*/ 2147483647 w 938"/>
                <a:gd name="T51" fmla="*/ 2147483647 h 730"/>
                <a:gd name="T52" fmla="*/ 2147483647 w 938"/>
                <a:gd name="T53" fmla="*/ 2147483647 h 730"/>
                <a:gd name="T54" fmla="*/ 2147483647 w 938"/>
                <a:gd name="T55" fmla="*/ 2147483647 h 730"/>
                <a:gd name="T56" fmla="*/ 2147483647 w 938"/>
                <a:gd name="T57" fmla="*/ 2147483647 h 730"/>
                <a:gd name="T58" fmla="*/ 2147483647 w 938"/>
                <a:gd name="T59" fmla="*/ 2147483647 h 730"/>
                <a:gd name="T60" fmla="*/ 2147483647 w 938"/>
                <a:gd name="T61" fmla="*/ 0 h 730"/>
                <a:gd name="T62" fmla="*/ 2147483647 w 938"/>
                <a:gd name="T63" fmla="*/ 0 h 730"/>
                <a:gd name="T64" fmla="*/ 2147483647 w 938"/>
                <a:gd name="T65" fmla="*/ 2147483647 h 730"/>
                <a:gd name="T66" fmla="*/ 2147483647 w 938"/>
                <a:gd name="T67" fmla="*/ 2147483647 h 730"/>
                <a:gd name="T68" fmla="*/ 2147483647 w 938"/>
                <a:gd name="T69" fmla="*/ 2147483647 h 730"/>
                <a:gd name="T70" fmla="*/ 2147483647 w 938"/>
                <a:gd name="T71" fmla="*/ 2147483647 h 730"/>
                <a:gd name="T72" fmla="*/ 2147483647 w 938"/>
                <a:gd name="T73" fmla="*/ 2147483647 h 730"/>
                <a:gd name="T74" fmla="*/ 2147483647 w 938"/>
                <a:gd name="T75" fmla="*/ 2147483647 h 730"/>
                <a:gd name="T76" fmla="*/ 2147483647 w 938"/>
                <a:gd name="T77" fmla="*/ 2147483647 h 730"/>
                <a:gd name="T78" fmla="*/ 2147483647 w 938"/>
                <a:gd name="T79" fmla="*/ 2147483647 h 730"/>
                <a:gd name="T80" fmla="*/ 0 w 938"/>
                <a:gd name="T81" fmla="*/ 2147483647 h 7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38" h="730">
                  <a:moveTo>
                    <a:pt x="0" y="116"/>
                  </a:moveTo>
                  <a:lnTo>
                    <a:pt x="0" y="610"/>
                  </a:lnTo>
                  <a:lnTo>
                    <a:pt x="7" y="631"/>
                  </a:lnTo>
                  <a:lnTo>
                    <a:pt x="28" y="649"/>
                  </a:lnTo>
                  <a:lnTo>
                    <a:pt x="56" y="667"/>
                  </a:lnTo>
                  <a:lnTo>
                    <a:pt x="99" y="684"/>
                  </a:lnTo>
                  <a:lnTo>
                    <a:pt x="151" y="698"/>
                  </a:lnTo>
                  <a:lnTo>
                    <a:pt x="215" y="709"/>
                  </a:lnTo>
                  <a:lnTo>
                    <a:pt x="282" y="719"/>
                  </a:lnTo>
                  <a:lnTo>
                    <a:pt x="356" y="727"/>
                  </a:lnTo>
                  <a:lnTo>
                    <a:pt x="430" y="730"/>
                  </a:lnTo>
                  <a:lnTo>
                    <a:pt x="507" y="730"/>
                  </a:lnTo>
                  <a:lnTo>
                    <a:pt x="585" y="727"/>
                  </a:lnTo>
                  <a:lnTo>
                    <a:pt x="659" y="719"/>
                  </a:lnTo>
                  <a:lnTo>
                    <a:pt x="726" y="709"/>
                  </a:lnTo>
                  <a:lnTo>
                    <a:pt x="786" y="698"/>
                  </a:lnTo>
                  <a:lnTo>
                    <a:pt x="839" y="684"/>
                  </a:lnTo>
                  <a:lnTo>
                    <a:pt x="881" y="667"/>
                  </a:lnTo>
                  <a:lnTo>
                    <a:pt x="913" y="649"/>
                  </a:lnTo>
                  <a:lnTo>
                    <a:pt x="930" y="631"/>
                  </a:lnTo>
                  <a:lnTo>
                    <a:pt x="938" y="610"/>
                  </a:lnTo>
                  <a:lnTo>
                    <a:pt x="938" y="116"/>
                  </a:lnTo>
                  <a:lnTo>
                    <a:pt x="930" y="99"/>
                  </a:lnTo>
                  <a:lnTo>
                    <a:pt x="913" y="77"/>
                  </a:lnTo>
                  <a:lnTo>
                    <a:pt x="881" y="60"/>
                  </a:lnTo>
                  <a:lnTo>
                    <a:pt x="839" y="46"/>
                  </a:lnTo>
                  <a:lnTo>
                    <a:pt x="786" y="32"/>
                  </a:lnTo>
                  <a:lnTo>
                    <a:pt x="726" y="17"/>
                  </a:lnTo>
                  <a:lnTo>
                    <a:pt x="659" y="10"/>
                  </a:lnTo>
                  <a:lnTo>
                    <a:pt x="585" y="3"/>
                  </a:lnTo>
                  <a:lnTo>
                    <a:pt x="507" y="0"/>
                  </a:lnTo>
                  <a:lnTo>
                    <a:pt x="430" y="0"/>
                  </a:lnTo>
                  <a:lnTo>
                    <a:pt x="356" y="3"/>
                  </a:lnTo>
                  <a:lnTo>
                    <a:pt x="282" y="10"/>
                  </a:lnTo>
                  <a:lnTo>
                    <a:pt x="215" y="17"/>
                  </a:lnTo>
                  <a:lnTo>
                    <a:pt x="151" y="32"/>
                  </a:lnTo>
                  <a:lnTo>
                    <a:pt x="99" y="46"/>
                  </a:lnTo>
                  <a:lnTo>
                    <a:pt x="56" y="60"/>
                  </a:lnTo>
                  <a:lnTo>
                    <a:pt x="28" y="77"/>
                  </a:lnTo>
                  <a:lnTo>
                    <a:pt x="7" y="99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32" name="Freeform 35"/>
            <p:cNvSpPr>
              <a:spLocks/>
            </p:cNvSpPr>
            <p:nvPr/>
          </p:nvSpPr>
          <p:spPr bwMode="auto">
            <a:xfrm>
              <a:off x="2851026" y="2244998"/>
              <a:ext cx="1489075" cy="185737"/>
            </a:xfrm>
            <a:custGeom>
              <a:avLst/>
              <a:gdLst>
                <a:gd name="T0" fmla="*/ 0 w 938"/>
                <a:gd name="T1" fmla="*/ 0 h 117"/>
                <a:gd name="T2" fmla="*/ 2147483647 w 938"/>
                <a:gd name="T3" fmla="*/ 2147483647 h 117"/>
                <a:gd name="T4" fmla="*/ 2147483647 w 938"/>
                <a:gd name="T5" fmla="*/ 2147483647 h 117"/>
                <a:gd name="T6" fmla="*/ 2147483647 w 938"/>
                <a:gd name="T7" fmla="*/ 2147483647 h 117"/>
                <a:gd name="T8" fmla="*/ 2147483647 w 938"/>
                <a:gd name="T9" fmla="*/ 2147483647 h 117"/>
                <a:gd name="T10" fmla="*/ 2147483647 w 938"/>
                <a:gd name="T11" fmla="*/ 2147483647 h 117"/>
                <a:gd name="T12" fmla="*/ 2147483647 w 938"/>
                <a:gd name="T13" fmla="*/ 2147483647 h 117"/>
                <a:gd name="T14" fmla="*/ 2147483647 w 938"/>
                <a:gd name="T15" fmla="*/ 2147483647 h 117"/>
                <a:gd name="T16" fmla="*/ 2147483647 w 938"/>
                <a:gd name="T17" fmla="*/ 2147483647 h 117"/>
                <a:gd name="T18" fmla="*/ 2147483647 w 938"/>
                <a:gd name="T19" fmla="*/ 2147483647 h 117"/>
                <a:gd name="T20" fmla="*/ 2147483647 w 938"/>
                <a:gd name="T21" fmla="*/ 2147483647 h 117"/>
                <a:gd name="T22" fmla="*/ 2147483647 w 938"/>
                <a:gd name="T23" fmla="*/ 2147483647 h 117"/>
                <a:gd name="T24" fmla="*/ 2147483647 w 938"/>
                <a:gd name="T25" fmla="*/ 2147483647 h 117"/>
                <a:gd name="T26" fmla="*/ 2147483647 w 938"/>
                <a:gd name="T27" fmla="*/ 2147483647 h 117"/>
                <a:gd name="T28" fmla="*/ 2147483647 w 938"/>
                <a:gd name="T29" fmla="*/ 2147483647 h 117"/>
                <a:gd name="T30" fmla="*/ 2147483647 w 938"/>
                <a:gd name="T31" fmla="*/ 2147483647 h 117"/>
                <a:gd name="T32" fmla="*/ 2147483647 w 938"/>
                <a:gd name="T33" fmla="*/ 2147483647 h 117"/>
                <a:gd name="T34" fmla="*/ 2147483647 w 938"/>
                <a:gd name="T35" fmla="*/ 2147483647 h 117"/>
                <a:gd name="T36" fmla="*/ 2147483647 w 938"/>
                <a:gd name="T37" fmla="*/ 2147483647 h 117"/>
                <a:gd name="T38" fmla="*/ 2147483647 w 938"/>
                <a:gd name="T39" fmla="*/ 0 h 1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8" h="117">
                  <a:moveTo>
                    <a:pt x="0" y="0"/>
                  </a:moveTo>
                  <a:lnTo>
                    <a:pt x="7" y="21"/>
                  </a:lnTo>
                  <a:lnTo>
                    <a:pt x="28" y="39"/>
                  </a:lnTo>
                  <a:lnTo>
                    <a:pt x="56" y="57"/>
                  </a:lnTo>
                  <a:lnTo>
                    <a:pt x="99" y="74"/>
                  </a:lnTo>
                  <a:lnTo>
                    <a:pt x="151" y="88"/>
                  </a:lnTo>
                  <a:lnTo>
                    <a:pt x="215" y="99"/>
                  </a:lnTo>
                  <a:lnTo>
                    <a:pt x="282" y="110"/>
                  </a:lnTo>
                  <a:lnTo>
                    <a:pt x="356" y="113"/>
                  </a:lnTo>
                  <a:lnTo>
                    <a:pt x="430" y="117"/>
                  </a:lnTo>
                  <a:lnTo>
                    <a:pt x="507" y="117"/>
                  </a:lnTo>
                  <a:lnTo>
                    <a:pt x="585" y="113"/>
                  </a:lnTo>
                  <a:lnTo>
                    <a:pt x="659" y="110"/>
                  </a:lnTo>
                  <a:lnTo>
                    <a:pt x="726" y="99"/>
                  </a:lnTo>
                  <a:lnTo>
                    <a:pt x="786" y="88"/>
                  </a:lnTo>
                  <a:lnTo>
                    <a:pt x="839" y="74"/>
                  </a:lnTo>
                  <a:lnTo>
                    <a:pt x="881" y="57"/>
                  </a:lnTo>
                  <a:lnTo>
                    <a:pt x="913" y="39"/>
                  </a:lnTo>
                  <a:lnTo>
                    <a:pt x="930" y="21"/>
                  </a:lnTo>
                  <a:lnTo>
                    <a:pt x="93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33" name="Rectangle 36"/>
            <p:cNvSpPr>
              <a:spLocks noChangeArrowheads="1"/>
            </p:cNvSpPr>
            <p:nvPr/>
          </p:nvSpPr>
          <p:spPr bwMode="auto">
            <a:xfrm>
              <a:off x="3203848" y="2479947"/>
              <a:ext cx="624824" cy="266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>
                  <a:latin typeface="Arial" charset="0"/>
                </a:rPr>
                <a:t>Knowledge</a:t>
              </a:r>
              <a:endParaRPr lang="de-DE" altLang="de-DE" sz="16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34" name="Rectangle 37"/>
            <p:cNvSpPr>
              <a:spLocks noChangeArrowheads="1"/>
            </p:cNvSpPr>
            <p:nvPr/>
          </p:nvSpPr>
          <p:spPr bwMode="auto">
            <a:xfrm>
              <a:off x="3208214" y="2732360"/>
              <a:ext cx="288584" cy="266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>
                  <a:latin typeface="Arial" charset="0"/>
                </a:rPr>
                <a:t>Base</a:t>
              </a:r>
              <a:endParaRPr lang="de-DE" altLang="de-DE" sz="16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1283" name="Rectangle 42"/>
          <p:cNvSpPr>
            <a:spLocks noChangeArrowheads="1"/>
          </p:cNvSpPr>
          <p:nvPr/>
        </p:nvSpPr>
        <p:spPr bwMode="auto">
          <a:xfrm>
            <a:off x="4774718" y="3445889"/>
            <a:ext cx="14055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>
                <a:latin typeface="Arial" charset="0"/>
              </a:rPr>
              <a:t>Representation</a:t>
            </a:r>
            <a:r>
              <a:rPr lang="de-DE" altLang="de-DE" sz="1200" dirty="0">
                <a:latin typeface="Arial" charset="0"/>
              </a:rPr>
              <a:t> </a:t>
            </a:r>
            <a:r>
              <a:rPr lang="de-DE" altLang="de-DE" sz="1200" dirty="0" err="1">
                <a:latin typeface="Arial" charset="0"/>
              </a:rPr>
              <a:t>and</a:t>
            </a:r>
            <a:r>
              <a:rPr lang="de-DE" altLang="de-DE" sz="1200" dirty="0">
                <a:latin typeface="Arial" charset="0"/>
              </a:rPr>
              <a:t> </a:t>
            </a:r>
            <a:r>
              <a:rPr lang="de-DE" altLang="de-DE" sz="1200" dirty="0" err="1">
                <a:latin typeface="Arial" charset="0"/>
              </a:rPr>
              <a:t>knowledge</a:t>
            </a:r>
            <a:r>
              <a:rPr lang="de-DE" altLang="de-DE" sz="1200" dirty="0">
                <a:latin typeface="Arial" charset="0"/>
              </a:rPr>
              <a:t> </a:t>
            </a:r>
            <a:r>
              <a:rPr lang="de-DE" altLang="de-DE" sz="1200" dirty="0" err="1">
                <a:latin typeface="Arial" charset="0"/>
              </a:rPr>
              <a:t>structures</a:t>
            </a:r>
            <a:endParaRPr lang="de-DE" altLang="de-DE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84" name="Rectangle 58"/>
          <p:cNvSpPr>
            <a:spLocks noChangeArrowheads="1"/>
          </p:cNvSpPr>
          <p:nvPr/>
        </p:nvSpPr>
        <p:spPr bwMode="auto">
          <a:xfrm>
            <a:off x="5975587" y="4880396"/>
            <a:ext cx="8985" cy="163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86" name="Freeform 63"/>
          <p:cNvSpPr>
            <a:spLocks noEditPoints="1"/>
          </p:cNvSpPr>
          <p:nvPr/>
        </p:nvSpPr>
        <p:spPr bwMode="auto">
          <a:xfrm>
            <a:off x="2770485" y="3174948"/>
            <a:ext cx="3850" cy="986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87" name="Freeform 64"/>
          <p:cNvSpPr>
            <a:spLocks noEditPoints="1"/>
          </p:cNvSpPr>
          <p:nvPr/>
        </p:nvSpPr>
        <p:spPr bwMode="auto">
          <a:xfrm>
            <a:off x="2770485" y="3174948"/>
            <a:ext cx="3850" cy="986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88" name="Freeform 65"/>
          <p:cNvSpPr>
            <a:spLocks noEditPoints="1"/>
          </p:cNvSpPr>
          <p:nvPr/>
        </p:nvSpPr>
        <p:spPr bwMode="auto">
          <a:xfrm>
            <a:off x="2770485" y="3174948"/>
            <a:ext cx="3850" cy="986"/>
          </a:xfrm>
          <a:custGeom>
            <a:avLst/>
            <a:gdLst>
              <a:gd name="T0" fmla="*/ 0 w 3"/>
              <a:gd name="T1" fmla="*/ 0 h 1588"/>
              <a:gd name="T2" fmla="*/ 0 w 3"/>
              <a:gd name="T3" fmla="*/ 0 h 1588"/>
              <a:gd name="T4" fmla="*/ 0 w 3"/>
              <a:gd name="T5" fmla="*/ 0 h 1588"/>
              <a:gd name="T6" fmla="*/ 0 w 3"/>
              <a:gd name="T7" fmla="*/ 0 h 1588"/>
              <a:gd name="T8" fmla="*/ 0 w 3"/>
              <a:gd name="T9" fmla="*/ 0 h 1588"/>
              <a:gd name="T10" fmla="*/ 0 w 3"/>
              <a:gd name="T11" fmla="*/ 0 h 1588"/>
              <a:gd name="T12" fmla="*/ 0 w 3"/>
              <a:gd name="T13" fmla="*/ 0 h 1588"/>
              <a:gd name="T14" fmla="*/ 2147483647 w 3"/>
              <a:gd name="T15" fmla="*/ 0 h 1588"/>
              <a:gd name="T16" fmla="*/ 2147483647 w 3"/>
              <a:gd name="T17" fmla="*/ 0 h 1588"/>
              <a:gd name="T18" fmla="*/ 2147483647 w 3"/>
              <a:gd name="T19" fmla="*/ 0 h 1588"/>
              <a:gd name="T20" fmla="*/ 2147483647 w 3"/>
              <a:gd name="T21" fmla="*/ 0 h 1588"/>
              <a:gd name="T22" fmla="*/ 0 w 3"/>
              <a:gd name="T23" fmla="*/ 0 h 1588"/>
              <a:gd name="T24" fmla="*/ 0 w 3"/>
              <a:gd name="T25" fmla="*/ 0 h 1588"/>
              <a:gd name="T26" fmla="*/ 0 w 3"/>
              <a:gd name="T27" fmla="*/ 0 h 1588"/>
              <a:gd name="T28" fmla="*/ 0 w 3"/>
              <a:gd name="T29" fmla="*/ 0 h 1588"/>
              <a:gd name="T30" fmla="*/ 0 w 3"/>
              <a:gd name="T31" fmla="*/ 0 h 1588"/>
              <a:gd name="T32" fmla="*/ 0 w 3"/>
              <a:gd name="T33" fmla="*/ 0 h 1588"/>
              <a:gd name="T34" fmla="*/ 0 w 3"/>
              <a:gd name="T35" fmla="*/ 0 h 1588"/>
              <a:gd name="T36" fmla="*/ 0 w 3"/>
              <a:gd name="T37" fmla="*/ 0 h 1588"/>
              <a:gd name="T38" fmla="*/ 0 w 3"/>
              <a:gd name="T39" fmla="*/ 0 h 1588"/>
              <a:gd name="T40" fmla="*/ 0 w 3"/>
              <a:gd name="T41" fmla="*/ 0 h 1588"/>
              <a:gd name="T42" fmla="*/ 0 w 3"/>
              <a:gd name="T43" fmla="*/ 0 h 1588"/>
              <a:gd name="T44" fmla="*/ 0 w 3"/>
              <a:gd name="T45" fmla="*/ 0 h 1588"/>
              <a:gd name="T46" fmla="*/ 0 w 3"/>
              <a:gd name="T47" fmla="*/ 0 h 1588"/>
              <a:gd name="T48" fmla="*/ 0 w 3"/>
              <a:gd name="T49" fmla="*/ 0 h 1588"/>
              <a:gd name="T50" fmla="*/ 0 w 3"/>
              <a:gd name="T51" fmla="*/ 0 h 1588"/>
              <a:gd name="T52" fmla="*/ 0 w 3"/>
              <a:gd name="T53" fmla="*/ 0 h 1588"/>
              <a:gd name="T54" fmla="*/ 0 w 3"/>
              <a:gd name="T55" fmla="*/ 0 h 1588"/>
              <a:gd name="T56" fmla="*/ 0 w 3"/>
              <a:gd name="T57" fmla="*/ 0 h 15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" h="1588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89" name="Rectangle 66"/>
          <p:cNvSpPr>
            <a:spLocks noChangeArrowheads="1"/>
          </p:cNvSpPr>
          <p:nvPr/>
        </p:nvSpPr>
        <p:spPr bwMode="auto">
          <a:xfrm>
            <a:off x="2756365" y="3161156"/>
            <a:ext cx="32090" cy="27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90" name="Freeform 67"/>
          <p:cNvSpPr>
            <a:spLocks noEditPoints="1"/>
          </p:cNvSpPr>
          <p:nvPr/>
        </p:nvSpPr>
        <p:spPr bwMode="auto">
          <a:xfrm>
            <a:off x="2625440" y="2872480"/>
            <a:ext cx="344000" cy="607892"/>
          </a:xfrm>
          <a:custGeom>
            <a:avLst/>
            <a:gdLst>
              <a:gd name="T0" fmla="*/ 2147483647 w 268"/>
              <a:gd name="T1" fmla="*/ 2147483647 h 617"/>
              <a:gd name="T2" fmla="*/ 2147483647 w 268"/>
              <a:gd name="T3" fmla="*/ 2147483647 h 617"/>
              <a:gd name="T4" fmla="*/ 2147483647 w 268"/>
              <a:gd name="T5" fmla="*/ 2147483647 h 617"/>
              <a:gd name="T6" fmla="*/ 2147483647 w 268"/>
              <a:gd name="T7" fmla="*/ 2147483647 h 617"/>
              <a:gd name="T8" fmla="*/ 2147483647 w 268"/>
              <a:gd name="T9" fmla="*/ 2147483647 h 617"/>
              <a:gd name="T10" fmla="*/ 2147483647 w 268"/>
              <a:gd name="T11" fmla="*/ 2147483647 h 617"/>
              <a:gd name="T12" fmla="*/ 2147483647 w 268"/>
              <a:gd name="T13" fmla="*/ 2147483647 h 617"/>
              <a:gd name="T14" fmla="*/ 2147483647 w 268"/>
              <a:gd name="T15" fmla="*/ 2147483647 h 617"/>
              <a:gd name="T16" fmla="*/ 2147483647 w 268"/>
              <a:gd name="T17" fmla="*/ 2147483647 h 617"/>
              <a:gd name="T18" fmla="*/ 2147483647 w 268"/>
              <a:gd name="T19" fmla="*/ 2147483647 h 617"/>
              <a:gd name="T20" fmla="*/ 2147483647 w 268"/>
              <a:gd name="T21" fmla="*/ 2147483647 h 617"/>
              <a:gd name="T22" fmla="*/ 2147483647 w 268"/>
              <a:gd name="T23" fmla="*/ 2147483647 h 617"/>
              <a:gd name="T24" fmla="*/ 2147483647 w 268"/>
              <a:gd name="T25" fmla="*/ 2147483647 h 617"/>
              <a:gd name="T26" fmla="*/ 2147483647 w 268"/>
              <a:gd name="T27" fmla="*/ 2147483647 h 617"/>
              <a:gd name="T28" fmla="*/ 2147483647 w 268"/>
              <a:gd name="T29" fmla="*/ 2147483647 h 617"/>
              <a:gd name="T30" fmla="*/ 2147483647 w 268"/>
              <a:gd name="T31" fmla="*/ 2147483647 h 617"/>
              <a:gd name="T32" fmla="*/ 2147483647 w 268"/>
              <a:gd name="T33" fmla="*/ 2147483647 h 617"/>
              <a:gd name="T34" fmla="*/ 2147483647 w 268"/>
              <a:gd name="T35" fmla="*/ 2147483647 h 617"/>
              <a:gd name="T36" fmla="*/ 2147483647 w 268"/>
              <a:gd name="T37" fmla="*/ 2147483647 h 617"/>
              <a:gd name="T38" fmla="*/ 2147483647 w 268"/>
              <a:gd name="T39" fmla="*/ 2147483647 h 617"/>
              <a:gd name="T40" fmla="*/ 2147483647 w 268"/>
              <a:gd name="T41" fmla="*/ 2147483647 h 617"/>
              <a:gd name="T42" fmla="*/ 2147483647 w 268"/>
              <a:gd name="T43" fmla="*/ 2147483647 h 617"/>
              <a:gd name="T44" fmla="*/ 0 w 268"/>
              <a:gd name="T45" fmla="*/ 2147483647 h 617"/>
              <a:gd name="T46" fmla="*/ 0 w 268"/>
              <a:gd name="T47" fmla="*/ 2147483647 h 617"/>
              <a:gd name="T48" fmla="*/ 2147483647 w 268"/>
              <a:gd name="T49" fmla="*/ 2147483647 h 617"/>
              <a:gd name="T50" fmla="*/ 2147483647 w 268"/>
              <a:gd name="T51" fmla="*/ 2147483647 h 617"/>
              <a:gd name="T52" fmla="*/ 2147483647 w 268"/>
              <a:gd name="T53" fmla="*/ 2147483647 h 617"/>
              <a:gd name="T54" fmla="*/ 2147483647 w 268"/>
              <a:gd name="T55" fmla="*/ 2147483647 h 617"/>
              <a:gd name="T56" fmla="*/ 2147483647 w 268"/>
              <a:gd name="T57" fmla="*/ 2147483647 h 617"/>
              <a:gd name="T58" fmla="*/ 2147483647 w 268"/>
              <a:gd name="T59" fmla="*/ 2147483647 h 617"/>
              <a:gd name="T60" fmla="*/ 2147483647 w 268"/>
              <a:gd name="T61" fmla="*/ 2147483647 h 617"/>
              <a:gd name="T62" fmla="*/ 2147483647 w 268"/>
              <a:gd name="T63" fmla="*/ 2147483647 h 617"/>
              <a:gd name="T64" fmla="*/ 2147483647 w 268"/>
              <a:gd name="T65" fmla="*/ 2147483647 h 617"/>
              <a:gd name="T66" fmla="*/ 2147483647 w 268"/>
              <a:gd name="T67" fmla="*/ 2147483647 h 617"/>
              <a:gd name="T68" fmla="*/ 2147483647 w 268"/>
              <a:gd name="T69" fmla="*/ 2147483647 h 617"/>
              <a:gd name="T70" fmla="*/ 2147483647 w 268"/>
              <a:gd name="T71" fmla="*/ 2147483647 h 617"/>
              <a:gd name="T72" fmla="*/ 2147483647 w 268"/>
              <a:gd name="T73" fmla="*/ 2147483647 h 617"/>
              <a:gd name="T74" fmla="*/ 2147483647 w 268"/>
              <a:gd name="T75" fmla="*/ 2147483647 h 617"/>
              <a:gd name="T76" fmla="*/ 2147483647 w 268"/>
              <a:gd name="T77" fmla="*/ 2147483647 h 617"/>
              <a:gd name="T78" fmla="*/ 2147483647 w 268"/>
              <a:gd name="T79" fmla="*/ 2147483647 h 617"/>
              <a:gd name="T80" fmla="*/ 2147483647 w 268"/>
              <a:gd name="T81" fmla="*/ 2147483647 h 617"/>
              <a:gd name="T82" fmla="*/ 2147483647 w 268"/>
              <a:gd name="T83" fmla="*/ 2147483647 h 617"/>
              <a:gd name="T84" fmla="*/ 2147483647 w 268"/>
              <a:gd name="T85" fmla="*/ 2147483647 h 617"/>
              <a:gd name="T86" fmla="*/ 2147483647 w 268"/>
              <a:gd name="T87" fmla="*/ 2147483647 h 617"/>
              <a:gd name="T88" fmla="*/ 2147483647 w 268"/>
              <a:gd name="T89" fmla="*/ 2147483647 h 617"/>
              <a:gd name="T90" fmla="*/ 2147483647 w 268"/>
              <a:gd name="T91" fmla="*/ 2147483647 h 617"/>
              <a:gd name="T92" fmla="*/ 2147483647 w 268"/>
              <a:gd name="T93" fmla="*/ 2147483647 h 617"/>
              <a:gd name="T94" fmla="*/ 2147483647 w 268"/>
              <a:gd name="T95" fmla="*/ 2147483647 h 617"/>
              <a:gd name="T96" fmla="*/ 2147483647 w 268"/>
              <a:gd name="T97" fmla="*/ 2147483647 h 617"/>
              <a:gd name="T98" fmla="*/ 2147483647 w 268"/>
              <a:gd name="T99" fmla="*/ 0 h 617"/>
              <a:gd name="T100" fmla="*/ 2147483647 w 268"/>
              <a:gd name="T101" fmla="*/ 0 h 617"/>
              <a:gd name="T102" fmla="*/ 2147483647 w 268"/>
              <a:gd name="T103" fmla="*/ 2147483647 h 617"/>
              <a:gd name="T104" fmla="*/ 2147483647 w 268"/>
              <a:gd name="T105" fmla="*/ 2147483647 h 617"/>
              <a:gd name="T106" fmla="*/ 2147483647 w 268"/>
              <a:gd name="T107" fmla="*/ 2147483647 h 617"/>
              <a:gd name="T108" fmla="*/ 2147483647 w 268"/>
              <a:gd name="T109" fmla="*/ 2147483647 h 617"/>
              <a:gd name="T110" fmla="*/ 2147483647 w 268"/>
              <a:gd name="T111" fmla="*/ 2147483647 h 617"/>
              <a:gd name="T112" fmla="*/ 2147483647 w 268"/>
              <a:gd name="T113" fmla="*/ 2147483647 h 617"/>
              <a:gd name="T114" fmla="*/ 2147483647 w 268"/>
              <a:gd name="T115" fmla="*/ 2147483647 h 617"/>
              <a:gd name="T116" fmla="*/ 2147483647 w 268"/>
              <a:gd name="T117" fmla="*/ 2147483647 h 617"/>
              <a:gd name="T118" fmla="*/ 2147483647 w 268"/>
              <a:gd name="T119" fmla="*/ 2147483647 h 617"/>
              <a:gd name="T120" fmla="*/ 2147483647 w 268"/>
              <a:gd name="T121" fmla="*/ 2147483647 h 6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68" h="617">
                <a:moveTo>
                  <a:pt x="148" y="585"/>
                </a:moveTo>
                <a:lnTo>
                  <a:pt x="155" y="603"/>
                </a:lnTo>
                <a:lnTo>
                  <a:pt x="169" y="617"/>
                </a:lnTo>
                <a:lnTo>
                  <a:pt x="190" y="617"/>
                </a:lnTo>
                <a:lnTo>
                  <a:pt x="208" y="603"/>
                </a:lnTo>
                <a:lnTo>
                  <a:pt x="215" y="585"/>
                </a:lnTo>
                <a:lnTo>
                  <a:pt x="215" y="360"/>
                </a:lnTo>
                <a:lnTo>
                  <a:pt x="215" y="180"/>
                </a:lnTo>
                <a:lnTo>
                  <a:pt x="218" y="176"/>
                </a:lnTo>
                <a:lnTo>
                  <a:pt x="222" y="176"/>
                </a:lnTo>
                <a:lnTo>
                  <a:pt x="225" y="176"/>
                </a:lnTo>
                <a:lnTo>
                  <a:pt x="229" y="180"/>
                </a:lnTo>
                <a:lnTo>
                  <a:pt x="229" y="345"/>
                </a:lnTo>
                <a:lnTo>
                  <a:pt x="236" y="360"/>
                </a:lnTo>
                <a:lnTo>
                  <a:pt x="250" y="367"/>
                </a:lnTo>
                <a:lnTo>
                  <a:pt x="264" y="360"/>
                </a:lnTo>
                <a:lnTo>
                  <a:pt x="268" y="345"/>
                </a:lnTo>
                <a:lnTo>
                  <a:pt x="268" y="151"/>
                </a:lnTo>
                <a:lnTo>
                  <a:pt x="264" y="137"/>
                </a:lnTo>
                <a:lnTo>
                  <a:pt x="250" y="130"/>
                </a:lnTo>
                <a:lnTo>
                  <a:pt x="17" y="130"/>
                </a:lnTo>
                <a:lnTo>
                  <a:pt x="3" y="137"/>
                </a:lnTo>
                <a:lnTo>
                  <a:pt x="0" y="151"/>
                </a:lnTo>
                <a:lnTo>
                  <a:pt x="0" y="345"/>
                </a:lnTo>
                <a:lnTo>
                  <a:pt x="3" y="360"/>
                </a:lnTo>
                <a:lnTo>
                  <a:pt x="17" y="367"/>
                </a:lnTo>
                <a:lnTo>
                  <a:pt x="31" y="360"/>
                </a:lnTo>
                <a:lnTo>
                  <a:pt x="39" y="345"/>
                </a:lnTo>
                <a:lnTo>
                  <a:pt x="39" y="180"/>
                </a:lnTo>
                <a:lnTo>
                  <a:pt x="42" y="176"/>
                </a:lnTo>
                <a:lnTo>
                  <a:pt x="46" y="176"/>
                </a:lnTo>
                <a:lnTo>
                  <a:pt x="49" y="176"/>
                </a:lnTo>
                <a:lnTo>
                  <a:pt x="53" y="180"/>
                </a:lnTo>
                <a:lnTo>
                  <a:pt x="53" y="360"/>
                </a:lnTo>
                <a:lnTo>
                  <a:pt x="53" y="585"/>
                </a:lnTo>
                <a:lnTo>
                  <a:pt x="60" y="603"/>
                </a:lnTo>
                <a:lnTo>
                  <a:pt x="77" y="617"/>
                </a:lnTo>
                <a:lnTo>
                  <a:pt x="98" y="617"/>
                </a:lnTo>
                <a:lnTo>
                  <a:pt x="113" y="603"/>
                </a:lnTo>
                <a:lnTo>
                  <a:pt x="120" y="585"/>
                </a:lnTo>
                <a:lnTo>
                  <a:pt x="120" y="374"/>
                </a:lnTo>
                <a:lnTo>
                  <a:pt x="123" y="363"/>
                </a:lnTo>
                <a:lnTo>
                  <a:pt x="134" y="360"/>
                </a:lnTo>
                <a:lnTo>
                  <a:pt x="144" y="363"/>
                </a:lnTo>
                <a:lnTo>
                  <a:pt x="148" y="374"/>
                </a:lnTo>
                <a:lnTo>
                  <a:pt x="148" y="585"/>
                </a:lnTo>
                <a:close/>
                <a:moveTo>
                  <a:pt x="74" y="56"/>
                </a:moveTo>
                <a:lnTo>
                  <a:pt x="81" y="31"/>
                </a:lnTo>
                <a:lnTo>
                  <a:pt x="95" y="10"/>
                </a:lnTo>
                <a:lnTo>
                  <a:pt x="120" y="0"/>
                </a:lnTo>
                <a:lnTo>
                  <a:pt x="148" y="0"/>
                </a:lnTo>
                <a:lnTo>
                  <a:pt x="172" y="10"/>
                </a:lnTo>
                <a:lnTo>
                  <a:pt x="187" y="31"/>
                </a:lnTo>
                <a:lnTo>
                  <a:pt x="194" y="56"/>
                </a:lnTo>
                <a:lnTo>
                  <a:pt x="187" y="81"/>
                </a:lnTo>
                <a:lnTo>
                  <a:pt x="172" y="102"/>
                </a:lnTo>
                <a:lnTo>
                  <a:pt x="148" y="113"/>
                </a:lnTo>
                <a:lnTo>
                  <a:pt x="120" y="113"/>
                </a:lnTo>
                <a:lnTo>
                  <a:pt x="95" y="102"/>
                </a:lnTo>
                <a:lnTo>
                  <a:pt x="81" y="81"/>
                </a:lnTo>
                <a:lnTo>
                  <a:pt x="7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91" name="Rectangle 68"/>
          <p:cNvSpPr>
            <a:spLocks noChangeArrowheads="1"/>
          </p:cNvSpPr>
          <p:nvPr/>
        </p:nvSpPr>
        <p:spPr bwMode="auto">
          <a:xfrm>
            <a:off x="2996395" y="2858688"/>
            <a:ext cx="12836" cy="632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92" name="Rectangle 69"/>
          <p:cNvSpPr>
            <a:spLocks noChangeArrowheads="1"/>
          </p:cNvSpPr>
          <p:nvPr/>
        </p:nvSpPr>
        <p:spPr bwMode="auto">
          <a:xfrm>
            <a:off x="3340396" y="2911890"/>
            <a:ext cx="8985" cy="1605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294" name="Freeform 71"/>
          <p:cNvSpPr>
            <a:spLocks/>
          </p:cNvSpPr>
          <p:nvPr/>
        </p:nvSpPr>
        <p:spPr bwMode="auto">
          <a:xfrm>
            <a:off x="3344246" y="2829130"/>
            <a:ext cx="969645" cy="326114"/>
          </a:xfrm>
          <a:custGeom>
            <a:avLst/>
            <a:gdLst>
              <a:gd name="T0" fmla="*/ 0 w 832"/>
              <a:gd name="T1" fmla="*/ 2147483647 h 331"/>
              <a:gd name="T2" fmla="*/ 2147483647 w 832"/>
              <a:gd name="T3" fmla="*/ 2147483647 h 331"/>
              <a:gd name="T4" fmla="*/ 2147483647 w 832"/>
              <a:gd name="T5" fmla="*/ 2147483647 h 331"/>
              <a:gd name="T6" fmla="*/ 2147483647 w 832"/>
              <a:gd name="T7" fmla="*/ 2147483647 h 331"/>
              <a:gd name="T8" fmla="*/ 2147483647 w 832"/>
              <a:gd name="T9" fmla="*/ 0 h 331"/>
              <a:gd name="T10" fmla="*/ 2147483647 w 832"/>
              <a:gd name="T11" fmla="*/ 2147483647 h 331"/>
              <a:gd name="T12" fmla="*/ 0 w 832"/>
              <a:gd name="T13" fmla="*/ 2147483647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2" h="331">
                <a:moveTo>
                  <a:pt x="0" y="250"/>
                </a:moveTo>
                <a:lnTo>
                  <a:pt x="748" y="250"/>
                </a:lnTo>
                <a:lnTo>
                  <a:pt x="748" y="331"/>
                </a:lnTo>
                <a:lnTo>
                  <a:pt x="832" y="166"/>
                </a:lnTo>
                <a:lnTo>
                  <a:pt x="748" y="0"/>
                </a:lnTo>
                <a:lnTo>
                  <a:pt x="748" y="81"/>
                </a:lnTo>
                <a:lnTo>
                  <a:pt x="0" y="8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600"/>
          </a:p>
        </p:txBody>
      </p:sp>
      <p:sp>
        <p:nvSpPr>
          <p:cNvPr id="11295" name="Rectangle 72"/>
          <p:cNvSpPr>
            <a:spLocks noChangeArrowheads="1"/>
          </p:cNvSpPr>
          <p:nvPr/>
        </p:nvSpPr>
        <p:spPr bwMode="auto">
          <a:xfrm>
            <a:off x="3494426" y="2911890"/>
            <a:ext cx="5735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>
                <a:latin typeface="Arial" charset="0"/>
              </a:rPr>
              <a:t>Creation</a:t>
            </a:r>
            <a:endParaRPr lang="de-DE" altLang="de-DE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96" name="Freeform 81"/>
          <p:cNvSpPr>
            <a:spLocks noEditPoints="1"/>
          </p:cNvSpPr>
          <p:nvPr/>
        </p:nvSpPr>
        <p:spPr bwMode="auto">
          <a:xfrm>
            <a:off x="7655795" y="4540490"/>
            <a:ext cx="337581" cy="591143"/>
          </a:xfrm>
          <a:custGeom>
            <a:avLst/>
            <a:gdLst>
              <a:gd name="T0" fmla="*/ 2147483647 w 263"/>
              <a:gd name="T1" fmla="*/ 2147483647 h 600"/>
              <a:gd name="T2" fmla="*/ 2147483647 w 263"/>
              <a:gd name="T3" fmla="*/ 2147483647 h 600"/>
              <a:gd name="T4" fmla="*/ 2147483647 w 263"/>
              <a:gd name="T5" fmla="*/ 2147483647 h 600"/>
              <a:gd name="T6" fmla="*/ 2147483647 w 263"/>
              <a:gd name="T7" fmla="*/ 2147483647 h 600"/>
              <a:gd name="T8" fmla="*/ 2147483647 w 263"/>
              <a:gd name="T9" fmla="*/ 2147483647 h 600"/>
              <a:gd name="T10" fmla="*/ 2147483647 w 263"/>
              <a:gd name="T11" fmla="*/ 2147483647 h 600"/>
              <a:gd name="T12" fmla="*/ 2147483647 w 263"/>
              <a:gd name="T13" fmla="*/ 2147483647 h 600"/>
              <a:gd name="T14" fmla="*/ 2147483647 w 263"/>
              <a:gd name="T15" fmla="*/ 2147483647 h 600"/>
              <a:gd name="T16" fmla="*/ 2147483647 w 263"/>
              <a:gd name="T17" fmla="*/ 2147483647 h 600"/>
              <a:gd name="T18" fmla="*/ 2147483647 w 263"/>
              <a:gd name="T19" fmla="*/ 2147483647 h 600"/>
              <a:gd name="T20" fmla="*/ 2147483647 w 263"/>
              <a:gd name="T21" fmla="*/ 2147483647 h 600"/>
              <a:gd name="T22" fmla="*/ 2147483647 w 263"/>
              <a:gd name="T23" fmla="*/ 2147483647 h 600"/>
              <a:gd name="T24" fmla="*/ 2147483647 w 263"/>
              <a:gd name="T25" fmla="*/ 2147483647 h 600"/>
              <a:gd name="T26" fmla="*/ 2147483647 w 263"/>
              <a:gd name="T27" fmla="*/ 2147483647 h 600"/>
              <a:gd name="T28" fmla="*/ 2147483647 w 263"/>
              <a:gd name="T29" fmla="*/ 2147483647 h 600"/>
              <a:gd name="T30" fmla="*/ 2147483647 w 263"/>
              <a:gd name="T31" fmla="*/ 2147483647 h 600"/>
              <a:gd name="T32" fmla="*/ 2147483647 w 263"/>
              <a:gd name="T33" fmla="*/ 2147483647 h 600"/>
              <a:gd name="T34" fmla="*/ 2147483647 w 263"/>
              <a:gd name="T35" fmla="*/ 2147483647 h 600"/>
              <a:gd name="T36" fmla="*/ 0 w 263"/>
              <a:gd name="T37" fmla="*/ 2147483647 h 600"/>
              <a:gd name="T38" fmla="*/ 2147483647 w 263"/>
              <a:gd name="T39" fmla="*/ 2147483647 h 600"/>
              <a:gd name="T40" fmla="*/ 2147483647 w 263"/>
              <a:gd name="T41" fmla="*/ 2147483647 h 600"/>
              <a:gd name="T42" fmla="*/ 2147483647 w 263"/>
              <a:gd name="T43" fmla="*/ 2147483647 h 600"/>
              <a:gd name="T44" fmla="*/ 2147483647 w 263"/>
              <a:gd name="T45" fmla="*/ 2147483647 h 600"/>
              <a:gd name="T46" fmla="*/ 2147483647 w 263"/>
              <a:gd name="T47" fmla="*/ 2147483647 h 600"/>
              <a:gd name="T48" fmla="*/ 2147483647 w 263"/>
              <a:gd name="T49" fmla="*/ 2147483647 h 600"/>
              <a:gd name="T50" fmla="*/ 2147483647 w 263"/>
              <a:gd name="T51" fmla="*/ 2147483647 h 600"/>
              <a:gd name="T52" fmla="*/ 2147483647 w 263"/>
              <a:gd name="T53" fmla="*/ 2147483647 h 600"/>
              <a:gd name="T54" fmla="*/ 2147483647 w 263"/>
              <a:gd name="T55" fmla="*/ 2147483647 h 600"/>
              <a:gd name="T56" fmla="*/ 2147483647 w 263"/>
              <a:gd name="T57" fmla="*/ 2147483647 h 600"/>
              <a:gd name="T58" fmla="*/ 2147483647 w 263"/>
              <a:gd name="T59" fmla="*/ 2147483647 h 600"/>
              <a:gd name="T60" fmla="*/ 2147483647 w 263"/>
              <a:gd name="T61" fmla="*/ 2147483647 h 600"/>
              <a:gd name="T62" fmla="*/ 2147483647 w 263"/>
              <a:gd name="T63" fmla="*/ 2147483647 h 600"/>
              <a:gd name="T64" fmla="*/ 2147483647 w 263"/>
              <a:gd name="T65" fmla="*/ 2147483647 h 600"/>
              <a:gd name="T66" fmla="*/ 2147483647 w 263"/>
              <a:gd name="T67" fmla="*/ 2147483647 h 600"/>
              <a:gd name="T68" fmla="*/ 2147483647 w 263"/>
              <a:gd name="T69" fmla="*/ 2147483647 h 600"/>
              <a:gd name="T70" fmla="*/ 2147483647 w 263"/>
              <a:gd name="T71" fmla="*/ 2147483647 h 600"/>
              <a:gd name="T72" fmla="*/ 2147483647 w 263"/>
              <a:gd name="T73" fmla="*/ 2147483647 h 600"/>
              <a:gd name="T74" fmla="*/ 2147483647 w 263"/>
              <a:gd name="T75" fmla="*/ 2147483647 h 600"/>
              <a:gd name="T76" fmla="*/ 2147483647 w 263"/>
              <a:gd name="T77" fmla="*/ 2147483647 h 600"/>
              <a:gd name="T78" fmla="*/ 2147483647 w 263"/>
              <a:gd name="T79" fmla="*/ 2147483647 h 600"/>
              <a:gd name="T80" fmla="*/ 2147483647 w 263"/>
              <a:gd name="T81" fmla="*/ 2147483647 h 600"/>
              <a:gd name="T82" fmla="*/ 2147483647 w 263"/>
              <a:gd name="T83" fmla="*/ 0 h 600"/>
              <a:gd name="T84" fmla="*/ 2147483647 w 263"/>
              <a:gd name="T85" fmla="*/ 2147483647 h 600"/>
              <a:gd name="T86" fmla="*/ 2147483647 w 263"/>
              <a:gd name="T87" fmla="*/ 2147483647 h 600"/>
              <a:gd name="T88" fmla="*/ 2147483647 w 263"/>
              <a:gd name="T89" fmla="*/ 2147483647 h 600"/>
              <a:gd name="T90" fmla="*/ 2147483647 w 263"/>
              <a:gd name="T91" fmla="*/ 2147483647 h 600"/>
              <a:gd name="T92" fmla="*/ 2147483647 w 263"/>
              <a:gd name="T93" fmla="*/ 2147483647 h 600"/>
              <a:gd name="T94" fmla="*/ 2147483647 w 263"/>
              <a:gd name="T95" fmla="*/ 2147483647 h 600"/>
              <a:gd name="T96" fmla="*/ 2147483647 w 263"/>
              <a:gd name="T97" fmla="*/ 2147483647 h 600"/>
              <a:gd name="T98" fmla="*/ 2147483647 w 263"/>
              <a:gd name="T99" fmla="*/ 2147483647 h 600"/>
              <a:gd name="T100" fmla="*/ 2147483647 w 263"/>
              <a:gd name="T101" fmla="*/ 2147483647 h 6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3" h="600">
                <a:moveTo>
                  <a:pt x="145" y="567"/>
                </a:moveTo>
                <a:lnTo>
                  <a:pt x="147" y="577"/>
                </a:lnTo>
                <a:lnTo>
                  <a:pt x="151" y="587"/>
                </a:lnTo>
                <a:lnTo>
                  <a:pt x="159" y="593"/>
                </a:lnTo>
                <a:lnTo>
                  <a:pt x="167" y="599"/>
                </a:lnTo>
                <a:lnTo>
                  <a:pt x="177" y="600"/>
                </a:lnTo>
                <a:lnTo>
                  <a:pt x="188" y="599"/>
                </a:lnTo>
                <a:lnTo>
                  <a:pt x="197" y="593"/>
                </a:lnTo>
                <a:lnTo>
                  <a:pt x="205" y="587"/>
                </a:lnTo>
                <a:lnTo>
                  <a:pt x="209" y="577"/>
                </a:lnTo>
                <a:lnTo>
                  <a:pt x="211" y="567"/>
                </a:lnTo>
                <a:lnTo>
                  <a:pt x="211" y="350"/>
                </a:lnTo>
                <a:lnTo>
                  <a:pt x="211" y="178"/>
                </a:lnTo>
                <a:lnTo>
                  <a:pt x="212" y="174"/>
                </a:lnTo>
                <a:lnTo>
                  <a:pt x="214" y="172"/>
                </a:lnTo>
                <a:lnTo>
                  <a:pt x="218" y="171"/>
                </a:lnTo>
                <a:lnTo>
                  <a:pt x="220" y="172"/>
                </a:lnTo>
                <a:lnTo>
                  <a:pt x="223" y="174"/>
                </a:lnTo>
                <a:lnTo>
                  <a:pt x="224" y="178"/>
                </a:lnTo>
                <a:lnTo>
                  <a:pt x="224" y="337"/>
                </a:lnTo>
                <a:lnTo>
                  <a:pt x="225" y="345"/>
                </a:lnTo>
                <a:lnTo>
                  <a:pt x="230" y="351"/>
                </a:lnTo>
                <a:lnTo>
                  <a:pt x="236" y="355"/>
                </a:lnTo>
                <a:lnTo>
                  <a:pt x="243" y="356"/>
                </a:lnTo>
                <a:lnTo>
                  <a:pt x="251" y="355"/>
                </a:lnTo>
                <a:lnTo>
                  <a:pt x="258" y="351"/>
                </a:lnTo>
                <a:lnTo>
                  <a:pt x="262" y="345"/>
                </a:lnTo>
                <a:lnTo>
                  <a:pt x="263" y="337"/>
                </a:lnTo>
                <a:lnTo>
                  <a:pt x="263" y="147"/>
                </a:lnTo>
                <a:lnTo>
                  <a:pt x="262" y="140"/>
                </a:lnTo>
                <a:lnTo>
                  <a:pt x="258" y="133"/>
                </a:lnTo>
                <a:lnTo>
                  <a:pt x="251" y="130"/>
                </a:lnTo>
                <a:lnTo>
                  <a:pt x="243" y="128"/>
                </a:lnTo>
                <a:lnTo>
                  <a:pt x="20" y="128"/>
                </a:lnTo>
                <a:lnTo>
                  <a:pt x="12" y="130"/>
                </a:lnTo>
                <a:lnTo>
                  <a:pt x="6" y="133"/>
                </a:lnTo>
                <a:lnTo>
                  <a:pt x="2" y="140"/>
                </a:lnTo>
                <a:lnTo>
                  <a:pt x="0" y="147"/>
                </a:lnTo>
                <a:lnTo>
                  <a:pt x="0" y="337"/>
                </a:lnTo>
                <a:lnTo>
                  <a:pt x="2" y="345"/>
                </a:lnTo>
                <a:lnTo>
                  <a:pt x="6" y="351"/>
                </a:lnTo>
                <a:lnTo>
                  <a:pt x="12" y="355"/>
                </a:lnTo>
                <a:lnTo>
                  <a:pt x="20" y="356"/>
                </a:lnTo>
                <a:lnTo>
                  <a:pt x="28" y="355"/>
                </a:lnTo>
                <a:lnTo>
                  <a:pt x="34" y="351"/>
                </a:lnTo>
                <a:lnTo>
                  <a:pt x="38" y="345"/>
                </a:lnTo>
                <a:lnTo>
                  <a:pt x="40" y="337"/>
                </a:lnTo>
                <a:lnTo>
                  <a:pt x="40" y="178"/>
                </a:lnTo>
                <a:lnTo>
                  <a:pt x="41" y="174"/>
                </a:lnTo>
                <a:lnTo>
                  <a:pt x="43" y="172"/>
                </a:lnTo>
                <a:lnTo>
                  <a:pt x="47" y="171"/>
                </a:lnTo>
                <a:lnTo>
                  <a:pt x="49" y="172"/>
                </a:lnTo>
                <a:lnTo>
                  <a:pt x="52" y="174"/>
                </a:lnTo>
                <a:lnTo>
                  <a:pt x="53" y="178"/>
                </a:lnTo>
                <a:lnTo>
                  <a:pt x="53" y="350"/>
                </a:lnTo>
                <a:lnTo>
                  <a:pt x="53" y="567"/>
                </a:lnTo>
                <a:lnTo>
                  <a:pt x="54" y="577"/>
                </a:lnTo>
                <a:lnTo>
                  <a:pt x="58" y="587"/>
                </a:lnTo>
                <a:lnTo>
                  <a:pt x="66" y="593"/>
                </a:lnTo>
                <a:lnTo>
                  <a:pt x="76" y="599"/>
                </a:lnTo>
                <a:lnTo>
                  <a:pt x="86" y="600"/>
                </a:lnTo>
                <a:lnTo>
                  <a:pt x="96" y="599"/>
                </a:lnTo>
                <a:lnTo>
                  <a:pt x="106" y="593"/>
                </a:lnTo>
                <a:lnTo>
                  <a:pt x="112" y="587"/>
                </a:lnTo>
                <a:lnTo>
                  <a:pt x="117" y="577"/>
                </a:lnTo>
                <a:lnTo>
                  <a:pt x="118" y="567"/>
                </a:lnTo>
                <a:lnTo>
                  <a:pt x="118" y="363"/>
                </a:lnTo>
                <a:lnTo>
                  <a:pt x="119" y="358"/>
                </a:lnTo>
                <a:lnTo>
                  <a:pt x="123" y="354"/>
                </a:lnTo>
                <a:lnTo>
                  <a:pt x="127" y="351"/>
                </a:lnTo>
                <a:lnTo>
                  <a:pt x="132" y="350"/>
                </a:lnTo>
                <a:lnTo>
                  <a:pt x="136" y="351"/>
                </a:lnTo>
                <a:lnTo>
                  <a:pt x="141" y="354"/>
                </a:lnTo>
                <a:lnTo>
                  <a:pt x="144" y="358"/>
                </a:lnTo>
                <a:lnTo>
                  <a:pt x="145" y="363"/>
                </a:lnTo>
                <a:lnTo>
                  <a:pt x="145" y="567"/>
                </a:lnTo>
                <a:close/>
                <a:moveTo>
                  <a:pt x="73" y="56"/>
                </a:moveTo>
                <a:lnTo>
                  <a:pt x="75" y="43"/>
                </a:lnTo>
                <a:lnTo>
                  <a:pt x="80" y="30"/>
                </a:lnTo>
                <a:lnTo>
                  <a:pt x="88" y="19"/>
                </a:lnTo>
                <a:lnTo>
                  <a:pt x="99" y="10"/>
                </a:lnTo>
                <a:lnTo>
                  <a:pt x="111" y="4"/>
                </a:lnTo>
                <a:lnTo>
                  <a:pt x="124" y="0"/>
                </a:lnTo>
                <a:lnTo>
                  <a:pt x="139" y="0"/>
                </a:lnTo>
                <a:lnTo>
                  <a:pt x="153" y="4"/>
                </a:lnTo>
                <a:lnTo>
                  <a:pt x="165" y="10"/>
                </a:lnTo>
                <a:lnTo>
                  <a:pt x="176" y="19"/>
                </a:lnTo>
                <a:lnTo>
                  <a:pt x="183" y="30"/>
                </a:lnTo>
                <a:lnTo>
                  <a:pt x="188" y="43"/>
                </a:lnTo>
                <a:lnTo>
                  <a:pt x="190" y="56"/>
                </a:lnTo>
                <a:lnTo>
                  <a:pt x="188" y="70"/>
                </a:lnTo>
                <a:lnTo>
                  <a:pt x="183" y="83"/>
                </a:lnTo>
                <a:lnTo>
                  <a:pt x="176" y="95"/>
                </a:lnTo>
                <a:lnTo>
                  <a:pt x="165" y="103"/>
                </a:lnTo>
                <a:lnTo>
                  <a:pt x="153" y="110"/>
                </a:lnTo>
                <a:lnTo>
                  <a:pt x="139" y="114"/>
                </a:lnTo>
                <a:lnTo>
                  <a:pt x="124" y="114"/>
                </a:lnTo>
                <a:lnTo>
                  <a:pt x="111" y="110"/>
                </a:lnTo>
                <a:lnTo>
                  <a:pt x="99" y="103"/>
                </a:lnTo>
                <a:lnTo>
                  <a:pt x="88" y="95"/>
                </a:lnTo>
                <a:lnTo>
                  <a:pt x="80" y="83"/>
                </a:lnTo>
                <a:lnTo>
                  <a:pt x="75" y="70"/>
                </a:lnTo>
                <a:lnTo>
                  <a:pt x="7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z="1600"/>
          </a:p>
        </p:txBody>
      </p:sp>
      <p:pic>
        <p:nvPicPr>
          <p:cNvPr id="11297" name="Picture 87" descr="BD000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85" y="4379895"/>
            <a:ext cx="350418" cy="26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98" name="Gruppieren 94"/>
          <p:cNvGrpSpPr>
            <a:grpSpLocks/>
          </p:cNvGrpSpPr>
          <p:nvPr/>
        </p:nvGrpSpPr>
        <p:grpSpPr bwMode="auto">
          <a:xfrm>
            <a:off x="5772781" y="4410436"/>
            <a:ext cx="2094804" cy="974402"/>
            <a:chOff x="5015368" y="4825136"/>
            <a:chExt cx="1135063" cy="1235075"/>
          </a:xfrm>
        </p:grpSpPr>
        <p:sp>
          <p:nvSpPr>
            <p:cNvPr id="11318" name="Freeform 18"/>
            <p:cNvSpPr>
              <a:spLocks noEditPoints="1"/>
            </p:cNvSpPr>
            <p:nvPr/>
          </p:nvSpPr>
          <p:spPr bwMode="auto">
            <a:xfrm>
              <a:off x="5062993" y="5949086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w 1588"/>
                <a:gd name="T13" fmla="*/ 0 h 1588"/>
                <a:gd name="T14" fmla="*/ 0 w 1588"/>
                <a:gd name="T15" fmla="*/ 0 h 1588"/>
                <a:gd name="T16" fmla="*/ 0 w 1588"/>
                <a:gd name="T17" fmla="*/ 0 h 1588"/>
                <a:gd name="T18" fmla="*/ 0 w 1588"/>
                <a:gd name="T19" fmla="*/ 0 h 1588"/>
                <a:gd name="T20" fmla="*/ 0 w 1588"/>
                <a:gd name="T21" fmla="*/ 0 h 1588"/>
                <a:gd name="T22" fmla="*/ 0 w 1588"/>
                <a:gd name="T23" fmla="*/ 0 h 1588"/>
                <a:gd name="T24" fmla="*/ 0 w 1588"/>
                <a:gd name="T25" fmla="*/ 0 h 1588"/>
                <a:gd name="T26" fmla="*/ 0 w 1588"/>
                <a:gd name="T27" fmla="*/ 0 h 1588"/>
                <a:gd name="T28" fmla="*/ 0 w 1588"/>
                <a:gd name="T29" fmla="*/ 0 h 1588"/>
                <a:gd name="T30" fmla="*/ 0 w 1588"/>
                <a:gd name="T31" fmla="*/ 0 h 1588"/>
                <a:gd name="T32" fmla="*/ 0 w 1588"/>
                <a:gd name="T33" fmla="*/ 0 h 1588"/>
                <a:gd name="T34" fmla="*/ 0 w 1588"/>
                <a:gd name="T35" fmla="*/ 0 h 1588"/>
                <a:gd name="T36" fmla="*/ 0 w 1588"/>
                <a:gd name="T37" fmla="*/ 0 h 1588"/>
                <a:gd name="T38" fmla="*/ 0 w 1588"/>
                <a:gd name="T39" fmla="*/ 0 h 1588"/>
                <a:gd name="T40" fmla="*/ 0 w 1588"/>
                <a:gd name="T41" fmla="*/ 0 h 1588"/>
                <a:gd name="T42" fmla="*/ 0 w 1588"/>
                <a:gd name="T43" fmla="*/ 0 h 1588"/>
                <a:gd name="T44" fmla="*/ 0 w 1588"/>
                <a:gd name="T45" fmla="*/ 0 h 1588"/>
                <a:gd name="T46" fmla="*/ 0 w 1588"/>
                <a:gd name="T47" fmla="*/ 0 h 1588"/>
                <a:gd name="T48" fmla="*/ 0 w 1588"/>
                <a:gd name="T49" fmla="*/ 0 h 1588"/>
                <a:gd name="T50" fmla="*/ 0 w 1588"/>
                <a:gd name="T51" fmla="*/ 0 h 1588"/>
                <a:gd name="T52" fmla="*/ 0 w 1588"/>
                <a:gd name="T53" fmla="*/ 0 h 1588"/>
                <a:gd name="T54" fmla="*/ 0 w 1588"/>
                <a:gd name="T55" fmla="*/ 0 h 1588"/>
                <a:gd name="T56" fmla="*/ 0 w 1588"/>
                <a:gd name="T57" fmla="*/ 0 h 15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19" name="Freeform 19"/>
            <p:cNvSpPr>
              <a:spLocks noEditPoints="1"/>
            </p:cNvSpPr>
            <p:nvPr/>
          </p:nvSpPr>
          <p:spPr bwMode="auto">
            <a:xfrm>
              <a:off x="5062993" y="5949086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w 1588"/>
                <a:gd name="T13" fmla="*/ 0 h 1588"/>
                <a:gd name="T14" fmla="*/ 0 w 1588"/>
                <a:gd name="T15" fmla="*/ 0 h 1588"/>
                <a:gd name="T16" fmla="*/ 0 w 1588"/>
                <a:gd name="T17" fmla="*/ 0 h 1588"/>
                <a:gd name="T18" fmla="*/ 0 w 1588"/>
                <a:gd name="T19" fmla="*/ 0 h 1588"/>
                <a:gd name="T20" fmla="*/ 0 w 1588"/>
                <a:gd name="T21" fmla="*/ 0 h 1588"/>
                <a:gd name="T22" fmla="*/ 0 w 1588"/>
                <a:gd name="T23" fmla="*/ 0 h 1588"/>
                <a:gd name="T24" fmla="*/ 0 w 1588"/>
                <a:gd name="T25" fmla="*/ 0 h 1588"/>
                <a:gd name="T26" fmla="*/ 0 w 1588"/>
                <a:gd name="T27" fmla="*/ 0 h 1588"/>
                <a:gd name="T28" fmla="*/ 0 w 1588"/>
                <a:gd name="T29" fmla="*/ 0 h 1588"/>
                <a:gd name="T30" fmla="*/ 0 w 1588"/>
                <a:gd name="T31" fmla="*/ 0 h 1588"/>
                <a:gd name="T32" fmla="*/ 0 w 1588"/>
                <a:gd name="T33" fmla="*/ 0 h 1588"/>
                <a:gd name="T34" fmla="*/ 0 w 1588"/>
                <a:gd name="T35" fmla="*/ 0 h 1588"/>
                <a:gd name="T36" fmla="*/ 0 w 1588"/>
                <a:gd name="T37" fmla="*/ 0 h 1588"/>
                <a:gd name="T38" fmla="*/ 0 w 1588"/>
                <a:gd name="T39" fmla="*/ 0 h 1588"/>
                <a:gd name="T40" fmla="*/ 0 w 1588"/>
                <a:gd name="T41" fmla="*/ 0 h 1588"/>
                <a:gd name="T42" fmla="*/ 0 w 1588"/>
                <a:gd name="T43" fmla="*/ 0 h 1588"/>
                <a:gd name="T44" fmla="*/ 0 w 1588"/>
                <a:gd name="T45" fmla="*/ 0 h 1588"/>
                <a:gd name="T46" fmla="*/ 0 w 1588"/>
                <a:gd name="T47" fmla="*/ 0 h 1588"/>
                <a:gd name="T48" fmla="*/ 0 w 1588"/>
                <a:gd name="T49" fmla="*/ 0 h 1588"/>
                <a:gd name="T50" fmla="*/ 0 w 1588"/>
                <a:gd name="T51" fmla="*/ 0 h 1588"/>
                <a:gd name="T52" fmla="*/ 0 w 1588"/>
                <a:gd name="T53" fmla="*/ 0 h 1588"/>
                <a:gd name="T54" fmla="*/ 0 w 1588"/>
                <a:gd name="T55" fmla="*/ 0 h 1588"/>
                <a:gd name="T56" fmla="*/ 0 w 1588"/>
                <a:gd name="T57" fmla="*/ 0 h 15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20" name="Freeform 20"/>
            <p:cNvSpPr>
              <a:spLocks noEditPoints="1"/>
            </p:cNvSpPr>
            <p:nvPr/>
          </p:nvSpPr>
          <p:spPr bwMode="auto">
            <a:xfrm>
              <a:off x="5062993" y="5949086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w 1588"/>
                <a:gd name="T13" fmla="*/ 0 h 1588"/>
                <a:gd name="T14" fmla="*/ 0 w 1588"/>
                <a:gd name="T15" fmla="*/ 0 h 1588"/>
                <a:gd name="T16" fmla="*/ 0 w 1588"/>
                <a:gd name="T17" fmla="*/ 0 h 1588"/>
                <a:gd name="T18" fmla="*/ 0 w 1588"/>
                <a:gd name="T19" fmla="*/ 0 h 1588"/>
                <a:gd name="T20" fmla="*/ 0 w 1588"/>
                <a:gd name="T21" fmla="*/ 0 h 1588"/>
                <a:gd name="T22" fmla="*/ 0 w 1588"/>
                <a:gd name="T23" fmla="*/ 0 h 1588"/>
                <a:gd name="T24" fmla="*/ 0 w 1588"/>
                <a:gd name="T25" fmla="*/ 0 h 1588"/>
                <a:gd name="T26" fmla="*/ 0 w 1588"/>
                <a:gd name="T27" fmla="*/ 0 h 1588"/>
                <a:gd name="T28" fmla="*/ 0 w 1588"/>
                <a:gd name="T29" fmla="*/ 0 h 1588"/>
                <a:gd name="T30" fmla="*/ 0 w 1588"/>
                <a:gd name="T31" fmla="*/ 0 h 1588"/>
                <a:gd name="T32" fmla="*/ 0 w 1588"/>
                <a:gd name="T33" fmla="*/ 0 h 1588"/>
                <a:gd name="T34" fmla="*/ 0 w 1588"/>
                <a:gd name="T35" fmla="*/ 0 h 1588"/>
                <a:gd name="T36" fmla="*/ 0 w 1588"/>
                <a:gd name="T37" fmla="*/ 0 h 1588"/>
                <a:gd name="T38" fmla="*/ 0 w 1588"/>
                <a:gd name="T39" fmla="*/ 0 h 1588"/>
                <a:gd name="T40" fmla="*/ 0 w 1588"/>
                <a:gd name="T41" fmla="*/ 0 h 1588"/>
                <a:gd name="T42" fmla="*/ 0 w 1588"/>
                <a:gd name="T43" fmla="*/ 0 h 1588"/>
                <a:gd name="T44" fmla="*/ 0 w 1588"/>
                <a:gd name="T45" fmla="*/ 0 h 1588"/>
                <a:gd name="T46" fmla="*/ 0 w 1588"/>
                <a:gd name="T47" fmla="*/ 0 h 1588"/>
                <a:gd name="T48" fmla="*/ 0 w 1588"/>
                <a:gd name="T49" fmla="*/ 0 h 1588"/>
                <a:gd name="T50" fmla="*/ 0 w 1588"/>
                <a:gd name="T51" fmla="*/ 0 h 1588"/>
                <a:gd name="T52" fmla="*/ 0 w 1588"/>
                <a:gd name="T53" fmla="*/ 0 h 1588"/>
                <a:gd name="T54" fmla="*/ 0 w 1588"/>
                <a:gd name="T55" fmla="*/ 0 h 1588"/>
                <a:gd name="T56" fmla="*/ 0 w 1588"/>
                <a:gd name="T57" fmla="*/ 0 h 15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21" name="Rectangle 21"/>
            <p:cNvSpPr>
              <a:spLocks noChangeArrowheads="1"/>
            </p:cNvSpPr>
            <p:nvPr/>
          </p:nvSpPr>
          <p:spPr bwMode="auto">
            <a:xfrm>
              <a:off x="5040768" y="5931624"/>
              <a:ext cx="44450" cy="39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22" name="Rectangle 73"/>
            <p:cNvSpPr>
              <a:spLocks noChangeArrowheads="1"/>
            </p:cNvSpPr>
            <p:nvPr/>
          </p:nvSpPr>
          <p:spPr bwMode="auto">
            <a:xfrm>
              <a:off x="6139318" y="5796686"/>
              <a:ext cx="11113" cy="263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23" name="Freeform 77"/>
            <p:cNvSpPr>
              <a:spLocks noEditPoints="1"/>
            </p:cNvSpPr>
            <p:nvPr/>
          </p:nvSpPr>
          <p:spPr bwMode="auto">
            <a:xfrm>
              <a:off x="5034418" y="5839549"/>
              <a:ext cx="1588" cy="158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2147483647 w 1"/>
                <a:gd name="T13" fmla="*/ 2147483647 h 1"/>
                <a:gd name="T14" fmla="*/ 2147483647 w 1"/>
                <a:gd name="T15" fmla="*/ 2147483647 h 1"/>
                <a:gd name="T16" fmla="*/ 2147483647 w 1"/>
                <a:gd name="T17" fmla="*/ 2147483647 h 1"/>
                <a:gd name="T18" fmla="*/ 2147483647 w 1"/>
                <a:gd name="T19" fmla="*/ 0 h 1"/>
                <a:gd name="T20" fmla="*/ 2147483647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2147483647 h 1"/>
                <a:gd name="T28" fmla="*/ 0 w 1"/>
                <a:gd name="T29" fmla="*/ 2147483647 h 1"/>
                <a:gd name="T30" fmla="*/ 0 w 1"/>
                <a:gd name="T31" fmla="*/ 2147483647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2147483647 h 1"/>
                <a:gd name="T40" fmla="*/ 0 w 1"/>
                <a:gd name="T41" fmla="*/ 2147483647 h 1"/>
                <a:gd name="T42" fmla="*/ 0 w 1"/>
                <a:gd name="T43" fmla="*/ 2147483647 h 1"/>
                <a:gd name="T44" fmla="*/ 0 w 1"/>
                <a:gd name="T45" fmla="*/ 2147483647 h 1"/>
                <a:gd name="T46" fmla="*/ 0 w 1"/>
                <a:gd name="T47" fmla="*/ 2147483647 h 1"/>
                <a:gd name="T48" fmla="*/ 0 w 1"/>
                <a:gd name="T49" fmla="*/ 2147483647 h 1"/>
                <a:gd name="T50" fmla="*/ 0 w 1"/>
                <a:gd name="T51" fmla="*/ 2147483647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24" name="Freeform 78"/>
            <p:cNvSpPr>
              <a:spLocks noEditPoints="1"/>
            </p:cNvSpPr>
            <p:nvPr/>
          </p:nvSpPr>
          <p:spPr bwMode="auto">
            <a:xfrm>
              <a:off x="5034418" y="5839549"/>
              <a:ext cx="1588" cy="158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2147483647 w 1"/>
                <a:gd name="T13" fmla="*/ 2147483647 h 1"/>
                <a:gd name="T14" fmla="*/ 2147483647 w 1"/>
                <a:gd name="T15" fmla="*/ 2147483647 h 1"/>
                <a:gd name="T16" fmla="*/ 2147483647 w 1"/>
                <a:gd name="T17" fmla="*/ 2147483647 h 1"/>
                <a:gd name="T18" fmla="*/ 2147483647 w 1"/>
                <a:gd name="T19" fmla="*/ 0 h 1"/>
                <a:gd name="T20" fmla="*/ 2147483647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2147483647 h 1"/>
                <a:gd name="T28" fmla="*/ 0 w 1"/>
                <a:gd name="T29" fmla="*/ 2147483647 h 1"/>
                <a:gd name="T30" fmla="*/ 0 w 1"/>
                <a:gd name="T31" fmla="*/ 2147483647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2147483647 h 1"/>
                <a:gd name="T40" fmla="*/ 0 w 1"/>
                <a:gd name="T41" fmla="*/ 2147483647 h 1"/>
                <a:gd name="T42" fmla="*/ 0 w 1"/>
                <a:gd name="T43" fmla="*/ 2147483647 h 1"/>
                <a:gd name="T44" fmla="*/ 0 w 1"/>
                <a:gd name="T45" fmla="*/ 2147483647 h 1"/>
                <a:gd name="T46" fmla="*/ 0 w 1"/>
                <a:gd name="T47" fmla="*/ 2147483647 h 1"/>
                <a:gd name="T48" fmla="*/ 0 w 1"/>
                <a:gd name="T49" fmla="*/ 2147483647 h 1"/>
                <a:gd name="T50" fmla="*/ 0 w 1"/>
                <a:gd name="T51" fmla="*/ 2147483647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25" name="Freeform 79"/>
            <p:cNvSpPr>
              <a:spLocks noEditPoints="1"/>
            </p:cNvSpPr>
            <p:nvPr/>
          </p:nvSpPr>
          <p:spPr bwMode="auto">
            <a:xfrm>
              <a:off x="5034418" y="5839549"/>
              <a:ext cx="1588" cy="158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2147483647 w 1"/>
                <a:gd name="T11" fmla="*/ 0 h 1"/>
                <a:gd name="T12" fmla="*/ 2147483647 w 1"/>
                <a:gd name="T13" fmla="*/ 2147483647 h 1"/>
                <a:gd name="T14" fmla="*/ 2147483647 w 1"/>
                <a:gd name="T15" fmla="*/ 2147483647 h 1"/>
                <a:gd name="T16" fmla="*/ 2147483647 w 1"/>
                <a:gd name="T17" fmla="*/ 2147483647 h 1"/>
                <a:gd name="T18" fmla="*/ 2147483647 w 1"/>
                <a:gd name="T19" fmla="*/ 0 h 1"/>
                <a:gd name="T20" fmla="*/ 2147483647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2147483647 h 1"/>
                <a:gd name="T28" fmla="*/ 0 w 1"/>
                <a:gd name="T29" fmla="*/ 2147483647 h 1"/>
                <a:gd name="T30" fmla="*/ 0 w 1"/>
                <a:gd name="T31" fmla="*/ 2147483647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2147483647 h 1"/>
                <a:gd name="T40" fmla="*/ 0 w 1"/>
                <a:gd name="T41" fmla="*/ 2147483647 h 1"/>
                <a:gd name="T42" fmla="*/ 0 w 1"/>
                <a:gd name="T43" fmla="*/ 2147483647 h 1"/>
                <a:gd name="T44" fmla="*/ 0 w 1"/>
                <a:gd name="T45" fmla="*/ 2147483647 h 1"/>
                <a:gd name="T46" fmla="*/ 0 w 1"/>
                <a:gd name="T47" fmla="*/ 2147483647 h 1"/>
                <a:gd name="T48" fmla="*/ 0 w 1"/>
                <a:gd name="T49" fmla="*/ 2147483647 h 1"/>
                <a:gd name="T50" fmla="*/ 0 w 1"/>
                <a:gd name="T51" fmla="*/ 2147483647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11326" name="Rectangle 80"/>
            <p:cNvSpPr>
              <a:spLocks noChangeArrowheads="1"/>
            </p:cNvSpPr>
            <p:nvPr/>
          </p:nvSpPr>
          <p:spPr bwMode="auto">
            <a:xfrm>
              <a:off x="5015368" y="5820499"/>
              <a:ext cx="39688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27" name="Rectangle 86"/>
            <p:cNvSpPr>
              <a:spLocks noChangeArrowheads="1"/>
            </p:cNvSpPr>
            <p:nvPr/>
          </p:nvSpPr>
          <p:spPr bwMode="auto">
            <a:xfrm>
              <a:off x="6099631" y="5690324"/>
              <a:ext cx="11112" cy="25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28" name="AutoShape 89"/>
            <p:cNvSpPr>
              <a:spLocks noChangeArrowheads="1"/>
            </p:cNvSpPr>
            <p:nvPr/>
          </p:nvSpPr>
          <p:spPr bwMode="auto">
            <a:xfrm>
              <a:off x="5463043" y="5129936"/>
              <a:ext cx="452438" cy="638175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rgbClr val="96969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329" name="Rectangle 90"/>
            <p:cNvSpPr>
              <a:spLocks noChangeArrowheads="1"/>
            </p:cNvSpPr>
            <p:nvPr/>
          </p:nvSpPr>
          <p:spPr bwMode="auto">
            <a:xfrm rot="16200000" flipH="1">
              <a:off x="5212218" y="5294634"/>
              <a:ext cx="1079499" cy="140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1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99" name="Rechteck 92"/>
          <p:cNvSpPr>
            <a:spLocks noChangeArrowheads="1"/>
          </p:cNvSpPr>
          <p:nvPr/>
        </p:nvSpPr>
        <p:spPr bwMode="auto">
          <a:xfrm>
            <a:off x="4611803" y="4558762"/>
            <a:ext cx="1743103" cy="534984"/>
          </a:xfrm>
          <a:prstGeom prst="rect">
            <a:avLst/>
          </a:prstGeom>
          <a:solidFill>
            <a:srgbClr val="00B8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300" name="Rectangle 91"/>
          <p:cNvSpPr>
            <a:spLocks noChangeArrowheads="1"/>
          </p:cNvSpPr>
          <p:nvPr/>
        </p:nvSpPr>
        <p:spPr bwMode="auto">
          <a:xfrm>
            <a:off x="5187229" y="4645278"/>
            <a:ext cx="592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latin typeface="Arial" charset="0"/>
              </a:rPr>
              <a:t>User </a:t>
            </a:r>
            <a:br>
              <a:rPr lang="de-DE" altLang="de-DE" sz="1200" dirty="0">
                <a:latin typeface="Arial" charset="0"/>
              </a:rPr>
            </a:br>
            <a:r>
              <a:rPr lang="de-DE" altLang="de-DE" sz="1200" dirty="0">
                <a:latin typeface="Arial" charset="0"/>
              </a:rPr>
              <a:t>Interface</a:t>
            </a:r>
          </a:p>
        </p:txBody>
      </p:sp>
      <p:sp>
        <p:nvSpPr>
          <p:cNvPr id="11301" name="Rechteck 95"/>
          <p:cNvSpPr>
            <a:spLocks noChangeArrowheads="1"/>
          </p:cNvSpPr>
          <p:nvPr/>
        </p:nvSpPr>
        <p:spPr bwMode="auto">
          <a:xfrm>
            <a:off x="6549348" y="4483346"/>
            <a:ext cx="8932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r>
              <a:rPr lang="de-DE" altLang="de-DE" sz="1200" dirty="0">
                <a:latin typeface="Arial" charset="0"/>
              </a:rPr>
              <a:t>Interaction</a:t>
            </a:r>
          </a:p>
        </p:txBody>
      </p:sp>
      <p:sp>
        <p:nvSpPr>
          <p:cNvPr id="11314" name="Pfeil nach rechts 100"/>
          <p:cNvSpPr>
            <a:spLocks noChangeArrowheads="1"/>
          </p:cNvSpPr>
          <p:nvPr/>
        </p:nvSpPr>
        <p:spPr bwMode="auto">
          <a:xfrm flipH="1">
            <a:off x="8101976" y="4632199"/>
            <a:ext cx="546928" cy="313157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C00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315" name="Pfeil nach rechts 101"/>
          <p:cNvSpPr>
            <a:spLocks noChangeArrowheads="1"/>
          </p:cNvSpPr>
          <p:nvPr/>
        </p:nvSpPr>
        <p:spPr bwMode="auto">
          <a:xfrm rot="1617542" flipH="1">
            <a:off x="7170601" y="5045479"/>
            <a:ext cx="960109" cy="325627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 sz="1600">
              <a:solidFill>
                <a:schemeClr val="bg1"/>
              </a:solidFill>
            </a:endParaRPr>
          </a:p>
        </p:txBody>
      </p:sp>
      <p:sp>
        <p:nvSpPr>
          <p:cNvPr id="11316" name="Rectangle 25"/>
          <p:cNvSpPr>
            <a:spLocks noChangeArrowheads="1"/>
          </p:cNvSpPr>
          <p:nvPr/>
        </p:nvSpPr>
        <p:spPr bwMode="auto">
          <a:xfrm>
            <a:off x="8684086" y="4603451"/>
            <a:ext cx="8039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latin typeface="Arial" charset="0"/>
              </a:rPr>
              <a:t>Information </a:t>
            </a:r>
            <a:br>
              <a:rPr lang="de-DE" altLang="de-DE" sz="1200" dirty="0">
                <a:latin typeface="Arial" charset="0"/>
              </a:rPr>
            </a:br>
            <a:r>
              <a:rPr lang="de-DE" altLang="de-DE" sz="1200" dirty="0" err="1">
                <a:latin typeface="Arial" charset="0"/>
              </a:rPr>
              <a:t>Behavior</a:t>
            </a:r>
            <a:endParaRPr lang="de-DE" altLang="de-DE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317" name="Rectangle 25"/>
          <p:cNvSpPr>
            <a:spLocks noChangeArrowheads="1"/>
          </p:cNvSpPr>
          <p:nvPr/>
        </p:nvSpPr>
        <p:spPr bwMode="auto">
          <a:xfrm>
            <a:off x="8218397" y="5096843"/>
            <a:ext cx="710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latin typeface="Arial" charset="0"/>
              </a:rPr>
              <a:t>Human-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latin typeface="Arial" charset="0"/>
              </a:rPr>
              <a:t>Computer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Arial" charset="0"/>
              </a:rPr>
              <a:t>Interaction</a:t>
            </a:r>
            <a:endParaRPr lang="de-DE" altLang="de-DE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" name="Rectangle 25"/>
          <p:cNvSpPr>
            <a:spLocks noChangeArrowheads="1"/>
          </p:cNvSpPr>
          <p:nvPr/>
        </p:nvSpPr>
        <p:spPr bwMode="auto">
          <a:xfrm>
            <a:off x="8819176" y="5721003"/>
            <a:ext cx="28180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hr-HR" altLang="de-DE" sz="1700" dirty="0" smtClean="0">
                <a:latin typeface="Arial" charset="0"/>
              </a:rPr>
              <a:t>Interakcija čovjek – računalo </a:t>
            </a:r>
            <a:endParaRPr lang="de-DE" altLang="de-DE" sz="1700" dirty="0">
              <a:latin typeface="Arial" charset="0"/>
            </a:endParaRPr>
          </a:p>
        </p:txBody>
      </p:sp>
      <p:grpSp>
        <p:nvGrpSpPr>
          <p:cNvPr id="111" name="Gruppieren 110"/>
          <p:cNvGrpSpPr>
            <a:grpSpLocks/>
          </p:cNvGrpSpPr>
          <p:nvPr/>
        </p:nvGrpSpPr>
        <p:grpSpPr bwMode="auto">
          <a:xfrm>
            <a:off x="1043709" y="1556792"/>
            <a:ext cx="7884619" cy="2567132"/>
            <a:chOff x="-498486" y="104636"/>
            <a:chExt cx="8756989" cy="4135336"/>
          </a:xfrm>
        </p:grpSpPr>
        <p:sp>
          <p:nvSpPr>
            <p:cNvPr id="11310" name="Pfeil nach rechts 98"/>
            <p:cNvSpPr>
              <a:spLocks noChangeArrowheads="1"/>
            </p:cNvSpPr>
            <p:nvPr/>
          </p:nvSpPr>
          <p:spPr bwMode="auto">
            <a:xfrm flipH="1">
              <a:off x="5245036" y="2076629"/>
              <a:ext cx="1900585" cy="537736"/>
            </a:xfrm>
            <a:prstGeom prst="rightArrow">
              <a:avLst>
                <a:gd name="adj1" fmla="val 50000"/>
                <a:gd name="adj2" fmla="val 5000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11" name="Rectangle 25"/>
            <p:cNvSpPr>
              <a:spLocks noChangeArrowheads="1"/>
            </p:cNvSpPr>
            <p:nvPr/>
          </p:nvSpPr>
          <p:spPr bwMode="auto">
            <a:xfrm>
              <a:off x="7236703" y="2066925"/>
              <a:ext cx="1021800" cy="59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>
                  <a:latin typeface="Arial" charset="0"/>
                </a:rPr>
                <a:t>Knowledge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 err="1">
                  <a:latin typeface="Arial" charset="0"/>
                </a:rPr>
                <a:t>organisation</a:t>
              </a:r>
              <a:endParaRPr lang="de-DE" altLang="de-DE" sz="16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12" name="Rectangle 25"/>
            <p:cNvSpPr>
              <a:spLocks noChangeArrowheads="1"/>
            </p:cNvSpPr>
            <p:nvPr/>
          </p:nvSpPr>
          <p:spPr bwMode="auto">
            <a:xfrm>
              <a:off x="1101725" y="3645023"/>
              <a:ext cx="1096470" cy="59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>
                  <a:latin typeface="Arial" charset="0"/>
                </a:rPr>
                <a:t>Information </a:t>
              </a:r>
              <a:br>
                <a:rPr lang="de-DE" altLang="de-DE" sz="1200" dirty="0">
                  <a:latin typeface="Arial" charset="0"/>
                </a:rPr>
              </a:br>
              <a:r>
                <a:rPr lang="de-DE" altLang="de-DE" sz="1200" dirty="0">
                  <a:latin typeface="Arial" charset="0"/>
                </a:rPr>
                <a:t>Management</a:t>
              </a:r>
              <a:endParaRPr lang="de-DE" altLang="de-DE" sz="16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13" name="Pfeil nach rechts 108"/>
            <p:cNvSpPr>
              <a:spLocks noChangeArrowheads="1"/>
            </p:cNvSpPr>
            <p:nvPr/>
          </p:nvSpPr>
          <p:spPr bwMode="auto">
            <a:xfrm rot="5400000" flipH="1">
              <a:off x="1291538" y="2862157"/>
              <a:ext cx="950292" cy="504754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-498486" y="104636"/>
              <a:ext cx="4744054" cy="42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r-HR" altLang="de-DE" sz="1700" dirty="0" smtClean="0">
                  <a:latin typeface="Arial" charset="0"/>
                </a:rPr>
                <a:t>Znanstveno komuniciranje i </a:t>
              </a:r>
              <a:r>
                <a:rPr lang="hr-HR" altLang="de-DE" sz="1700" dirty="0" err="1" smtClean="0">
                  <a:latin typeface="Arial" charset="0"/>
                </a:rPr>
                <a:t>infometrija</a:t>
              </a:r>
              <a:endParaRPr lang="de-DE" altLang="de-DE" sz="1700" dirty="0">
                <a:latin typeface="Arial" charset="0"/>
              </a:endParaRPr>
            </a:p>
          </p:txBody>
        </p:sp>
      </p:grpSp>
      <p:grpSp>
        <p:nvGrpSpPr>
          <p:cNvPr id="112" name="Gruppieren 111"/>
          <p:cNvGrpSpPr>
            <a:grpSpLocks/>
          </p:cNvGrpSpPr>
          <p:nvPr/>
        </p:nvGrpSpPr>
        <p:grpSpPr bwMode="auto">
          <a:xfrm>
            <a:off x="6549349" y="3436038"/>
            <a:ext cx="2494321" cy="920213"/>
            <a:chOff x="5316378" y="3132494"/>
            <a:chExt cx="3085280" cy="1482314"/>
          </a:xfrm>
        </p:grpSpPr>
        <p:sp>
          <p:nvSpPr>
            <p:cNvPr id="11306" name="Pfeil nach rechts 97"/>
            <p:cNvSpPr>
              <a:spLocks noChangeArrowheads="1"/>
            </p:cNvSpPr>
            <p:nvPr/>
          </p:nvSpPr>
          <p:spPr bwMode="auto">
            <a:xfrm flipH="1">
              <a:off x="5316379" y="3148226"/>
              <a:ext cx="1900585" cy="537736"/>
            </a:xfrm>
            <a:prstGeom prst="rightArrow">
              <a:avLst>
                <a:gd name="adj1" fmla="val 50000"/>
                <a:gd name="adj2" fmla="val 5000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07" name="Pfeil nach rechts 99"/>
            <p:cNvSpPr>
              <a:spLocks noChangeArrowheads="1"/>
            </p:cNvSpPr>
            <p:nvPr/>
          </p:nvSpPr>
          <p:spPr bwMode="auto">
            <a:xfrm flipH="1">
              <a:off x="5316378" y="4077072"/>
              <a:ext cx="1900585" cy="537736"/>
            </a:xfrm>
            <a:prstGeom prst="rightArrow">
              <a:avLst>
                <a:gd name="adj1" fmla="val 50000"/>
                <a:gd name="adj2" fmla="val 50006"/>
              </a:avLst>
            </a:prstGeom>
            <a:solidFill>
              <a:srgbClr val="C000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ahoma" pitchFamily="34" charset="0"/>
                <a:buNone/>
              </a:pPr>
              <a:endParaRPr lang="de-DE" altLang="de-DE" sz="1600">
                <a:solidFill>
                  <a:schemeClr val="bg1"/>
                </a:solidFill>
              </a:endParaRPr>
            </a:p>
          </p:txBody>
        </p:sp>
        <p:sp>
          <p:nvSpPr>
            <p:cNvPr id="11308" name="Rectangle 25"/>
            <p:cNvSpPr>
              <a:spLocks noChangeArrowheads="1"/>
            </p:cNvSpPr>
            <p:nvPr/>
          </p:nvSpPr>
          <p:spPr bwMode="auto">
            <a:xfrm>
              <a:off x="7315504" y="3132494"/>
              <a:ext cx="994449" cy="594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>
                  <a:latin typeface="Arial" charset="0"/>
                </a:rPr>
                <a:t>Information </a:t>
              </a:r>
              <a:br>
                <a:rPr lang="de-DE" altLang="de-DE" sz="1200">
                  <a:latin typeface="Arial" charset="0"/>
                </a:rPr>
              </a:br>
              <a:r>
                <a:rPr lang="de-DE" altLang="de-DE" sz="1200">
                  <a:latin typeface="Arial" charset="0"/>
                </a:rPr>
                <a:t>Retrieval</a:t>
              </a:r>
              <a:endParaRPr lang="de-DE" altLang="de-DE" sz="1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09" name="Rectangle 25"/>
            <p:cNvSpPr>
              <a:spLocks noChangeArrowheads="1"/>
            </p:cNvSpPr>
            <p:nvPr/>
          </p:nvSpPr>
          <p:spPr bwMode="auto">
            <a:xfrm>
              <a:off x="7306270" y="3985900"/>
              <a:ext cx="1095388" cy="594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3pPr>
              <a:lvl4pPr marL="1600200" indent="-228600" eaLnBrk="0" hangingPunct="0">
                <a:spcBef>
                  <a:spcPts val="450"/>
                </a:spcBef>
                <a:buChar char="–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4pPr>
              <a:lvl5pPr marL="2057400" indent="-228600" eaLnBrk="0" hangingPunct="0">
                <a:spcBef>
                  <a:spcPts val="450"/>
                </a:spcBef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buChar char="»"/>
                <a:defRPr>
                  <a:solidFill>
                    <a:srgbClr val="000000"/>
                  </a:solidFill>
                  <a:latin typeface="Tahoma" pitchFamily="34" charset="0"/>
                  <a:ea typeface="MS Gothic" pitchFamily="49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>
                  <a:latin typeface="Arial" charset="0"/>
                </a:rPr>
                <a:t>Software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 dirty="0">
                  <a:solidFill>
                    <a:schemeClr val="tx1"/>
                  </a:solidFill>
                  <a:latin typeface="Arial" charset="0"/>
                </a:rPr>
                <a:t>Technologies</a:t>
              </a:r>
              <a:endParaRPr lang="de-DE" altLang="de-DE" sz="16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1" name="Titel 1"/>
          <p:cNvSpPr>
            <a:spLocks noGrp="1"/>
          </p:cNvSpPr>
          <p:nvPr>
            <p:ph type="title"/>
          </p:nvPr>
        </p:nvSpPr>
        <p:spPr>
          <a:xfrm>
            <a:off x="648929" y="300038"/>
            <a:ext cx="9328509" cy="1066800"/>
          </a:xfrm>
        </p:spPr>
        <p:txBody>
          <a:bodyPr>
            <a:normAutofit/>
          </a:bodyPr>
          <a:lstStyle/>
          <a:p>
            <a:r>
              <a:rPr lang="hr-HR" sz="3600" dirty="0"/>
              <a:t>Polja unutar IZ – T. Mandl</a:t>
            </a:r>
            <a:endParaRPr lang="de-DE" altLang="de-DE" sz="3600" dirty="0" smtClean="0"/>
          </a:p>
        </p:txBody>
      </p:sp>
      <p:sp>
        <p:nvSpPr>
          <p:cNvPr id="77" name="Rectangle 25"/>
          <p:cNvSpPr>
            <a:spLocks noChangeArrowheads="1"/>
          </p:cNvSpPr>
          <p:nvPr/>
        </p:nvSpPr>
        <p:spPr bwMode="auto">
          <a:xfrm>
            <a:off x="1953968" y="5968062"/>
            <a:ext cx="20149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700" dirty="0" err="1" smtClean="0">
                <a:latin typeface="Arial" charset="0"/>
              </a:rPr>
              <a:t>Informa</a:t>
            </a:r>
            <a:r>
              <a:rPr lang="hr-HR" altLang="de-DE" sz="1700" dirty="0" err="1" smtClean="0">
                <a:latin typeface="Arial" charset="0"/>
              </a:rPr>
              <a:t>cija</a:t>
            </a:r>
            <a:r>
              <a:rPr lang="hr-HR" altLang="de-DE" sz="1700" dirty="0" smtClean="0">
                <a:latin typeface="Arial" charset="0"/>
              </a:rPr>
              <a:t> i društvo</a:t>
            </a:r>
            <a:endParaRPr lang="de-DE" altLang="de-DE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8" name="Pfeil nach rechts 108"/>
          <p:cNvSpPr>
            <a:spLocks noChangeArrowheads="1"/>
          </p:cNvSpPr>
          <p:nvPr/>
        </p:nvSpPr>
        <p:spPr bwMode="auto">
          <a:xfrm rot="8394695" flipH="1">
            <a:off x="2585823" y="5376845"/>
            <a:ext cx="538862" cy="504775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C00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74" name="Pfeil nach rechts 108"/>
          <p:cNvSpPr>
            <a:spLocks noChangeArrowheads="1"/>
          </p:cNvSpPr>
          <p:nvPr/>
        </p:nvSpPr>
        <p:spPr bwMode="auto">
          <a:xfrm rot="15505236" flipH="1">
            <a:off x="2217789" y="2187362"/>
            <a:ext cx="569304" cy="504775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C00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450"/>
              </a:spcBef>
              <a:buChar char="–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450"/>
              </a:spcBef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defRPr>
                <a:solidFill>
                  <a:srgbClr val="000000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ahoma" pitchFamily="34" charset="0"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15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"/>
            <a:ext cx="7416800" cy="57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923544" y="5303520"/>
            <a:ext cx="3657600" cy="46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Model of Information Seeking (Wilson 1999)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54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Istraživački problemi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en-US" dirty="0" smtClean="0"/>
              <a:t>Tko se bavio tim problemima, kada i zašto?</a:t>
            </a:r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99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Analiza domene – </a:t>
            </a:r>
            <a:r>
              <a:rPr lang="hr-HR" dirty="0" err="1" smtClean="0"/>
              <a:t>Hj</a:t>
            </a:r>
            <a:r>
              <a:rPr lang="en-US" dirty="0"/>
              <a:t>ø</a:t>
            </a:r>
            <a:r>
              <a:rPr lang="hr-HR" dirty="0" err="1" smtClean="0"/>
              <a:t>rland</a:t>
            </a:r>
            <a:r>
              <a:rPr lang="hr-HR" dirty="0" smtClean="0"/>
              <a:t>, 2002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</a:t>
            </a:r>
            <a:r>
              <a:rPr lang="hr-HR" dirty="0" smtClean="0"/>
              <a:t>spekti</a:t>
            </a:r>
          </a:p>
          <a:p>
            <a:pPr lvl="1"/>
            <a:r>
              <a:rPr lang="hr-HR" dirty="0"/>
              <a:t>s</a:t>
            </a:r>
            <a:r>
              <a:rPr lang="hr-HR" dirty="0" smtClean="0"/>
              <a:t>pecijalne klasifikacije i tezaurusi</a:t>
            </a:r>
          </a:p>
          <a:p>
            <a:pPr lvl="1"/>
            <a:r>
              <a:rPr lang="hr-HR" dirty="0"/>
              <a:t>i</a:t>
            </a:r>
            <a:r>
              <a:rPr lang="hr-HR" dirty="0" smtClean="0"/>
              <a:t>ndeksiranje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orisničke studiej</a:t>
            </a:r>
          </a:p>
          <a:p>
            <a:pPr lvl="1"/>
            <a:r>
              <a:rPr lang="hr-HR" dirty="0" err="1"/>
              <a:t>b</a:t>
            </a:r>
            <a:r>
              <a:rPr lang="hr-HR" dirty="0" err="1" smtClean="0"/>
              <a:t>ibliometrijske</a:t>
            </a:r>
            <a:r>
              <a:rPr lang="hr-HR" dirty="0" smtClean="0"/>
              <a:t> studije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ovijesne studije</a:t>
            </a:r>
          </a:p>
          <a:p>
            <a:pPr lvl="1"/>
            <a:r>
              <a:rPr lang="hr-HR" dirty="0"/>
              <a:t>e</a:t>
            </a:r>
            <a:r>
              <a:rPr lang="hr-HR" dirty="0" smtClean="0"/>
              <a:t>pistemološke i kritičke studije</a:t>
            </a:r>
          </a:p>
          <a:p>
            <a:pPr lvl="1"/>
            <a:r>
              <a:rPr lang="hr-HR" dirty="0"/>
              <a:t>t</a:t>
            </a:r>
            <a:r>
              <a:rPr lang="hr-HR" dirty="0" smtClean="0"/>
              <a:t>erminologije, analiza diskursa</a:t>
            </a:r>
          </a:p>
          <a:p>
            <a:pPr lvl="1"/>
            <a:r>
              <a:rPr lang="hr-HR" dirty="0"/>
              <a:t>i</a:t>
            </a:r>
            <a:r>
              <a:rPr lang="hr-HR" dirty="0" smtClean="0"/>
              <a:t>td.</a:t>
            </a:r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09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Informa</a:t>
            </a:r>
            <a:r>
              <a:rPr lang="hr-HR" altLang="en-US" dirty="0" err="1" smtClean="0"/>
              <a:t>cijske</a:t>
            </a:r>
            <a:r>
              <a:rPr lang="hr-HR" altLang="en-US" dirty="0" smtClean="0"/>
              <a:t> znanosti: Odakle dolaze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59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000" smtClean="0"/>
              <a:t>Aparac-Jelušić i Mandl, 2018.</a:t>
            </a:r>
            <a:endParaRPr lang="en-US" altLang="sr-Latn-RS" sz="10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istraživačke teme i problemi</a:t>
            </a:r>
            <a:endParaRPr lang="en-US" altLang="sr-Latn-RS" dirty="0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 err="1" smtClean="0"/>
              <a:t>Belkinovih</a:t>
            </a:r>
            <a:r>
              <a:rPr lang="hr-HR" altLang="sr-Latn-RS" dirty="0" smtClean="0"/>
              <a:t> pet temeljnih elemenata područja informacijske znanosti</a:t>
            </a:r>
          </a:p>
          <a:p>
            <a:pPr lvl="1" eaLnBrk="1" hangingPunct="1"/>
            <a:r>
              <a:rPr lang="hr-HR" altLang="sr-Latn-RS" dirty="0" smtClean="0"/>
              <a:t>informacija u kognitivnim komunikacijskim sustavima koji uključuju čovjeka</a:t>
            </a:r>
          </a:p>
          <a:p>
            <a:pPr lvl="1" eaLnBrk="1" hangingPunct="1"/>
            <a:r>
              <a:rPr lang="hr-HR" altLang="sr-Latn-RS" dirty="0" smtClean="0"/>
              <a:t>ideja o željenoj informaciji</a:t>
            </a:r>
          </a:p>
          <a:p>
            <a:pPr lvl="1" eaLnBrk="1" hangingPunct="1"/>
            <a:r>
              <a:rPr lang="hr-HR" altLang="sr-Latn-RS" dirty="0" smtClean="0"/>
              <a:t>učinkovitost informacije (sustava) i prijenosa informacija </a:t>
            </a:r>
          </a:p>
          <a:p>
            <a:pPr lvl="1" eaLnBrk="1" hangingPunct="1"/>
            <a:r>
              <a:rPr lang="hr-HR" altLang="sr-Latn-RS" dirty="0" smtClean="0"/>
              <a:t>odnos između informacije i njezina generatora</a:t>
            </a:r>
          </a:p>
          <a:p>
            <a:pPr lvl="1" eaLnBrk="1" hangingPunct="1"/>
            <a:r>
              <a:rPr lang="hr-HR" altLang="sr-Latn-RS" dirty="0" smtClean="0"/>
              <a:t>odnos između informacije i njezina korisnika </a:t>
            </a:r>
            <a:endParaRPr lang="en-US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42664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000" smtClean="0"/>
              <a:t>Aparac-Jelušić i Mandl, 2018.</a:t>
            </a:r>
            <a:endParaRPr lang="en-US" altLang="sr-Latn-RS" sz="10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nastavak ...</a:t>
            </a:r>
            <a:endParaRPr lang="en-US" altLang="sr-Latn-RS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Ingwersenove domene unutar polja informacijske znanosti</a:t>
            </a:r>
          </a:p>
          <a:p>
            <a:pPr lvl="1" eaLnBrk="1" hangingPunct="1"/>
            <a:r>
              <a:rPr lang="hr-HR" altLang="sr-Latn-RS" smtClean="0"/>
              <a:t>informetrija</a:t>
            </a:r>
          </a:p>
          <a:p>
            <a:pPr lvl="1" eaLnBrk="1" hangingPunct="1"/>
            <a:r>
              <a:rPr lang="hr-HR" altLang="sr-Latn-RS" smtClean="0"/>
              <a:t>potraživanje informacija</a:t>
            </a:r>
          </a:p>
          <a:p>
            <a:pPr lvl="1" eaLnBrk="1" hangingPunct="1"/>
            <a:r>
              <a:rPr lang="hr-HR" altLang="sr-Latn-RS" smtClean="0"/>
              <a:t>pretraživanje informacija</a:t>
            </a:r>
          </a:p>
          <a:p>
            <a:pPr lvl="1" eaLnBrk="1" hangingPunct="1"/>
            <a:r>
              <a:rPr lang="hr-HR" altLang="sr-Latn-RS" smtClean="0"/>
              <a:t>upravljanje informacijama</a:t>
            </a:r>
          </a:p>
          <a:p>
            <a:pPr lvl="1" eaLnBrk="1" hangingPunct="1"/>
            <a:r>
              <a:rPr lang="hr-HR" altLang="sr-Latn-RS" smtClean="0"/>
              <a:t>oblikovanje sustava za pretraživanje informacija</a:t>
            </a:r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12881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mtClean="0"/>
              <a:t>Robinson i Bowden</a:t>
            </a:r>
            <a:endParaRPr lang="en-GB" altLang="en-US" smtClean="0"/>
          </a:p>
        </p:txBody>
      </p:sp>
      <p:sp>
        <p:nvSpPr>
          <p:cNvPr id="5325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Informacijske znanosti šire i Informacijska znanost uže uobičajeno se određuju kao</a:t>
            </a:r>
            <a:endParaRPr lang="hr-HR" altLang="en-US" smtClean="0"/>
          </a:p>
          <a:p>
            <a:pPr lvl="1"/>
            <a:r>
              <a:rPr lang="en-GB" altLang="en-US" b="1" smtClean="0"/>
              <a:t>proučavanje procesa informacijsko-komunikacijskog lanca, i interakcija koje se unutar tog lanca odvijaju</a:t>
            </a:r>
            <a:r>
              <a:rPr lang="hr-HR" altLang="en-US" b="1" smtClean="0"/>
              <a:t> poradi </a:t>
            </a:r>
            <a:r>
              <a:rPr lang="en-GB" altLang="en-US" b="1" smtClean="0"/>
              <a:t>pristupa određenim dokumentima</a:t>
            </a:r>
            <a:r>
              <a:rPr lang="en-GB" altLang="en-US" smtClean="0"/>
              <a:t> </a:t>
            </a:r>
          </a:p>
          <a:p>
            <a:endParaRPr lang="en-GB" altLang="en-US" smtClean="0"/>
          </a:p>
        </p:txBody>
      </p:sp>
      <p:sp>
        <p:nvSpPr>
          <p:cNvPr id="53252" name="Rezervirano mjesto podnožj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/>
              <a:t>Aparac-Jelušić i Mandl, 2018.</a:t>
            </a: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42238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mtClean="0"/>
              <a:t>Robinson, 2009</a:t>
            </a:r>
            <a:endParaRPr lang="en-GB" altLang="en-US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2000" dirty="0"/>
              <a:t>s</a:t>
            </a:r>
            <a:r>
              <a:rPr lang="en-GB" altLang="sr-Latn-RS" sz="2000" dirty="0" err="1"/>
              <a:t>ve</a:t>
            </a:r>
            <a:r>
              <a:rPr lang="en-GB" altLang="sr-Latn-RS" sz="2000" dirty="0"/>
              <a:t> </a:t>
            </a:r>
            <a:r>
              <a:rPr lang="hr-HR" altLang="sr-Latn-RS" sz="2000" dirty="0" smtClean="0"/>
              <a:t>informacijske znanosti - IZ</a:t>
            </a:r>
            <a:r>
              <a:rPr lang="en-GB" altLang="sr-Latn-RS" sz="2000" dirty="0" smtClean="0"/>
              <a:t> </a:t>
            </a:r>
            <a:r>
              <a:rPr lang="en-GB" altLang="sr-Latn-RS" sz="2000" dirty="0"/>
              <a:t>(</a:t>
            </a:r>
            <a:r>
              <a:rPr lang="en-GB" altLang="sr-Latn-RS" sz="2000" dirty="0" smtClean="0"/>
              <a:t>I</a:t>
            </a:r>
            <a:r>
              <a:rPr lang="hr-HR" altLang="sr-Latn-RS" sz="2000" dirty="0" err="1" smtClean="0"/>
              <a:t>nformacijska</a:t>
            </a:r>
            <a:r>
              <a:rPr lang="hr-HR" altLang="sr-Latn-RS" sz="2000" dirty="0" smtClean="0"/>
              <a:t> znanost</a:t>
            </a:r>
            <a:r>
              <a:rPr lang="en-GB" altLang="sr-Latn-RS" sz="2000" dirty="0" smtClean="0"/>
              <a:t>, </a:t>
            </a:r>
            <a:r>
              <a:rPr lang="hr-HR" altLang="sr-Latn-RS" sz="2000" dirty="0" smtClean="0"/>
              <a:t>Knjižnična i informacijska znanosti, Arhivistika</a:t>
            </a:r>
            <a:r>
              <a:rPr lang="en-GB" altLang="sr-Latn-RS" sz="2000" dirty="0" smtClean="0"/>
              <a:t>, </a:t>
            </a:r>
            <a:r>
              <a:rPr lang="hr-HR" altLang="sr-Latn-RS" sz="2000" dirty="0" smtClean="0"/>
              <a:t>i</a:t>
            </a:r>
            <a:r>
              <a:rPr lang="en-GB" altLang="sr-Latn-RS" sz="2000" dirty="0" smtClean="0"/>
              <a:t> </a:t>
            </a:r>
            <a:r>
              <a:rPr lang="en-GB" altLang="sr-Latn-RS" sz="2000" dirty="0"/>
              <a:t>dr.) </a:t>
            </a:r>
            <a:r>
              <a:rPr lang="en-GB" altLang="sr-Latn-RS" sz="2000" dirty="0" err="1"/>
              <a:t>zanimaju</a:t>
            </a:r>
            <a:r>
              <a:rPr lang="en-GB" altLang="sr-Latn-RS" sz="2000" dirty="0"/>
              <a:t> se </a:t>
            </a:r>
            <a:endParaRPr lang="hr-HR" altLang="sr-Latn-RS" sz="2000" dirty="0"/>
          </a:p>
          <a:p>
            <a:pPr lvl="1"/>
            <a:r>
              <a:rPr lang="en-GB" altLang="sr-Latn-RS" sz="2000" dirty="0" err="1"/>
              <a:t>za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procese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informacijske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komunikacije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na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koju</a:t>
            </a:r>
            <a:r>
              <a:rPr lang="en-GB" altLang="sr-Latn-RS" sz="2000" dirty="0"/>
              <a:t> se </a:t>
            </a:r>
            <a:r>
              <a:rPr lang="en-GB" altLang="sr-Latn-RS" sz="2000" dirty="0" err="1"/>
              <a:t>može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gledati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kao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na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spektar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različitih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aktivnosti</a:t>
            </a:r>
            <a:endParaRPr lang="hr-HR" altLang="sr-Latn-RS" sz="2000" dirty="0"/>
          </a:p>
          <a:p>
            <a:pPr lvl="1"/>
            <a:r>
              <a:rPr lang="hr-HR" altLang="sr-Latn-RS" sz="2000" dirty="0"/>
              <a:t>o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kojoj</a:t>
            </a:r>
            <a:r>
              <a:rPr lang="en-GB" altLang="sr-Latn-RS" sz="2000" dirty="0"/>
              <a:t> se </a:t>
            </a:r>
            <a:r>
              <a:rPr lang="en-GB" altLang="sr-Latn-RS" sz="2000" dirty="0" err="1"/>
              <a:t>užoj</a:t>
            </a:r>
            <a:r>
              <a:rPr lang="en-GB" altLang="sr-Latn-RS" sz="2000" dirty="0"/>
              <a:t> discipline </a:t>
            </a:r>
            <a:r>
              <a:rPr lang="en-GB" altLang="sr-Latn-RS" sz="2000" dirty="0" err="1"/>
              <a:t>radi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postaje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jasno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kad</a:t>
            </a:r>
            <a:r>
              <a:rPr lang="en-GB" altLang="sr-Latn-RS" sz="2000" dirty="0"/>
              <a:t> se </a:t>
            </a:r>
            <a:r>
              <a:rPr lang="en-GB" altLang="sr-Latn-RS" sz="2000" dirty="0" err="1"/>
              <a:t>zapitamo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iz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kojeg</a:t>
            </a:r>
            <a:r>
              <a:rPr lang="en-GB" altLang="sr-Latn-RS" sz="2000" dirty="0"/>
              <a:t> se </a:t>
            </a:r>
            <a:r>
              <a:rPr lang="en-GB" altLang="sr-Latn-RS" sz="2000" dirty="0" err="1" smtClean="0"/>
              <a:t>motrišta</a:t>
            </a:r>
            <a:r>
              <a:rPr lang="en-GB" altLang="sr-Latn-RS" sz="2000" dirty="0" smtClean="0"/>
              <a:t> </a:t>
            </a:r>
            <a:r>
              <a:rPr lang="en-GB" altLang="sr-Latn-RS" sz="2000" dirty="0" err="1"/>
              <a:t>pristupa</a:t>
            </a:r>
            <a:r>
              <a:rPr lang="en-GB" altLang="sr-Latn-RS" sz="2000" dirty="0"/>
              <a:t> tom </a:t>
            </a:r>
            <a:r>
              <a:rPr lang="en-GB" altLang="sr-Latn-RS" sz="2000" dirty="0" err="1"/>
              <a:t>lancu</a:t>
            </a:r>
            <a:endParaRPr lang="hr-HR" altLang="sr-Latn-RS" sz="2000" dirty="0"/>
          </a:p>
          <a:p>
            <a:pPr lvl="2"/>
            <a:r>
              <a:rPr lang="hr-HR" altLang="sr-Latn-RS" dirty="0" smtClean="0"/>
              <a:t>k</a:t>
            </a:r>
            <a:r>
              <a:rPr lang="en-GB" altLang="sr-Latn-RS" dirty="0" err="1" smtClean="0"/>
              <a:t>njižnično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orijentirane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aktivnosti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fokusirane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su</a:t>
            </a:r>
            <a:r>
              <a:rPr lang="hr-HR" altLang="sr-Latn-RS" dirty="0" smtClean="0"/>
              <a:t> </a:t>
            </a:r>
            <a:r>
              <a:rPr lang="en-GB" altLang="sr-Latn-RS" dirty="0" err="1" smtClean="0"/>
              <a:t>na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procese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vezane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uz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zbirke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i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usluge</a:t>
            </a:r>
            <a:r>
              <a:rPr lang="en-GB" altLang="sr-Latn-RS" dirty="0" smtClean="0"/>
              <a:t>; </a:t>
            </a:r>
            <a:endParaRPr lang="hr-HR" altLang="sr-Latn-RS" dirty="0" smtClean="0"/>
          </a:p>
          <a:p>
            <a:pPr lvl="2"/>
            <a:r>
              <a:rPr lang="en-GB" altLang="sr-Latn-RS" dirty="0" err="1" smtClean="0"/>
              <a:t>informacijska</a:t>
            </a:r>
            <a:r>
              <a:rPr lang="en-GB" altLang="sr-Latn-RS" dirty="0" smtClean="0"/>
              <a:t> se </a:t>
            </a:r>
            <a:r>
              <a:rPr lang="en-GB" altLang="sr-Latn-RS" dirty="0" err="1" smtClean="0"/>
              <a:t>znanost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usmjeruje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prema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tehnološkim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rješenjima</a:t>
            </a:r>
            <a:r>
              <a:rPr lang="en-GB" altLang="sr-Latn-RS" dirty="0" smtClean="0"/>
              <a:t> u IR-u </a:t>
            </a:r>
            <a:r>
              <a:rPr lang="en-GB" altLang="sr-Latn-RS" dirty="0" err="1" smtClean="0"/>
              <a:t>i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analizi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podataka</a:t>
            </a:r>
            <a:r>
              <a:rPr lang="en-GB" altLang="sr-Latn-RS" dirty="0" smtClean="0"/>
              <a:t>;</a:t>
            </a:r>
            <a:endParaRPr lang="hr-HR" altLang="sr-Latn-RS" dirty="0" smtClean="0"/>
          </a:p>
          <a:p>
            <a:pPr lvl="2"/>
            <a:r>
              <a:rPr lang="en-GB" altLang="sr-Latn-RS" dirty="0" err="1" smtClean="0"/>
              <a:t>arhivska</a:t>
            </a:r>
            <a:r>
              <a:rPr lang="en-GB" altLang="sr-Latn-RS" dirty="0" smtClean="0"/>
              <a:t> se </a:t>
            </a:r>
            <a:r>
              <a:rPr lang="en-GB" altLang="sr-Latn-RS" dirty="0" err="1" smtClean="0"/>
              <a:t>istraživanja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i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praksa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zanimaju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za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pitanja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autoriteta</a:t>
            </a:r>
            <a:r>
              <a:rPr lang="en-GB" altLang="sr-Latn-RS" dirty="0" smtClean="0"/>
              <a:t>, </a:t>
            </a:r>
            <a:r>
              <a:rPr lang="en-GB" altLang="sr-Latn-RS" dirty="0" err="1" smtClean="0"/>
              <a:t>provenijencij</a:t>
            </a:r>
            <a:r>
              <a:rPr lang="hr-HR" altLang="sr-Latn-RS" dirty="0" smtClean="0"/>
              <a:t>e </a:t>
            </a:r>
            <a:r>
              <a:rPr lang="en-GB" altLang="sr-Latn-RS" dirty="0" err="1" smtClean="0"/>
              <a:t>i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pristupa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određenim</a:t>
            </a:r>
            <a:r>
              <a:rPr lang="en-GB" altLang="sr-Latn-RS" dirty="0" smtClean="0"/>
              <a:t> </a:t>
            </a:r>
            <a:r>
              <a:rPr lang="en-GB" altLang="sr-Latn-RS" dirty="0" err="1" smtClean="0"/>
              <a:t>dokumentima</a:t>
            </a:r>
            <a:r>
              <a:rPr lang="en-GB" altLang="sr-Latn-RS" dirty="0" smtClean="0"/>
              <a:t>; </a:t>
            </a:r>
            <a:r>
              <a:rPr lang="en-GB" altLang="sr-Latn-RS" dirty="0" err="1" smtClean="0"/>
              <a:t>itd</a:t>
            </a:r>
            <a:r>
              <a:rPr lang="en-GB" altLang="sr-Latn-RS" dirty="0" smtClean="0"/>
              <a:t>. </a:t>
            </a:r>
          </a:p>
          <a:p>
            <a:pPr>
              <a:buFont typeface="Wingdings" panose="05000000000000000000" pitchFamily="2" charset="2"/>
              <a:buNone/>
            </a:pPr>
            <a:endParaRPr lang="en-GB" altLang="sr-Latn-RS" dirty="0" smtClean="0"/>
          </a:p>
        </p:txBody>
      </p:sp>
      <p:sp>
        <p:nvSpPr>
          <p:cNvPr id="54276" name="Rezervirano mjesto podnožj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/>
              <a:t>Aparac-Jelušić i Mandl, 2018.</a:t>
            </a: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9038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Floridi – </a:t>
            </a:r>
            <a:r>
              <a:rPr lang="hr-HR" dirty="0" err="1" smtClean="0"/>
              <a:t>Philosophy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Information</a:t>
            </a:r>
            <a:r>
              <a:rPr lang="hr-HR" dirty="0" smtClean="0"/>
              <a:t>, 2011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sr-Latn-RS" dirty="0" err="1"/>
              <a:t>Floridi</a:t>
            </a:r>
            <a:r>
              <a:rPr lang="en-GB" altLang="sr-Latn-RS" dirty="0"/>
              <a:t> </a:t>
            </a:r>
            <a:r>
              <a:rPr lang="en-GB" altLang="sr-Latn-RS" dirty="0" err="1"/>
              <a:t>izdvaja</a:t>
            </a:r>
            <a:r>
              <a:rPr lang="en-GB" altLang="sr-Latn-RS" dirty="0"/>
              <a:t> </a:t>
            </a:r>
            <a:r>
              <a:rPr lang="en-GB" altLang="sr-Latn-RS" dirty="0" err="1"/>
              <a:t>centralne</a:t>
            </a:r>
            <a:r>
              <a:rPr lang="en-GB" altLang="sr-Latn-RS" dirty="0"/>
              <a:t> </a:t>
            </a:r>
            <a:r>
              <a:rPr lang="en-GB" altLang="sr-Latn-RS" dirty="0" err="1"/>
              <a:t>probleme</a:t>
            </a:r>
            <a:r>
              <a:rPr lang="en-GB" altLang="sr-Latn-RS" dirty="0"/>
              <a:t> </a:t>
            </a:r>
            <a:r>
              <a:rPr lang="en-GB" altLang="sr-Latn-RS" dirty="0" err="1"/>
              <a:t>Filozofije</a:t>
            </a:r>
            <a:r>
              <a:rPr lang="en-GB" altLang="sr-Latn-RS" dirty="0"/>
              <a:t> </a:t>
            </a:r>
            <a:r>
              <a:rPr lang="en-GB" altLang="sr-Latn-RS" dirty="0" err="1"/>
              <a:t>informacije</a:t>
            </a:r>
            <a:r>
              <a:rPr lang="en-GB" altLang="sr-Latn-RS" dirty="0"/>
              <a:t> </a:t>
            </a:r>
            <a:r>
              <a:rPr lang="en-GB" altLang="sr-Latn-RS" dirty="0" err="1"/>
              <a:t>koja</a:t>
            </a:r>
            <a:r>
              <a:rPr lang="en-GB" altLang="sr-Latn-RS" dirty="0"/>
              <a:t> </a:t>
            </a:r>
            <a:r>
              <a:rPr lang="en-GB" altLang="sr-Latn-RS" dirty="0" err="1"/>
              <a:t>ih</a:t>
            </a:r>
            <a:r>
              <a:rPr lang="en-GB" altLang="sr-Latn-RS" dirty="0"/>
              <a:t> </a:t>
            </a:r>
            <a:r>
              <a:rPr lang="en-GB" altLang="sr-Latn-RS" dirty="0" err="1"/>
              <a:t>istražuje</a:t>
            </a:r>
            <a:r>
              <a:rPr lang="en-GB" altLang="sr-Latn-RS" dirty="0"/>
              <a:t> u pet </a:t>
            </a:r>
            <a:r>
              <a:rPr lang="en-GB" altLang="sr-Latn-RS" dirty="0" err="1"/>
              <a:t>područja</a:t>
            </a:r>
            <a:r>
              <a:rPr lang="en-GB" altLang="sr-Latn-RS" dirty="0"/>
              <a:t>:</a:t>
            </a:r>
          </a:p>
          <a:p>
            <a:pPr lvl="1"/>
            <a:r>
              <a:rPr lang="en-GB" altLang="sr-Latn-RS" i="1" dirty="0"/>
              <a:t>‘</a:t>
            </a:r>
            <a:r>
              <a:rPr lang="en-GB" altLang="sr-Latn-RS" i="1" dirty="0" err="1"/>
              <a:t>problemi</a:t>
            </a:r>
            <a:r>
              <a:rPr lang="en-GB" altLang="sr-Latn-RS" i="1" dirty="0"/>
              <a:t> </a:t>
            </a:r>
            <a:r>
              <a:rPr lang="en-GB" altLang="sr-Latn-RS" i="1" dirty="0" err="1"/>
              <a:t>vezani</a:t>
            </a:r>
            <a:r>
              <a:rPr lang="en-GB" altLang="sr-Latn-RS" i="1" dirty="0"/>
              <a:t> </a:t>
            </a:r>
            <a:r>
              <a:rPr lang="en-GB" altLang="sr-Latn-RS" i="1" dirty="0" err="1"/>
              <a:t>uz</a:t>
            </a:r>
            <a:r>
              <a:rPr lang="en-GB" altLang="sr-Latn-RS" i="1" dirty="0"/>
              <a:t> </a:t>
            </a:r>
            <a:endParaRPr lang="hr-HR" altLang="sr-Latn-RS" i="1" dirty="0"/>
          </a:p>
          <a:p>
            <a:pPr lvl="2"/>
            <a:r>
              <a:rPr lang="en-GB" altLang="sr-Latn-RS" b="1" i="1" dirty="0" err="1"/>
              <a:t>analizu</a:t>
            </a:r>
            <a:r>
              <a:rPr lang="en-GB" altLang="sr-Latn-RS" b="1" i="1" dirty="0"/>
              <a:t> </a:t>
            </a:r>
            <a:r>
              <a:rPr lang="en-GB" altLang="sr-Latn-RS" b="1" i="1" dirty="0" err="1"/>
              <a:t>samog</a:t>
            </a:r>
            <a:r>
              <a:rPr lang="en-GB" altLang="sr-Latn-RS" b="1" i="1" dirty="0"/>
              <a:t> </a:t>
            </a:r>
            <a:r>
              <a:rPr lang="en-GB" altLang="sr-Latn-RS" b="1" i="1" dirty="0" err="1"/>
              <a:t>koncepta</a:t>
            </a:r>
            <a:r>
              <a:rPr lang="en-GB" altLang="sr-Latn-RS" b="1" i="1" dirty="0"/>
              <a:t> </a:t>
            </a:r>
            <a:r>
              <a:rPr lang="en-GB" altLang="sr-Latn-RS" b="1" i="1" dirty="0" err="1"/>
              <a:t>informacije</a:t>
            </a:r>
            <a:r>
              <a:rPr lang="en-GB" altLang="sr-Latn-RS" i="1" dirty="0"/>
              <a:t>, </a:t>
            </a:r>
            <a:endParaRPr lang="hr-HR" altLang="sr-Latn-RS" i="1" dirty="0"/>
          </a:p>
          <a:p>
            <a:pPr lvl="2"/>
            <a:r>
              <a:rPr lang="en-GB" altLang="sr-Latn-RS" b="1" i="1" dirty="0" err="1"/>
              <a:t>semantiku</a:t>
            </a:r>
            <a:r>
              <a:rPr lang="en-GB" altLang="sr-Latn-RS" i="1" dirty="0"/>
              <a:t>, </a:t>
            </a:r>
            <a:endParaRPr lang="hr-HR" altLang="sr-Latn-RS" i="1" dirty="0"/>
          </a:p>
          <a:p>
            <a:pPr lvl="2"/>
            <a:r>
              <a:rPr lang="en-GB" altLang="sr-Latn-RS" b="1" i="1" dirty="0" err="1"/>
              <a:t>proučavanje</a:t>
            </a:r>
            <a:r>
              <a:rPr lang="en-GB" altLang="sr-Latn-RS" i="1" dirty="0"/>
              <a:t> </a:t>
            </a:r>
            <a:r>
              <a:rPr lang="en-GB" altLang="sr-Latn-RS" b="1" i="1" dirty="0" err="1"/>
              <a:t>inteligencije</a:t>
            </a:r>
            <a:r>
              <a:rPr lang="en-GB" altLang="sr-Latn-RS" i="1" dirty="0"/>
              <a:t>, </a:t>
            </a:r>
            <a:endParaRPr lang="hr-HR" altLang="sr-Latn-RS" i="1" dirty="0"/>
          </a:p>
          <a:p>
            <a:pPr lvl="2"/>
            <a:r>
              <a:rPr lang="en-GB" altLang="sr-Latn-RS" b="1" i="1" dirty="0" err="1"/>
              <a:t>odnos</a:t>
            </a:r>
            <a:r>
              <a:rPr lang="en-GB" altLang="sr-Latn-RS" i="1" dirty="0"/>
              <a:t> </a:t>
            </a:r>
            <a:r>
              <a:rPr lang="en-GB" altLang="sr-Latn-RS" b="1" i="1" dirty="0" err="1"/>
              <a:t>između</a:t>
            </a:r>
            <a:r>
              <a:rPr lang="en-GB" altLang="sr-Latn-RS" b="1" i="1" dirty="0"/>
              <a:t> </a:t>
            </a:r>
            <a:r>
              <a:rPr lang="en-GB" altLang="sr-Latn-RS" b="1" i="1" dirty="0" err="1"/>
              <a:t>informacije</a:t>
            </a:r>
            <a:r>
              <a:rPr lang="en-GB" altLang="sr-Latn-RS" b="1" i="1" dirty="0"/>
              <a:t> </a:t>
            </a:r>
            <a:r>
              <a:rPr lang="en-GB" altLang="sr-Latn-RS" b="1" i="1" dirty="0" err="1"/>
              <a:t>i</a:t>
            </a:r>
            <a:r>
              <a:rPr lang="en-GB" altLang="sr-Latn-RS" b="1" i="1" dirty="0"/>
              <a:t> </a:t>
            </a:r>
            <a:r>
              <a:rPr lang="en-GB" altLang="sr-Latn-RS" b="1" i="1" dirty="0" err="1"/>
              <a:t>prirode</a:t>
            </a:r>
            <a:r>
              <a:rPr lang="en-GB" altLang="sr-Latn-RS" i="1" dirty="0"/>
              <a:t>, </a:t>
            </a:r>
            <a:endParaRPr lang="hr-HR" altLang="sr-Latn-RS" i="1" dirty="0"/>
          </a:p>
          <a:p>
            <a:pPr lvl="2"/>
            <a:r>
              <a:rPr lang="en-GB" altLang="sr-Latn-RS" b="1" i="1" dirty="0" err="1"/>
              <a:t>istraživanje</a:t>
            </a:r>
            <a:r>
              <a:rPr lang="en-GB" altLang="sr-Latn-RS" b="1" i="1" dirty="0"/>
              <a:t> </a:t>
            </a:r>
            <a:r>
              <a:rPr lang="en-GB" altLang="sr-Latn-RS" b="1" i="1" dirty="0" err="1"/>
              <a:t>vrijednosti</a:t>
            </a:r>
            <a:r>
              <a:rPr lang="en-GB" altLang="sr-Latn-RS" i="1" dirty="0"/>
              <a:t>.’ </a:t>
            </a:r>
            <a:endParaRPr lang="hr-HR" altLang="sr-Latn-RS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5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 smtClean="0"/>
              <a:t>Odnos prema drugim disciplinama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10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Partnerske iscipline (perma </a:t>
            </a:r>
            <a:r>
              <a:rPr lang="en-GB" dirty="0" smtClean="0"/>
              <a:t>Williams</a:t>
            </a:r>
            <a:r>
              <a:rPr lang="en-GB" dirty="0"/>
              <a:t>, M. E. (1987/1988) </a:t>
            </a:r>
            <a:br>
              <a:rPr lang="en-GB" dirty="0"/>
            </a:b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d</a:t>
            </a:r>
            <a:r>
              <a:rPr lang="hr-HR" dirty="0" smtClean="0"/>
              <a:t>iscipline koje čine informacijske znanosti </a:t>
            </a:r>
          </a:p>
          <a:p>
            <a:pPr lvl="1"/>
            <a:r>
              <a:rPr lang="hr-HR" dirty="0"/>
              <a:t>r</a:t>
            </a:r>
            <a:r>
              <a:rPr lang="hr-HR" dirty="0" smtClean="0"/>
              <a:t>ačunalne znanosti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ognitivna znanost</a:t>
            </a:r>
            <a:r>
              <a:rPr lang="hr-HR" dirty="0"/>
              <a:t>	</a:t>
            </a:r>
            <a:endParaRPr lang="hr-HR" dirty="0" smtClean="0"/>
          </a:p>
          <a:p>
            <a:pPr lvl="1"/>
            <a:r>
              <a:rPr lang="hr-HR" dirty="0"/>
              <a:t>p</a:t>
            </a:r>
            <a:r>
              <a:rPr lang="hr-HR" dirty="0" smtClean="0"/>
              <a:t>sihologija</a:t>
            </a:r>
          </a:p>
          <a:p>
            <a:pPr lvl="1"/>
            <a:r>
              <a:rPr lang="hr-HR" dirty="0"/>
              <a:t>m</a:t>
            </a:r>
            <a:r>
              <a:rPr lang="hr-HR" dirty="0" smtClean="0"/>
              <a:t>atematika</a:t>
            </a:r>
          </a:p>
          <a:p>
            <a:pPr lvl="1"/>
            <a:r>
              <a:rPr lang="hr-HR" dirty="0"/>
              <a:t>l</a:t>
            </a:r>
            <a:r>
              <a:rPr lang="hr-HR" dirty="0" smtClean="0"/>
              <a:t>ogika</a:t>
            </a:r>
          </a:p>
          <a:p>
            <a:pPr lvl="1"/>
            <a:r>
              <a:rPr lang="hr-HR" dirty="0"/>
              <a:t>i</a:t>
            </a:r>
            <a:r>
              <a:rPr lang="hr-HR" dirty="0" smtClean="0"/>
              <a:t>nformacijska teorija </a:t>
            </a:r>
          </a:p>
          <a:p>
            <a:pPr lvl="1"/>
            <a:r>
              <a:rPr lang="hr-HR" dirty="0"/>
              <a:t>e</a:t>
            </a:r>
            <a:r>
              <a:rPr lang="hr-HR" dirty="0" smtClean="0"/>
              <a:t>lektrotehnika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omunikacija</a:t>
            </a:r>
            <a:endParaRPr lang="hr-HR" dirty="0"/>
          </a:p>
          <a:p>
            <a:pPr lvl="1"/>
            <a:r>
              <a:rPr lang="hr-HR" dirty="0" smtClean="0"/>
              <a:t>lingvistika</a:t>
            </a:r>
          </a:p>
          <a:p>
            <a:pPr lvl="1"/>
            <a:r>
              <a:rPr lang="hr-HR" dirty="0"/>
              <a:t>e</a:t>
            </a:r>
            <a:r>
              <a:rPr lang="hr-HR" dirty="0" smtClean="0"/>
              <a:t>konomija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lasifikacija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njižnična znanost</a:t>
            </a:r>
          </a:p>
          <a:p>
            <a:pPr lvl="1"/>
            <a:r>
              <a:rPr lang="hr-HR" dirty="0" smtClean="0"/>
              <a:t>...</a:t>
            </a:r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27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Odnos prema drugim disciplinama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 smtClean="0"/>
              <a:t>Suradnja/natjecanje s brojnim poljima</a:t>
            </a:r>
          </a:p>
          <a:p>
            <a:pPr lvl="1"/>
            <a:r>
              <a:rPr lang="hr-HR" altLang="en-US" sz="3200" dirty="0"/>
              <a:t>n</a:t>
            </a:r>
            <a:r>
              <a:rPr lang="hr-HR" altLang="en-US" sz="3200" dirty="0" smtClean="0"/>
              <a:t>ajjače</a:t>
            </a:r>
            <a:r>
              <a:rPr lang="en-US" altLang="en-US" sz="3200" dirty="0" smtClean="0"/>
              <a:t>: </a:t>
            </a:r>
            <a:endParaRPr lang="hr-HR" altLang="en-US" sz="3200" dirty="0" smtClean="0"/>
          </a:p>
          <a:p>
            <a:pPr lvl="2"/>
            <a:r>
              <a:rPr lang="hr-HR" altLang="en-US" sz="3200" dirty="0" smtClean="0"/>
              <a:t>Knjižničarstvo (danas – LAM, GLAM) </a:t>
            </a:r>
          </a:p>
          <a:p>
            <a:pPr lvl="2"/>
            <a:r>
              <a:rPr lang="hr-HR" altLang="en-US" sz="3200" dirty="0" smtClean="0"/>
              <a:t>Računalna znanost</a:t>
            </a:r>
            <a:endParaRPr lang="en-US" altLang="en-US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86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 vs. Knjižničarstvo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altLang="en-US" dirty="0" smtClean="0"/>
              <a:t>zajedničko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lvl="1"/>
            <a:r>
              <a:rPr lang="hr-HR" altLang="en-US" dirty="0"/>
              <a:t>d</a:t>
            </a:r>
            <a:r>
              <a:rPr lang="hr-HR" altLang="en-US" dirty="0" smtClean="0"/>
              <a:t>ruštvena zadaća u informacijskom društvu</a:t>
            </a:r>
            <a:endParaRPr lang="en-US" altLang="en-US" dirty="0"/>
          </a:p>
          <a:p>
            <a:pPr lvl="1"/>
            <a:r>
              <a:rPr lang="hr-HR" altLang="en-US" dirty="0"/>
              <a:t>b</a:t>
            </a:r>
            <a:r>
              <a:rPr lang="hr-HR" altLang="en-US" dirty="0" smtClean="0"/>
              <a:t>avljenje učinkovitim korisštenjem grafičkih i drugih vrsta zapisa </a:t>
            </a:r>
          </a:p>
          <a:p>
            <a:pPr lvl="1"/>
            <a:r>
              <a:rPr lang="hr-HR" altLang="en-US" dirty="0"/>
              <a:t>i</a:t>
            </a:r>
            <a:r>
              <a:rPr lang="hr-HR" altLang="en-US" dirty="0" smtClean="0"/>
              <a:t>straživački problemi povezani s brojnim temama</a:t>
            </a:r>
          </a:p>
          <a:p>
            <a:pPr lvl="1"/>
            <a:r>
              <a:rPr lang="hr-HR" altLang="en-US" dirty="0"/>
              <a:t>p</a:t>
            </a:r>
            <a:r>
              <a:rPr lang="hr-HR" altLang="en-US" dirty="0" smtClean="0"/>
              <a:t>rijenos prema i od IR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hr-HR" altLang="en-US" dirty="0" smtClean="0"/>
              <a:t>razlika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hr-HR" altLang="en-US" dirty="0"/>
              <a:t>o</a:t>
            </a:r>
            <a:r>
              <a:rPr lang="hr-HR" altLang="en-US" dirty="0" smtClean="0"/>
              <a:t>dabir i definiranje problema koijma se bave</a:t>
            </a:r>
          </a:p>
          <a:p>
            <a:pPr lvl="1">
              <a:lnSpc>
                <a:spcPct val="90000"/>
              </a:lnSpc>
            </a:pPr>
            <a:r>
              <a:rPr lang="hr-HR" altLang="en-US" dirty="0"/>
              <a:t>t</a:t>
            </a:r>
            <a:r>
              <a:rPr lang="hr-HR" altLang="en-US" dirty="0" smtClean="0"/>
              <a:t>eorijska pitanja i okvir</a:t>
            </a:r>
          </a:p>
          <a:p>
            <a:pPr lvl="1">
              <a:lnSpc>
                <a:spcPct val="90000"/>
              </a:lnSpc>
            </a:pPr>
            <a:r>
              <a:rPr lang="hr-HR" altLang="en-US" dirty="0"/>
              <a:t>p</a:t>
            </a:r>
            <a:r>
              <a:rPr lang="hr-HR" altLang="en-US" dirty="0" smtClean="0"/>
              <a:t>riroda i stupanj eksperimentiranja</a:t>
            </a:r>
          </a:p>
          <a:p>
            <a:pPr lvl="1">
              <a:lnSpc>
                <a:spcPct val="90000"/>
              </a:lnSpc>
            </a:pPr>
            <a:r>
              <a:rPr lang="hr-HR" altLang="en-US" dirty="0"/>
              <a:t>a</a:t>
            </a:r>
            <a:r>
              <a:rPr lang="hr-HR" altLang="en-US" dirty="0" smtClean="0"/>
              <a:t>lati i pristupi koji se koriste</a:t>
            </a:r>
          </a:p>
          <a:p>
            <a:pPr lvl="1">
              <a:lnSpc>
                <a:spcPct val="90000"/>
              </a:lnSpc>
            </a:pPr>
            <a:r>
              <a:rPr lang="hr-HR" altLang="en-US" dirty="0"/>
              <a:t>p</a:t>
            </a:r>
            <a:r>
              <a:rPr lang="hr-HR" altLang="en-US" dirty="0" smtClean="0"/>
              <a:t>riroda i snaga interdisciplinarnih odnosa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2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u imenu?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en-US" dirty="0" smtClean="0"/>
              <a:t>Knjižničarstvo. Informacijska znanost</a:t>
            </a:r>
          </a:p>
          <a:p>
            <a:r>
              <a:rPr lang="hr-HR" altLang="en-US" dirty="0" smtClean="0"/>
              <a:t>Knjižnična i informacijske znanosti</a:t>
            </a:r>
          </a:p>
          <a:p>
            <a:r>
              <a:rPr lang="en-US" altLang="en-US" i="1" dirty="0" err="1" smtClean="0"/>
              <a:t>Libraryandinformationscience</a:t>
            </a:r>
            <a:endParaRPr lang="en-US" altLang="en-US" i="1" dirty="0"/>
          </a:p>
          <a:p>
            <a:pPr lvl="1"/>
            <a:r>
              <a:rPr lang="en-US" altLang="en-US" dirty="0"/>
              <a:t> </a:t>
            </a:r>
            <a:r>
              <a:rPr lang="hr-HR" altLang="en-US" dirty="0" smtClean="0"/>
              <a:t>prijedlog </a:t>
            </a:r>
            <a:r>
              <a:rPr lang="en-US" altLang="en-US" dirty="0" smtClean="0"/>
              <a:t>Michael</a:t>
            </a:r>
            <a:r>
              <a:rPr lang="hr-HR" altLang="en-US" dirty="0" smtClean="0"/>
              <a:t>a</a:t>
            </a:r>
            <a:r>
              <a:rPr lang="en-US" altLang="en-US" dirty="0" smtClean="0"/>
              <a:t> Buckland</a:t>
            </a:r>
            <a:r>
              <a:rPr lang="hr-HR" altLang="en-US" dirty="0" smtClean="0"/>
              <a:t>a</a:t>
            </a:r>
            <a:endParaRPr lang="en-US" altLang="en-US" dirty="0"/>
          </a:p>
          <a:p>
            <a:r>
              <a:rPr lang="hr-HR" altLang="en-US" dirty="0" smtClean="0"/>
              <a:t>Informacijska znanost</a:t>
            </a:r>
          </a:p>
          <a:p>
            <a:r>
              <a:rPr lang="hr-HR" altLang="en-US" dirty="0" smtClean="0"/>
              <a:t>Informacijske znanosti</a:t>
            </a:r>
            <a:endParaRPr lang="en-US" altLang="en-US" dirty="0"/>
          </a:p>
          <a:p>
            <a:r>
              <a:rPr lang="en-US" altLang="en-US" dirty="0" err="1" smtClean="0"/>
              <a:t>Informa</a:t>
            </a:r>
            <a:r>
              <a:rPr lang="hr-HR" altLang="en-US" dirty="0" smtClean="0"/>
              <a:t>cija</a:t>
            </a:r>
            <a:endParaRPr lang="en-US" altLang="en-US" dirty="0"/>
          </a:p>
          <a:p>
            <a:pPr lvl="1"/>
            <a:r>
              <a:rPr lang="hr-HR" altLang="en-US" dirty="0" smtClean="0"/>
              <a:t>Kao što imamo u </a:t>
            </a:r>
            <a:r>
              <a:rPr lang="en-US" altLang="en-US" dirty="0" smtClean="0"/>
              <a:t>“</a:t>
            </a:r>
            <a:r>
              <a:rPr lang="hr-HR" altLang="en-US" dirty="0" smtClean="0"/>
              <a:t>Informacijska škola</a:t>
            </a:r>
            <a:r>
              <a:rPr lang="en-US" altLang="en-US" dirty="0" smtClean="0"/>
              <a:t>”</a:t>
            </a: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1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F</a:t>
            </a:r>
            <a:r>
              <a:rPr lang="en-GB" dirty="0" err="1" smtClean="0"/>
              <a:t>ragmenta</a:t>
            </a:r>
            <a:r>
              <a:rPr lang="hr-HR" dirty="0" err="1" smtClean="0"/>
              <a:t>cija</a:t>
            </a:r>
            <a:r>
              <a:rPr lang="hr-HR" dirty="0" smtClean="0"/>
              <a:t> i kriza knjižničarstva i </a:t>
            </a:r>
            <a:r>
              <a:rPr lang="hr-HR" dirty="0" err="1" smtClean="0"/>
              <a:t>dokumentalistike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</a:t>
            </a:r>
            <a:r>
              <a:rPr lang="hr-HR" dirty="0" smtClean="0"/>
              <a:t>i identificirani prije otprilike 50 godina</a:t>
            </a:r>
          </a:p>
          <a:p>
            <a:pPr lvl="1"/>
            <a:r>
              <a:rPr lang="hr-HR" sz="2800" dirty="0"/>
              <a:t>p</a:t>
            </a:r>
            <a:r>
              <a:rPr lang="hr-HR" sz="2800" dirty="0" smtClean="0"/>
              <a:t>ovezani s:</a:t>
            </a:r>
            <a:endParaRPr lang="en-GB" sz="2800" dirty="0"/>
          </a:p>
          <a:p>
            <a:pPr lvl="2"/>
            <a:r>
              <a:rPr lang="hr-HR" sz="2800" dirty="0"/>
              <a:t>i</a:t>
            </a:r>
            <a:r>
              <a:rPr lang="en-GB" sz="2800" dirty="0" err="1" smtClean="0"/>
              <a:t>ntel</a:t>
            </a:r>
            <a:r>
              <a:rPr lang="hr-HR" sz="2800" dirty="0" err="1" smtClean="0"/>
              <a:t>ektualnim</a:t>
            </a:r>
            <a:r>
              <a:rPr lang="hr-HR" sz="2800" dirty="0" smtClean="0"/>
              <a:t> razvojem (L)IS (</a:t>
            </a:r>
            <a:r>
              <a:rPr lang="hr-HR" sz="2800" dirty="0" err="1" smtClean="0"/>
              <a:t>Shera</a:t>
            </a:r>
            <a:r>
              <a:rPr lang="hr-HR" sz="2800" dirty="0" smtClean="0"/>
              <a:t>, </a:t>
            </a:r>
            <a:r>
              <a:rPr lang="en-GB" sz="2800" dirty="0" smtClean="0"/>
              <a:t>Brookes</a:t>
            </a:r>
            <a:r>
              <a:rPr lang="en-GB" sz="2800" dirty="0"/>
              <a:t>, </a:t>
            </a:r>
            <a:r>
              <a:rPr lang="hr-HR" sz="2800" dirty="0" err="1" smtClean="0"/>
              <a:t>Cuadra</a:t>
            </a:r>
            <a:r>
              <a:rPr lang="hr-HR" sz="2800" dirty="0" smtClean="0"/>
              <a:t>…)</a:t>
            </a:r>
            <a:endParaRPr lang="en-GB" sz="2800" dirty="0"/>
          </a:p>
          <a:p>
            <a:pPr lvl="2"/>
            <a:r>
              <a:rPr lang="hr-HR" sz="2800" dirty="0"/>
              <a:t>d</a:t>
            </a:r>
            <a:r>
              <a:rPr lang="hr-HR" sz="2800" dirty="0" smtClean="0"/>
              <a:t>ruštvenom organizacijom</a:t>
            </a:r>
            <a:r>
              <a:rPr lang="en-GB" sz="2800" dirty="0" smtClean="0"/>
              <a:t> (</a:t>
            </a:r>
            <a:r>
              <a:rPr lang="hr-HR" sz="2800" dirty="0" err="1" smtClean="0"/>
              <a:t>Shera</a:t>
            </a:r>
            <a:r>
              <a:rPr lang="hr-HR" sz="2800" dirty="0" smtClean="0"/>
              <a:t>, Miksa…)</a:t>
            </a:r>
            <a:endParaRPr lang="en-GB" sz="2800" dirty="0"/>
          </a:p>
          <a:p>
            <a:pPr lvl="1"/>
            <a:r>
              <a:rPr lang="hr-HR" sz="2800" dirty="0"/>
              <a:t>p</a:t>
            </a:r>
            <a:r>
              <a:rPr lang="hr-HR" sz="2800" dirty="0" smtClean="0"/>
              <a:t>otaknuli su potragu za novom paradigmom - IZ</a:t>
            </a:r>
          </a:p>
          <a:p>
            <a:pPr lvl="1"/>
            <a:r>
              <a:rPr lang="hr-HR" sz="2800" dirty="0"/>
              <a:t>i</a:t>
            </a:r>
            <a:r>
              <a:rPr lang="hr-HR" sz="2800" dirty="0" smtClean="0"/>
              <a:t> nadalje prisutni</a:t>
            </a:r>
            <a:endParaRPr lang="en-GB" sz="28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33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 vs. Računalna znanost (RZ)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65386" y="2102079"/>
            <a:ext cx="8946541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400" dirty="0"/>
              <a:t>s</a:t>
            </a:r>
            <a:r>
              <a:rPr lang="hr-HR" altLang="en-US" sz="2400" dirty="0" smtClean="0"/>
              <a:t>ličnosti:</a:t>
            </a:r>
          </a:p>
          <a:p>
            <a:pPr lvl="1">
              <a:lnSpc>
                <a:spcPct val="90000"/>
              </a:lnSpc>
            </a:pPr>
            <a:r>
              <a:rPr lang="hr-HR" altLang="en-US" sz="2000" dirty="0"/>
              <a:t>b</a:t>
            </a:r>
            <a:r>
              <a:rPr lang="hr-HR" altLang="en-US" sz="2000" dirty="0" smtClean="0"/>
              <a:t>avljenja naprednim IR algortmima i tehnikama</a:t>
            </a:r>
          </a:p>
          <a:p>
            <a:pPr lvl="1">
              <a:lnSpc>
                <a:spcPct val="90000"/>
              </a:lnSpc>
            </a:pPr>
            <a:r>
              <a:rPr lang="hr-HR" altLang="en-US" sz="2000" dirty="0"/>
              <a:t>i</a:t>
            </a:r>
            <a:r>
              <a:rPr lang="hr-HR" altLang="en-US" sz="2000" dirty="0" smtClean="0"/>
              <a:t>nfrastruktura digitalnih knjižnica </a:t>
            </a:r>
          </a:p>
          <a:p>
            <a:pPr lvl="1">
              <a:lnSpc>
                <a:spcPct val="90000"/>
              </a:lnSpc>
            </a:pPr>
            <a:r>
              <a:rPr lang="hr-HR" altLang="en-US" sz="2000" dirty="0"/>
              <a:t>i</a:t>
            </a:r>
            <a:r>
              <a:rPr lang="hr-HR" altLang="en-US" sz="2000" dirty="0" smtClean="0"/>
              <a:t>nterakcija čovjek – računalo</a:t>
            </a:r>
            <a:endParaRPr lang="en-US" altLang="en-US" sz="2000" dirty="0" smtClean="0"/>
          </a:p>
          <a:p>
            <a:r>
              <a:rPr lang="hr-HR" dirty="0"/>
              <a:t>r</a:t>
            </a:r>
            <a:r>
              <a:rPr lang="hr-HR" dirty="0" smtClean="0"/>
              <a:t>azlike</a:t>
            </a:r>
          </a:p>
          <a:p>
            <a:pPr lvl="1">
              <a:lnSpc>
                <a:spcPct val="90000"/>
              </a:lnSpc>
            </a:pPr>
            <a:r>
              <a:rPr lang="hr-HR" altLang="en-US" dirty="0" smtClean="0"/>
              <a:t>RZ se primarno bavi algortimima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hr-HR" altLang="en-US" dirty="0" smtClean="0"/>
              <a:t>IZ se primarno bavi informacijama, njezinim korisnicima i korištenju</a:t>
            </a:r>
            <a:endParaRPr lang="en-US" altLang="en-US" dirty="0"/>
          </a:p>
          <a:p>
            <a:r>
              <a:rPr lang="hr-HR" altLang="en-US" dirty="0"/>
              <a:t>s</a:t>
            </a:r>
            <a:r>
              <a:rPr lang="hr-HR" altLang="en-US" dirty="0" smtClean="0"/>
              <a:t>ve veći broj znanstvenika iz RZ je aktivno u IZ – posebice u IR i digitalnim knjižnicama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1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Doprinos IZ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en-US" sz="2400" dirty="0" smtClean="0"/>
              <a:t>IZ je utjecala na rukovanje informacijama u društvu</a:t>
            </a:r>
            <a:endParaRPr lang="en-US" altLang="en-US" sz="2400" dirty="0"/>
          </a:p>
          <a:p>
            <a:r>
              <a:rPr lang="hr-HR" altLang="en-US" sz="2400" dirty="0"/>
              <a:t>r</a:t>
            </a:r>
            <a:r>
              <a:rPr lang="hr-HR" altLang="en-US" sz="2400" dirty="0" smtClean="0"/>
              <a:t>azvijeno i organizirano specijalizirano znanje i profesionalne vještine</a:t>
            </a:r>
          </a:p>
          <a:p>
            <a:r>
              <a:rPr lang="hr-HR" altLang="en-US" sz="2400" dirty="0"/>
              <a:t>p</a:t>
            </a:r>
            <a:r>
              <a:rPr lang="hr-HR" altLang="en-US" sz="2400" dirty="0" smtClean="0"/>
              <a:t>rimijenjena </a:t>
            </a:r>
            <a:r>
              <a:rPr lang="en-US" altLang="en-US" sz="2400" dirty="0" err="1" smtClean="0"/>
              <a:t>interdisciplinar</a:t>
            </a:r>
            <a:r>
              <a:rPr lang="hr-HR" altLang="en-US" sz="2400" dirty="0" smtClean="0"/>
              <a:t>nost</a:t>
            </a:r>
            <a:endParaRPr lang="en-US" altLang="en-US" sz="2400" dirty="0"/>
          </a:p>
          <a:p>
            <a:r>
              <a:rPr lang="en-US" altLang="en-US" sz="2400" dirty="0"/>
              <a:t>IR </a:t>
            </a:r>
            <a:r>
              <a:rPr lang="hr-HR" altLang="en-US" sz="2400" dirty="0" smtClean="0"/>
              <a:t>je dosegnuo zrelu fazu</a:t>
            </a:r>
            <a:endParaRPr lang="en-US" altLang="en-US" sz="2400" dirty="0"/>
          </a:p>
          <a:p>
            <a:pPr lvl="1"/>
            <a:r>
              <a:rPr lang="hr-HR" altLang="en-US" sz="2000" dirty="0"/>
              <a:t>p</a:t>
            </a:r>
            <a:r>
              <a:rPr lang="hr-HR" altLang="en-US" sz="2000" dirty="0" smtClean="0"/>
              <a:t>rodor u mnoga polja i ljudske aktivnosti</a:t>
            </a:r>
            <a:endParaRPr lang="en-US" altLang="en-US" sz="2000" dirty="0"/>
          </a:p>
          <a:p>
            <a:r>
              <a:rPr lang="hr-HR" altLang="en-US" sz="2400" dirty="0"/>
              <a:t>u</a:t>
            </a:r>
            <a:r>
              <a:rPr lang="hr-HR" altLang="en-US" sz="2400" dirty="0" smtClean="0"/>
              <a:t> </a:t>
            </a:r>
            <a:r>
              <a:rPr lang="hr-HR" altLang="en-US" sz="2400" dirty="0"/>
              <a:t>interakciji </a:t>
            </a:r>
            <a:r>
              <a:rPr lang="hr-HR" altLang="en-US" sz="2400" dirty="0" smtClean="0"/>
              <a:t>čovjek – računalo naglasak je na LJUDIMA</a:t>
            </a:r>
            <a:endParaRPr lang="en-US" altLang="en-US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77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Izazovi i novi trendovi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Izazovi za IZ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dirty="0"/>
              <a:t>p</a:t>
            </a:r>
            <a:r>
              <a:rPr lang="hr-HR" altLang="en-US" dirty="0" smtClean="0"/>
              <a:t>rilagoditi se rastućim i promjenjivim društvenim i organizacijskim zadaćama informacija i informacijske infrastrukture 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i</a:t>
            </a:r>
            <a:r>
              <a:rPr lang="hr-HR" altLang="en-US" dirty="0" smtClean="0"/>
              <a:t>grati pozitivnu ulogu u globalizaciji informacija 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o</a:t>
            </a:r>
            <a:r>
              <a:rPr lang="hr-HR" altLang="en-US" dirty="0" smtClean="0"/>
              <a:t>dgovoriti na tehnološki imperativ na ljudski način 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o</a:t>
            </a:r>
            <a:r>
              <a:rPr lang="hr-HR" altLang="en-US" dirty="0" smtClean="0"/>
              <a:t>dgovoriti na promjene od informacijske do komunikacijske eksplozije 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s</a:t>
            </a:r>
            <a:r>
              <a:rPr lang="hr-HR" altLang="en-US" dirty="0" smtClean="0"/>
              <a:t>uprotstaviti se suparnicima kvalitetom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hr-HR" altLang="en-US" dirty="0"/>
              <a:t>p</a:t>
            </a:r>
            <a:r>
              <a:rPr lang="hr-HR" altLang="en-US" dirty="0" smtClean="0"/>
              <a:t>ridružiti digitalno knjižnicama.</a:t>
            </a:r>
            <a:endParaRPr lang="hr-HR" altLang="en-US" b="1" dirty="0" smtClean="0">
              <a:solidFill>
                <a:srgbClr val="FF0000"/>
              </a:solidFill>
            </a:endParaRPr>
          </a:p>
          <a:p>
            <a:pPr lvl="6">
              <a:lnSpc>
                <a:spcPct val="90000"/>
              </a:lnSpc>
            </a:pPr>
            <a:r>
              <a:rPr lang="hr-HR" altLang="en-US" dirty="0" smtClean="0"/>
              <a:t>(</a:t>
            </a:r>
            <a:r>
              <a:rPr lang="hr-HR" altLang="en-US" dirty="0" err="1" smtClean="0"/>
              <a:t>Tefko</a:t>
            </a:r>
            <a:r>
              <a:rPr lang="hr-HR" altLang="en-US" dirty="0" smtClean="0"/>
              <a:t> </a:t>
            </a:r>
            <a:r>
              <a:rPr lang="hr-HR" altLang="en-US" dirty="0" err="1" smtClean="0"/>
              <a:t>Saracevic</a:t>
            </a:r>
            <a:r>
              <a:rPr lang="hr-HR" altLang="en-US" dirty="0" smtClean="0"/>
              <a:t>)</a:t>
            </a:r>
            <a:endParaRPr lang="en-US" alt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05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Vruće teme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i</a:t>
            </a:r>
            <a:r>
              <a:rPr lang="hr-HR" dirty="0" smtClean="0"/>
              <a:t>nformacije i društvo </a:t>
            </a:r>
          </a:p>
          <a:p>
            <a:pPr lvl="1"/>
            <a:r>
              <a:rPr lang="hr-HR" dirty="0"/>
              <a:t>i</a:t>
            </a:r>
            <a:r>
              <a:rPr lang="de-DE" dirty="0" err="1" smtClean="0"/>
              <a:t>nforma</a:t>
            </a:r>
            <a:r>
              <a:rPr lang="hr-HR" dirty="0" smtClean="0"/>
              <a:t>cijska etika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ravni okvir</a:t>
            </a:r>
            <a:r>
              <a:rPr lang="de-DE" dirty="0" smtClean="0"/>
              <a:t> </a:t>
            </a:r>
            <a:r>
              <a:rPr lang="de-DE" dirty="0"/>
              <a:t>	</a:t>
            </a:r>
          </a:p>
          <a:p>
            <a:pPr lvl="2"/>
            <a:r>
              <a:rPr lang="de-DE" i="1" dirty="0"/>
              <a:t>Copyright</a:t>
            </a:r>
          </a:p>
          <a:p>
            <a:pPr lvl="2"/>
            <a:r>
              <a:rPr lang="hr-HR" dirty="0"/>
              <a:t>z</a:t>
            </a:r>
            <a:r>
              <a:rPr lang="hr-HR" dirty="0" smtClean="0"/>
              <a:t>aštita podataka</a:t>
            </a:r>
          </a:p>
          <a:p>
            <a:pPr lvl="2"/>
            <a:r>
              <a:rPr lang="hr-HR" dirty="0"/>
              <a:t>s</a:t>
            </a:r>
            <a:r>
              <a:rPr lang="hr-HR" dirty="0" smtClean="0"/>
              <a:t>igurnost</a:t>
            </a:r>
            <a:endParaRPr lang="hr-HR" dirty="0"/>
          </a:p>
          <a:p>
            <a:r>
              <a:rPr lang="hr-HR" dirty="0" smtClean="0"/>
              <a:t>Digitalna humanistika</a:t>
            </a:r>
          </a:p>
          <a:p>
            <a:pPr lvl="1"/>
            <a:r>
              <a:rPr lang="hr-HR" dirty="0"/>
              <a:t>s</a:t>
            </a:r>
            <a:r>
              <a:rPr lang="hr-HR" dirty="0" smtClean="0"/>
              <a:t>uradnja između humanističkih znansoti, računalne znanosti i IZ</a:t>
            </a:r>
            <a:endParaRPr lang="de-DE" dirty="0"/>
          </a:p>
          <a:p>
            <a:pPr lvl="1"/>
            <a:r>
              <a:rPr lang="hr-HR" dirty="0"/>
              <a:t>k</a:t>
            </a:r>
            <a:r>
              <a:rPr lang="hr-HR" dirty="0" smtClean="0"/>
              <a:t>vantitativne se metode koriste pored klasičnih metoda kao što su povijesna analiza, komparativni pristup, hermeneutika</a:t>
            </a:r>
          </a:p>
          <a:p>
            <a:pPr lvl="1"/>
            <a:r>
              <a:rPr lang="hr-HR" dirty="0"/>
              <a:t>a</a:t>
            </a:r>
            <a:r>
              <a:rPr lang="hr-HR" dirty="0" smtClean="0"/>
              <a:t>naliza velikih skupina podataka</a:t>
            </a:r>
            <a:endParaRPr lang="de-DE" dirty="0"/>
          </a:p>
          <a:p>
            <a:pPr lvl="1"/>
            <a:r>
              <a:rPr lang="hr-HR" dirty="0"/>
              <a:t>i</a:t>
            </a:r>
            <a:r>
              <a:rPr lang="hr-HR" dirty="0" smtClean="0"/>
              <a:t>nterdisciplinarnost </a:t>
            </a:r>
            <a:endParaRPr lang="de-DE" dirty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29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de-DE" dirty="0" smtClean="0"/>
              <a:t>Kako svo ljudsko znaje učiniti dostupnim – </a:t>
            </a:r>
            <a:r>
              <a:rPr lang="hr-HR" altLang="de-DE" i="1" dirty="0" smtClean="0"/>
              <a:t>open access</a:t>
            </a:r>
          </a:p>
          <a:p>
            <a:pPr lvl="1"/>
            <a:r>
              <a:rPr lang="hr-HR" altLang="de-DE" dirty="0"/>
              <a:t>z</a:t>
            </a:r>
            <a:r>
              <a:rPr lang="hr-HR" altLang="de-DE" dirty="0" smtClean="0"/>
              <a:t>nanje je dio ljudskog razvoja</a:t>
            </a:r>
          </a:p>
          <a:p>
            <a:pPr lvl="1"/>
            <a:r>
              <a:rPr lang="hr-HR" altLang="de-DE" dirty="0"/>
              <a:t>n</a:t>
            </a:r>
            <a:r>
              <a:rPr lang="hr-HR" altLang="de-DE" dirty="0" smtClean="0"/>
              <a:t>ovo znanje nastaje na temelju već postojećeg</a:t>
            </a:r>
          </a:p>
          <a:p>
            <a:pPr lvl="1"/>
            <a:r>
              <a:rPr lang="hr-HR" altLang="de-DE" dirty="0"/>
              <a:t>n</a:t>
            </a:r>
            <a:r>
              <a:rPr lang="hr-HR" altLang="de-DE" dirty="0" smtClean="0"/>
              <a:t>ovo znanje temelji se na obrazovanju koje je platilo cijelo društvo </a:t>
            </a:r>
          </a:p>
          <a:p>
            <a:r>
              <a:rPr lang="hr-HR" dirty="0"/>
              <a:t>k</a:t>
            </a:r>
            <a:r>
              <a:rPr lang="hr-HR" dirty="0" smtClean="0"/>
              <a:t>ako se baviti „velikim podacima”?</a:t>
            </a:r>
          </a:p>
          <a:p>
            <a:pPr lvl="1"/>
            <a:r>
              <a:rPr lang="hr-HR" dirty="0"/>
              <a:t>s</a:t>
            </a:r>
            <a:r>
              <a:rPr lang="hr-HR" dirty="0" smtClean="0"/>
              <a:t>uradnja sa stručnjacima iz različitih disciplina</a:t>
            </a:r>
          </a:p>
          <a:p>
            <a:pPr lvl="1"/>
            <a:r>
              <a:rPr lang="hr-HR" dirty="0"/>
              <a:t>j</a:t>
            </a:r>
            <a:r>
              <a:rPr lang="hr-HR" dirty="0" smtClean="0"/>
              <a:t>ake mogućnosti obrade</a:t>
            </a:r>
          </a:p>
          <a:p>
            <a:pPr lvl="1"/>
            <a:r>
              <a:rPr lang="hr-HR" dirty="0"/>
              <a:t>v</a:t>
            </a:r>
            <a:r>
              <a:rPr lang="hr-HR" dirty="0" smtClean="0"/>
              <a:t>elike mogućnosti pohrane (repozitoriji)</a:t>
            </a:r>
          </a:p>
          <a:p>
            <a:pPr lvl="1"/>
            <a:r>
              <a:rPr lang="hr-HR" dirty="0"/>
              <a:t>v</a:t>
            </a:r>
            <a:r>
              <a:rPr lang="hr-HR" dirty="0" smtClean="0"/>
              <a:t>elika sredstva za istraživanja i razvoj </a:t>
            </a:r>
          </a:p>
          <a:p>
            <a:r>
              <a:rPr lang="hr-HR" dirty="0" smtClean="0"/>
              <a:t>IKT u obrazovanju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88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Zaključci i rasprava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3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Zaključno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rodor (</a:t>
            </a:r>
            <a:r>
              <a:rPr lang="en-GB" dirty="0" smtClean="0"/>
              <a:t>L</a:t>
            </a:r>
            <a:r>
              <a:rPr lang="hr-HR" dirty="0" smtClean="0"/>
              <a:t>)</a:t>
            </a:r>
            <a:r>
              <a:rPr lang="en-GB" dirty="0" smtClean="0"/>
              <a:t>IS ide</a:t>
            </a:r>
            <a:r>
              <a:rPr lang="hr-HR" dirty="0" smtClean="0"/>
              <a:t>ja u druga polja povećao se u zadnjem desetljeću </a:t>
            </a:r>
          </a:p>
          <a:p>
            <a:r>
              <a:rPr lang="hr-HR" dirty="0"/>
              <a:t>i</a:t>
            </a:r>
            <a:r>
              <a:rPr lang="hr-HR" dirty="0" smtClean="0"/>
              <a:t>nformacijske su studije počele </a:t>
            </a:r>
            <a:r>
              <a:rPr lang="hr-HR" dirty="0"/>
              <a:t>značajno </a:t>
            </a:r>
            <a:r>
              <a:rPr lang="hr-HR" dirty="0" smtClean="0"/>
              <a:t>doprinositi računalnoj znanosti, inženjerstvu, ekonomiji itd. </a:t>
            </a:r>
          </a:p>
          <a:p>
            <a:r>
              <a:rPr lang="hr-HR" dirty="0"/>
              <a:t>n</a:t>
            </a:r>
            <a:r>
              <a:rPr lang="hr-HR" dirty="0" smtClean="0"/>
              <a:t>o još uvijek, prisutan je problem stvaranja i održavanja monopola nad LIS vještinama, i granicama prema drugim znanstvenim poljima. </a:t>
            </a:r>
          </a:p>
          <a:p>
            <a:pPr lvl="5"/>
            <a:r>
              <a:rPr lang="hr-HR" dirty="0" smtClean="0"/>
              <a:t>Nolin and </a:t>
            </a:r>
            <a:r>
              <a:rPr lang="hr-HR" dirty="0"/>
              <a:t>Å</a:t>
            </a:r>
            <a:r>
              <a:rPr lang="hr-HR" dirty="0" smtClean="0"/>
              <a:t>strom, 2010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1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perspektive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r</a:t>
            </a:r>
            <a:r>
              <a:rPr lang="hr-HR" altLang="sr-Latn-RS" dirty="0" smtClean="0"/>
              <a:t>acionalističke</a:t>
            </a:r>
            <a:endParaRPr lang="hr-HR" altLang="sr-Latn-RS" dirty="0"/>
          </a:p>
          <a:p>
            <a:r>
              <a:rPr lang="hr-HR" altLang="sr-Latn-RS" dirty="0"/>
              <a:t>k</a:t>
            </a:r>
            <a:r>
              <a:rPr lang="hr-HR" altLang="sr-Latn-RS" dirty="0" smtClean="0"/>
              <a:t>ognitivne</a:t>
            </a:r>
            <a:endParaRPr lang="hr-HR" altLang="sr-Latn-RS" dirty="0"/>
          </a:p>
          <a:p>
            <a:r>
              <a:rPr lang="hr-HR" altLang="sr-Latn-RS" dirty="0"/>
              <a:t>s</a:t>
            </a:r>
            <a:r>
              <a:rPr lang="hr-HR" altLang="sr-Latn-RS" dirty="0" smtClean="0"/>
              <a:t>ociološke</a:t>
            </a:r>
            <a:endParaRPr lang="hr-HR" altLang="sr-Latn-RS" dirty="0"/>
          </a:p>
          <a:p>
            <a:r>
              <a:rPr lang="hr-HR" altLang="sr-Latn-RS" dirty="0"/>
              <a:t>f</a:t>
            </a:r>
            <a:r>
              <a:rPr lang="hr-HR" altLang="sr-Latn-RS" dirty="0" smtClean="0"/>
              <a:t>ilozofske, i posebice hermeneutičke </a:t>
            </a:r>
          </a:p>
          <a:p>
            <a:pPr>
              <a:buNone/>
            </a:pPr>
            <a:endParaRPr lang="hr-HR" altLang="sr-Latn-RS" dirty="0"/>
          </a:p>
          <a:p>
            <a:pPr marL="0" indent="0">
              <a:buNone/>
            </a:pPr>
            <a:r>
              <a:rPr lang="hr-HR" altLang="sr-Latn-RS" dirty="0"/>
              <a:t>n</a:t>
            </a:r>
            <a:r>
              <a:rPr lang="hr-HR" altLang="sr-Latn-RS" dirty="0" smtClean="0"/>
              <a:t>ovo okruženje </a:t>
            </a:r>
          </a:p>
          <a:p>
            <a:r>
              <a:rPr lang="hr-HR" altLang="sr-Latn-RS" dirty="0"/>
              <a:t>n</a:t>
            </a:r>
            <a:r>
              <a:rPr lang="hr-HR" altLang="sr-Latn-RS" dirty="0" smtClean="0"/>
              <a:t>ovi semantički entiteti umjeto tradicionalnih dokumenata </a:t>
            </a:r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7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</a:t>
            </a:r>
            <a:r>
              <a:rPr lang="en-US" dirty="0" err="1" smtClean="0"/>
              <a:t>onta</a:t>
            </a:r>
            <a:r>
              <a:rPr lang="hr-HR" dirty="0" smtClean="0"/>
              <a:t>k</a:t>
            </a:r>
            <a:r>
              <a:rPr lang="en-US" dirty="0" smtClean="0"/>
              <a:t>t</a:t>
            </a:r>
            <a:endParaRPr lang="en-US" dirty="0"/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100960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3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potrazi za korijenima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sr-Latn-RS" dirty="0"/>
              <a:t>neujednačenost razvoja pojedinih grana</a:t>
            </a:r>
          </a:p>
          <a:p>
            <a:r>
              <a:rPr lang="hr-HR" altLang="sr-Latn-RS" dirty="0"/>
              <a:t>počeci teorijskih promišljanja</a:t>
            </a:r>
          </a:p>
          <a:p>
            <a:pPr lvl="1"/>
            <a:r>
              <a:rPr lang="hr-HR" altLang="sr-Latn-RS" dirty="0"/>
              <a:t>proto-znanstvena faza u razvoju polja</a:t>
            </a:r>
          </a:p>
          <a:p>
            <a:pPr lvl="1"/>
            <a:r>
              <a:rPr lang="hr-HR" altLang="sr-Latn-RS" dirty="0"/>
              <a:t>prema utemeljenju temeljnih teorijsko-metodoloških modela </a:t>
            </a:r>
          </a:p>
          <a:p>
            <a:pPr lvl="1"/>
            <a:r>
              <a:rPr lang="hr-HR" altLang="sr-Latn-RS" dirty="0" smtClean="0"/>
              <a:t>povijesno-deskriptivna </a:t>
            </a:r>
            <a:r>
              <a:rPr lang="hr-HR" altLang="sr-Latn-RS" dirty="0"/>
              <a:t>faza</a:t>
            </a:r>
          </a:p>
          <a:p>
            <a:pPr lvl="1"/>
            <a:r>
              <a:rPr lang="hr-HR" altLang="sr-Latn-RS" dirty="0"/>
              <a:t>nesuglasja, povođenje za trendovima, ‘tehnološki šok’</a:t>
            </a:r>
          </a:p>
          <a:p>
            <a:pPr lvl="1"/>
            <a:r>
              <a:rPr lang="hr-HR" altLang="sr-Latn-RS" dirty="0"/>
              <a:t>analitičko-sintetička faza ili prema utvrđivanju temeljnih teorijskih cjelina</a:t>
            </a:r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8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Počeci…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altLang="sr-Latn-RS" dirty="0">
                <a:cs typeface="Times New Roman" panose="02020603050405020304" pitchFamily="18" charset="0"/>
              </a:rPr>
              <a:t>od druge polovice 19. stoljeća </a:t>
            </a:r>
            <a:r>
              <a:rPr lang="en-US" altLang="sr-Latn-RS" dirty="0">
                <a:cs typeface="Times New Roman" panose="02020603050405020304" pitchFamily="18" charset="0"/>
              </a:rPr>
              <a:t>pet je </a:t>
            </a:r>
            <a:r>
              <a:rPr lang="en-US" altLang="sr-Latn-RS" dirty="0" err="1">
                <a:cs typeface="Times New Roman" panose="02020603050405020304" pitchFamily="18" charset="0"/>
              </a:rPr>
              <a:t>glavnih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razdoblja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hr-HR" altLang="sr-Latn-RS" dirty="0"/>
              <a:t>(</a:t>
            </a:r>
            <a:r>
              <a:rPr lang="en-US" altLang="sr-Latn-RS" dirty="0" err="1">
                <a:cs typeface="Times New Roman" panose="02020603050405020304" pitchFamily="18" charset="0"/>
              </a:rPr>
              <a:t>koja</a:t>
            </a:r>
            <a:r>
              <a:rPr lang="en-US" altLang="sr-Latn-RS" dirty="0">
                <a:cs typeface="Times New Roman" panose="02020603050405020304" pitchFamily="18" charset="0"/>
              </a:rPr>
              <a:t> se </a:t>
            </a:r>
            <a:r>
              <a:rPr lang="en-US" altLang="sr-Latn-RS" dirty="0" err="1">
                <a:cs typeface="Times New Roman" panose="02020603050405020304" pitchFamily="18" charset="0"/>
              </a:rPr>
              <a:t>često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preklapaju</a:t>
            </a:r>
            <a:r>
              <a:rPr lang="hr-HR" altLang="sr-Latn-RS" dirty="0"/>
              <a:t>)</a:t>
            </a:r>
            <a:r>
              <a:rPr lang="en-US" altLang="sr-Latn-RS" dirty="0">
                <a:cs typeface="Times New Roman" panose="02020603050405020304" pitchFamily="18" charset="0"/>
              </a:rPr>
              <a:t>:</a:t>
            </a:r>
            <a:r>
              <a:rPr lang="en-US" altLang="sr-Latn-RS" sz="3200" dirty="0">
                <a:cs typeface="Times New Roman" panose="02020603050405020304" pitchFamily="18" charset="0"/>
              </a:rPr>
              <a:t> </a:t>
            </a:r>
            <a:endParaRPr lang="hr-HR" altLang="sr-Latn-RS" sz="3200" dirty="0" smtClean="0">
              <a:cs typeface="Times New Roman" panose="02020603050405020304" pitchFamily="18" charset="0"/>
            </a:endParaRPr>
          </a:p>
          <a:p>
            <a:pPr lvl="1"/>
            <a:r>
              <a:rPr lang="en-US" altLang="sr-Latn-RS" dirty="0" err="1" smtClean="0">
                <a:cs typeface="Times New Roman" panose="02020603050405020304" pitchFamily="18" charset="0"/>
              </a:rPr>
              <a:t>pragmatički</a:t>
            </a:r>
            <a:r>
              <a:rPr lang="en-US" altLang="sr-Latn-RS" dirty="0" smtClean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pogled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na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hr-HR" altLang="sr-Latn-RS" dirty="0">
                <a:cs typeface="Times New Roman" panose="02020603050405020304" pitchFamily="18" charset="0"/>
              </a:rPr>
              <a:t>(</a:t>
            </a:r>
            <a:r>
              <a:rPr lang="en-US" altLang="sr-Latn-RS" dirty="0" err="1">
                <a:cs typeface="Times New Roman" panose="02020603050405020304" pitchFamily="18" charset="0"/>
              </a:rPr>
              <a:t>knjižničnu</a:t>
            </a:r>
            <a:r>
              <a:rPr lang="hr-HR" altLang="sr-Latn-RS" dirty="0">
                <a:cs typeface="Times New Roman" panose="02020603050405020304" pitchFamily="18" charset="0"/>
              </a:rPr>
              <a:t>)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znanost</a:t>
            </a:r>
            <a:r>
              <a:rPr lang="en-US" altLang="sr-Latn-RS" dirty="0">
                <a:cs typeface="Times New Roman" panose="02020603050405020304" pitchFamily="18" charset="0"/>
              </a:rPr>
              <a:t> (1876</a:t>
            </a:r>
            <a:r>
              <a:rPr lang="hr-HR" altLang="sr-Latn-RS" dirty="0">
                <a:cs typeface="Times New Roman" panose="02020603050405020304" pitchFamily="18" charset="0"/>
              </a:rPr>
              <a:t>.</a:t>
            </a:r>
            <a:r>
              <a:rPr lang="en-US" altLang="sr-Latn-RS" dirty="0">
                <a:cs typeface="Times New Roman" panose="02020603050405020304" pitchFamily="18" charset="0"/>
              </a:rPr>
              <a:t>-1925</a:t>
            </a:r>
            <a:r>
              <a:rPr lang="hr-HR" altLang="sr-Latn-RS" dirty="0">
                <a:cs typeface="Times New Roman" panose="02020603050405020304" pitchFamily="18" charset="0"/>
              </a:rPr>
              <a:t>.</a:t>
            </a:r>
            <a:r>
              <a:rPr lang="en-US" altLang="sr-Latn-RS" dirty="0">
                <a:cs typeface="Times New Roman" panose="02020603050405020304" pitchFamily="18" charset="0"/>
              </a:rPr>
              <a:t>) </a:t>
            </a:r>
            <a:r>
              <a:rPr lang="en-US" altLang="sr-Latn-RS" dirty="0" err="1">
                <a:cs typeface="Times New Roman" panose="02020603050405020304" pitchFamily="18" charset="0"/>
              </a:rPr>
              <a:t>za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koji</a:t>
            </a:r>
            <a:r>
              <a:rPr lang="en-US" altLang="sr-Latn-RS" dirty="0">
                <a:cs typeface="Times New Roman" panose="02020603050405020304" pitchFamily="18" charset="0"/>
              </a:rPr>
              <a:t> je </a:t>
            </a:r>
            <a:r>
              <a:rPr lang="en-US" altLang="sr-Latn-RS" dirty="0" err="1">
                <a:cs typeface="Times New Roman" panose="02020603050405020304" pitchFamily="18" charset="0"/>
              </a:rPr>
              <a:t>karakteristično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usmjeravanje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ka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organizaciji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zbirki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i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osiguranju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 smtClean="0">
                <a:cs typeface="Times New Roman" panose="02020603050405020304" pitchFamily="18" charset="0"/>
              </a:rPr>
              <a:t>usluga</a:t>
            </a:r>
            <a:r>
              <a:rPr lang="en-US" altLang="sr-Latn-RS" dirty="0" smtClean="0">
                <a:cs typeface="Times New Roman" panose="02020603050405020304" pitchFamily="18" charset="0"/>
              </a:rPr>
              <a:t>;</a:t>
            </a:r>
            <a:endParaRPr lang="hr-HR" altLang="sr-Latn-RS" dirty="0" smtClean="0">
              <a:cs typeface="Times New Roman" panose="02020603050405020304" pitchFamily="18" charset="0"/>
            </a:endParaRPr>
          </a:p>
          <a:p>
            <a:pPr lvl="1"/>
            <a:r>
              <a:rPr lang="en-US" altLang="sr-Latn-RS" dirty="0" err="1" smtClean="0">
                <a:cs typeface="Times New Roman" panose="02020603050405020304" pitchFamily="18" charset="0"/>
              </a:rPr>
              <a:t>razdoblje</a:t>
            </a:r>
            <a:r>
              <a:rPr lang="en-US" altLang="sr-Latn-RS" dirty="0" smtClean="0">
                <a:cs typeface="Times New Roman" panose="02020603050405020304" pitchFamily="18" charset="0"/>
              </a:rPr>
              <a:t> </a:t>
            </a:r>
            <a:r>
              <a:rPr lang="en-US" altLang="sr-Latn-RS" dirty="0">
                <a:cs typeface="Times New Roman" panose="02020603050405020304" pitchFamily="18" charset="0"/>
              </a:rPr>
              <a:t>(1925</a:t>
            </a:r>
            <a:r>
              <a:rPr lang="hr-HR" altLang="sr-Latn-RS" dirty="0">
                <a:cs typeface="Times New Roman" panose="02020603050405020304" pitchFamily="18" charset="0"/>
              </a:rPr>
              <a:t>.</a:t>
            </a:r>
            <a:r>
              <a:rPr lang="en-US" altLang="sr-Latn-RS" dirty="0">
                <a:cs typeface="Times New Roman" panose="02020603050405020304" pitchFamily="18" charset="0"/>
              </a:rPr>
              <a:t>-1950</a:t>
            </a:r>
            <a:r>
              <a:rPr lang="hr-HR" altLang="sr-Latn-RS" dirty="0">
                <a:cs typeface="Times New Roman" panose="02020603050405020304" pitchFamily="18" charset="0"/>
              </a:rPr>
              <a:t>.</a:t>
            </a:r>
            <a:r>
              <a:rPr lang="en-US" altLang="sr-Latn-RS" dirty="0">
                <a:cs typeface="Times New Roman" panose="02020603050405020304" pitchFamily="18" charset="0"/>
              </a:rPr>
              <a:t>) </a:t>
            </a:r>
            <a:r>
              <a:rPr lang="en-US" altLang="sr-Latn-RS" dirty="0" err="1">
                <a:cs typeface="Times New Roman" panose="02020603050405020304" pitchFamily="18" charset="0"/>
              </a:rPr>
              <a:t>profesionalne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interpretacije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zadaća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hr-HR" altLang="sr-Latn-RS" dirty="0">
                <a:cs typeface="Times New Roman" panose="02020603050405020304" pitchFamily="18" charset="0"/>
              </a:rPr>
              <a:t>(</a:t>
            </a:r>
            <a:r>
              <a:rPr lang="en-US" altLang="sr-Latn-RS" dirty="0" err="1">
                <a:cs typeface="Times New Roman" panose="02020603050405020304" pitchFamily="18" charset="0"/>
              </a:rPr>
              <a:t>knjižničarstva</a:t>
            </a:r>
            <a:r>
              <a:rPr lang="hr-HR" altLang="sr-Latn-RS" dirty="0">
                <a:cs typeface="Times New Roman" panose="02020603050405020304" pitchFamily="18" charset="0"/>
              </a:rPr>
              <a:t>)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kao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pomoćne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djelatnosti</a:t>
            </a:r>
            <a:r>
              <a:rPr lang="en-US" altLang="sr-Latn-RS" dirty="0">
                <a:cs typeface="Times New Roman" panose="02020603050405020304" pitchFamily="18" charset="0"/>
              </a:rPr>
              <a:t> u </a:t>
            </a:r>
            <a:r>
              <a:rPr lang="en-US" altLang="sr-Latn-RS" dirty="0" err="1">
                <a:cs typeface="Times New Roman" panose="02020603050405020304" pitchFamily="18" charset="0"/>
              </a:rPr>
              <a:t>edukacijskim</a:t>
            </a:r>
            <a:r>
              <a:rPr lang="en-US" altLang="sr-Latn-RS" dirty="0">
                <a:cs typeface="Times New Roman" panose="02020603050405020304" pitchFamily="18" charset="0"/>
              </a:rPr>
              <a:t>, </a:t>
            </a:r>
            <a:r>
              <a:rPr lang="en-US" altLang="sr-Latn-RS" dirty="0" err="1">
                <a:cs typeface="Times New Roman" panose="02020603050405020304" pitchFamily="18" charset="0"/>
              </a:rPr>
              <a:t>znanstvenim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i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kulturnim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aktivnostima</a:t>
            </a:r>
            <a:r>
              <a:rPr lang="en-US" altLang="sr-Latn-RS" dirty="0">
                <a:cs typeface="Times New Roman" panose="02020603050405020304" pitchFamily="18" charset="0"/>
              </a:rPr>
              <a:t>; </a:t>
            </a:r>
            <a:endParaRPr lang="hr-HR" altLang="sr-Latn-RS" dirty="0"/>
          </a:p>
          <a:p>
            <a:pPr lvl="1"/>
            <a:r>
              <a:rPr lang="en-US" altLang="sr-Latn-RS" dirty="0" err="1" smtClean="0">
                <a:cs typeface="Times New Roman" panose="02020603050405020304" pitchFamily="18" charset="0"/>
              </a:rPr>
              <a:t>razdoblje</a:t>
            </a:r>
            <a:r>
              <a:rPr lang="en-US" altLang="sr-Latn-RS" dirty="0" smtClean="0">
                <a:cs typeface="Times New Roman" panose="02020603050405020304" pitchFamily="18" charset="0"/>
              </a:rPr>
              <a:t> </a:t>
            </a:r>
            <a:r>
              <a:rPr lang="en-US" altLang="sr-Latn-RS" dirty="0">
                <a:cs typeface="Times New Roman" panose="02020603050405020304" pitchFamily="18" charset="0"/>
              </a:rPr>
              <a:t>u </a:t>
            </a:r>
            <a:r>
              <a:rPr lang="en-US" altLang="sr-Latn-RS" dirty="0" err="1">
                <a:cs typeface="Times New Roman" panose="02020603050405020304" pitchFamily="18" charset="0"/>
              </a:rPr>
              <a:t>kojemu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prevladava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sociološki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pristup</a:t>
            </a:r>
            <a:r>
              <a:rPr lang="en-US" altLang="sr-Latn-RS" dirty="0">
                <a:cs typeface="Times New Roman" panose="02020603050405020304" pitchFamily="18" charset="0"/>
              </a:rPr>
              <a:t> (1930. do d</a:t>
            </a:r>
            <a:r>
              <a:rPr lang="hr-HR" altLang="sr-Latn-RS" dirty="0">
                <a:cs typeface="Times New Roman" panose="02020603050405020304" pitchFamily="18" charset="0"/>
              </a:rPr>
              <a:t>evedesetih</a:t>
            </a:r>
            <a:r>
              <a:rPr lang="en-US" altLang="sr-Latn-RS" dirty="0">
                <a:cs typeface="Times New Roman" panose="02020603050405020304" pitchFamily="18" charset="0"/>
              </a:rPr>
              <a:t>) </a:t>
            </a:r>
            <a:r>
              <a:rPr lang="en-US" altLang="sr-Latn-RS" dirty="0" err="1">
                <a:cs typeface="Times New Roman" panose="02020603050405020304" pitchFamily="18" charset="0"/>
              </a:rPr>
              <a:t>kojim</a:t>
            </a:r>
            <a:r>
              <a:rPr lang="en-US" altLang="sr-Latn-RS" dirty="0">
                <a:cs typeface="Times New Roman" panose="02020603050405020304" pitchFamily="18" charset="0"/>
              </a:rPr>
              <a:t> se </a:t>
            </a:r>
            <a:r>
              <a:rPr lang="en-US" altLang="sr-Latn-RS" dirty="0" err="1">
                <a:cs typeface="Times New Roman" panose="02020603050405020304" pitchFamily="18" charset="0"/>
              </a:rPr>
              <a:t>nastoji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tumačiti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uloga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hr-HR" altLang="sr-Latn-RS" dirty="0">
                <a:cs typeface="Times New Roman" panose="02020603050405020304" pitchFamily="18" charset="0"/>
              </a:rPr>
              <a:t>(</a:t>
            </a:r>
            <a:r>
              <a:rPr lang="en-US" altLang="sr-Latn-RS" dirty="0" err="1">
                <a:cs typeface="Times New Roman" panose="02020603050405020304" pitchFamily="18" charset="0"/>
              </a:rPr>
              <a:t>knjižnice</a:t>
            </a:r>
            <a:r>
              <a:rPr lang="hr-HR" altLang="sr-Latn-RS" dirty="0">
                <a:cs typeface="Times New Roman" panose="02020603050405020304" pitchFamily="18" charset="0"/>
              </a:rPr>
              <a:t>)</a:t>
            </a:r>
            <a:r>
              <a:rPr lang="en-US" altLang="sr-Latn-RS" dirty="0">
                <a:cs typeface="Times New Roman" panose="02020603050405020304" pitchFamily="18" charset="0"/>
              </a:rPr>
              <a:t> u </a:t>
            </a:r>
            <a:r>
              <a:rPr lang="en-US" altLang="sr-Latn-RS" dirty="0" err="1">
                <a:cs typeface="Times New Roman" panose="02020603050405020304" pitchFamily="18" charset="0"/>
              </a:rPr>
              <a:t>društvu</a:t>
            </a:r>
            <a:r>
              <a:rPr lang="en-US" altLang="sr-Latn-RS" dirty="0">
                <a:cs typeface="Times New Roman" panose="02020603050405020304" pitchFamily="18" charset="0"/>
              </a:rPr>
              <a:t>, </a:t>
            </a:r>
            <a:r>
              <a:rPr lang="en-US" altLang="sr-Latn-RS" dirty="0" err="1">
                <a:cs typeface="Times New Roman" panose="02020603050405020304" pitchFamily="18" charset="0"/>
              </a:rPr>
              <a:t>praćeno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endParaRPr lang="hr-HR" altLang="sr-Latn-RS" dirty="0" smtClean="0">
              <a:cs typeface="Times New Roman" panose="02020603050405020304" pitchFamily="18" charset="0"/>
            </a:endParaRPr>
          </a:p>
          <a:p>
            <a:pPr lvl="1"/>
            <a:r>
              <a:rPr lang="en-US" altLang="sr-Latn-RS" dirty="0" err="1" smtClean="0">
                <a:cs typeface="Times New Roman" panose="02020603050405020304" pitchFamily="18" charset="0"/>
              </a:rPr>
              <a:t>razdoblje</a:t>
            </a:r>
            <a:r>
              <a:rPr lang="hr-HR" altLang="sr-Latn-RS" dirty="0">
                <a:cs typeface="Times New Roman" panose="02020603050405020304" pitchFamily="18" charset="0"/>
              </a:rPr>
              <a:t>m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dijaloga</a:t>
            </a:r>
            <a:r>
              <a:rPr lang="en-US" altLang="sr-Latn-RS" dirty="0">
                <a:cs typeface="Times New Roman" panose="02020603050405020304" pitchFamily="18" charset="0"/>
              </a:rPr>
              <a:t> o </a:t>
            </a:r>
            <a:r>
              <a:rPr lang="en-US" altLang="sr-Latn-RS" dirty="0" err="1">
                <a:cs typeface="Times New Roman" panose="02020603050405020304" pitchFamily="18" charset="0"/>
              </a:rPr>
              <a:t>filozofijskim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aspektima</a:t>
            </a:r>
            <a:r>
              <a:rPr lang="en-US" altLang="sr-Latn-RS" dirty="0">
                <a:cs typeface="Times New Roman" panose="02020603050405020304" pitchFamily="18" charset="0"/>
              </a:rPr>
              <a:t> discipline</a:t>
            </a:r>
            <a:r>
              <a:rPr lang="hr-HR" altLang="sr-Latn-RS" dirty="0">
                <a:cs typeface="Times New Roman" panose="02020603050405020304" pitchFamily="18" charset="0"/>
              </a:rPr>
              <a:t>/a</a:t>
            </a:r>
            <a:r>
              <a:rPr lang="en-US" altLang="sr-Latn-RS" dirty="0">
                <a:cs typeface="Times New Roman" panose="02020603050405020304" pitchFamily="18" charset="0"/>
              </a:rPr>
              <a:t> (1960. do d</a:t>
            </a:r>
            <a:r>
              <a:rPr lang="hr-HR" altLang="sr-Latn-RS" dirty="0">
                <a:cs typeface="Times New Roman" panose="02020603050405020304" pitchFamily="18" charset="0"/>
              </a:rPr>
              <a:t>evedesetih</a:t>
            </a:r>
            <a:r>
              <a:rPr lang="en-US" altLang="sr-Latn-RS" dirty="0">
                <a:cs typeface="Times New Roman" panose="02020603050405020304" pitchFamily="18" charset="0"/>
              </a:rPr>
              <a:t>); </a:t>
            </a:r>
            <a:r>
              <a:rPr lang="en-US" altLang="sr-Latn-RS" dirty="0" err="1">
                <a:cs typeface="Times New Roman" panose="02020603050405020304" pitchFamily="18" charset="0"/>
              </a:rPr>
              <a:t>i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endParaRPr lang="hr-HR" altLang="sr-Latn-RS" dirty="0" smtClean="0">
              <a:cs typeface="Times New Roman" panose="02020603050405020304" pitchFamily="18" charset="0"/>
            </a:endParaRPr>
          </a:p>
          <a:p>
            <a:pPr lvl="1"/>
            <a:r>
              <a:rPr lang="en-US" altLang="sr-Latn-RS" dirty="0" err="1" smtClean="0">
                <a:cs typeface="Times New Roman" panose="02020603050405020304" pitchFamily="18" charset="0"/>
              </a:rPr>
              <a:t>razdoblje</a:t>
            </a:r>
            <a:r>
              <a:rPr lang="en-US" altLang="sr-Latn-RS" dirty="0" smtClean="0">
                <a:cs typeface="Times New Roman" panose="02020603050405020304" pitchFamily="18" charset="0"/>
              </a:rPr>
              <a:t> </a:t>
            </a:r>
            <a:r>
              <a:rPr lang="en-US" altLang="sr-Latn-RS" dirty="0" err="1">
                <a:cs typeface="Times New Roman" panose="02020603050405020304" pitchFamily="18" charset="0"/>
              </a:rPr>
              <a:t>povijesnih</a:t>
            </a:r>
            <a:r>
              <a:rPr lang="en-US" altLang="sr-Latn-RS" dirty="0">
                <a:cs typeface="Times New Roman" panose="02020603050405020304" pitchFamily="18" charset="0"/>
              </a:rPr>
              <a:t> </a:t>
            </a:r>
            <a:r>
              <a:rPr lang="en-US" altLang="sr-Latn-RS" dirty="0" err="1" smtClean="0">
                <a:cs typeface="Times New Roman" panose="02020603050405020304" pitchFamily="18" charset="0"/>
              </a:rPr>
              <a:t>revizija</a:t>
            </a:r>
            <a:endParaRPr lang="hr-HR" altLang="sr-Latn-RS" dirty="0">
              <a:cs typeface="Times New Roman" panose="02020603050405020304" pitchFamily="18" charset="0"/>
            </a:endParaRPr>
          </a:p>
          <a:p>
            <a:r>
              <a:rPr lang="hr-HR" altLang="sr-Latn-RS" dirty="0">
                <a:cs typeface="Times New Roman" panose="02020603050405020304" pitchFamily="18" charset="0"/>
              </a:rPr>
              <a:t>i</a:t>
            </a:r>
            <a:r>
              <a:rPr lang="hr-HR" altLang="sr-Latn-RS" dirty="0" smtClean="0">
                <a:cs typeface="Times New Roman" panose="02020603050405020304" pitchFamily="18" charset="0"/>
              </a:rPr>
              <a:t>zazovi digitalnog doba</a:t>
            </a:r>
            <a:endParaRPr lang="hr-HR" altLang="sr-Latn-RS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endParaRPr lang="hr-HR" altLang="sr-Latn-RS" dirty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95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Intelektualna organizacija znanja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intelektualna organizacija znanja napose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hr-HR" altLang="sr-Latn-RS" dirty="0"/>
              <a:t>s obzirom na</a:t>
            </a:r>
            <a:r>
              <a:rPr lang="en-GB" altLang="sr-Latn-RS" dirty="0">
                <a:cs typeface="Times New Roman" panose="02020603050405020304" pitchFamily="18" charset="0"/>
              </a:rPr>
              <a:t>: </a:t>
            </a:r>
            <a:endParaRPr lang="en-GB" altLang="sr-Latn-RS" dirty="0">
              <a:latin typeface="CRO_Garamond" charset="0"/>
              <a:cs typeface="Times New Roman" panose="02020603050405020304" pitchFamily="18" charset="0"/>
            </a:endParaRPr>
          </a:p>
          <a:p>
            <a:pPr lvl="1"/>
            <a:r>
              <a:rPr lang="en-GB" altLang="sr-Latn-RS" dirty="0" err="1">
                <a:cs typeface="Times New Roman" panose="02020603050405020304" pitchFamily="18" charset="0"/>
              </a:rPr>
              <a:t>organizacij</a:t>
            </a:r>
            <a:r>
              <a:rPr lang="hr-HR" altLang="sr-Latn-RS" dirty="0"/>
              <a:t>u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znanja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hr-HR" altLang="sr-Latn-RS" dirty="0">
                <a:cs typeface="Times New Roman" panose="02020603050405020304" pitchFamily="18" charset="0"/>
              </a:rPr>
              <a:t>– </a:t>
            </a:r>
            <a:r>
              <a:rPr lang="en-GB" altLang="sr-Latn-RS" dirty="0">
                <a:cs typeface="Times New Roman" panose="02020603050405020304" pitchFamily="18" charset="0"/>
              </a:rPr>
              <a:t>bez </a:t>
            </a:r>
            <a:r>
              <a:rPr lang="en-GB" altLang="sr-Latn-RS" dirty="0" err="1">
                <a:cs typeface="Times New Roman" panose="02020603050405020304" pitchFamily="18" charset="0"/>
              </a:rPr>
              <a:t>obzira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na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vrstu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nositelja</a:t>
            </a:r>
            <a:r>
              <a:rPr lang="en-GB" altLang="sr-Latn-RS" dirty="0">
                <a:cs typeface="Times New Roman" panose="02020603050405020304" pitchFamily="18" charset="0"/>
              </a:rPr>
              <a:t>, </a:t>
            </a:r>
            <a:endParaRPr lang="en-GB" altLang="sr-Latn-RS" dirty="0">
              <a:latin typeface="CRO_Garamond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dirty="0"/>
              <a:t>načine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nadzora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nad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količinom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objavljenih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dokumentata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i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endParaRPr lang="en-GB" altLang="sr-Latn-RS" dirty="0">
              <a:latin typeface="CRO_Garamond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dirty="0"/>
              <a:t>načine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nadzora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nad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kakvoćom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pristupa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i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korištenj</a:t>
            </a:r>
            <a:r>
              <a:rPr lang="hr-HR" altLang="sr-Latn-RS" dirty="0">
                <a:cs typeface="Times New Roman" panose="02020603050405020304" pitchFamily="18" charset="0"/>
              </a:rPr>
              <a:t>em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dokumenata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i</a:t>
            </a:r>
            <a:r>
              <a:rPr lang="en-GB" altLang="sr-Latn-RS" dirty="0"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cs typeface="Times New Roman" panose="02020603050405020304" pitchFamily="18" charset="0"/>
              </a:rPr>
              <a:t>informacija</a:t>
            </a:r>
            <a:endParaRPr lang="hr-HR" altLang="sr-Latn-RS" dirty="0"/>
          </a:p>
          <a:p>
            <a:pPr lvl="1">
              <a:lnSpc>
                <a:spcPct val="90000"/>
              </a:lnSpc>
            </a:pPr>
            <a:endParaRPr lang="hr-HR" altLang="sr-Latn-RS" dirty="0"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Aparac-Jelušić i Mandl, 2018.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0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000" smtClean="0"/>
              <a:t>Aparac-Jelušić i Mandl, 2018.</a:t>
            </a:r>
            <a:endParaRPr lang="en-US" altLang="sr-Latn-RS" sz="10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nastavak ...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knjižničarstvo je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uvelike</a:t>
            </a:r>
            <a:r>
              <a:rPr lang="en-GB" altLang="sr-Latn-RS" dirty="0" smtClean="0">
                <a:cs typeface="Times New Roman" panose="02020603050405020304" pitchFamily="18" charset="0"/>
              </a:rPr>
              <a:t>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pridonijelo</a:t>
            </a:r>
            <a:r>
              <a:rPr lang="en-GB" altLang="sr-Latn-RS" dirty="0" smtClean="0">
                <a:cs typeface="Times New Roman" panose="02020603050405020304" pitchFamily="18" charset="0"/>
              </a:rPr>
              <a:t>:</a:t>
            </a:r>
            <a:endParaRPr lang="hr-HR" altLang="sr-Latn-RS" dirty="0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sr-Latn-RS" b="1" dirty="0" err="1" smtClean="0">
                <a:cs typeface="Times New Roman" panose="02020603050405020304" pitchFamily="18" charset="0"/>
              </a:rPr>
              <a:t>sređivanju</a:t>
            </a:r>
            <a:r>
              <a:rPr lang="en-GB" altLang="sr-Latn-RS" b="1" dirty="0" smtClean="0">
                <a:cs typeface="Times New Roman" panose="02020603050405020304" pitchFamily="18" charset="0"/>
              </a:rPr>
              <a:t> </a:t>
            </a:r>
            <a:r>
              <a:rPr lang="en-GB" altLang="sr-Latn-RS" b="1" dirty="0" err="1" smtClean="0">
                <a:cs typeface="Times New Roman" panose="02020603050405020304" pitchFamily="18" charset="0"/>
              </a:rPr>
              <a:t>zbirki</a:t>
            </a:r>
            <a:r>
              <a:rPr lang="en-GB" altLang="sr-Latn-RS" dirty="0" smtClean="0">
                <a:cs typeface="Times New Roman" panose="02020603050405020304" pitchFamily="18" charset="0"/>
              </a:rPr>
              <a:t>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materijalnih</a:t>
            </a:r>
            <a:r>
              <a:rPr lang="en-GB" altLang="sr-Latn-RS" dirty="0" smtClean="0">
                <a:cs typeface="Times New Roman" panose="02020603050405020304" pitchFamily="18" charset="0"/>
              </a:rPr>
              <a:t>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nositelja</a:t>
            </a:r>
            <a:r>
              <a:rPr lang="en-GB" altLang="sr-Latn-RS" dirty="0" smtClean="0">
                <a:cs typeface="Times New Roman" panose="02020603050405020304" pitchFamily="18" charset="0"/>
              </a:rPr>
              <a:t> (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pri</a:t>
            </a:r>
            <a:r>
              <a:rPr lang="en-GB" altLang="sr-Latn-RS" dirty="0" smtClean="0">
                <a:cs typeface="Times New Roman" panose="02020603050405020304" pitchFamily="18" charset="0"/>
              </a:rPr>
              <a:t>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čemu</a:t>
            </a:r>
            <a:r>
              <a:rPr lang="en-GB" altLang="sr-Latn-RS" dirty="0" smtClean="0">
                <a:cs typeface="Times New Roman" panose="02020603050405020304" pitchFamily="18" charset="0"/>
              </a:rPr>
              <a:t> se,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naprimjer</a:t>
            </a:r>
            <a:r>
              <a:rPr lang="en-GB" altLang="sr-Latn-RS" dirty="0" smtClean="0">
                <a:cs typeface="Times New Roman" panose="02020603050405020304" pitchFamily="18" charset="0"/>
              </a:rPr>
              <a:t>,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knjižnični</a:t>
            </a:r>
            <a:r>
              <a:rPr lang="en-GB" altLang="sr-Latn-RS" dirty="0" smtClean="0">
                <a:cs typeface="Times New Roman" panose="02020603050405020304" pitchFamily="18" charset="0"/>
              </a:rPr>
              <a:t>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katalog</a:t>
            </a:r>
            <a:r>
              <a:rPr lang="en-GB" altLang="sr-Latn-RS" dirty="0" smtClean="0">
                <a:cs typeface="Times New Roman" panose="02020603050405020304" pitchFamily="18" charset="0"/>
              </a:rPr>
              <a:t>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razvio</a:t>
            </a:r>
            <a:r>
              <a:rPr lang="en-GB" altLang="sr-Latn-RS" dirty="0" smtClean="0">
                <a:cs typeface="Times New Roman" panose="02020603050405020304" pitchFamily="18" charset="0"/>
              </a:rPr>
              <a:t> u '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zadivljujući</a:t>
            </a:r>
            <a:r>
              <a:rPr lang="en-GB" altLang="sr-Latn-RS" dirty="0" smtClean="0">
                <a:cs typeface="Times New Roman" panose="02020603050405020304" pitchFamily="18" charset="0"/>
              </a:rPr>
              <a:t> model')</a:t>
            </a:r>
            <a:endParaRPr lang="hr-HR" altLang="sr-Latn-RS" dirty="0" smtClean="0"/>
          </a:p>
          <a:p>
            <a:pPr eaLnBrk="1" hangingPunct="1"/>
            <a:r>
              <a:rPr lang="en-GB" altLang="sr-Latn-RS" dirty="0" smtClean="0">
                <a:cs typeface="Times New Roman" panose="02020603050405020304" pitchFamily="18" charset="0"/>
              </a:rPr>
              <a:t>problem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nadzora</a:t>
            </a:r>
            <a:r>
              <a:rPr lang="en-GB" altLang="sr-Latn-RS" dirty="0" smtClean="0">
                <a:cs typeface="Times New Roman" panose="02020603050405020304" pitchFamily="18" charset="0"/>
              </a:rPr>
              <a:t>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i</a:t>
            </a:r>
            <a:r>
              <a:rPr lang="en-GB" altLang="sr-Latn-RS" dirty="0" smtClean="0">
                <a:cs typeface="Times New Roman" panose="02020603050405020304" pitchFamily="18" charset="0"/>
              </a:rPr>
              <a:t> problem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kakvoće</a:t>
            </a:r>
            <a:r>
              <a:rPr lang="en-GB" altLang="sr-Latn-RS" dirty="0" smtClean="0">
                <a:cs typeface="Times New Roman" panose="02020603050405020304" pitchFamily="18" charset="0"/>
              </a:rPr>
              <a:t>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nije</a:t>
            </a:r>
            <a:r>
              <a:rPr lang="en-GB" altLang="sr-Latn-RS" dirty="0" smtClean="0">
                <a:cs typeface="Times New Roman" panose="02020603050405020304" pitchFamily="18" charset="0"/>
              </a:rPr>
              <a:t>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bilo</a:t>
            </a:r>
            <a:r>
              <a:rPr lang="en-GB" altLang="sr-Latn-RS" dirty="0" smtClean="0">
                <a:cs typeface="Times New Roman" panose="02020603050405020304" pitchFamily="18" charset="0"/>
              </a:rPr>
              <a:t> u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stanju</a:t>
            </a:r>
            <a:r>
              <a:rPr lang="en-GB" altLang="sr-Latn-RS" dirty="0" smtClean="0">
                <a:cs typeface="Times New Roman" panose="02020603050405020304" pitchFamily="18" charset="0"/>
              </a:rPr>
              <a:t> </a:t>
            </a:r>
            <a:r>
              <a:rPr lang="en-GB" altLang="sr-Latn-RS" dirty="0" err="1" smtClean="0">
                <a:cs typeface="Times New Roman" panose="02020603050405020304" pitchFamily="18" charset="0"/>
              </a:rPr>
              <a:t>riješiti</a:t>
            </a:r>
            <a:r>
              <a:rPr lang="en-GB" altLang="sr-Latn-RS" dirty="0" smtClean="0">
                <a:cs typeface="Times New Roman" panose="02020603050405020304" pitchFamily="18" charset="0"/>
              </a:rPr>
              <a:t> </a:t>
            </a:r>
            <a:r>
              <a:rPr lang="hr-HR" altLang="sr-Latn-RS" dirty="0" smtClean="0"/>
              <a:t>samostalno (</a:t>
            </a:r>
            <a:r>
              <a:rPr lang="hr-HR" altLang="sr-Latn-RS" dirty="0" err="1" smtClean="0"/>
              <a:t>Saracevic</a:t>
            </a:r>
            <a:r>
              <a:rPr lang="hr-HR" altLang="sr-Latn-R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32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AE737A-72D2-4F07-84A4-D46333E273A5}">
  <ds:schemaRefs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2859</Words>
  <Application>Microsoft Office PowerPoint</Application>
  <PresentationFormat>Široki zaslon</PresentationFormat>
  <Paragraphs>497</Paragraphs>
  <Slides>59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59</vt:i4>
      </vt:variant>
    </vt:vector>
  </HeadingPairs>
  <TitlesOfParts>
    <vt:vector size="72" baseType="lpstr">
      <vt:lpstr>Century Gothic</vt:lpstr>
      <vt:lpstr>Calibri</vt:lpstr>
      <vt:lpstr>Arial</vt:lpstr>
      <vt:lpstr>Wingdings</vt:lpstr>
      <vt:lpstr>MS Gothic</vt:lpstr>
      <vt:lpstr>Wingdings 3</vt:lpstr>
      <vt:lpstr>Times New Roman</vt:lpstr>
      <vt:lpstr>Tahoma</vt:lpstr>
      <vt:lpstr>Fjalla One</vt:lpstr>
      <vt:lpstr>Verdana</vt:lpstr>
      <vt:lpstr>CRO_Garamond</vt:lpstr>
      <vt:lpstr>Raleway</vt:lpstr>
      <vt:lpstr>Ion</vt:lpstr>
      <vt:lpstr>Osnove informacijskih znanosti</vt:lpstr>
      <vt:lpstr>Uvod u polje IZ</vt:lpstr>
      <vt:lpstr>Kako se nositi s?</vt:lpstr>
      <vt:lpstr>Informacijske znanosti: Odakle dolaze</vt:lpstr>
      <vt:lpstr>Fragmentacija i kriza knjižničarstva i dokumentalistike</vt:lpstr>
      <vt:lpstr>U potrazi za korijenima</vt:lpstr>
      <vt:lpstr>Počeci…</vt:lpstr>
      <vt:lpstr>Intelektualna organizacija znanja</vt:lpstr>
      <vt:lpstr>nastavak ...</vt:lpstr>
      <vt:lpstr>Što se događa?</vt:lpstr>
      <vt:lpstr>Paul Otlet </vt:lpstr>
      <vt:lpstr>Mundaneum</vt:lpstr>
      <vt:lpstr>Tehnologija kao deux et machinae</vt:lpstr>
      <vt:lpstr>TEHNOLOGIJA</vt:lpstr>
      <vt:lpstr>…</vt:lpstr>
      <vt:lpstr>INFORMACIJA</vt:lpstr>
      <vt:lpstr>…</vt:lpstr>
      <vt:lpstr>Manifestacije informacije (Buckland)</vt:lpstr>
      <vt:lpstr>...</vt:lpstr>
      <vt:lpstr>…</vt:lpstr>
      <vt:lpstr>LJUDI</vt:lpstr>
      <vt:lpstr>…</vt:lpstr>
      <vt:lpstr>…</vt:lpstr>
      <vt:lpstr>Paradigmatska podjela tehnologija – čovjek</vt:lpstr>
      <vt:lpstr>Definicija IZ</vt:lpstr>
      <vt:lpstr>definicije – nastavak …</vt:lpstr>
      <vt:lpstr>Definicija</vt:lpstr>
      <vt:lpstr>…</vt:lpstr>
      <vt:lpstr>…</vt:lpstr>
      <vt:lpstr>  Informacijska znanost</vt:lpstr>
      <vt:lpstr>Saracevic – o informacijskoj znanosti</vt:lpstr>
      <vt:lpstr>Saracevic – nast…</vt:lpstr>
      <vt:lpstr>Tri velika pitanja informacijske znanosti</vt:lpstr>
      <vt:lpstr>Struktura polja</vt:lpstr>
      <vt:lpstr>Polja unutar IZ – T. Mandl</vt:lpstr>
      <vt:lpstr>Polja unutar IZ – T. Mandl</vt:lpstr>
      <vt:lpstr>PowerPoint prezentacija</vt:lpstr>
      <vt:lpstr>Istraživački problemi</vt:lpstr>
      <vt:lpstr>Analiza domene – Hjørland, 2002</vt:lpstr>
      <vt:lpstr>istraživačke teme i problemi</vt:lpstr>
      <vt:lpstr>nastavak ...</vt:lpstr>
      <vt:lpstr>Robinson i Bowden</vt:lpstr>
      <vt:lpstr>Robinson, 2009</vt:lpstr>
      <vt:lpstr>Floridi – Philosophy of Information, 2011 </vt:lpstr>
      <vt:lpstr>Odnos prema drugim disciplinama</vt:lpstr>
      <vt:lpstr>Partnerske iscipline (perma Williams, M. E. (1987/1988)  </vt:lpstr>
      <vt:lpstr>Odnos prema drugim disciplinama</vt:lpstr>
      <vt:lpstr>IZ vs. Knjižničarstvo</vt:lpstr>
      <vt:lpstr>Što je u imenu? </vt:lpstr>
      <vt:lpstr>IZ vs. Računalna znanost (RZ)</vt:lpstr>
      <vt:lpstr>Doprinos IZ</vt:lpstr>
      <vt:lpstr>Izazovi i novi trendovi</vt:lpstr>
      <vt:lpstr>Izazovi za IZ</vt:lpstr>
      <vt:lpstr>Vruće teme</vt:lpstr>
      <vt:lpstr>…</vt:lpstr>
      <vt:lpstr>Zaključci i rasprava</vt:lpstr>
      <vt:lpstr>Zaključno</vt:lpstr>
      <vt:lpstr>perspektive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2018-11-17T18:20:37Z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