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80" r:id="rId4"/>
  </p:sldMasterIdLst>
  <p:notesMasterIdLst>
    <p:notesMasterId r:id="rId46"/>
  </p:notesMasterIdLst>
  <p:handoutMasterIdLst>
    <p:handoutMasterId r:id="rId47"/>
  </p:handoutMasterIdLst>
  <p:sldIdLst>
    <p:sldId id="256"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276" r:id="rId45"/>
  </p:sldIdLst>
  <p:sldSz cx="12192000" cy="6858000"/>
  <p:notesSz cx="7023100" cy="9309100"/>
  <p:embeddedFontLst>
    <p:embeddedFont>
      <p:font typeface="Century Gothic" panose="020B050202020202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Raleway" panose="020B0604020202020204" charset="-18"/>
      <p:regular r:id="rId56"/>
      <p:bold r:id="rId57"/>
      <p:italic r:id="rId58"/>
      <p:boldItalic r:id="rId59"/>
    </p:embeddedFont>
    <p:embeddedFont>
      <p:font typeface="Wingdings 3" panose="05040102010807070707" pitchFamily="18" charset="2"/>
      <p:regular r:id="rId60"/>
    </p:embeddedFont>
    <p:embeddedFont>
      <p:font typeface="Garamond" panose="02020404030301010803" pitchFamily="18" charset="0"/>
      <p:regular r:id="rId61"/>
      <p:bold r:id="rId62"/>
      <p:italic r:id="rId63"/>
    </p:embeddedFont>
    <p:embeddedFont>
      <p:font typeface="ＭＳ Ｐゴシック" panose="020B0600070205080204" pitchFamily="34" charset="-128"/>
      <p:regular r:id="rId64"/>
    </p:embeddedFont>
    <p:embeddedFont>
      <p:font typeface="Fjalla One" panose="020B0604020202020204" charset="0"/>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F0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82" autoAdjust="0"/>
  </p:normalViewPr>
  <p:slideViewPr>
    <p:cSldViewPr snapToGrid="0" showGuides="1">
      <p:cViewPr varScale="1">
        <p:scale>
          <a:sx n="65" d="100"/>
          <a:sy n="65" d="100"/>
        </p:scale>
        <p:origin x="684"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handoutMaster" Target="handoutMasters/handoutMaster1.xml"/><Relationship Id="rId63" Type="http://schemas.openxmlformats.org/officeDocument/2006/relationships/font" Target="fonts/font16.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font" Target="fonts/font15.fntdata"/><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3.fntdata"/><Relationship Id="rId55"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7E9D6-2A90-4BCA-9917-059667D4BD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1E1409-B4D1-4074-90A1-337E7AFD5784}">
      <dgm:prSet phldrT="[Text]"/>
      <dgm:spPr/>
      <dgm:t>
        <a:bodyPr/>
        <a:lstStyle/>
        <a:p>
          <a:r>
            <a:rPr lang="hr-HR" smtClean="0"/>
            <a:t>kpetr@ffos.hr</a:t>
          </a:r>
          <a:endParaRPr lang="en-US" dirty="0"/>
        </a:p>
      </dgm:t>
    </dgm:pt>
    <dgm:pt modelId="{3A22935D-9DC8-463F-B9FD-A51FA2726A84}" type="parTrans" cxnId="{7D8B7E75-4507-4B72-AA00-67CAF20DBBA1}">
      <dgm:prSet/>
      <dgm:spPr/>
      <dgm:t>
        <a:bodyPr/>
        <a:lstStyle/>
        <a:p>
          <a:endParaRPr lang="en-US"/>
        </a:p>
      </dgm:t>
    </dgm:pt>
    <dgm:pt modelId="{BD917192-454C-479E-9824-7CFC05C66C75}" type="sibTrans" cxnId="{7D8B7E75-4507-4B72-AA00-67CAF20DBBA1}">
      <dgm:prSet/>
      <dgm:spPr/>
      <dgm:t>
        <a:bodyPr/>
        <a:lstStyle/>
        <a:p>
          <a:endParaRPr lang="en-US"/>
        </a:p>
      </dgm:t>
    </dgm:pt>
    <dgm:pt modelId="{D822D75A-238A-426D-A9D3-A664472FE3B0}" type="pres">
      <dgm:prSet presAssocID="{6787E9D6-2A90-4BCA-9917-059667D4BDBC}" presName="diagram" presStyleCnt="0">
        <dgm:presLayoutVars>
          <dgm:dir/>
          <dgm:resizeHandles val="exact"/>
        </dgm:presLayoutVars>
      </dgm:prSet>
      <dgm:spPr/>
      <dgm:t>
        <a:bodyPr/>
        <a:lstStyle/>
        <a:p>
          <a:endParaRPr lang="en-US"/>
        </a:p>
      </dgm:t>
    </dgm:pt>
    <dgm:pt modelId="{12395514-DBA0-4CED-89BE-7504CBC7A432}" type="pres">
      <dgm:prSet presAssocID="{7D1E1409-B4D1-4074-90A1-337E7AFD5784}" presName="node" presStyleLbl="node1" presStyleIdx="0" presStyleCnt="1">
        <dgm:presLayoutVars>
          <dgm:bulletEnabled val="1"/>
        </dgm:presLayoutVars>
      </dgm:prSet>
      <dgm:spPr/>
      <dgm:t>
        <a:bodyPr/>
        <a:lstStyle/>
        <a:p>
          <a:endParaRPr lang="en-US"/>
        </a:p>
      </dgm:t>
    </dgm:pt>
  </dgm:ptLst>
  <dgm:cxnLst>
    <dgm:cxn modelId="{29EC5D75-B37E-4BA8-9052-2E0CEBAD8A2A}" type="presOf" srcId="{6787E9D6-2A90-4BCA-9917-059667D4BDBC}" destId="{D822D75A-238A-426D-A9D3-A664472FE3B0}" srcOrd="0" destOrd="0" presId="urn:microsoft.com/office/officeart/2005/8/layout/default"/>
    <dgm:cxn modelId="{7D8B7E75-4507-4B72-AA00-67CAF20DBBA1}" srcId="{6787E9D6-2A90-4BCA-9917-059667D4BDBC}" destId="{7D1E1409-B4D1-4074-90A1-337E7AFD5784}" srcOrd="0" destOrd="0" parTransId="{3A22935D-9DC8-463F-B9FD-A51FA2726A84}" sibTransId="{BD917192-454C-479E-9824-7CFC05C66C75}"/>
    <dgm:cxn modelId="{FFC89062-5E62-495C-8D02-15A93A33AD9B}" type="presOf" srcId="{7D1E1409-B4D1-4074-90A1-337E7AFD5784}" destId="{12395514-DBA0-4CED-89BE-7504CBC7A432}" srcOrd="0" destOrd="0" presId="urn:microsoft.com/office/officeart/2005/8/layout/default"/>
    <dgm:cxn modelId="{E08EED04-F774-4F97-861B-B6DA61ED375B}" type="presParOf" srcId="{D822D75A-238A-426D-A9D3-A664472FE3B0}" destId="{12395514-DBA0-4CED-89BE-7504CBC7A43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95514-DBA0-4CED-89BE-7504CBC7A432}">
      <dsp:nvSpPr>
        <dsp:cNvPr id="0" name=""/>
        <dsp:cNvSpPr/>
      </dsp:nvSpPr>
      <dsp:spPr>
        <a:xfrm>
          <a:off x="978594" y="892"/>
          <a:ext cx="6989960" cy="41939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hr-HR" sz="6500" kern="1200" smtClean="0"/>
            <a:t>kpetr@ffos.hr</a:t>
          </a:r>
          <a:endParaRPr lang="en-US" sz="6500" kern="1200" dirty="0"/>
        </a:p>
      </dsp:txBody>
      <dsp:txXfrm>
        <a:off x="978594" y="892"/>
        <a:ext cx="6989960" cy="41939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11/13/2018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11/13/2018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rlstatistics.org/documents/admin/2012/Thompson_2006_Some%20Alternative%20Quantitative%20Library%20Activity%20Descriptions.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arlstatistics.org/about/instno" TargetMode="External"/><Relationship Id="rId4" Type="http://schemas.openxmlformats.org/officeDocument/2006/relationships/hyperlink" Target="http://www.arl.org/arl/membership/membership.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79A5A4C-8FF2-41C9-A4A0-CBC8EBEDC34F}" type="slidenum">
              <a:rPr lang="hr-HR" smtClean="0"/>
              <a:t>6</a:t>
            </a:fld>
            <a:endParaRPr lang="hr-HR"/>
          </a:p>
        </p:txBody>
      </p:sp>
    </p:spTree>
    <p:extLst>
      <p:ext uri="{BB962C8B-B14F-4D97-AF65-F5344CB8AC3E}">
        <p14:creationId xmlns:p14="http://schemas.microsoft.com/office/powerpoint/2010/main" val="102091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Starting in 2005–06, ARL is calculating a Library Investment Index (previously named Expenditures-Focused Index) as an alternative to the historical index known as the ARL Membership Criteria Index. The Library Investment Index replaces the public availability of the ARL Membership Criteria Index and is retroactively calculated for the 2002-03 to 2005-06 data. The Library Investment Index is highly correlated with the Membership Criteria Index and less affected by changes in the collections variables. The methodology behind this new index is described by Bruce Thompson in his October 2006 paper, "</a:t>
            </a:r>
            <a:r>
              <a:rPr lang="en-US" sz="1200" b="0" i="0" kern="1200" dirty="0" smtClean="0">
                <a:solidFill>
                  <a:schemeClr val="tx1"/>
                </a:solidFill>
                <a:effectLst/>
                <a:latin typeface="+mn-lt"/>
                <a:ea typeface="+mn-ea"/>
                <a:cs typeface="+mn-cs"/>
                <a:hlinkClick r:id="rId3"/>
              </a:rPr>
              <a:t>Some Alternative Quantitative Library Activity Descriptions/Statistics that Supplement the ARL Logarithmic Index</a:t>
            </a:r>
            <a:r>
              <a:rPr lang="en-US" sz="1200" b="0" i="0" kern="1200" dirty="0" smtClean="0">
                <a:solidFill>
                  <a:schemeClr val="tx1"/>
                </a:solidFill>
                <a:effectLst/>
                <a:latin typeface="+mn-lt"/>
                <a:ea typeface="+mn-ea"/>
                <a:cs typeface="+mn-cs"/>
              </a:rPr>
              <a:t>.„</a:t>
            </a:r>
            <a:endParaRPr lang="hr-HR" sz="1200" b="0" i="0" kern="1200" dirty="0" smtClean="0">
              <a:solidFill>
                <a:schemeClr val="tx1"/>
              </a:solidFill>
              <a:effectLst/>
              <a:latin typeface="+mn-lt"/>
              <a:ea typeface="+mn-ea"/>
              <a:cs typeface="+mn-cs"/>
            </a:endParaRPr>
          </a:p>
          <a:p>
            <a:endParaRPr lang="hr-H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hlinkClick r:id="rId4"/>
              </a:rPr>
              <a:t>principles and procedures</a:t>
            </a:r>
            <a:r>
              <a:rPr lang="en-US" sz="1200" b="0" i="0" kern="1200" dirty="0" smtClean="0">
                <a:solidFill>
                  <a:schemeClr val="tx1"/>
                </a:solidFill>
                <a:effectLst/>
                <a:latin typeface="+mn-lt"/>
                <a:ea typeface="+mn-ea"/>
                <a:cs typeface="+mn-cs"/>
              </a:rPr>
              <a:t> for academic library membership in ARL are based partly on quantitative data that provide a view of the range of resources deployed among the </a:t>
            </a:r>
            <a:r>
              <a:rPr lang="en-US" sz="1200" b="0" i="0" kern="1200" dirty="0" smtClean="0">
                <a:solidFill>
                  <a:schemeClr val="tx1"/>
                </a:solidFill>
                <a:effectLst/>
                <a:latin typeface="+mn-lt"/>
                <a:ea typeface="+mn-ea"/>
                <a:cs typeface="+mn-cs"/>
                <a:hlinkClick r:id="rId5"/>
              </a:rPr>
              <a:t>existing members</a:t>
            </a:r>
            <a:r>
              <a:rPr lang="en-US" sz="1200" b="0" i="0" kern="1200" dirty="0" smtClean="0">
                <a:solidFill>
                  <a:schemeClr val="tx1"/>
                </a:solidFill>
                <a:effectLst/>
                <a:latin typeface="+mn-lt"/>
                <a:ea typeface="+mn-ea"/>
                <a:cs typeface="+mn-cs"/>
              </a:rPr>
              <a:t> of the Association. However, the ARL Index does not attempt to measure a library's services, quality of collections, or success in meeting the needs of users. Rather, it is a summary measure of relative size among the university library members of the Association.</a:t>
            </a:r>
          </a:p>
          <a:p>
            <a:r>
              <a:rPr lang="en-US" sz="1200" b="0" i="0" kern="1200" dirty="0" smtClean="0">
                <a:solidFill>
                  <a:schemeClr val="tx1"/>
                </a:solidFill>
                <a:effectLst/>
                <a:latin typeface="+mn-lt"/>
                <a:ea typeface="+mn-ea"/>
                <a:cs typeface="+mn-cs"/>
              </a:rPr>
              <a:t>The ARL Library Investment Index calculates principal component scores and the analysis is based on all university member libraries' data. The variables used in the Index were determined by factor analysis. These variables are: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Total Library Expenditures (</a:t>
            </a:r>
            <a:r>
              <a:rPr lang="en-US" sz="1200" b="0" i="0" kern="1200" dirty="0" err="1" smtClean="0">
                <a:solidFill>
                  <a:schemeClr val="tx1"/>
                </a:solidFill>
                <a:effectLst/>
                <a:latin typeface="+mn-lt"/>
                <a:ea typeface="+mn-ea"/>
                <a:cs typeface="+mn-cs"/>
              </a:rPr>
              <a:t>totexp</a:t>
            </a:r>
            <a:r>
              <a:rPr lang="en-US" sz="1200" b="0" i="0" kern="1200" dirty="0" smtClean="0">
                <a:solidFill>
                  <a:schemeClr val="tx1"/>
                </a:solidFill>
                <a:effectLst/>
                <a:latin typeface="+mn-lt"/>
                <a:ea typeface="+mn-ea"/>
                <a:cs typeface="+mn-cs"/>
              </a:rPr>
              <a: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Salaries &amp; Wages Professional Staff (</a:t>
            </a:r>
            <a:r>
              <a:rPr lang="en-US" sz="1200" b="0" i="0" kern="1200" dirty="0" err="1" smtClean="0">
                <a:solidFill>
                  <a:schemeClr val="tx1"/>
                </a:solidFill>
                <a:effectLst/>
                <a:latin typeface="+mn-lt"/>
                <a:ea typeface="+mn-ea"/>
                <a:cs typeface="+mn-cs"/>
              </a:rPr>
              <a:t>salprf</a:t>
            </a:r>
            <a:r>
              <a:rPr lang="en-US" sz="1200" b="0" i="0" kern="1200" dirty="0" smtClean="0">
                <a:solidFill>
                  <a:schemeClr val="tx1"/>
                </a:solidFill>
                <a:effectLst/>
                <a:latin typeface="+mn-lt"/>
                <a:ea typeface="+mn-ea"/>
                <a:cs typeface="+mn-cs"/>
              </a:rPr>
              <a: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Total Library Materials Expenditures (</a:t>
            </a:r>
            <a:r>
              <a:rPr lang="en-US" sz="1200" b="0" i="0" kern="1200" dirty="0" err="1" smtClean="0">
                <a:solidFill>
                  <a:schemeClr val="tx1"/>
                </a:solidFill>
                <a:effectLst/>
                <a:latin typeface="+mn-lt"/>
                <a:ea typeface="+mn-ea"/>
                <a:cs typeface="+mn-cs"/>
              </a:rPr>
              <a:t>explm</a:t>
            </a:r>
            <a:r>
              <a:rPr lang="en-US" sz="1200" b="0" i="0" kern="1200" dirty="0" smtClean="0">
                <a:solidFill>
                  <a:schemeClr val="tx1"/>
                </a:solidFill>
                <a:effectLst/>
                <a:latin typeface="+mn-lt"/>
                <a:ea typeface="+mn-ea"/>
                <a:cs typeface="+mn-cs"/>
              </a:rPr>
              <a: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Professional plus Support Staff (</a:t>
            </a:r>
            <a:r>
              <a:rPr lang="en-US" sz="1200" b="0" i="0" kern="1200" dirty="0" err="1" smtClean="0">
                <a:solidFill>
                  <a:schemeClr val="tx1"/>
                </a:solidFill>
                <a:effectLst/>
                <a:latin typeface="+mn-lt"/>
                <a:ea typeface="+mn-ea"/>
                <a:cs typeface="+mn-cs"/>
              </a:rPr>
              <a:t>totstf</a:t>
            </a:r>
            <a:r>
              <a:rPr lang="en-US" sz="1200" b="0" i="0" kern="1200" dirty="0" smtClean="0">
                <a:solidFill>
                  <a:schemeClr val="tx1"/>
                </a:solidFill>
                <a:effectLst/>
                <a:latin typeface="+mn-lt"/>
                <a:ea typeface="+mn-ea"/>
                <a:cs typeface="+mn-cs"/>
              </a:rPr>
              <a:t>)</a:t>
            </a:r>
          </a:p>
          <a:p>
            <a:endParaRPr lang="hr-HR" dirty="0"/>
          </a:p>
        </p:txBody>
      </p:sp>
      <p:sp>
        <p:nvSpPr>
          <p:cNvPr id="4" name="Slide Number Placeholder 3"/>
          <p:cNvSpPr>
            <a:spLocks noGrp="1"/>
          </p:cNvSpPr>
          <p:nvPr>
            <p:ph type="sldNum" sz="quarter" idx="10"/>
          </p:nvPr>
        </p:nvSpPr>
        <p:spPr/>
        <p:txBody>
          <a:bodyPr/>
          <a:lstStyle/>
          <a:p>
            <a:fld id="{D79A5A4C-8FF2-41C9-A4A0-CBC8EBEDC34F}" type="slidenum">
              <a:rPr lang="hr-HR" smtClean="0"/>
              <a:t>11</a:t>
            </a:fld>
            <a:endParaRPr lang="hr-HR"/>
          </a:p>
        </p:txBody>
      </p:sp>
    </p:spTree>
    <p:extLst>
      <p:ext uri="{BB962C8B-B14F-4D97-AF65-F5344CB8AC3E}">
        <p14:creationId xmlns:p14="http://schemas.microsoft.com/office/powerpoint/2010/main" val="338273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15</a:t>
            </a:fld>
            <a:endParaRPr lang="hr-HR"/>
          </a:p>
        </p:txBody>
      </p:sp>
    </p:spTree>
    <p:extLst>
      <p:ext uri="{BB962C8B-B14F-4D97-AF65-F5344CB8AC3E}">
        <p14:creationId xmlns:p14="http://schemas.microsoft.com/office/powerpoint/2010/main" val="374791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Statistics(libraries, cultural statistics, etc.)Example: Increase in library visits by children</a:t>
            </a:r>
            <a:endParaRPr lang="hr-HR" sz="1200" b="1"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The </a:t>
            </a:r>
            <a:r>
              <a:rPr lang="en-US" sz="1200" b="1" i="1" u="none" strike="noStrike" kern="1200" baseline="0" dirty="0" err="1" smtClean="0">
                <a:solidFill>
                  <a:schemeClr val="tx1"/>
                </a:solidFill>
                <a:latin typeface="+mn-lt"/>
                <a:ea typeface="+mn-ea"/>
                <a:cs typeface="+mn-cs"/>
              </a:rPr>
              <a:t>datamust</a:t>
            </a:r>
            <a:r>
              <a:rPr lang="en-US" sz="1200" b="1" i="1" u="none" strike="noStrike" kern="1200" baseline="0" dirty="0" smtClean="0">
                <a:solidFill>
                  <a:schemeClr val="tx1"/>
                </a:solidFill>
                <a:latin typeface="+mn-lt"/>
                <a:ea typeface="+mn-ea"/>
                <a:cs typeface="+mn-cs"/>
              </a:rPr>
              <a:t> </a:t>
            </a:r>
            <a:r>
              <a:rPr lang="en-US" sz="1200" b="1" i="1" u="none" strike="noStrike" kern="1200" baseline="0" dirty="0" err="1" smtClean="0">
                <a:solidFill>
                  <a:schemeClr val="tx1"/>
                </a:solidFill>
                <a:latin typeface="+mn-lt"/>
                <a:ea typeface="+mn-ea"/>
                <a:cs typeface="+mn-cs"/>
              </a:rPr>
              <a:t>bevalidatedbyothermethods</a:t>
            </a:r>
            <a:endParaRPr lang="hr-HR" sz="1200" b="1" i="1" u="none" strike="noStrike" kern="1200" baseline="0" dirty="0" smtClean="0">
              <a:solidFill>
                <a:schemeClr val="tx1"/>
              </a:solidFill>
              <a:latin typeface="+mn-lt"/>
              <a:ea typeface="+mn-ea"/>
              <a:cs typeface="+mn-cs"/>
            </a:endParaRPr>
          </a:p>
          <a:p>
            <a:endParaRPr lang="hr-HR" sz="1200" b="1"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2.Performance indicators(especially indicators concerning usage)</a:t>
            </a:r>
            <a:endParaRPr lang="hr-HR"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Example: Higher market penetration in a target group</a:t>
            </a:r>
            <a:endParaRPr lang="hr-HR" sz="1200" b="1" i="0" u="none" strike="noStrike" kern="1200" baseline="0" dirty="0" smtClean="0">
              <a:solidFill>
                <a:schemeClr val="tx1"/>
              </a:solidFill>
              <a:latin typeface="+mn-lt"/>
              <a:ea typeface="+mn-ea"/>
              <a:cs typeface="+mn-cs"/>
            </a:endParaRPr>
          </a:p>
          <a:p>
            <a:endParaRPr lang="hr-HR"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Results of user satisfaction surveys(perceived quality of library services)Example: High satisfaction with reference service </a:t>
            </a:r>
            <a:endParaRPr lang="hr-HR" sz="1200" b="1" i="0" u="none" strike="noStrike" kern="1200" baseline="0" dirty="0" smtClean="0">
              <a:solidFill>
                <a:schemeClr val="tx1"/>
              </a:solidFill>
              <a:latin typeface="+mn-lt"/>
              <a:ea typeface="+mn-ea"/>
              <a:cs typeface="+mn-cs"/>
            </a:endParaRPr>
          </a:p>
          <a:p>
            <a:endParaRPr lang="hr-HR" sz="1200" b="1" i="0" u="none" strike="noStrike" kern="1200" baseline="0" dirty="0" smtClean="0">
              <a:solidFill>
                <a:schemeClr val="tx1"/>
              </a:solidFill>
              <a:latin typeface="+mn-lt"/>
              <a:ea typeface="+mn-ea"/>
              <a:cs typeface="+mn-cs"/>
            </a:endParaRPr>
          </a:p>
          <a:p>
            <a:r>
              <a:rPr lang="hr-HR" sz="1200" b="1" i="0" u="none" strike="noStrike" kern="1200" baseline="0" dirty="0" smtClean="0">
                <a:solidFill>
                  <a:schemeClr val="tx1"/>
                </a:solidFill>
                <a:latin typeface="+mn-lt"/>
                <a:ea typeface="+mn-ea"/>
                <a:cs typeface="+mn-cs"/>
              </a:rPr>
              <a:t>SOLICITED: </a:t>
            </a:r>
          </a:p>
          <a:p>
            <a:r>
              <a:rPr lang="hr-HR" sz="1200" b="0" i="0" u="none" strike="noStrike" kern="1200" baseline="0" dirty="0" err="1" smtClean="0">
                <a:solidFill>
                  <a:schemeClr val="tx1"/>
                </a:solidFill>
                <a:latin typeface="+mn-lt"/>
                <a:ea typeface="+mn-ea"/>
                <a:cs typeface="+mn-cs"/>
              </a:rPr>
              <a:t>surveys</a:t>
            </a:r>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in-house</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telephone</a:t>
            </a:r>
            <a:r>
              <a:rPr lang="hr-HR" sz="1200" b="0" i="0" u="none" strike="noStrike" kern="1200" baseline="0" dirty="0" smtClean="0">
                <a:solidFill>
                  <a:schemeClr val="tx1"/>
                </a:solidFill>
                <a:latin typeface="+mn-lt"/>
                <a:ea typeface="+mn-ea"/>
                <a:cs typeface="+mn-cs"/>
              </a:rPr>
              <a:t>, mail, online)</a:t>
            </a: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street</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surveys</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interviews</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focus</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groups</a:t>
            </a:r>
            <a:r>
              <a:rPr lang="hr-HR" sz="1200" b="0" i="0" u="none" strike="noStrike" kern="1200" baseline="0" dirty="0" smtClean="0">
                <a:solidFill>
                  <a:schemeClr val="tx1"/>
                </a:solidFill>
                <a:latin typeface="+mn-lt"/>
                <a:ea typeface="+mn-ea"/>
                <a:cs typeface="+mn-cs"/>
              </a:rPr>
              <a:t> </a:t>
            </a: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self-assessment</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of</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users</a:t>
            </a:r>
            <a:endParaRPr lang="hr-H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•collected anecdotal evidence (the story behind the data)</a:t>
            </a:r>
            <a:r>
              <a:rPr lang="en-US" sz="1200" b="1" i="0" u="none" strike="noStrike" kern="1200" baseline="0" dirty="0" smtClean="0">
                <a:solidFill>
                  <a:schemeClr val="tx1"/>
                </a:solidFill>
                <a:latin typeface="+mn-lt"/>
                <a:ea typeface="+mn-ea"/>
                <a:cs typeface="+mn-cs"/>
              </a:rPr>
              <a:t>The results must be made quantifiable to show patterns of impact</a:t>
            </a:r>
            <a:r>
              <a:rPr lang="en-US" sz="1200" b="0" i="0" u="none" strike="noStrike" kern="1200" baseline="0" dirty="0" smtClean="0">
                <a:solidFill>
                  <a:schemeClr val="tx1"/>
                </a:solidFill>
                <a:latin typeface="+mn-lt"/>
                <a:ea typeface="+mn-ea"/>
                <a:cs typeface="+mn-cs"/>
              </a:rPr>
              <a:t>(e.g. 80% of respondents say they have acquired new skills when using the reference service)</a:t>
            </a:r>
            <a:endParaRPr lang="hr-HR" sz="1200" b="0" i="0" u="none" strike="noStrike" kern="1200" baseline="0" dirty="0" smtClean="0">
              <a:solidFill>
                <a:schemeClr val="tx1"/>
              </a:solidFill>
              <a:latin typeface="+mn-lt"/>
              <a:ea typeface="+mn-ea"/>
              <a:cs typeface="+mn-cs"/>
            </a:endParaRPr>
          </a:p>
          <a:p>
            <a:endParaRPr lang="hr-HR"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impact</a:t>
            </a:r>
            <a:r>
              <a:rPr lang="en-US" sz="1200" b="1" i="1" u="none" strike="noStrike" kern="1200" baseline="0" dirty="0" err="1" smtClean="0">
                <a:solidFill>
                  <a:schemeClr val="tx1"/>
                </a:solidFill>
                <a:latin typeface="+mn-lt"/>
                <a:ea typeface="+mn-ea"/>
                <a:cs typeface="+mn-cs"/>
              </a:rPr>
              <a:t>Street</a:t>
            </a:r>
            <a:r>
              <a:rPr lang="en-US" sz="1200" b="1" i="1" u="none" strike="noStrike" kern="1200" baseline="0" dirty="0" smtClean="0">
                <a:solidFill>
                  <a:schemeClr val="tx1"/>
                </a:solidFill>
                <a:latin typeface="+mn-lt"/>
                <a:ea typeface="+mn-ea"/>
                <a:cs typeface="+mn-cs"/>
              </a:rPr>
              <a:t> survey </a:t>
            </a:r>
            <a:r>
              <a:rPr lang="en-US" sz="1200" b="0" i="0" u="none" strike="noStrike" kern="1200" baseline="0" dirty="0" smtClean="0">
                <a:solidFill>
                  <a:schemeClr val="tx1"/>
                </a:solidFill>
                <a:latin typeface="+mn-lt"/>
                <a:ea typeface="+mn-ea"/>
                <a:cs typeface="+mn-cs"/>
              </a:rPr>
              <a:t>What do you see as the most important functions of public libraries?</a:t>
            </a:r>
          </a:p>
          <a:p>
            <a:r>
              <a:rPr lang="hr-HR" sz="1200" b="0" i="0" u="none" strike="noStrike" kern="1200" baseline="0" dirty="0" smtClean="0">
                <a:solidFill>
                  <a:schemeClr val="tx1"/>
                </a:solidFill>
                <a:latin typeface="+mn-lt"/>
                <a:ea typeface="+mn-ea"/>
                <a:cs typeface="+mn-cs"/>
              </a:rPr>
              <a:t>•Popular </a:t>
            </a:r>
            <a:r>
              <a:rPr lang="hr-HR" sz="1200" b="0" i="0" u="none" strike="noStrike" kern="1200" baseline="0" dirty="0" err="1" smtClean="0">
                <a:solidFill>
                  <a:schemeClr val="tx1"/>
                </a:solidFill>
                <a:latin typeface="+mn-lt"/>
                <a:ea typeface="+mn-ea"/>
                <a:cs typeface="+mn-cs"/>
              </a:rPr>
              <a:t>reading</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Area</a:t>
            </a:r>
            <a:r>
              <a:rPr lang="hr-HR" sz="1200" b="0" i="0" u="none" strike="noStrike" kern="1200" baseline="0" dirty="0" smtClean="0">
                <a:solidFill>
                  <a:schemeClr val="tx1"/>
                </a:solidFill>
                <a:latin typeface="+mn-lt"/>
                <a:ea typeface="+mn-ea"/>
                <a:cs typeface="+mn-cs"/>
              </a:rPr>
              <a:t> for </a:t>
            </a:r>
            <a:r>
              <a:rPr lang="hr-HR" sz="1200" b="0" i="0" u="none" strike="noStrike" kern="1200" baseline="0" dirty="0" err="1" smtClean="0">
                <a:solidFill>
                  <a:schemeClr val="tx1"/>
                </a:solidFill>
                <a:latin typeface="+mn-lt"/>
                <a:ea typeface="+mn-ea"/>
                <a:cs typeface="+mn-cs"/>
              </a:rPr>
              <a:t>study</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•Access to </a:t>
            </a:r>
            <a:r>
              <a:rPr lang="hr-HR" sz="1200" b="0" i="0" u="none" strike="noStrike" kern="1200" baseline="0" dirty="0" err="1" smtClean="0">
                <a:solidFill>
                  <a:schemeClr val="tx1"/>
                </a:solidFill>
                <a:latin typeface="+mn-lt"/>
                <a:ea typeface="+mn-ea"/>
                <a:cs typeface="+mn-cs"/>
              </a:rPr>
              <a:t>information</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Children’s</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reading</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•Internet </a:t>
            </a:r>
            <a:r>
              <a:rPr lang="hr-HR" sz="1200" b="0" i="0" u="none" strike="noStrike" kern="1200" baseline="0" dirty="0" err="1" smtClean="0">
                <a:solidFill>
                  <a:schemeClr val="tx1"/>
                </a:solidFill>
                <a:latin typeface="+mn-lt"/>
                <a:ea typeface="+mn-ea"/>
                <a:cs typeface="+mn-cs"/>
              </a:rPr>
              <a:t>access</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Local</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information</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Meeting</a:t>
            </a:r>
            <a:r>
              <a:rPr lang="hr-HR" sz="1200" b="0" i="0" u="none" strike="noStrike" kern="1200" baseline="0" dirty="0" smtClean="0">
                <a:solidFill>
                  <a:schemeClr val="tx1"/>
                </a:solidFill>
                <a:latin typeface="+mn-lt"/>
                <a:ea typeface="+mn-ea"/>
                <a:cs typeface="+mn-cs"/>
              </a:rPr>
              <a:t> place</a:t>
            </a:r>
          </a:p>
          <a:p>
            <a:endParaRPr lang="hr-HR" sz="1200" b="0" i="0" u="none" strike="noStrike" kern="1200" baseline="0" dirty="0" smtClean="0">
              <a:solidFill>
                <a:schemeClr val="tx1"/>
              </a:solidFill>
              <a:latin typeface="+mn-lt"/>
              <a:ea typeface="+mn-ea"/>
              <a:cs typeface="+mn-cs"/>
            </a:endParaRPr>
          </a:p>
          <a:p>
            <a:endParaRPr lang="hr-HR"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impact</a:t>
            </a:r>
            <a:r>
              <a:rPr lang="en-US" sz="1200" b="1" i="1" u="none" strike="noStrike" kern="1200" baseline="0" dirty="0" err="1" smtClean="0">
                <a:solidFill>
                  <a:schemeClr val="tx1"/>
                </a:solidFill>
                <a:latin typeface="+mn-lt"/>
                <a:ea typeface="+mn-ea"/>
                <a:cs typeface="+mn-cs"/>
              </a:rPr>
              <a:t>Self-assessment</a:t>
            </a:r>
            <a:r>
              <a:rPr lang="en-US" sz="1200" b="0" i="1" u="none" strike="noStrike" kern="1200" baseline="0" dirty="0" err="1" smtClean="0">
                <a:solidFill>
                  <a:schemeClr val="tx1"/>
                </a:solidFill>
                <a:latin typeface="+mn-lt"/>
                <a:ea typeface="+mn-ea"/>
                <a:cs typeface="+mn-cs"/>
              </a:rPr>
              <a:t>Please</a:t>
            </a:r>
            <a:r>
              <a:rPr lang="en-US" sz="1200" b="0" i="1" u="none" strike="noStrike" kern="1200" baseline="0" dirty="0" smtClean="0">
                <a:solidFill>
                  <a:schemeClr val="tx1"/>
                </a:solidFill>
                <a:latin typeface="+mn-lt"/>
                <a:ea typeface="+mn-ea"/>
                <a:cs typeface="+mn-cs"/>
              </a:rPr>
              <a:t> rate your self-confidence as </a:t>
            </a:r>
            <a:r>
              <a:rPr lang="en-US" sz="1200" b="0" i="0" u="none" strike="noStrike" kern="1200" baseline="0" dirty="0" smtClean="0">
                <a:solidFill>
                  <a:schemeClr val="tx1"/>
                </a:solidFill>
                <a:latin typeface="+mn-lt"/>
                <a:ea typeface="+mn-ea"/>
                <a:cs typeface="+mn-cs"/>
              </a:rPr>
              <a:t>follows (1=very confident, 5=not confident)</a:t>
            </a:r>
          </a:p>
          <a:p>
            <a:r>
              <a:rPr lang="en-US" sz="1200" b="0" i="0" u="none" strike="noStrike" kern="1200" baseline="0" dirty="0" smtClean="0">
                <a:solidFill>
                  <a:schemeClr val="tx1"/>
                </a:solidFill>
                <a:latin typeface="+mn-lt"/>
                <a:ea typeface="+mn-ea"/>
                <a:cs typeface="+mn-cs"/>
              </a:rPr>
              <a:t>•Using an online catalogue to look up books </a:t>
            </a:r>
            <a:r>
              <a:rPr lang="en-US" sz="1200" b="1" i="0" u="none" strike="noStrike" kern="1200" baseline="0" dirty="0" smtClean="0">
                <a:solidFill>
                  <a:schemeClr val="tx1"/>
                </a:solidFill>
                <a:latin typeface="+mn-lt"/>
                <a:ea typeface="+mn-ea"/>
                <a:cs typeface="+mn-cs"/>
              </a:rPr>
              <a:t>1 2 3 4 5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•Finding books on the shelf using call numbers </a:t>
            </a:r>
            <a:r>
              <a:rPr lang="en-US" sz="1200" b="1" i="0" u="none" strike="noStrike" kern="1200" baseline="0" dirty="0" smtClean="0">
                <a:solidFill>
                  <a:schemeClr val="tx1"/>
                </a:solidFill>
                <a:latin typeface="+mn-lt"/>
                <a:ea typeface="+mn-ea"/>
                <a:cs typeface="+mn-cs"/>
              </a:rPr>
              <a:t>1 2 3 4 5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•Using a database to find periodical articles </a:t>
            </a:r>
            <a:r>
              <a:rPr lang="en-US" sz="1200" b="1" i="0" u="none" strike="noStrike" kern="1200" baseline="0" dirty="0" smtClean="0">
                <a:solidFill>
                  <a:schemeClr val="tx1"/>
                </a:solidFill>
                <a:latin typeface="+mn-lt"/>
                <a:ea typeface="+mn-ea"/>
                <a:cs typeface="+mn-cs"/>
              </a:rPr>
              <a:t>1 2 3 4 5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•Writing a correct citation in a bibliography </a:t>
            </a:r>
            <a:r>
              <a:rPr lang="en-US" sz="1200" b="1" i="0" u="none" strike="noStrike" kern="1200" baseline="0" dirty="0" smtClean="0">
                <a:solidFill>
                  <a:schemeClr val="tx1"/>
                </a:solidFill>
                <a:latin typeface="+mn-lt"/>
                <a:ea typeface="+mn-ea"/>
                <a:cs typeface="+mn-cs"/>
              </a:rPr>
              <a:t>1 2 3 4 5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•Finding sources on a specific topic on the Internet </a:t>
            </a:r>
            <a:r>
              <a:rPr lang="en-US" sz="1200" b="1" i="0" u="none" strike="noStrike" kern="1200" baseline="0" dirty="0" smtClean="0">
                <a:solidFill>
                  <a:schemeClr val="tx1"/>
                </a:solidFill>
                <a:latin typeface="+mn-lt"/>
                <a:ea typeface="+mn-ea"/>
                <a:cs typeface="+mn-cs"/>
              </a:rPr>
              <a:t>1 2 3 4 5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•Evaluating an Internet source (authority, bias) </a:t>
            </a:r>
            <a:r>
              <a:rPr lang="en-US" sz="1200" b="1" i="0" u="none" strike="noStrike" kern="1200" baseline="0" dirty="0" smtClean="0">
                <a:solidFill>
                  <a:schemeClr val="tx1"/>
                </a:solidFill>
                <a:latin typeface="+mn-lt"/>
                <a:ea typeface="+mn-ea"/>
                <a:cs typeface="+mn-cs"/>
              </a:rPr>
              <a:t>1 2 3 4 5</a:t>
            </a:r>
            <a:endParaRPr lang="hr-HR" sz="1200" b="1" i="0" u="none" strike="noStrike" kern="1200" baseline="0" dirty="0" smtClean="0">
              <a:solidFill>
                <a:schemeClr val="tx1"/>
              </a:solidFill>
              <a:latin typeface="+mn-lt"/>
              <a:ea typeface="+mn-ea"/>
              <a:cs typeface="+mn-cs"/>
            </a:endParaRPr>
          </a:p>
          <a:p>
            <a:endParaRPr lang="hr-HR" sz="1200" b="1" i="0" u="none" strike="noStrike" kern="1200" baseline="0" dirty="0" smtClean="0">
              <a:solidFill>
                <a:schemeClr val="tx1"/>
              </a:solidFill>
              <a:latin typeface="+mn-lt"/>
              <a:ea typeface="+mn-ea"/>
              <a:cs typeface="+mn-cs"/>
            </a:endParaRPr>
          </a:p>
          <a:p>
            <a:endParaRPr lang="hr-HR" sz="1200" b="1" i="0" u="none" strike="noStrike" kern="1200" baseline="0" dirty="0" smtClean="0">
              <a:solidFill>
                <a:schemeClr val="tx1"/>
              </a:solidFill>
              <a:latin typeface="+mn-lt"/>
              <a:ea typeface="+mn-ea"/>
              <a:cs typeface="+mn-cs"/>
            </a:endParaRPr>
          </a:p>
          <a:p>
            <a:r>
              <a:rPr lang="hr-HR" sz="1200" b="1" i="1" u="none" strike="noStrike" kern="1200" baseline="0" dirty="0" err="1" smtClean="0">
                <a:solidFill>
                  <a:schemeClr val="tx1"/>
                </a:solidFill>
                <a:latin typeface="+mn-lt"/>
                <a:ea typeface="+mn-ea"/>
                <a:cs typeface="+mn-cs"/>
              </a:rPr>
              <a:t>Observedevidenceof</a:t>
            </a:r>
            <a:r>
              <a:rPr lang="hr-HR" sz="1200" b="1" i="1" u="none" strike="noStrike" kern="1200" baseline="0" dirty="0" smtClean="0">
                <a:solidFill>
                  <a:schemeClr val="tx1"/>
                </a:solidFill>
                <a:latin typeface="+mn-lt"/>
                <a:ea typeface="+mn-ea"/>
                <a:cs typeface="+mn-cs"/>
              </a:rPr>
              <a:t> </a:t>
            </a:r>
            <a:r>
              <a:rPr lang="hr-HR" sz="1200" b="1" i="1" u="none" strike="noStrike" kern="1200" baseline="0" dirty="0" err="1" smtClean="0">
                <a:solidFill>
                  <a:schemeClr val="tx1"/>
                </a:solidFill>
                <a:latin typeface="+mn-lt"/>
                <a:ea typeface="+mn-ea"/>
                <a:cs typeface="+mn-cs"/>
              </a:rPr>
              <a:t>impact</a:t>
            </a:r>
            <a:r>
              <a:rPr lang="hr-HR" sz="1200" b="1" i="1" u="none" strike="noStrike" kern="1200" baseline="0" dirty="0" smtClean="0">
                <a:solidFill>
                  <a:schemeClr val="tx1"/>
                </a:solidFill>
                <a:latin typeface="+mn-lt"/>
                <a:ea typeface="+mn-ea"/>
                <a:cs typeface="+mn-cs"/>
              </a:rPr>
              <a:t>:</a:t>
            </a:r>
            <a:endParaRPr lang="hr-HR" sz="1200" b="0" i="0" u="none" strike="noStrike" kern="1200" baseline="0" dirty="0" smtClean="0">
              <a:solidFill>
                <a:schemeClr val="tx1"/>
              </a:solidFill>
              <a:latin typeface="+mn-lt"/>
              <a:ea typeface="+mn-ea"/>
              <a:cs typeface="+mn-cs"/>
            </a:endParaRPr>
          </a:p>
          <a:p>
            <a:r>
              <a:rPr lang="hr-HR" sz="1200" b="1" i="1" u="none" strike="noStrike" kern="1200" baseline="0" dirty="0" err="1" smtClean="0">
                <a:solidFill>
                  <a:schemeClr val="tx1"/>
                </a:solidFill>
                <a:latin typeface="+mn-lt"/>
                <a:ea typeface="+mn-ea"/>
                <a:cs typeface="+mn-cs"/>
              </a:rPr>
              <a:t>Example</a:t>
            </a:r>
            <a:endParaRPr lang="hr-H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Records of reference interviews were used for identifying whether library instruction had influenced the users’ knowledge and skills. Before each reference interview it was ascertained whether the user had attended a library instruction or not. </a:t>
            </a:r>
          </a:p>
          <a:p>
            <a:r>
              <a:rPr lang="en-US" sz="1200" b="0" i="1" u="none" strike="noStrike" kern="1200" baseline="0" dirty="0" smtClean="0">
                <a:solidFill>
                  <a:schemeClr val="tx1"/>
                </a:solidFill>
                <a:latin typeface="+mn-lt"/>
                <a:ea typeface="+mn-ea"/>
                <a:cs typeface="+mn-cs"/>
              </a:rPr>
              <a:t>The questions and remarks of users with library instruction showed a higher degree of information literacy. </a:t>
            </a:r>
            <a:endParaRPr lang="en-US" sz="1200" b="0" i="0" u="none" strike="noStrike" kern="1200" baseline="0" dirty="0" smtClean="0">
              <a:solidFill>
                <a:schemeClr val="tx1"/>
              </a:solidFill>
              <a:latin typeface="+mn-lt"/>
              <a:ea typeface="+mn-ea"/>
              <a:cs typeface="+mn-cs"/>
            </a:endParaRPr>
          </a:p>
          <a:p>
            <a:endParaRPr lang="hr-HR"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20</a:t>
            </a:fld>
            <a:endParaRPr lang="hr-HR"/>
          </a:p>
        </p:txBody>
      </p:sp>
    </p:spTree>
    <p:extLst>
      <p:ext uri="{BB962C8B-B14F-4D97-AF65-F5344CB8AC3E}">
        <p14:creationId xmlns:p14="http://schemas.microsoft.com/office/powerpoint/2010/main" val="660243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$1 </a:t>
            </a:r>
            <a:r>
              <a:rPr lang="hr-HR" dirty="0" err="1" smtClean="0"/>
              <a:t>invested</a:t>
            </a:r>
            <a:r>
              <a:rPr lang="hr-HR" dirty="0" smtClean="0"/>
              <a:t> </a:t>
            </a:r>
            <a:r>
              <a:rPr lang="hr-HR" dirty="0" err="1" smtClean="0"/>
              <a:t>yields</a:t>
            </a:r>
            <a:r>
              <a:rPr lang="hr-HR" dirty="0" smtClean="0"/>
              <a:t> $31 </a:t>
            </a:r>
            <a:r>
              <a:rPr lang="hr-HR" dirty="0" err="1" smtClean="0"/>
              <a:t>return</a:t>
            </a:r>
            <a:endParaRPr lang="hr-HR" dirty="0" smtClean="0"/>
          </a:p>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23</a:t>
            </a:fld>
            <a:endParaRPr lang="hr-HR"/>
          </a:p>
        </p:txBody>
      </p:sp>
    </p:spTree>
    <p:extLst>
      <p:ext uri="{BB962C8B-B14F-4D97-AF65-F5344CB8AC3E}">
        <p14:creationId xmlns:p14="http://schemas.microsoft.com/office/powerpoint/2010/main" val="408690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 </a:t>
            </a:r>
            <a:r>
              <a:rPr lang="hr-HR" dirty="0" err="1" smtClean="0"/>
              <a:t>Library</a:t>
            </a:r>
            <a:r>
              <a:rPr lang="hr-HR" dirty="0" smtClean="0"/>
              <a:t> </a:t>
            </a:r>
            <a:r>
              <a:rPr lang="hr-HR" dirty="0" err="1" smtClean="0"/>
              <a:t>that</a:t>
            </a:r>
            <a:r>
              <a:rPr lang="hr-HR" dirty="0" smtClean="0"/>
              <a:t> </a:t>
            </a:r>
            <a:r>
              <a:rPr lang="hr-HR" dirty="0" err="1" smtClean="0"/>
              <a:t>adheres</a:t>
            </a:r>
            <a:r>
              <a:rPr lang="hr-HR" dirty="0" smtClean="0"/>
              <a:t> to </a:t>
            </a:r>
            <a:r>
              <a:rPr lang="hr-HR" dirty="0" err="1" smtClean="0"/>
              <a:t>all</a:t>
            </a:r>
            <a:r>
              <a:rPr lang="hr-HR" dirty="0" smtClean="0"/>
              <a:t> </a:t>
            </a:r>
            <a:r>
              <a:rPr lang="hr-HR" dirty="0" err="1" smtClean="0"/>
              <a:t>the</a:t>
            </a:r>
            <a:r>
              <a:rPr lang="hr-HR" dirty="0" smtClean="0"/>
              <a:t> </a:t>
            </a:r>
            <a:r>
              <a:rPr lang="hr-HR" dirty="0" err="1" smtClean="0"/>
              <a:t>professionally</a:t>
            </a:r>
            <a:r>
              <a:rPr lang="hr-HR" dirty="0" smtClean="0"/>
              <a:t> </a:t>
            </a:r>
            <a:r>
              <a:rPr lang="hr-HR" dirty="0" err="1" smtClean="0"/>
              <a:t>approved</a:t>
            </a:r>
            <a:r>
              <a:rPr lang="hr-HR" dirty="0" smtClean="0"/>
              <a:t> </a:t>
            </a:r>
            <a:r>
              <a:rPr lang="hr-HR" dirty="0" err="1" smtClean="0"/>
              <a:t>rules</a:t>
            </a:r>
            <a:r>
              <a:rPr lang="hr-HR" dirty="0" smtClean="0"/>
              <a:t> </a:t>
            </a:r>
            <a:r>
              <a:rPr lang="hr-HR" dirty="0" err="1" smtClean="0"/>
              <a:t>and</a:t>
            </a:r>
            <a:r>
              <a:rPr lang="hr-HR" dirty="0" smtClean="0"/>
              <a:t> </a:t>
            </a:r>
            <a:r>
              <a:rPr lang="hr-HR" dirty="0" err="1" smtClean="0"/>
              <a:t>procedures</a:t>
            </a:r>
            <a:r>
              <a:rPr lang="hr-HR" dirty="0" smtClean="0"/>
              <a:t>, but </a:t>
            </a:r>
            <a:r>
              <a:rPr lang="hr-HR" dirty="0" err="1" smtClean="0"/>
              <a:t>has</a:t>
            </a:r>
            <a:r>
              <a:rPr lang="hr-HR" dirty="0" smtClean="0"/>
              <a:t> no </a:t>
            </a:r>
            <a:r>
              <a:rPr lang="hr-HR" dirty="0" err="1" smtClean="0"/>
              <a:t>customers</a:t>
            </a:r>
            <a:r>
              <a:rPr lang="hr-HR" dirty="0" smtClean="0"/>
              <a:t>, </a:t>
            </a:r>
            <a:r>
              <a:rPr lang="hr-HR" dirty="0" err="1" smtClean="0"/>
              <a:t>cannot</a:t>
            </a:r>
            <a:r>
              <a:rPr lang="hr-HR" dirty="0" smtClean="0"/>
              <a:t> </a:t>
            </a:r>
            <a:r>
              <a:rPr lang="hr-HR" dirty="0" err="1" smtClean="0"/>
              <a:t>claim</a:t>
            </a:r>
            <a:r>
              <a:rPr lang="hr-HR" dirty="0" smtClean="0"/>
              <a:t> </a:t>
            </a:r>
            <a:r>
              <a:rPr lang="hr-HR" dirty="0" err="1" smtClean="0"/>
              <a:t>quality</a:t>
            </a:r>
            <a:r>
              <a:rPr lang="hr-HR" dirty="0" smtClean="0"/>
              <a:t> </a:t>
            </a:r>
            <a:r>
              <a:rPr lang="hr-HR" dirty="0" err="1" smtClean="0"/>
              <a:t>because</a:t>
            </a:r>
            <a:r>
              <a:rPr lang="hr-HR" dirty="0" smtClean="0"/>
              <a:t> a major</a:t>
            </a:r>
            <a:r>
              <a:rPr lang="hr-HR" baseline="0" dirty="0" smtClean="0"/>
              <a:t> </a:t>
            </a:r>
            <a:r>
              <a:rPr lang="hr-HR" baseline="0" dirty="0" err="1" smtClean="0"/>
              <a:t>component</a:t>
            </a:r>
            <a:r>
              <a:rPr lang="hr-HR" baseline="0" dirty="0" smtClean="0"/>
              <a:t> </a:t>
            </a:r>
            <a:r>
              <a:rPr lang="hr-HR" baseline="0" dirty="0" err="1" smtClean="0"/>
              <a:t>is</a:t>
            </a:r>
            <a:r>
              <a:rPr lang="hr-HR" baseline="0" dirty="0" smtClean="0"/>
              <a:t> </a:t>
            </a:r>
            <a:r>
              <a:rPr lang="hr-HR" baseline="0" dirty="0" err="1" smtClean="0"/>
              <a:t>missing</a:t>
            </a:r>
            <a:r>
              <a:rPr lang="hr-HR" baseline="0" dirty="0" smtClean="0"/>
              <a:t> – </a:t>
            </a:r>
            <a:r>
              <a:rPr lang="hr-HR" baseline="0" dirty="0" err="1" smtClean="0"/>
              <a:t>satisfying</a:t>
            </a:r>
            <a:r>
              <a:rPr lang="hr-HR" baseline="0" dirty="0" smtClean="0"/>
              <a:t> </a:t>
            </a:r>
            <a:r>
              <a:rPr lang="hr-HR" baseline="0" dirty="0" err="1" smtClean="0"/>
              <a:t>people’s</a:t>
            </a:r>
            <a:r>
              <a:rPr lang="hr-HR" baseline="0" dirty="0" smtClean="0"/>
              <a:t> </a:t>
            </a:r>
            <a:r>
              <a:rPr lang="hr-HR" baseline="0" dirty="0" err="1" smtClean="0"/>
              <a:t>needs</a:t>
            </a:r>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25</a:t>
            </a:fld>
            <a:endParaRPr lang="hr-HR"/>
          </a:p>
        </p:txBody>
      </p:sp>
    </p:spTree>
    <p:extLst>
      <p:ext uri="{BB962C8B-B14F-4D97-AF65-F5344CB8AC3E}">
        <p14:creationId xmlns:p14="http://schemas.microsoft.com/office/powerpoint/2010/main" val="115581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17 indicators for </a:t>
            </a:r>
            <a:r>
              <a:rPr lang="hr-HR" dirty="0" err="1" smtClean="0"/>
              <a:t>academic</a:t>
            </a:r>
            <a:r>
              <a:rPr lang="hr-HR" dirty="0" smtClean="0"/>
              <a:t> </a:t>
            </a:r>
            <a:r>
              <a:rPr lang="hr-HR" dirty="0" err="1" smtClean="0"/>
              <a:t>and</a:t>
            </a:r>
            <a:r>
              <a:rPr lang="hr-HR" dirty="0" smtClean="0"/>
              <a:t> 18 for </a:t>
            </a:r>
            <a:r>
              <a:rPr lang="hr-HR" dirty="0" err="1" smtClean="0"/>
              <a:t>public</a:t>
            </a:r>
            <a:r>
              <a:rPr lang="hr-HR" dirty="0" smtClean="0"/>
              <a:t> </a:t>
            </a:r>
            <a:r>
              <a:rPr lang="hr-HR" dirty="0" err="1" smtClean="0"/>
              <a:t>libraries</a:t>
            </a:r>
            <a:endParaRPr lang="hr-HR" dirty="0" smtClean="0"/>
          </a:p>
          <a:p>
            <a:r>
              <a:rPr lang="hr-HR" dirty="0" smtClean="0"/>
              <a:t>4 </a:t>
            </a:r>
            <a:r>
              <a:rPr lang="hr-HR" dirty="0" err="1" smtClean="0"/>
              <a:t>dimensions</a:t>
            </a:r>
            <a:r>
              <a:rPr lang="hr-HR" dirty="0" smtClean="0"/>
              <a:t>: </a:t>
            </a:r>
            <a:r>
              <a:rPr lang="hr-HR" dirty="0" err="1" smtClean="0"/>
              <a:t>service</a:t>
            </a:r>
            <a:r>
              <a:rPr lang="hr-HR" dirty="0" smtClean="0"/>
              <a:t>, </a:t>
            </a:r>
            <a:r>
              <a:rPr lang="hr-HR" dirty="0" err="1" smtClean="0"/>
              <a:t>usage</a:t>
            </a:r>
            <a:r>
              <a:rPr lang="hr-HR" dirty="0" smtClean="0"/>
              <a:t>, </a:t>
            </a:r>
            <a:r>
              <a:rPr lang="hr-HR" dirty="0" err="1" smtClean="0"/>
              <a:t>efficiency</a:t>
            </a:r>
            <a:r>
              <a:rPr lang="hr-HR" dirty="0" smtClean="0"/>
              <a:t> </a:t>
            </a:r>
            <a:r>
              <a:rPr lang="hr-HR" dirty="0" err="1" smtClean="0"/>
              <a:t>and</a:t>
            </a:r>
            <a:r>
              <a:rPr lang="hr-HR" dirty="0" smtClean="0"/>
              <a:t> development</a:t>
            </a:r>
          </a:p>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33</a:t>
            </a:fld>
            <a:endParaRPr lang="hr-HR"/>
          </a:p>
        </p:txBody>
      </p:sp>
    </p:spTree>
    <p:extLst>
      <p:ext uri="{BB962C8B-B14F-4D97-AF65-F5344CB8AC3E}">
        <p14:creationId xmlns:p14="http://schemas.microsoft.com/office/powerpoint/2010/main" val="16680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Companies and institutions that produce goods or services often use ranking systems for development of their products. This includes for example hotels, restaurants, schools, universities and cities.  Ranking is however an instrument that is not commonly used among public libraries. We are proposing a ranking system that stimulates benchmarking and strengthens the citizen and customer perspective.</a:t>
            </a:r>
          </a:p>
          <a:p>
            <a:r>
              <a:rPr lang="en-US" sz="1200" b="0" i="0" kern="1200" dirty="0" smtClean="0">
                <a:solidFill>
                  <a:schemeClr val="tx1"/>
                </a:solidFill>
                <a:effectLst/>
                <a:latin typeface="+mn-lt"/>
                <a:ea typeface="+mn-ea"/>
                <a:cs typeface="+mn-cs"/>
              </a:rPr>
              <a:t>It exists however already a variety of ranking and rating systems in the library sector. There are examples in USA, Great Britain and Germany, but they are mostly based on hard facts as economy, staff, circulation, visits and they are primarily indicating efficiency.  Our initiative, Library Ranking Europe (LRE), is based on the perspective and the needs of the citizen and customer.  We anticipate that the customer is more interested for example in personal service, supply of media and opening hours.  The existing customer surveys do not always provide information that is useful for improving services .</a:t>
            </a:r>
          </a:p>
          <a:p>
            <a:r>
              <a:rPr lang="en-US" sz="1200" b="0" i="0" kern="1200" dirty="0" smtClean="0">
                <a:solidFill>
                  <a:schemeClr val="tx1"/>
                </a:solidFill>
                <a:effectLst/>
                <a:latin typeface="+mn-lt"/>
                <a:ea typeface="+mn-ea"/>
                <a:cs typeface="+mn-cs"/>
              </a:rPr>
              <a:t>This assessment, this ranking, is based on the Nordic public library tradition and ideology.  In the Nordic countries public libraries are important for freedom of expression and democracy, culture, education,  research  and social development.</a:t>
            </a:r>
          </a:p>
          <a:p>
            <a:r>
              <a:rPr lang="en-US" sz="1200" b="0" i="0" kern="1200" dirty="0" smtClean="0">
                <a:solidFill>
                  <a:schemeClr val="tx1"/>
                </a:solidFill>
                <a:effectLst/>
                <a:latin typeface="+mn-lt"/>
                <a:ea typeface="+mn-ea"/>
                <a:cs typeface="+mn-cs"/>
              </a:rPr>
              <a:t>The ambition with LRE is to visit, observe and to rank European public libraries. We are using the method of Mystery shopping. Aspects we especially investigate are access to information about the respective library, location and the customer service.  Site, visibility and accessibility are of main importance including public transport, handicap accessibility and opening hours. Services and supplies that are included in the surveys are for example media and fees, cafés, lavatories and identifiable staff.  Architecture, aesthetics and premises, standard concerning lighting and facilities for children and youth are observed. The versatility of the library regarding supply of media and the presence of controversial titles and authors is also evaluated. </a:t>
            </a:r>
          </a:p>
          <a:p>
            <a:r>
              <a:rPr lang="en-US" sz="1200" b="0" i="0" kern="1200" dirty="0" smtClean="0">
                <a:solidFill>
                  <a:schemeClr val="tx1"/>
                </a:solidFill>
                <a:effectLst/>
                <a:latin typeface="+mn-lt"/>
                <a:ea typeface="+mn-ea"/>
                <a:cs typeface="+mn-cs"/>
              </a:rPr>
              <a:t>Evaluations are </a:t>
            </a:r>
            <a:r>
              <a:rPr lang="en-US" sz="1200" b="0" i="0" kern="1200" dirty="0" err="1" smtClean="0">
                <a:solidFill>
                  <a:schemeClr val="tx1"/>
                </a:solidFill>
                <a:effectLst/>
                <a:latin typeface="+mn-lt"/>
                <a:ea typeface="+mn-ea"/>
                <a:cs typeface="+mn-cs"/>
              </a:rPr>
              <a:t>summarised</a:t>
            </a:r>
            <a:r>
              <a:rPr lang="en-US" sz="1200" b="0" i="0" kern="1200" dirty="0" smtClean="0">
                <a:solidFill>
                  <a:schemeClr val="tx1"/>
                </a:solidFill>
                <a:effectLst/>
                <a:latin typeface="+mn-lt"/>
                <a:ea typeface="+mn-ea"/>
                <a:cs typeface="+mn-cs"/>
              </a:rPr>
              <a:t> in a scale of six levels, six stars being the highest level .</a:t>
            </a:r>
          </a:p>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38</a:t>
            </a:fld>
            <a:endParaRPr lang="hr-HR"/>
          </a:p>
        </p:txBody>
      </p:sp>
    </p:spTree>
    <p:extLst>
      <p:ext uri="{BB962C8B-B14F-4D97-AF65-F5344CB8AC3E}">
        <p14:creationId xmlns:p14="http://schemas.microsoft.com/office/powerpoint/2010/main" val="329421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4465B0C1-DCCF-4F1C-8158-3DFC6174683B}" type="datetime1">
              <a:rPr lang="en-US" smtClean="0"/>
              <a:t>11/13/2018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B3B944-A5C2-432D-91BD-9080AE6B62A7}" type="datetime1">
              <a:rPr lang="en-US" smtClean="0"/>
              <a:t>11/13/2018</a:t>
            </a:fld>
            <a:endParaRPr lang="en-US"/>
          </a:p>
        </p:txBody>
      </p:sp>
      <p:sp>
        <p:nvSpPr>
          <p:cNvPr id="6" name="Footer Placeholder 5"/>
          <p:cNvSpPr>
            <a:spLocks noGrp="1"/>
          </p:cNvSpPr>
          <p:nvPr>
            <p:ph type="ftr" sz="quarter" idx="11"/>
          </p:nvPr>
        </p:nvSpPr>
        <p:spPr/>
        <p:txBody>
          <a:bodyPr/>
          <a:lstStyle/>
          <a:p>
            <a:r>
              <a:rPr lang="en-US" smtClean="0"/>
              <a:t>Petr Balog,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3B26EDCC-2E89-4DDC-8A4D-85A4ABE533A2}" type="datetime1">
              <a:rPr lang="en-US" smtClean="0"/>
              <a:t>11/13/2018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B9B58360-EB48-4DA3-A9A0-F8DF20D1ED2E}" type="datetime1">
              <a:rPr lang="en-US" smtClean="0"/>
              <a:t>11/13/2018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40D62E4-D422-4C10-91FB-EAA9A1D20286}" type="datetime1">
              <a:rPr lang="en-US" smtClean="0"/>
              <a:t>11/13/2018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6B4C0823-FF92-4E88-BC2F-4079659EEC70}" type="datetime1">
              <a:rPr lang="en-US" smtClean="0"/>
              <a:t>11/13/2018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3D677A24-7A03-4F62-8B63-44D52AEE34B1}" type="datetime1">
              <a:rPr lang="en-US" smtClean="0"/>
              <a:t>11/13/2018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3"/>
          <p:cNvSpPr>
            <a:spLocks noGrp="1"/>
          </p:cNvSpPr>
          <p:nvPr>
            <p:ph type="dt" sz="half" idx="10"/>
          </p:nvPr>
        </p:nvSpPr>
        <p:spPr/>
        <p:txBody>
          <a:bodyPr/>
          <a:lstStyle/>
          <a:p>
            <a:fld id="{40D72172-913F-4976-BF30-46698039B1A7}" type="datetime1">
              <a:rPr lang="en-US" smtClean="0"/>
              <a:t>11/13/2018</a:t>
            </a:fld>
            <a:endParaRPr lang="en-US"/>
          </a:p>
        </p:txBody>
      </p:sp>
      <p:sp>
        <p:nvSpPr>
          <p:cNvPr id="4"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AAD88BB-9184-49EA-AC3C-F0C8DB59372D}" type="datetime1">
              <a:rPr lang="en-US" smtClean="0"/>
              <a:t>11/13/2018</a:t>
            </a:fld>
            <a:endParaRPr lang="en-US"/>
          </a:p>
        </p:txBody>
      </p:sp>
      <p:sp>
        <p:nvSpPr>
          <p:cNvPr id="4"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b"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6C0C284-31D3-4AF6-8C01-14C2E9410F69}" type="datetime1">
              <a:rPr lang="en-US" smtClean="0"/>
              <a:t>11/13/2018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09286F5-B798-4088-8998-D4275C876BB5}" type="datetime1">
              <a:rPr lang="en-US" smtClean="0"/>
              <a:t>11/13/2018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5901CE8-42B9-4843-8911-F0AFB43D8E6E}" type="datetime1">
              <a:rPr lang="en-US" smtClean="0"/>
              <a:t>11/13/2018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Naslovni slaj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14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3F94928-AE4C-4494-9A56-745CDB026AE5}" type="datetime1">
              <a:rPr lang="en-US" smtClean="0"/>
              <a:t>11/13/2018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FD87F414-146A-48C2-87E3-5A24E6D78DE0}" type="datetime1">
              <a:rPr lang="en-US" smtClean="0"/>
              <a:t>11/13/2018</a:t>
            </a:fld>
            <a:endParaRPr lang="en-US"/>
          </a:p>
        </p:txBody>
      </p:sp>
      <p:sp>
        <p:nvSpPr>
          <p:cNvPr id="6" name="Footer Placeholder 5"/>
          <p:cNvSpPr>
            <a:spLocks noGrp="1"/>
          </p:cNvSpPr>
          <p:nvPr>
            <p:ph type="ftr" sz="quarter" idx="11"/>
          </p:nvPr>
        </p:nvSpPr>
        <p:spPr/>
        <p:txBody>
          <a:bodyPr/>
          <a:lstStyle/>
          <a:p>
            <a:r>
              <a:rPr lang="en-US" smtClean="0"/>
              <a:t>Petr Balog,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F54E1C9E-938E-4034-AA15-5DE4219AC912}" type="datetime1">
              <a:rPr lang="en-US" smtClean="0"/>
              <a:t>11/13/2018</a:t>
            </a:fld>
            <a:endParaRPr lang="en-US"/>
          </a:p>
        </p:txBody>
      </p:sp>
      <p:sp>
        <p:nvSpPr>
          <p:cNvPr id="8" name="Footer Placeholder 7"/>
          <p:cNvSpPr>
            <a:spLocks noGrp="1"/>
          </p:cNvSpPr>
          <p:nvPr>
            <p:ph type="ftr" sz="quarter" idx="11"/>
          </p:nvPr>
        </p:nvSpPr>
        <p:spPr/>
        <p:txBody>
          <a:bodyPr/>
          <a:lstStyle/>
          <a:p>
            <a:r>
              <a:rPr lang="en-US" smtClean="0"/>
              <a:t>Petr Balog, 2018</a:t>
            </a:r>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7" name="Date Placeholder 2"/>
          <p:cNvSpPr>
            <a:spLocks noGrp="1"/>
          </p:cNvSpPr>
          <p:nvPr>
            <p:ph type="dt" sz="half" idx="10"/>
          </p:nvPr>
        </p:nvSpPr>
        <p:spPr/>
        <p:txBody>
          <a:bodyPr/>
          <a:lstStyle/>
          <a:p>
            <a:fld id="{23B9C166-DD5E-4DB9-9F78-D67743C9C921}" type="datetime1">
              <a:rPr lang="en-US" smtClean="0"/>
              <a:t>11/13/2018</a:t>
            </a:fld>
            <a:endParaRPr lang="en-US"/>
          </a:p>
        </p:txBody>
      </p:sp>
      <p:sp>
        <p:nvSpPr>
          <p:cNvPr id="5" name="Footer Placeholder 3"/>
          <p:cNvSpPr>
            <a:spLocks noGrp="1"/>
          </p:cNvSpPr>
          <p:nvPr>
            <p:ph type="ftr" sz="quarter" idx="11"/>
          </p:nvPr>
        </p:nvSpPr>
        <p:spPr/>
        <p:txBody>
          <a:bodyPr/>
          <a:lstStyle/>
          <a:p>
            <a:r>
              <a:rPr lang="en-US" smtClean="0"/>
              <a:t>Petr Balog, 2018</a:t>
            </a:r>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0695F15-7ACB-4D6C-8191-B88D6DE2DFEE}" type="datetime1">
              <a:rPr lang="en-US" smtClean="0"/>
              <a:t>11/13/2018</a:t>
            </a:fld>
            <a:endParaRPr lang="en-US"/>
          </a:p>
        </p:txBody>
      </p:sp>
      <p:sp>
        <p:nvSpPr>
          <p:cNvPr id="5" name="Footer Placeholder 2"/>
          <p:cNvSpPr>
            <a:spLocks noGrp="1"/>
          </p:cNvSpPr>
          <p:nvPr>
            <p:ph type="ftr" sz="quarter" idx="11"/>
          </p:nvPr>
        </p:nvSpPr>
        <p:spPr/>
        <p:txBody>
          <a:bodyPr/>
          <a:lstStyle/>
          <a:p>
            <a:r>
              <a:rPr lang="en-US" smtClean="0"/>
              <a:t>Petr Balog, 2018</a:t>
            </a:r>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EB4D5574-D199-41F4-A0A7-D992F7E0F288}" type="datetime1">
              <a:rPr lang="en-US" smtClean="0"/>
              <a:t>11/13/2018</a:t>
            </a:fld>
            <a:endParaRPr lang="en-US"/>
          </a:p>
        </p:txBody>
      </p:sp>
      <p:sp>
        <p:nvSpPr>
          <p:cNvPr id="5" name="Footer Placeholder 5"/>
          <p:cNvSpPr>
            <a:spLocks noGrp="1"/>
          </p:cNvSpPr>
          <p:nvPr>
            <p:ph type="ftr" sz="quarter" idx="11"/>
          </p:nvPr>
        </p:nvSpPr>
        <p:spPr/>
        <p:txBody>
          <a:bodyPr/>
          <a:lstStyle/>
          <a:p>
            <a:r>
              <a:rPr lang="en-US" smtClean="0"/>
              <a:t>Petr Balog, 2018</a:t>
            </a:r>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8F940097-826A-40FE-87E9-E4CD3A2DB197}" type="datetime1">
              <a:rPr lang="en-US" smtClean="0"/>
              <a:t>11/13/2018</a:t>
            </a:fld>
            <a:endParaRPr lang="en-US"/>
          </a:p>
        </p:txBody>
      </p:sp>
      <p:sp>
        <p:nvSpPr>
          <p:cNvPr id="6" name="Footer Placeholder 5"/>
          <p:cNvSpPr>
            <a:spLocks noGrp="1"/>
          </p:cNvSpPr>
          <p:nvPr>
            <p:ph type="ftr" sz="quarter" idx="11"/>
          </p:nvPr>
        </p:nvSpPr>
        <p:spPr/>
        <p:txBody>
          <a:bodyPr/>
          <a:lstStyle/>
          <a:p>
            <a:r>
              <a:rPr lang="en-US" smtClean="0"/>
              <a:t>Petr Balog,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816400" y="6201344"/>
            <a:ext cx="2075547" cy="575338"/>
          </a:xfrm>
          <a:prstGeom prst="rect">
            <a:avLst/>
          </a:prstGeom>
        </p:spPr>
      </p:pic>
      <p:pic>
        <p:nvPicPr>
          <p:cNvPr id="8" name="Picture 7"/>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363640" y="6096001"/>
            <a:ext cx="1583069" cy="762000"/>
          </a:xfrm>
          <a:prstGeom prst="rect">
            <a:avLst/>
          </a:prstGeom>
        </p:spPr>
      </p:pic>
      <p:pic>
        <p:nvPicPr>
          <p:cNvPr id="7" name="Picture 6"/>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24096" y="6218956"/>
            <a:ext cx="2237218" cy="639043"/>
          </a:xfrm>
          <a:prstGeom prst="rect">
            <a:avLst/>
          </a:prstGeom>
        </p:spPr>
      </p:pic>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708AFBC-0184-4B42-8DD1-6BAD5A01D4A1}" type="datetime1">
              <a:rPr lang="en-US" smtClean="0"/>
              <a:t>11/13/2018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Petr Balog, 2018</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infose.ffos.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bix-bibliotheksindex.de/index.ph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lj.libraryjournal.com/2016/11/managing-libraries/lj-index/class-of-2016/americas-star-libraries-2016-top-rated-libraries/#_"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lj.libraryjournal.com/2016/11/managing-libraries/lj-index/class-of-2016/americas-star-libraries-2016-top-rated-libraries"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262139E-4C4F-4754-BA74-C4D3B3792406}"/>
              </a:ext>
            </a:extLst>
          </p:cNvPr>
          <p:cNvSpPr txBox="1"/>
          <p:nvPr/>
        </p:nvSpPr>
        <p:spPr>
          <a:xfrm>
            <a:off x="140672" y="126610"/>
            <a:ext cx="3092513" cy="1200329"/>
          </a:xfrm>
          <a:prstGeom prst="rect">
            <a:avLst/>
          </a:prstGeom>
          <a:noFill/>
        </p:spPr>
        <p:txBody>
          <a:bodyPr wrap="none" rtlCol="0">
            <a:spAutoFit/>
          </a:bodyPr>
          <a:lstStyle/>
          <a:p>
            <a:r>
              <a:rPr lang="en-US" sz="5400" b="1" dirty="0">
                <a:solidFill>
                  <a:srgbClr val="CB0F0F"/>
                </a:solidFill>
                <a:latin typeface="Raleway" panose="020B0503030101060003" pitchFamily="34" charset="0"/>
              </a:rPr>
              <a:t>EINFOSE</a:t>
            </a:r>
            <a:endParaRPr lang="es-ES" sz="5400" b="1" dirty="0">
              <a:solidFill>
                <a:srgbClr val="CB0F0F"/>
              </a:solidFill>
              <a:latin typeface="Raleway" panose="020B0503030101060003" pitchFamily="34" charset="0"/>
            </a:endParaRPr>
          </a:p>
          <a:p>
            <a:r>
              <a:rPr lang="en-US" u="sng" dirty="0">
                <a:latin typeface="Fjalla One" panose="02000506040000020004" pitchFamily="2" charset="0"/>
                <a:hlinkClick r:id="rId2" tooltip="Einfose web site"/>
              </a:rPr>
              <a:t>http://einfose.ffos.hr/</a:t>
            </a:r>
            <a:endParaRPr lang="es-ES" dirty="0">
              <a:latin typeface="Fjalla One" panose="02000506040000020004" pitchFamily="2" charset="0"/>
            </a:endParaRPr>
          </a:p>
        </p:txBody>
      </p:sp>
      <p:sp>
        <p:nvSpPr>
          <p:cNvPr id="2" name="Title 1"/>
          <p:cNvSpPr>
            <a:spLocks noGrp="1"/>
          </p:cNvSpPr>
          <p:nvPr>
            <p:ph type="ctrTitle"/>
          </p:nvPr>
        </p:nvSpPr>
        <p:spPr/>
        <p:txBody>
          <a:bodyPr/>
          <a:lstStyle/>
          <a:p>
            <a:r>
              <a:rPr lang="tr-TR" dirty="0" smtClean="0"/>
              <a:t>Kütüphane ve Bilgi Hizmetlerinin Ölçümü</a:t>
            </a:r>
            <a:endParaRPr lang="en-US" dirty="0"/>
          </a:p>
        </p:txBody>
      </p:sp>
      <p:sp>
        <p:nvSpPr>
          <p:cNvPr id="3" name="Subtitle 2"/>
          <p:cNvSpPr>
            <a:spLocks noGrp="1"/>
          </p:cNvSpPr>
          <p:nvPr>
            <p:ph type="subTitle" idx="1"/>
          </p:nvPr>
        </p:nvSpPr>
        <p:spPr/>
        <p:txBody>
          <a:bodyPr/>
          <a:lstStyle/>
          <a:p>
            <a:r>
              <a:rPr lang="hr-HR" dirty="0" smtClean="0"/>
              <a:t>Kornelija </a:t>
            </a:r>
            <a:r>
              <a:rPr lang="hr-HR" dirty="0" err="1" smtClean="0"/>
              <a:t>petr</a:t>
            </a:r>
            <a:r>
              <a:rPr lang="hr-HR" dirty="0" smtClean="0"/>
              <a:t> </a:t>
            </a:r>
            <a:r>
              <a:rPr lang="hr-HR" dirty="0" err="1" smtClean="0"/>
              <a:t>balog</a:t>
            </a:r>
            <a:r>
              <a:rPr lang="ca-ES" dirty="0" smtClean="0"/>
              <a:t> </a:t>
            </a:r>
            <a:r>
              <a:rPr lang="en-US" dirty="0" smtClean="0"/>
              <a:t>| </a:t>
            </a:r>
            <a:r>
              <a:rPr lang="hr-HR" dirty="0" err="1" smtClean="0"/>
              <a:t>eis</a:t>
            </a:r>
            <a:endParaRPr lang="en-US" dirty="0"/>
          </a:p>
        </p:txBody>
      </p:sp>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latin typeface="+mn-lt"/>
              </a:rPr>
              <a:t>Değerlendirmenin altındaki unsurlar </a:t>
            </a:r>
            <a:endParaRPr lang="en-US" sz="4000" dirty="0">
              <a:latin typeface="+mn-lt"/>
            </a:endParaRPr>
          </a:p>
        </p:txBody>
      </p:sp>
      <p:sp>
        <p:nvSpPr>
          <p:cNvPr id="31747" name="Content Placeholder 2"/>
          <p:cNvSpPr>
            <a:spLocks noGrp="1"/>
          </p:cNvSpPr>
          <p:nvPr>
            <p:ph idx="1"/>
          </p:nvPr>
        </p:nvSpPr>
        <p:spPr/>
        <p:txBody>
          <a:bodyPr/>
          <a:lstStyle/>
          <a:p>
            <a:endParaRPr lang="lv-LV" dirty="0">
              <a:latin typeface="Arial" charset="0"/>
            </a:endParaRPr>
          </a:p>
        </p:txBody>
      </p:sp>
      <p:sp>
        <p:nvSpPr>
          <p:cNvPr id="31748"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lv-LV" smtClean="0">
                <a:solidFill>
                  <a:schemeClr val="bg1"/>
                </a:solidFill>
              </a:rPr>
              <a:t>Petr Balog, 2018</a:t>
            </a:r>
            <a:endParaRPr lang="lv-LV">
              <a:solidFill>
                <a:schemeClr val="bg1"/>
              </a:solidFill>
            </a:endParaRPr>
          </a:p>
        </p:txBody>
      </p:sp>
      <p:sp>
        <p:nvSpPr>
          <p:cNvPr id="6" name="Oval 5"/>
          <p:cNvSpPr/>
          <p:nvPr/>
        </p:nvSpPr>
        <p:spPr bwMode="auto">
          <a:xfrm>
            <a:off x="6764157" y="2968758"/>
            <a:ext cx="1582738" cy="676267"/>
          </a:xfrm>
          <a:prstGeom prst="ellipse">
            <a:avLst/>
          </a:prstGeom>
          <a:solidFill>
            <a:srgbClr val="76B531"/>
          </a:solidFill>
          <a:ln w="9525" cap="flat" cmpd="sng" algn="ctr">
            <a:solidFill>
              <a:schemeClr val="tx1"/>
            </a:solidFill>
            <a:prstDash val="solid"/>
            <a:round/>
            <a:headEnd type="none" w="med" len="med"/>
            <a:tailEnd type="none" w="med" len="med"/>
          </a:ln>
          <a:effectLst/>
        </p:spPr>
        <p:txBody>
          <a:bodyPr/>
          <a:lstStyle/>
          <a:p>
            <a:pPr algn="ctr">
              <a:defRPr/>
            </a:pPr>
            <a:r>
              <a:rPr lang="tr-TR" dirty="0" smtClean="0">
                <a:solidFill>
                  <a:schemeClr val="accent1">
                    <a:lumMod val="10000"/>
                  </a:schemeClr>
                </a:solidFill>
              </a:rPr>
              <a:t>kullanıcı</a:t>
            </a:r>
            <a:endParaRPr lang="en-US" dirty="0">
              <a:solidFill>
                <a:schemeClr val="accent1">
                  <a:lumMod val="10000"/>
                </a:schemeClr>
              </a:solidFill>
            </a:endParaRPr>
          </a:p>
        </p:txBody>
      </p:sp>
      <p:sp>
        <p:nvSpPr>
          <p:cNvPr id="8" name="Oval 7"/>
          <p:cNvSpPr/>
          <p:nvPr/>
        </p:nvSpPr>
        <p:spPr bwMode="auto">
          <a:xfrm>
            <a:off x="3791894" y="4780046"/>
            <a:ext cx="2513739" cy="67626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a:lstStyle/>
          <a:p>
            <a:pPr algn="ctr">
              <a:defRPr/>
            </a:pPr>
            <a:r>
              <a:rPr lang="tr-TR" dirty="0" smtClean="0">
                <a:solidFill>
                  <a:schemeClr val="accent1">
                    <a:lumMod val="10000"/>
                  </a:schemeClr>
                </a:solidFill>
              </a:rPr>
              <a:t>kullanılabilirlik</a:t>
            </a:r>
            <a:endParaRPr lang="en-US" dirty="0">
              <a:solidFill>
                <a:schemeClr val="accent1">
                  <a:lumMod val="10000"/>
                </a:schemeClr>
              </a:solidFill>
            </a:endParaRPr>
          </a:p>
        </p:txBody>
      </p:sp>
      <p:sp>
        <p:nvSpPr>
          <p:cNvPr id="9" name="Oval 8"/>
          <p:cNvSpPr/>
          <p:nvPr/>
        </p:nvSpPr>
        <p:spPr bwMode="auto">
          <a:xfrm>
            <a:off x="2207569" y="1844825"/>
            <a:ext cx="1584325" cy="67477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lv-LV" dirty="0" smtClean="0">
                <a:solidFill>
                  <a:schemeClr val="accent1">
                    <a:lumMod val="10000"/>
                  </a:schemeClr>
                </a:solidFill>
              </a:rPr>
              <a:t>s</a:t>
            </a:r>
            <a:r>
              <a:rPr lang="tr-TR" dirty="0" smtClean="0">
                <a:solidFill>
                  <a:schemeClr val="accent1">
                    <a:lumMod val="10000"/>
                  </a:schemeClr>
                </a:solidFill>
              </a:rPr>
              <a:t>istem</a:t>
            </a:r>
            <a:endParaRPr lang="en-US" dirty="0">
              <a:solidFill>
                <a:schemeClr val="accent1">
                  <a:lumMod val="10000"/>
                </a:schemeClr>
              </a:solidFill>
            </a:endParaRPr>
          </a:p>
        </p:txBody>
      </p:sp>
      <p:sp>
        <p:nvSpPr>
          <p:cNvPr id="10" name="Oval 9"/>
          <p:cNvSpPr/>
          <p:nvPr/>
        </p:nvSpPr>
        <p:spPr bwMode="auto">
          <a:xfrm>
            <a:off x="6384033" y="4293097"/>
            <a:ext cx="2447925" cy="540715"/>
          </a:xfrm>
          <a:prstGeom prst="ellipse">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a:defRPr/>
            </a:pPr>
            <a:r>
              <a:rPr lang="lv-LV" dirty="0" smtClean="0">
                <a:solidFill>
                  <a:schemeClr val="accent1">
                    <a:lumMod val="10000"/>
                  </a:schemeClr>
                </a:solidFill>
              </a:rPr>
              <a:t>organiza</a:t>
            </a:r>
            <a:r>
              <a:rPr lang="tr-TR" dirty="0" smtClean="0">
                <a:solidFill>
                  <a:schemeClr val="accent1">
                    <a:lumMod val="10000"/>
                  </a:schemeClr>
                </a:solidFill>
              </a:rPr>
              <a:t>syon</a:t>
            </a:r>
            <a:endParaRPr lang="en-US" dirty="0">
              <a:solidFill>
                <a:schemeClr val="accent1">
                  <a:lumMod val="10000"/>
                </a:schemeClr>
              </a:solidFill>
            </a:endParaRPr>
          </a:p>
        </p:txBody>
      </p:sp>
      <p:sp>
        <p:nvSpPr>
          <p:cNvPr id="11" name="Oval 10"/>
          <p:cNvSpPr/>
          <p:nvPr/>
        </p:nvSpPr>
        <p:spPr bwMode="auto">
          <a:xfrm>
            <a:off x="4511677" y="2416089"/>
            <a:ext cx="1584325" cy="674778"/>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a:lstStyle/>
          <a:p>
            <a:pPr algn="ctr">
              <a:defRPr/>
            </a:pPr>
            <a:r>
              <a:rPr lang="tr-TR" dirty="0" smtClean="0">
                <a:solidFill>
                  <a:schemeClr val="accent1">
                    <a:lumMod val="10000"/>
                  </a:schemeClr>
                </a:solidFill>
              </a:rPr>
              <a:t>içerik</a:t>
            </a:r>
            <a:endParaRPr lang="en-US" dirty="0">
              <a:solidFill>
                <a:schemeClr val="accent1">
                  <a:lumMod val="10000"/>
                </a:schemeClr>
              </a:solidFill>
            </a:endParaRPr>
          </a:p>
        </p:txBody>
      </p:sp>
      <p:sp>
        <p:nvSpPr>
          <p:cNvPr id="12" name="Oval 11"/>
          <p:cNvSpPr/>
          <p:nvPr/>
        </p:nvSpPr>
        <p:spPr bwMode="auto">
          <a:xfrm>
            <a:off x="6311902" y="1672794"/>
            <a:ext cx="1871663" cy="674777"/>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tr-TR" dirty="0" smtClean="0">
                <a:solidFill>
                  <a:schemeClr val="accent1">
                    <a:lumMod val="10000"/>
                  </a:schemeClr>
                </a:solidFill>
              </a:rPr>
              <a:t>faydalılık</a:t>
            </a:r>
            <a:endParaRPr lang="en-US" dirty="0">
              <a:solidFill>
                <a:schemeClr val="accent1">
                  <a:lumMod val="10000"/>
                </a:schemeClr>
              </a:solidFill>
            </a:endParaRPr>
          </a:p>
        </p:txBody>
      </p:sp>
      <p:sp>
        <p:nvSpPr>
          <p:cNvPr id="13" name="Oval 12"/>
          <p:cNvSpPr/>
          <p:nvPr/>
        </p:nvSpPr>
        <p:spPr bwMode="auto">
          <a:xfrm>
            <a:off x="4439817" y="3645025"/>
            <a:ext cx="1584325" cy="6762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tr-TR" dirty="0" smtClean="0">
                <a:solidFill>
                  <a:schemeClr val="accent1">
                    <a:lumMod val="10000"/>
                  </a:schemeClr>
                </a:solidFill>
              </a:rPr>
              <a:t>bağlam</a:t>
            </a:r>
            <a:endParaRPr lang="en-US" dirty="0">
              <a:solidFill>
                <a:schemeClr val="accent1">
                  <a:lumMod val="10000"/>
                </a:schemeClr>
              </a:solidFill>
            </a:endParaRPr>
          </a:p>
        </p:txBody>
      </p:sp>
      <p:sp>
        <p:nvSpPr>
          <p:cNvPr id="14" name="Oval 13"/>
          <p:cNvSpPr/>
          <p:nvPr/>
        </p:nvSpPr>
        <p:spPr bwMode="auto">
          <a:xfrm>
            <a:off x="7612655" y="2276873"/>
            <a:ext cx="2083895" cy="787289"/>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tr-TR" dirty="0" smtClean="0">
                <a:solidFill>
                  <a:schemeClr val="accent1">
                    <a:lumMod val="10000"/>
                  </a:schemeClr>
                </a:solidFill>
              </a:rPr>
              <a:t>etki</a:t>
            </a:r>
            <a:r>
              <a:rPr lang="lv-LV" dirty="0" smtClean="0">
                <a:solidFill>
                  <a:schemeClr val="accent1">
                    <a:lumMod val="10000"/>
                  </a:schemeClr>
                </a:solidFill>
              </a:rPr>
              <a:t>/</a:t>
            </a:r>
            <a:r>
              <a:rPr lang="tr-TR" dirty="0" smtClean="0">
                <a:solidFill>
                  <a:schemeClr val="accent1">
                    <a:lumMod val="10000"/>
                  </a:schemeClr>
                </a:solidFill>
              </a:rPr>
              <a:t>sonuç</a:t>
            </a:r>
            <a:endParaRPr lang="en-US" dirty="0">
              <a:solidFill>
                <a:schemeClr val="accent1">
                  <a:lumMod val="10000"/>
                </a:schemeClr>
              </a:solidFill>
            </a:endParaRPr>
          </a:p>
        </p:txBody>
      </p:sp>
      <p:sp>
        <p:nvSpPr>
          <p:cNvPr id="16" name="Oval 15"/>
          <p:cNvSpPr/>
          <p:nvPr/>
        </p:nvSpPr>
        <p:spPr bwMode="auto">
          <a:xfrm>
            <a:off x="1775521" y="4365104"/>
            <a:ext cx="2160587" cy="674778"/>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lstStyle/>
          <a:p>
            <a:pPr algn="ctr">
              <a:defRPr/>
            </a:pPr>
            <a:r>
              <a:rPr lang="lv-LV" dirty="0" smtClean="0">
                <a:solidFill>
                  <a:schemeClr val="accent1">
                    <a:lumMod val="10000"/>
                  </a:schemeClr>
                </a:solidFill>
              </a:rPr>
              <a:t>perfor</a:t>
            </a:r>
            <a:r>
              <a:rPr lang="tr-TR" dirty="0" smtClean="0">
                <a:solidFill>
                  <a:schemeClr val="accent1">
                    <a:lumMod val="10000"/>
                  </a:schemeClr>
                </a:solidFill>
              </a:rPr>
              <a:t>mans</a:t>
            </a:r>
            <a:endParaRPr lang="en-US" dirty="0">
              <a:solidFill>
                <a:schemeClr val="accent1">
                  <a:lumMod val="10000"/>
                </a:schemeClr>
              </a:solidFill>
            </a:endParaRPr>
          </a:p>
        </p:txBody>
      </p:sp>
      <p:sp>
        <p:nvSpPr>
          <p:cNvPr id="18" name="Oval 17"/>
          <p:cNvSpPr/>
          <p:nvPr/>
        </p:nvSpPr>
        <p:spPr bwMode="auto">
          <a:xfrm>
            <a:off x="7824193" y="5301209"/>
            <a:ext cx="1584325" cy="674777"/>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tr-TR" dirty="0" smtClean="0">
                <a:solidFill>
                  <a:schemeClr val="accent1">
                    <a:lumMod val="10000"/>
                  </a:schemeClr>
                </a:solidFill>
              </a:rPr>
              <a:t>kullanım</a:t>
            </a:r>
            <a:endParaRPr lang="en-US" dirty="0">
              <a:solidFill>
                <a:schemeClr val="accent1">
                  <a:lumMod val="10000"/>
                </a:schemeClr>
              </a:solidFill>
            </a:endParaRPr>
          </a:p>
        </p:txBody>
      </p:sp>
      <p:sp>
        <p:nvSpPr>
          <p:cNvPr id="19" name="Oval 18"/>
          <p:cNvSpPr/>
          <p:nvPr/>
        </p:nvSpPr>
        <p:spPr bwMode="auto">
          <a:xfrm>
            <a:off x="1919537" y="3068961"/>
            <a:ext cx="2447925" cy="540715"/>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a:lstStyle/>
          <a:p>
            <a:pPr algn="ctr">
              <a:defRPr/>
            </a:pPr>
            <a:r>
              <a:rPr lang="lv-LV" dirty="0" smtClean="0">
                <a:solidFill>
                  <a:schemeClr val="accent1">
                    <a:lumMod val="10000"/>
                  </a:schemeClr>
                </a:solidFill>
              </a:rPr>
              <a:t>f</a:t>
            </a:r>
            <a:r>
              <a:rPr lang="tr-TR" dirty="0" smtClean="0">
                <a:solidFill>
                  <a:schemeClr val="accent1">
                    <a:lumMod val="10000"/>
                  </a:schemeClr>
                </a:solidFill>
              </a:rPr>
              <a:t>onksiyonellik</a:t>
            </a:r>
            <a:endParaRPr lang="en-US" dirty="0">
              <a:solidFill>
                <a:schemeClr val="accent1">
                  <a:lumMod val="10000"/>
                </a:schemeClr>
              </a:solidFill>
            </a:endParaRPr>
          </a:p>
        </p:txBody>
      </p:sp>
      <p:sp>
        <p:nvSpPr>
          <p:cNvPr id="20" name="Oval 19"/>
          <p:cNvSpPr/>
          <p:nvPr/>
        </p:nvSpPr>
        <p:spPr bwMode="auto">
          <a:xfrm>
            <a:off x="8543927" y="3631583"/>
            <a:ext cx="1584325" cy="676267"/>
          </a:xfrm>
          <a:prstGeom prst="ellipse">
            <a:avLst/>
          </a:prstGeom>
          <a:solidFill>
            <a:srgbClr val="CCFF33"/>
          </a:solidFill>
          <a:ln w="9525" cap="flat" cmpd="sng" algn="ctr">
            <a:solidFill>
              <a:schemeClr val="tx1"/>
            </a:solidFill>
            <a:prstDash val="solid"/>
            <a:round/>
            <a:headEnd type="none" w="med" len="med"/>
            <a:tailEnd type="none" w="med" len="med"/>
          </a:ln>
          <a:effectLst/>
        </p:spPr>
        <p:txBody>
          <a:bodyPr/>
          <a:lstStyle/>
          <a:p>
            <a:pPr algn="ctr">
              <a:defRPr/>
            </a:pPr>
            <a:r>
              <a:rPr lang="tr-TR" dirty="0" smtClean="0">
                <a:solidFill>
                  <a:schemeClr val="accent1">
                    <a:lumMod val="10000"/>
                  </a:schemeClr>
                </a:solidFill>
              </a:rPr>
              <a:t>hizmet</a:t>
            </a:r>
            <a:endParaRPr lang="en-US" dirty="0">
              <a:solidFill>
                <a:schemeClr val="accent1">
                  <a:lumMod val="10000"/>
                </a:schemeClr>
              </a:solidFill>
            </a:endParaRPr>
          </a:p>
        </p:txBody>
      </p:sp>
    </p:spTree>
    <p:extLst>
      <p:ext uri="{BB962C8B-B14F-4D97-AF65-F5344CB8AC3E}">
        <p14:creationId xmlns:p14="http://schemas.microsoft.com/office/powerpoint/2010/main" val="2776513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Kütüphane ölçümleri</a:t>
            </a:r>
            <a:r>
              <a:rPr lang="hr-HR" dirty="0" smtClean="0"/>
              <a:t>: </a:t>
            </a:r>
            <a:r>
              <a:rPr lang="tr-TR" dirty="0" smtClean="0"/>
              <a:t>girdiler</a:t>
            </a:r>
            <a:endParaRPr lang="hr-HR" dirty="0"/>
          </a:p>
        </p:txBody>
      </p:sp>
      <p:sp>
        <p:nvSpPr>
          <p:cNvPr id="3" name="Content Placeholder 2"/>
          <p:cNvSpPr>
            <a:spLocks noGrp="1"/>
          </p:cNvSpPr>
          <p:nvPr>
            <p:ph idx="1"/>
          </p:nvPr>
        </p:nvSpPr>
        <p:spPr/>
        <p:txBody>
          <a:bodyPr>
            <a:normAutofit/>
          </a:bodyPr>
          <a:lstStyle/>
          <a:p>
            <a:pPr marL="0" indent="0">
              <a:buNone/>
            </a:pPr>
            <a:r>
              <a:rPr lang="tr-TR" b="1" dirty="0" smtClean="0"/>
              <a:t>Ne kadar büyük olduğuna odaklan/ne kadar?</a:t>
            </a:r>
            <a:endParaRPr lang="hr-HR" b="1" dirty="0" smtClean="0"/>
          </a:p>
          <a:p>
            <a:r>
              <a:rPr lang="en-US" dirty="0" smtClean="0"/>
              <a:t>B</a:t>
            </a:r>
            <a:r>
              <a:rPr lang="tr-TR" dirty="0" smtClean="0"/>
              <a:t>ütçe</a:t>
            </a:r>
            <a:r>
              <a:rPr lang="en-US" dirty="0" smtClean="0"/>
              <a:t> (</a:t>
            </a:r>
            <a:r>
              <a:rPr lang="tr-TR" dirty="0" smtClean="0"/>
              <a:t>personel, koleksiyon</a:t>
            </a:r>
            <a:r>
              <a:rPr lang="en-US" dirty="0" smtClean="0"/>
              <a:t>, </a:t>
            </a:r>
            <a:r>
              <a:rPr lang="tr-TR" dirty="0" smtClean="0"/>
              <a:t>işlemler</a:t>
            </a:r>
            <a:r>
              <a:rPr lang="en-US" dirty="0" smtClean="0"/>
              <a:t>) </a:t>
            </a:r>
            <a:endParaRPr lang="hr-HR" dirty="0" smtClean="0"/>
          </a:p>
          <a:p>
            <a:r>
              <a:rPr lang="tr-TR" dirty="0" smtClean="0"/>
              <a:t>Personel sayısı </a:t>
            </a:r>
            <a:r>
              <a:rPr lang="en-US" dirty="0" smtClean="0"/>
              <a:t> </a:t>
            </a:r>
            <a:endParaRPr lang="hr-HR" dirty="0" smtClean="0"/>
          </a:p>
          <a:p>
            <a:r>
              <a:rPr lang="tr-TR" dirty="0" smtClean="0"/>
              <a:t>Koleksiyon miktarı </a:t>
            </a:r>
            <a:r>
              <a:rPr lang="en-US" dirty="0" smtClean="0"/>
              <a:t> </a:t>
            </a:r>
            <a:endParaRPr lang="hr-HR" dirty="0" smtClean="0"/>
          </a:p>
          <a:p>
            <a:r>
              <a:rPr lang="tr-TR" dirty="0" smtClean="0"/>
              <a:t>Olanaklar</a:t>
            </a:r>
            <a:r>
              <a:rPr lang="en-US" dirty="0" smtClean="0"/>
              <a:t> </a:t>
            </a:r>
            <a:endParaRPr lang="hr-HR" dirty="0" smtClean="0"/>
          </a:p>
          <a:p>
            <a:r>
              <a:rPr lang="tr-TR" dirty="0" smtClean="0"/>
              <a:t>İlgili diğer alt yapı unsurları </a:t>
            </a:r>
            <a:r>
              <a:rPr lang="en-US" dirty="0" smtClean="0"/>
              <a:t>(</a:t>
            </a:r>
            <a:r>
              <a:rPr lang="tr-TR" dirty="0" smtClean="0"/>
              <a:t>sandalyeler</a:t>
            </a:r>
            <a:r>
              <a:rPr lang="en-US" dirty="0" smtClean="0"/>
              <a:t>, </a:t>
            </a:r>
            <a:r>
              <a:rPr lang="tr-TR" dirty="0" smtClean="0"/>
              <a:t>bilgisayarlar</a:t>
            </a:r>
            <a:r>
              <a:rPr lang="en-US" dirty="0" smtClean="0"/>
              <a:t>) </a:t>
            </a:r>
            <a:endParaRPr lang="hr-HR" dirty="0" smtClean="0"/>
          </a:p>
          <a:p>
            <a:r>
              <a:rPr lang="tr-TR" dirty="0" smtClean="0"/>
              <a:t>Kullanıcı gruplarının sayısı </a:t>
            </a:r>
            <a:r>
              <a:rPr lang="en-US" dirty="0" smtClean="0"/>
              <a:t> </a:t>
            </a:r>
            <a:endParaRPr lang="hr-HR" dirty="0" smtClean="0"/>
          </a:p>
          <a:p>
            <a:r>
              <a:rPr lang="tr-TR" dirty="0" smtClean="0"/>
              <a:t>Oranlar</a:t>
            </a:r>
            <a:r>
              <a:rPr lang="en-US" dirty="0" smtClean="0"/>
              <a:t> (</a:t>
            </a:r>
            <a:r>
              <a:rPr lang="tr-TR" dirty="0" smtClean="0"/>
              <a:t>öğrenci başına düşen personel sayısı</a:t>
            </a:r>
            <a:r>
              <a:rPr lang="en-US" dirty="0" smtClean="0"/>
              <a:t>) </a:t>
            </a:r>
            <a:endParaRPr lang="hr-HR" dirty="0" smtClean="0"/>
          </a:p>
        </p:txBody>
      </p:sp>
      <p:sp>
        <p:nvSpPr>
          <p:cNvPr id="4" name="TextBox 3"/>
          <p:cNvSpPr txBox="1"/>
          <p:nvPr/>
        </p:nvSpPr>
        <p:spPr>
          <a:xfrm>
            <a:off x="3050931" y="5926016"/>
            <a:ext cx="640079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362786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Kütüphane ölçümleri</a:t>
            </a:r>
            <a:r>
              <a:rPr lang="hr-HR" dirty="0" smtClean="0"/>
              <a:t>: </a:t>
            </a:r>
            <a:r>
              <a:rPr lang="tr-TR" dirty="0" smtClean="0"/>
              <a:t>çıktılar</a:t>
            </a:r>
            <a:endParaRPr lang="hr-HR" dirty="0"/>
          </a:p>
        </p:txBody>
      </p:sp>
      <p:sp>
        <p:nvSpPr>
          <p:cNvPr id="3" name="Content Placeholder 2"/>
          <p:cNvSpPr>
            <a:spLocks noGrp="1"/>
          </p:cNvSpPr>
          <p:nvPr>
            <p:ph idx="1"/>
          </p:nvPr>
        </p:nvSpPr>
        <p:spPr/>
        <p:txBody>
          <a:bodyPr>
            <a:normAutofit/>
          </a:bodyPr>
          <a:lstStyle/>
          <a:p>
            <a:pPr marL="0" indent="0">
              <a:buNone/>
            </a:pPr>
            <a:r>
              <a:rPr lang="tr-TR" b="1" dirty="0" smtClean="0"/>
              <a:t>Kullanım üzerine odaklan</a:t>
            </a:r>
            <a:r>
              <a:rPr lang="en-US" b="1" dirty="0" smtClean="0"/>
              <a:t> </a:t>
            </a:r>
            <a:endParaRPr lang="hr-HR" b="1" dirty="0" smtClean="0"/>
          </a:p>
          <a:p>
            <a:r>
              <a:rPr lang="tr-TR" dirty="0" smtClean="0"/>
              <a:t>Koleksiyon</a:t>
            </a:r>
            <a:r>
              <a:rPr lang="en-US" dirty="0" smtClean="0"/>
              <a:t> (</a:t>
            </a:r>
            <a:r>
              <a:rPr lang="tr-TR" dirty="0" smtClean="0"/>
              <a:t>basılı, elektronik, kütüphaneler arası ödünç verme</a:t>
            </a:r>
            <a:r>
              <a:rPr lang="en-US" dirty="0" smtClean="0"/>
              <a:t>) </a:t>
            </a:r>
            <a:endParaRPr lang="hr-HR" dirty="0" smtClean="0"/>
          </a:p>
          <a:p>
            <a:r>
              <a:rPr lang="tr-TR" dirty="0" smtClean="0"/>
              <a:t>Danışma/bilgi hizmetleri </a:t>
            </a:r>
            <a:endParaRPr lang="hr-HR" dirty="0" smtClean="0"/>
          </a:p>
          <a:p>
            <a:r>
              <a:rPr lang="tr-TR" dirty="0" smtClean="0"/>
              <a:t>Olanaklar</a:t>
            </a:r>
            <a:r>
              <a:rPr lang="en-US" dirty="0" smtClean="0"/>
              <a:t> </a:t>
            </a:r>
            <a:endParaRPr lang="hr-HR" dirty="0" smtClean="0"/>
          </a:p>
          <a:p>
            <a:r>
              <a:rPr lang="tr-TR" dirty="0" smtClean="0"/>
              <a:t>Eğitim hizmetleri </a:t>
            </a:r>
            <a:r>
              <a:rPr lang="en-US" dirty="0" smtClean="0"/>
              <a:t> </a:t>
            </a:r>
            <a:endParaRPr lang="hr-HR" dirty="0" smtClean="0"/>
          </a:p>
          <a:p>
            <a:r>
              <a:rPr lang="tr-TR" dirty="0" smtClean="0"/>
              <a:t>Bilgi keşfi ve erişim </a:t>
            </a:r>
            <a:r>
              <a:rPr lang="en-US" dirty="0" smtClean="0"/>
              <a:t> </a:t>
            </a:r>
            <a:endParaRPr lang="hr-HR" dirty="0" smtClean="0"/>
          </a:p>
          <a:p>
            <a:r>
              <a:rPr lang="tr-TR" dirty="0" smtClean="0"/>
              <a:t>Diğer </a:t>
            </a:r>
            <a:r>
              <a:rPr lang="en-US" dirty="0" smtClean="0"/>
              <a:t>Web </a:t>
            </a:r>
            <a:r>
              <a:rPr lang="tr-TR" dirty="0" smtClean="0"/>
              <a:t>hizmetleri</a:t>
            </a:r>
            <a:endParaRPr lang="hr-HR" dirty="0" smtClean="0"/>
          </a:p>
          <a:p>
            <a:r>
              <a:rPr lang="tr-TR" dirty="0" smtClean="0"/>
              <a:t>Oranlar</a:t>
            </a:r>
            <a:r>
              <a:rPr lang="en-US" dirty="0" smtClean="0"/>
              <a:t> (</a:t>
            </a:r>
            <a:r>
              <a:rPr lang="tr-TR" dirty="0" smtClean="0"/>
              <a:t>fakülte başına ödünç verme)</a:t>
            </a:r>
            <a:r>
              <a:rPr lang="en-US" dirty="0" smtClean="0"/>
              <a:t> </a:t>
            </a:r>
            <a:endParaRPr lang="hr-HR" dirty="0" smtClean="0"/>
          </a:p>
        </p:txBody>
      </p:sp>
      <p:sp>
        <p:nvSpPr>
          <p:cNvPr id="4" name="TextBox 3"/>
          <p:cNvSpPr txBox="1"/>
          <p:nvPr/>
        </p:nvSpPr>
        <p:spPr>
          <a:xfrm>
            <a:off x="2222090" y="5624052"/>
            <a:ext cx="709775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158720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Kütüphane ölçümleri</a:t>
            </a:r>
            <a:r>
              <a:rPr lang="hr-HR" dirty="0" smtClean="0"/>
              <a:t>: </a:t>
            </a:r>
            <a:r>
              <a:rPr lang="tr-TR" dirty="0" smtClean="0"/>
              <a:t>işlemler</a:t>
            </a:r>
            <a:endParaRPr lang="hr-HR" dirty="0"/>
          </a:p>
        </p:txBody>
      </p:sp>
      <p:sp>
        <p:nvSpPr>
          <p:cNvPr id="3" name="Content Placeholder 2"/>
          <p:cNvSpPr>
            <a:spLocks noGrp="1"/>
          </p:cNvSpPr>
          <p:nvPr>
            <p:ph idx="1"/>
          </p:nvPr>
        </p:nvSpPr>
        <p:spPr/>
        <p:txBody>
          <a:bodyPr/>
          <a:lstStyle/>
          <a:p>
            <a:r>
              <a:rPr lang="tr-TR" dirty="0" smtClean="0"/>
              <a:t>Zaman</a:t>
            </a:r>
            <a:r>
              <a:rPr lang="en-US" dirty="0" smtClean="0"/>
              <a:t>/</a:t>
            </a:r>
            <a:r>
              <a:rPr lang="tr-TR" dirty="0" smtClean="0"/>
              <a:t>Verimlilik</a:t>
            </a:r>
            <a:r>
              <a:rPr lang="en-US" dirty="0" smtClean="0"/>
              <a:t> (</a:t>
            </a:r>
            <a:r>
              <a:rPr lang="tr-TR" dirty="0" smtClean="0"/>
              <a:t>örn</a:t>
            </a:r>
            <a:r>
              <a:rPr lang="en-US" dirty="0" smtClean="0"/>
              <a:t>, </a:t>
            </a:r>
            <a:r>
              <a:rPr lang="tr-TR" dirty="0" smtClean="0"/>
              <a:t>bir kitabı kataloglamak için kullanılan zaman</a:t>
            </a:r>
            <a:r>
              <a:rPr lang="en-US" dirty="0" smtClean="0"/>
              <a:t>) </a:t>
            </a:r>
            <a:endParaRPr lang="hr-HR" dirty="0" smtClean="0"/>
          </a:p>
          <a:p>
            <a:r>
              <a:rPr lang="tr-TR" dirty="0" smtClean="0"/>
              <a:t>Maliyet</a:t>
            </a:r>
            <a:r>
              <a:rPr lang="en-US" dirty="0" smtClean="0"/>
              <a:t>/E</a:t>
            </a:r>
            <a:r>
              <a:rPr lang="tr-TR" dirty="0" smtClean="0"/>
              <a:t>konomi</a:t>
            </a:r>
            <a:r>
              <a:rPr lang="en-US" dirty="0" smtClean="0"/>
              <a:t> (</a:t>
            </a:r>
            <a:r>
              <a:rPr lang="tr-TR" dirty="0" smtClean="0"/>
              <a:t>indirilen makale başına maliyet</a:t>
            </a:r>
            <a:r>
              <a:rPr lang="en-US" dirty="0" smtClean="0"/>
              <a:t>) </a:t>
            </a:r>
            <a:endParaRPr lang="hr-HR" dirty="0" smtClean="0"/>
          </a:p>
          <a:p>
            <a:r>
              <a:rPr lang="tr-TR" dirty="0" smtClean="0"/>
              <a:t>Nitelik</a:t>
            </a:r>
            <a:r>
              <a:rPr lang="en-US" dirty="0" smtClean="0"/>
              <a:t>/</a:t>
            </a:r>
            <a:r>
              <a:rPr lang="tr-TR" dirty="0" smtClean="0"/>
              <a:t>Doğruluk</a:t>
            </a:r>
            <a:r>
              <a:rPr lang="en-US" dirty="0" smtClean="0"/>
              <a:t> </a:t>
            </a:r>
            <a:endParaRPr lang="hr-HR" dirty="0" smtClean="0"/>
          </a:p>
          <a:p>
            <a:r>
              <a:rPr lang="tr-TR" dirty="0" smtClean="0"/>
              <a:t>Nicelik</a:t>
            </a:r>
            <a:r>
              <a:rPr lang="en-US" dirty="0" smtClean="0"/>
              <a:t>/</a:t>
            </a:r>
            <a:r>
              <a:rPr lang="tr-TR" dirty="0" smtClean="0"/>
              <a:t>İş yükü</a:t>
            </a:r>
            <a:r>
              <a:rPr lang="en-US" dirty="0" smtClean="0"/>
              <a:t> </a:t>
            </a:r>
            <a:endParaRPr lang="hr-HR" dirty="0" smtClean="0"/>
          </a:p>
          <a:p>
            <a:r>
              <a:rPr lang="tr-TR" dirty="0" smtClean="0"/>
              <a:t>Alt yapı ölçümü </a:t>
            </a:r>
            <a:r>
              <a:rPr lang="en-US" dirty="0" smtClean="0"/>
              <a:t>(</a:t>
            </a:r>
            <a:r>
              <a:rPr lang="tr-TR" dirty="0" smtClean="0"/>
              <a:t>olanaklar</a:t>
            </a:r>
            <a:r>
              <a:rPr lang="en-US" dirty="0" smtClean="0"/>
              <a:t>, </a:t>
            </a:r>
            <a:r>
              <a:rPr lang="tr-TR" dirty="0" smtClean="0"/>
              <a:t>bilgisayarlaşma</a:t>
            </a:r>
            <a:r>
              <a:rPr lang="en-US" dirty="0" smtClean="0"/>
              <a:t>) </a:t>
            </a:r>
            <a:endParaRPr lang="hr-HR" dirty="0" smtClean="0"/>
          </a:p>
          <a:p>
            <a:endParaRPr lang="hr-HR" dirty="0"/>
          </a:p>
        </p:txBody>
      </p:sp>
      <p:sp>
        <p:nvSpPr>
          <p:cNvPr id="4" name="TextBox 3"/>
          <p:cNvSpPr txBox="1"/>
          <p:nvPr/>
        </p:nvSpPr>
        <p:spPr>
          <a:xfrm>
            <a:off x="2268415" y="5301762"/>
            <a:ext cx="639200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42826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tr-TR" dirty="0" smtClean="0"/>
              <a:t>1995’den itibaren kullanılan iki temel kütüphane değerlendirme yaklaşımı </a:t>
            </a:r>
            <a:r>
              <a:rPr lang="hr-HR" dirty="0" smtClean="0"/>
              <a:t>  </a:t>
            </a:r>
            <a:endParaRPr lang="hr-HR" dirty="0"/>
          </a:p>
        </p:txBody>
      </p:sp>
      <p:sp>
        <p:nvSpPr>
          <p:cNvPr id="5" name="Content Placeholder 4"/>
          <p:cNvSpPr>
            <a:spLocks noGrp="1"/>
          </p:cNvSpPr>
          <p:nvPr>
            <p:ph sz="half" idx="1"/>
          </p:nvPr>
        </p:nvSpPr>
        <p:spPr/>
        <p:txBody>
          <a:bodyPr>
            <a:normAutofit/>
          </a:bodyPr>
          <a:lstStyle/>
          <a:p>
            <a:pPr marL="0" indent="0">
              <a:buNone/>
            </a:pPr>
            <a:r>
              <a:rPr lang="tr-TR" dirty="0" smtClean="0">
                <a:solidFill>
                  <a:srgbClr val="FF0000"/>
                </a:solidFill>
              </a:rPr>
              <a:t>Kullanıcı-merkezli kütüphane </a:t>
            </a:r>
            <a:endParaRPr lang="hr-HR" dirty="0" smtClean="0">
              <a:solidFill>
                <a:srgbClr val="FF0000"/>
              </a:solidFill>
            </a:endParaRPr>
          </a:p>
          <a:p>
            <a:r>
              <a:rPr lang="tr-TR" dirty="0" smtClean="0"/>
              <a:t>Tüm hizmetler ve faaliyetler kullanıcı bakış açısından gözlenir</a:t>
            </a:r>
            <a:endParaRPr lang="hr-HR" dirty="0" smtClean="0"/>
          </a:p>
          <a:p>
            <a:r>
              <a:rPr lang="tr-TR" dirty="0" smtClean="0"/>
              <a:t>Niteliği kullanıcı belirler </a:t>
            </a:r>
            <a:endParaRPr lang="hr-HR" dirty="0" smtClean="0"/>
          </a:p>
          <a:p>
            <a:r>
              <a:rPr lang="tr-TR" dirty="0" smtClean="0"/>
              <a:t>Kütüphane hizmetleri/kaynakları kullanıcıya katma değer getirir</a:t>
            </a:r>
            <a:endParaRPr lang="hr-HR" dirty="0"/>
          </a:p>
        </p:txBody>
      </p:sp>
      <p:sp>
        <p:nvSpPr>
          <p:cNvPr id="6" name="Content Placeholder 5"/>
          <p:cNvSpPr>
            <a:spLocks noGrp="1"/>
          </p:cNvSpPr>
          <p:nvPr>
            <p:ph sz="half" idx="2"/>
          </p:nvPr>
        </p:nvSpPr>
        <p:spPr/>
        <p:txBody>
          <a:bodyPr>
            <a:normAutofit/>
          </a:bodyPr>
          <a:lstStyle/>
          <a:p>
            <a:pPr marL="0" indent="0">
              <a:buNone/>
            </a:pPr>
            <a:r>
              <a:rPr lang="en-US" dirty="0" err="1" smtClean="0">
                <a:solidFill>
                  <a:srgbClr val="FF0000"/>
                </a:solidFill>
              </a:rPr>
              <a:t>Performan</a:t>
            </a:r>
            <a:r>
              <a:rPr lang="tr-TR" dirty="0" smtClean="0">
                <a:solidFill>
                  <a:srgbClr val="FF0000"/>
                </a:solidFill>
              </a:rPr>
              <a:t>s ölçümü</a:t>
            </a:r>
            <a:r>
              <a:rPr lang="en-US" dirty="0" smtClean="0">
                <a:solidFill>
                  <a:srgbClr val="FF0000"/>
                </a:solidFill>
              </a:rPr>
              <a:t>  </a:t>
            </a:r>
            <a:endParaRPr lang="hr-HR" dirty="0" smtClean="0">
              <a:solidFill>
                <a:srgbClr val="FF0000"/>
              </a:solidFill>
            </a:endParaRPr>
          </a:p>
          <a:p>
            <a:r>
              <a:rPr lang="tr-TR" dirty="0" smtClean="0"/>
              <a:t>Girdi/çıktı’dan işlem/sonuç’a yönelmiştir</a:t>
            </a:r>
            <a:endParaRPr lang="hr-HR" dirty="0" smtClean="0"/>
          </a:p>
          <a:p>
            <a:r>
              <a:rPr lang="tr-TR" dirty="0" smtClean="0"/>
              <a:t>Daha geniş veri kaynakları; sistem tarafından üretilmiş veri </a:t>
            </a:r>
            <a:endParaRPr lang="hr-HR" dirty="0" smtClean="0"/>
          </a:p>
          <a:p>
            <a:r>
              <a:rPr lang="tr-TR" dirty="0" smtClean="0"/>
              <a:t>Standartlaştırılmış tanımlar </a:t>
            </a:r>
          </a:p>
          <a:p>
            <a:r>
              <a:rPr lang="tr-TR" dirty="0" smtClean="0"/>
              <a:t>Kıyaslamanın daha yaygın kullanımı</a:t>
            </a:r>
            <a:endParaRPr lang="hr-HR" dirty="0" smtClean="0"/>
          </a:p>
          <a:p>
            <a:r>
              <a:rPr lang="tr-TR" dirty="0" smtClean="0"/>
              <a:t>Stratejik planlama, hesap verebilirlik ve savunucuk ile daha sıkı bağlar </a:t>
            </a:r>
            <a:endParaRPr lang="hr-HR" dirty="0"/>
          </a:p>
        </p:txBody>
      </p:sp>
      <p:sp>
        <p:nvSpPr>
          <p:cNvPr id="7" name="TextBox 6"/>
          <p:cNvSpPr txBox="1"/>
          <p:nvPr/>
        </p:nvSpPr>
        <p:spPr>
          <a:xfrm>
            <a:off x="2343858" y="5757252"/>
            <a:ext cx="662127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dirty="0" smtClean="0"/>
              <a:t>Focus on users has led to outcomes-based metrics </a:t>
            </a:r>
            <a:endParaRPr lang="hr-HR" sz="2000"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349535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smtClean="0"/>
              <a:t>Sonuç-tabanlı ölçüm</a:t>
            </a:r>
            <a:endParaRPr lang="hr-HR" dirty="0"/>
          </a:p>
        </p:txBody>
      </p:sp>
      <p:sp>
        <p:nvSpPr>
          <p:cNvPr id="6" name="Content Placeholder 5"/>
          <p:cNvSpPr>
            <a:spLocks noGrp="1"/>
          </p:cNvSpPr>
          <p:nvPr>
            <p:ph idx="1"/>
          </p:nvPr>
        </p:nvSpPr>
        <p:spPr>
          <a:xfrm>
            <a:off x="838200" y="1960685"/>
            <a:ext cx="7076768" cy="4216278"/>
          </a:xfrm>
        </p:spPr>
        <p:txBody>
          <a:bodyPr>
            <a:normAutofit/>
          </a:bodyPr>
          <a:lstStyle/>
          <a:p>
            <a:r>
              <a:rPr lang="tr-TR" b="1" dirty="0" smtClean="0"/>
              <a:t>Sonuçlar</a:t>
            </a:r>
            <a:r>
              <a:rPr lang="hr-HR" b="1" dirty="0" smtClean="0"/>
              <a:t>*</a:t>
            </a:r>
          </a:p>
          <a:p>
            <a:pPr lvl="1"/>
            <a:r>
              <a:rPr lang="tr-TR" dirty="0" smtClean="0"/>
              <a:t>Çıktının kütüphane planının amaç ve hedefleriyle ilişkili olarak önceden tanımlanmış etkileri </a:t>
            </a:r>
            <a:r>
              <a:rPr lang="en-US" dirty="0" smtClean="0"/>
              <a:t>(</a:t>
            </a:r>
            <a:r>
              <a:rPr lang="tr-TR" dirty="0" smtClean="0"/>
              <a:t>örn</a:t>
            </a:r>
            <a:r>
              <a:rPr lang="en-US" dirty="0" smtClean="0"/>
              <a:t>. </a:t>
            </a:r>
            <a:r>
              <a:rPr lang="tr-TR" dirty="0" smtClean="0"/>
              <a:t>Kullanıcı sayısı, kullanıcı mmnuniyet düzeyi</a:t>
            </a:r>
            <a:r>
              <a:rPr lang="en-US" dirty="0" smtClean="0"/>
              <a:t>)</a:t>
            </a:r>
            <a:endParaRPr lang="hr-HR" dirty="0" smtClean="0"/>
          </a:p>
          <a:p>
            <a:r>
              <a:rPr lang="tr-TR" b="1" dirty="0" smtClean="0"/>
              <a:t>Etki</a:t>
            </a:r>
            <a:endParaRPr lang="hr-HR" b="1" dirty="0" smtClean="0"/>
          </a:p>
          <a:p>
            <a:pPr lvl="1"/>
            <a:r>
              <a:rPr lang="tr-TR" dirty="0" smtClean="0"/>
              <a:t>Kütüphane hizmetlerinin sonucunda bir birey veya grupta meydana gelen değişim </a:t>
            </a:r>
            <a:endParaRPr lang="hr-HR" dirty="0" smtClean="0"/>
          </a:p>
          <a:p>
            <a:r>
              <a:rPr lang="tr-TR" b="1" dirty="0" smtClean="0"/>
              <a:t>Değer</a:t>
            </a:r>
            <a:endParaRPr lang="hr-HR" b="1" dirty="0" smtClean="0"/>
          </a:p>
          <a:p>
            <a:pPr lvl="1"/>
            <a:r>
              <a:rPr lang="tr-TR" dirty="0" smtClean="0"/>
              <a:t>Paydaşların (destkleyen kuruluş, politikacılar, halk) kütüphaneye atfettikleri önem</a:t>
            </a:r>
            <a:endParaRPr lang="hr-HR" dirty="0"/>
          </a:p>
        </p:txBody>
      </p:sp>
      <p:sp>
        <p:nvSpPr>
          <p:cNvPr id="7" name="TextBox 6"/>
          <p:cNvSpPr txBox="1"/>
          <p:nvPr/>
        </p:nvSpPr>
        <p:spPr>
          <a:xfrm>
            <a:off x="8180439" y="1292469"/>
            <a:ext cx="1894317" cy="5078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dirty="0" smtClean="0"/>
              <a:t>Girdi</a:t>
            </a:r>
            <a:endParaRPr lang="hr-HR" dirty="0" smtClean="0"/>
          </a:p>
          <a:p>
            <a:pPr algn="ctr"/>
            <a:endParaRPr lang="hr-HR" dirty="0"/>
          </a:p>
          <a:p>
            <a:pPr algn="ctr"/>
            <a:endParaRPr lang="hr-HR" dirty="0" smtClean="0"/>
          </a:p>
          <a:p>
            <a:pPr algn="ctr"/>
            <a:r>
              <a:rPr lang="tr-TR" dirty="0" smtClean="0"/>
              <a:t>İşlemler</a:t>
            </a:r>
            <a:endParaRPr lang="hr-HR" dirty="0" smtClean="0"/>
          </a:p>
          <a:p>
            <a:pPr algn="ctr"/>
            <a:endParaRPr lang="hr-HR" dirty="0"/>
          </a:p>
          <a:p>
            <a:pPr algn="ctr"/>
            <a:endParaRPr lang="hr-HR" dirty="0" smtClean="0"/>
          </a:p>
          <a:p>
            <a:pPr algn="ctr"/>
            <a:r>
              <a:rPr lang="tr-TR" dirty="0" smtClean="0"/>
              <a:t>Çıktı</a:t>
            </a:r>
            <a:endParaRPr lang="hr-HR" dirty="0" smtClean="0"/>
          </a:p>
          <a:p>
            <a:pPr algn="ctr"/>
            <a:endParaRPr lang="hr-HR" dirty="0"/>
          </a:p>
          <a:p>
            <a:pPr algn="ctr"/>
            <a:endParaRPr lang="hr-HR" dirty="0" smtClean="0"/>
          </a:p>
          <a:p>
            <a:pPr algn="ctr"/>
            <a:r>
              <a:rPr lang="tr-TR" dirty="0" smtClean="0"/>
              <a:t>Sonuç</a:t>
            </a:r>
            <a:endParaRPr lang="hr-HR" dirty="0" smtClean="0"/>
          </a:p>
          <a:p>
            <a:pPr algn="ctr"/>
            <a:endParaRPr lang="hr-HR" dirty="0"/>
          </a:p>
          <a:p>
            <a:pPr algn="ctr"/>
            <a:endParaRPr lang="hr-HR" dirty="0" smtClean="0"/>
          </a:p>
          <a:p>
            <a:pPr algn="ctr"/>
            <a:r>
              <a:rPr lang="tr-TR" dirty="0" smtClean="0"/>
              <a:t>Etki</a:t>
            </a:r>
            <a:r>
              <a:rPr lang="hr-HR" dirty="0" smtClean="0"/>
              <a:t> </a:t>
            </a:r>
          </a:p>
          <a:p>
            <a:pPr algn="ctr"/>
            <a:r>
              <a:rPr lang="hr-HR" dirty="0" smtClean="0"/>
              <a:t>(</a:t>
            </a:r>
            <a:r>
              <a:rPr lang="tr-TR" dirty="0" smtClean="0"/>
              <a:t>fayda</a:t>
            </a:r>
            <a:r>
              <a:rPr lang="hr-HR" dirty="0" smtClean="0"/>
              <a:t>)</a:t>
            </a:r>
          </a:p>
          <a:p>
            <a:pPr algn="ctr"/>
            <a:endParaRPr lang="hr-HR" dirty="0"/>
          </a:p>
          <a:p>
            <a:pPr algn="ctr"/>
            <a:endParaRPr lang="hr-HR" dirty="0" smtClean="0"/>
          </a:p>
          <a:p>
            <a:pPr algn="ctr"/>
            <a:r>
              <a:rPr lang="tr-TR" dirty="0" smtClean="0"/>
              <a:t>Değer</a:t>
            </a:r>
            <a:endParaRPr lang="hr-HR" dirty="0" smtClean="0"/>
          </a:p>
          <a:p>
            <a:pPr algn="ctr"/>
            <a:endParaRPr lang="hr-HR" dirty="0"/>
          </a:p>
        </p:txBody>
      </p:sp>
      <p:sp>
        <p:nvSpPr>
          <p:cNvPr id="8" name="Down Arrow 7"/>
          <p:cNvSpPr/>
          <p:nvPr/>
        </p:nvSpPr>
        <p:spPr>
          <a:xfrm>
            <a:off x="9007039" y="1704312"/>
            <a:ext cx="241115" cy="3905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xtBox 12"/>
          <p:cNvSpPr txBox="1"/>
          <p:nvPr/>
        </p:nvSpPr>
        <p:spPr>
          <a:xfrm>
            <a:off x="940777" y="6506308"/>
            <a:ext cx="1600200" cy="369332"/>
          </a:xfrm>
          <a:prstGeom prst="rect">
            <a:avLst/>
          </a:prstGeom>
          <a:noFill/>
        </p:spPr>
        <p:txBody>
          <a:bodyPr wrap="square" rtlCol="0">
            <a:spAutoFit/>
          </a:bodyPr>
          <a:lstStyle/>
          <a:p>
            <a:r>
              <a:rPr lang="hr-HR" dirty="0" smtClean="0"/>
              <a:t>*R. </a:t>
            </a:r>
            <a:r>
              <a:rPr lang="hr-HR" dirty="0" err="1" smtClean="0"/>
              <a:t>Poll</a:t>
            </a:r>
            <a:endParaRPr lang="hr-HR" dirty="0"/>
          </a:p>
        </p:txBody>
      </p:sp>
      <p:sp>
        <p:nvSpPr>
          <p:cNvPr id="14" name="Down Arrow 7"/>
          <p:cNvSpPr/>
          <p:nvPr/>
        </p:nvSpPr>
        <p:spPr>
          <a:xfrm>
            <a:off x="8977799" y="2497718"/>
            <a:ext cx="241115" cy="3905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Down Arrow 7"/>
          <p:cNvSpPr/>
          <p:nvPr/>
        </p:nvSpPr>
        <p:spPr>
          <a:xfrm>
            <a:off x="8977799" y="3365865"/>
            <a:ext cx="241115" cy="3905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Down Arrow 7"/>
          <p:cNvSpPr/>
          <p:nvPr/>
        </p:nvSpPr>
        <p:spPr>
          <a:xfrm>
            <a:off x="8958648" y="4234012"/>
            <a:ext cx="241115" cy="3905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Down Arrow 7"/>
          <p:cNvSpPr/>
          <p:nvPr/>
        </p:nvSpPr>
        <p:spPr>
          <a:xfrm>
            <a:off x="8929151" y="5319056"/>
            <a:ext cx="241115" cy="3905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614814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4800" b="1" dirty="0" smtClean="0"/>
              <a:t>Etki</a:t>
            </a:r>
            <a:endParaRPr lang="hr-HR" sz="4800" b="1" dirty="0"/>
          </a:p>
        </p:txBody>
      </p:sp>
      <p:sp>
        <p:nvSpPr>
          <p:cNvPr id="3" name="Content Placeholder 2"/>
          <p:cNvSpPr>
            <a:spLocks noGrp="1"/>
          </p:cNvSpPr>
          <p:nvPr>
            <p:ph idx="1"/>
          </p:nvPr>
        </p:nvSpPr>
        <p:spPr/>
        <p:txBody>
          <a:bodyPr>
            <a:normAutofit/>
          </a:bodyPr>
          <a:lstStyle/>
          <a:p>
            <a:endParaRPr lang="hr-HR" dirty="0" smtClean="0"/>
          </a:p>
          <a:p>
            <a:endParaRPr lang="hr-HR" dirty="0"/>
          </a:p>
        </p:txBody>
      </p:sp>
      <p:sp>
        <p:nvSpPr>
          <p:cNvPr id="4" name="TextBox 3"/>
          <p:cNvSpPr txBox="1"/>
          <p:nvPr/>
        </p:nvSpPr>
        <p:spPr>
          <a:xfrm>
            <a:off x="806450" y="2026058"/>
            <a:ext cx="4932484" cy="212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2400" b="1" dirty="0" smtClean="0"/>
              <a:t>Bireyler üzerinde</a:t>
            </a:r>
            <a:endParaRPr lang="hr-HR" sz="2400" b="1" dirty="0"/>
          </a:p>
          <a:p>
            <a:pPr marL="742950" lvl="1" indent="-285750">
              <a:buFont typeface="Arial" panose="020B0604020202020204" pitchFamily="34" charset="0"/>
              <a:buChar char="•"/>
            </a:pPr>
            <a:r>
              <a:rPr lang="tr-TR" dirty="0" smtClean="0"/>
              <a:t>Beceri ve yeterliklerdeki değişim </a:t>
            </a:r>
            <a:endParaRPr lang="hr-HR" dirty="0"/>
          </a:p>
          <a:p>
            <a:pPr marL="742950" lvl="1" indent="-285750">
              <a:buFont typeface="Arial" panose="020B0604020202020204" pitchFamily="34" charset="0"/>
              <a:buChar char="•"/>
            </a:pPr>
            <a:r>
              <a:rPr lang="tr-TR" dirty="0" smtClean="0"/>
              <a:t>Tutum ve davranışlardaki değişim</a:t>
            </a:r>
            <a:endParaRPr lang="hr-HR" dirty="0"/>
          </a:p>
          <a:p>
            <a:pPr marL="742950" lvl="1" indent="-285750">
              <a:buFont typeface="Arial" panose="020B0604020202020204" pitchFamily="34" charset="0"/>
              <a:buChar char="•"/>
            </a:pPr>
            <a:r>
              <a:rPr lang="tr-TR" dirty="0" smtClean="0"/>
              <a:t>Araştırma, çalışma ve kariyerde daha yüksek başarı </a:t>
            </a:r>
            <a:endParaRPr lang="hr-HR" dirty="0"/>
          </a:p>
          <a:p>
            <a:pPr marL="742950" lvl="1" indent="-285750">
              <a:buFont typeface="Arial" panose="020B0604020202020204" pitchFamily="34" charset="0"/>
              <a:buChar char="•"/>
            </a:pPr>
            <a:r>
              <a:rPr lang="tr-TR" dirty="0" smtClean="0"/>
              <a:t>Bireysel esenlik </a:t>
            </a:r>
            <a:endParaRPr lang="en-US" dirty="0"/>
          </a:p>
          <a:p>
            <a:endParaRPr lang="hr-HR" dirty="0"/>
          </a:p>
        </p:txBody>
      </p:sp>
      <p:sp>
        <p:nvSpPr>
          <p:cNvPr id="5" name="TextBox 4"/>
          <p:cNvSpPr txBox="1"/>
          <p:nvPr/>
        </p:nvSpPr>
        <p:spPr>
          <a:xfrm>
            <a:off x="6390968" y="1929646"/>
            <a:ext cx="3955747" cy="24006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sz="2400" b="1" dirty="0" smtClean="0"/>
              <a:t>S</a:t>
            </a:r>
            <a:r>
              <a:rPr lang="en-US" sz="2400" b="1" dirty="0" smtClean="0"/>
              <a:t>o</a:t>
            </a:r>
            <a:r>
              <a:rPr lang="tr-TR" sz="2400" b="1" dirty="0" smtClean="0"/>
              <a:t>syal etki</a:t>
            </a:r>
            <a:endParaRPr lang="hr-HR" sz="2400" b="1" dirty="0"/>
          </a:p>
          <a:p>
            <a:pPr marL="742950" lvl="1" indent="-285750">
              <a:buFont typeface="Arial" panose="020B0604020202020204" pitchFamily="34" charset="0"/>
              <a:buChar char="•"/>
            </a:pPr>
            <a:r>
              <a:rPr lang="en-US" dirty="0" smtClean="0"/>
              <a:t>So</a:t>
            </a:r>
            <a:r>
              <a:rPr lang="tr-TR" dirty="0" smtClean="0"/>
              <a:t>syal içerme</a:t>
            </a:r>
            <a:endParaRPr lang="hr-HR" dirty="0"/>
          </a:p>
          <a:p>
            <a:pPr marL="742950" lvl="1" indent="-285750">
              <a:buFont typeface="Arial" panose="020B0604020202020204" pitchFamily="34" charset="0"/>
              <a:buChar char="•"/>
            </a:pPr>
            <a:r>
              <a:rPr lang="tr-TR" dirty="0" smtClean="0"/>
              <a:t>Bilgiye ücretsiz ve eşit erişim </a:t>
            </a:r>
            <a:endParaRPr lang="hr-HR" dirty="0"/>
          </a:p>
          <a:p>
            <a:pPr marL="742950" lvl="1" indent="-285750">
              <a:buFont typeface="Arial" panose="020B0604020202020204" pitchFamily="34" charset="0"/>
              <a:buChar char="•"/>
            </a:pPr>
            <a:r>
              <a:rPr lang="tr-TR" dirty="0" smtClean="0"/>
              <a:t>Eğitim, yaşam boyu öğrenme</a:t>
            </a:r>
            <a:endParaRPr lang="hr-HR" dirty="0"/>
          </a:p>
          <a:p>
            <a:pPr marL="742950" lvl="1" indent="-285750">
              <a:buFont typeface="Arial" panose="020B0604020202020204" pitchFamily="34" charset="0"/>
              <a:buChar char="•"/>
            </a:pPr>
            <a:r>
              <a:rPr lang="tr-TR" dirty="0" smtClean="0"/>
              <a:t>Yerel kültür ve kimlik </a:t>
            </a:r>
            <a:endParaRPr lang="hr-HR" dirty="0"/>
          </a:p>
          <a:p>
            <a:pPr marL="742950" lvl="1" indent="-285750">
              <a:buFont typeface="Arial" panose="020B0604020202020204" pitchFamily="34" charset="0"/>
              <a:buChar char="•"/>
            </a:pPr>
            <a:r>
              <a:rPr lang="tr-TR" dirty="0" smtClean="0"/>
              <a:t>Sağlık hizmetleri</a:t>
            </a:r>
            <a:endParaRPr lang="en-US" dirty="0"/>
          </a:p>
          <a:p>
            <a:endParaRPr lang="hr-HR" dirty="0"/>
          </a:p>
        </p:txBody>
      </p:sp>
      <p:sp>
        <p:nvSpPr>
          <p:cNvPr id="6" name="TextBox 5"/>
          <p:cNvSpPr txBox="1"/>
          <p:nvPr/>
        </p:nvSpPr>
        <p:spPr>
          <a:xfrm>
            <a:off x="3721100" y="4607303"/>
            <a:ext cx="3870146" cy="1846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tr-TR" sz="2400" b="1" dirty="0" smtClean="0"/>
              <a:t>Ekonomik etki </a:t>
            </a:r>
            <a:endParaRPr lang="hr-HR" sz="2400" b="1" dirty="0"/>
          </a:p>
          <a:p>
            <a:pPr marL="742950" lvl="1" indent="-285750">
              <a:buFont typeface="Arial" panose="020B0604020202020204" pitchFamily="34" charset="0"/>
              <a:buChar char="•"/>
            </a:pPr>
            <a:r>
              <a:rPr lang="tr-TR" dirty="0" smtClean="0"/>
              <a:t>maliyet</a:t>
            </a:r>
            <a:r>
              <a:rPr lang="en-US" dirty="0" smtClean="0"/>
              <a:t>-</a:t>
            </a:r>
            <a:r>
              <a:rPr lang="tr-TR" dirty="0" smtClean="0"/>
              <a:t>fayda</a:t>
            </a:r>
            <a:endParaRPr lang="hr-HR" dirty="0"/>
          </a:p>
          <a:p>
            <a:pPr marL="742950" lvl="1" indent="-285750">
              <a:buFont typeface="Arial" panose="020B0604020202020204" pitchFamily="34" charset="0"/>
              <a:buChar char="•"/>
            </a:pPr>
            <a:r>
              <a:rPr lang="tr-TR" dirty="0" smtClean="0"/>
              <a:t>Ekonomik hayat üzerindeki doğrudan etki</a:t>
            </a:r>
            <a:r>
              <a:rPr lang="hr-HR" dirty="0" smtClean="0"/>
              <a:t> </a:t>
            </a:r>
            <a:r>
              <a:rPr lang="en-US" dirty="0" smtClean="0"/>
              <a:t>(</a:t>
            </a:r>
            <a:r>
              <a:rPr lang="tr-TR" dirty="0" smtClean="0"/>
              <a:t>yerel, bölgesel, vs.</a:t>
            </a:r>
            <a:r>
              <a:rPr lang="en-US" dirty="0" smtClean="0"/>
              <a:t>)</a:t>
            </a:r>
            <a:endParaRPr lang="en-US" dirty="0"/>
          </a:p>
          <a:p>
            <a:endParaRPr lang="hr-HR" dirty="0"/>
          </a:p>
        </p:txBody>
      </p:sp>
      <p:sp>
        <p:nvSpPr>
          <p:cNvPr id="7" name="Rezervirano mjesto podnožja 6"/>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879312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7772400" y="6248400"/>
            <a:ext cx="2895600" cy="457200"/>
          </a:xfrm>
        </p:spPr>
        <p:txBody>
          <a:bodyPr/>
          <a:lstStyle/>
          <a:p>
            <a:pPr>
              <a:defRPr/>
            </a:pPr>
            <a:r>
              <a:rPr lang="en-US" smtClean="0"/>
              <a:t>Petr Balog, 2018</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61120" y="1650472"/>
            <a:ext cx="8899905" cy="3290696"/>
          </a:xfrm>
          <a:prstGeom prst="rect">
            <a:avLst/>
          </a:prstGeom>
          <a:noFill/>
          <a:ln w="9525">
            <a:noFill/>
            <a:miter lim="800000"/>
            <a:headEnd/>
            <a:tailEnd/>
          </a:ln>
        </p:spPr>
      </p:pic>
      <p:sp>
        <p:nvSpPr>
          <p:cNvPr id="7" name="TextBox 6"/>
          <p:cNvSpPr txBox="1"/>
          <p:nvPr/>
        </p:nvSpPr>
        <p:spPr>
          <a:xfrm>
            <a:off x="3217653" y="620688"/>
            <a:ext cx="5762445" cy="400110"/>
          </a:xfrm>
          <a:prstGeom prst="rect">
            <a:avLst/>
          </a:prstGeom>
          <a:noFill/>
        </p:spPr>
        <p:txBody>
          <a:bodyPr wrap="square" rtlCol="0">
            <a:spAutoFit/>
          </a:bodyPr>
          <a:lstStyle/>
          <a:p>
            <a:r>
              <a:rPr lang="tr-TR" sz="2000" b="1" dirty="0" smtClean="0"/>
              <a:t>Kütüphane sonuçları (</a:t>
            </a:r>
            <a:r>
              <a:rPr lang="hr-HR" sz="2000" b="1" dirty="0" smtClean="0"/>
              <a:t>outcomes</a:t>
            </a:r>
            <a:r>
              <a:rPr lang="tr-TR" sz="2000" b="1" dirty="0" smtClean="0"/>
              <a:t>)</a:t>
            </a:r>
            <a:r>
              <a:rPr lang="hr-HR" sz="2000" b="1" dirty="0" smtClean="0"/>
              <a:t> </a:t>
            </a:r>
            <a:r>
              <a:rPr lang="tr-TR" sz="2000" b="1" dirty="0" smtClean="0"/>
              <a:t>bağlamı</a:t>
            </a:r>
            <a:endParaRPr lang="hr-HR" sz="2000" b="1" dirty="0"/>
          </a:p>
        </p:txBody>
      </p:sp>
    </p:spTree>
    <p:extLst>
      <p:ext uri="{BB962C8B-B14F-4D97-AF65-F5344CB8AC3E}">
        <p14:creationId xmlns:p14="http://schemas.microsoft.com/office/powerpoint/2010/main" val="535756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Sonuçlar</a:t>
            </a:r>
            <a:r>
              <a:rPr lang="hr-HR" dirty="0" smtClean="0"/>
              <a:t>*</a:t>
            </a:r>
            <a:endParaRPr lang="hr-HR" dirty="0"/>
          </a:p>
        </p:txBody>
      </p:sp>
      <p:sp>
        <p:nvSpPr>
          <p:cNvPr id="3" name="Content Placeholder 2"/>
          <p:cNvSpPr>
            <a:spLocks noGrp="1"/>
          </p:cNvSpPr>
          <p:nvPr>
            <p:ph idx="1"/>
          </p:nvPr>
        </p:nvSpPr>
        <p:spPr/>
        <p:txBody>
          <a:bodyPr/>
          <a:lstStyle/>
          <a:p>
            <a:r>
              <a:rPr lang="tr-TR" dirty="0" smtClean="0"/>
              <a:t>Kısa vade</a:t>
            </a:r>
            <a:endParaRPr lang="hr-HR" dirty="0" smtClean="0"/>
          </a:p>
          <a:p>
            <a:pPr lvl="1"/>
            <a:r>
              <a:rPr lang="tr-TR" dirty="0" smtClean="0"/>
              <a:t>Bilgi, beceri ve tutumlarda değişim </a:t>
            </a:r>
            <a:endParaRPr lang="hr-HR" dirty="0" smtClean="0"/>
          </a:p>
          <a:p>
            <a:r>
              <a:rPr lang="tr-TR" dirty="0" smtClean="0"/>
              <a:t>Orta vade</a:t>
            </a:r>
            <a:endParaRPr lang="hr-HR" dirty="0" smtClean="0"/>
          </a:p>
          <a:p>
            <a:pPr lvl="1"/>
            <a:r>
              <a:rPr lang="tr-TR" dirty="0" smtClean="0"/>
              <a:t>Davranış, eylem ve karar vermede değişim </a:t>
            </a:r>
            <a:endParaRPr lang="hr-HR" dirty="0" smtClean="0"/>
          </a:p>
          <a:p>
            <a:r>
              <a:rPr lang="tr-TR" dirty="0" smtClean="0"/>
              <a:t>Uzun vade</a:t>
            </a:r>
            <a:endParaRPr lang="hr-HR" dirty="0" smtClean="0"/>
          </a:p>
          <a:p>
            <a:pPr lvl="1"/>
            <a:r>
              <a:rPr lang="tr-TR" dirty="0" smtClean="0"/>
              <a:t>Statü ve hayat koşullarında değişim </a:t>
            </a:r>
            <a:endParaRPr lang="hr-HR" dirty="0" smtClean="0"/>
          </a:p>
          <a:p>
            <a:pPr lvl="1"/>
            <a:endParaRPr lang="hr-HR" dirty="0" smtClean="0"/>
          </a:p>
          <a:p>
            <a:pPr lvl="1"/>
            <a:endParaRPr lang="hr-HR" dirty="0"/>
          </a:p>
        </p:txBody>
      </p:sp>
      <p:sp>
        <p:nvSpPr>
          <p:cNvPr id="5" name="TextBox 4"/>
          <p:cNvSpPr txBox="1"/>
          <p:nvPr/>
        </p:nvSpPr>
        <p:spPr>
          <a:xfrm>
            <a:off x="360485" y="6541477"/>
            <a:ext cx="2189284" cy="369332"/>
          </a:xfrm>
          <a:prstGeom prst="rect">
            <a:avLst/>
          </a:prstGeom>
          <a:noFill/>
        </p:spPr>
        <p:txBody>
          <a:bodyPr wrap="square" rtlCol="0">
            <a:spAutoFit/>
          </a:bodyPr>
          <a:lstStyle/>
          <a:p>
            <a:r>
              <a:rPr lang="hr-HR" dirty="0" smtClean="0"/>
              <a:t>*</a:t>
            </a:r>
            <a:r>
              <a:rPr lang="hr-HR" sz="1600" dirty="0" err="1" smtClean="0"/>
              <a:t>Shaping</a:t>
            </a:r>
            <a:r>
              <a:rPr lang="hr-HR" sz="1600" dirty="0" smtClean="0"/>
              <a:t> </a:t>
            </a:r>
            <a:r>
              <a:rPr lang="hr-HR" sz="1600" dirty="0" err="1" smtClean="0"/>
              <a:t>Outcomes</a:t>
            </a:r>
            <a:endParaRPr lang="hr-HR" sz="1600"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541810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3422" y="1677811"/>
            <a:ext cx="10515600" cy="4487863"/>
          </a:xfrm>
        </p:spPr>
        <p:txBody>
          <a:bodyPr>
            <a:normAutofit/>
          </a:bodyPr>
          <a:lstStyle/>
          <a:p>
            <a:r>
              <a:rPr lang="tr-TR" dirty="0" smtClean="0"/>
              <a:t>Genç bir izcinin yerel kuş türlerini ayırabilmesi </a:t>
            </a:r>
            <a:endParaRPr lang="hr-HR" dirty="0" smtClean="0"/>
          </a:p>
          <a:p>
            <a:pPr marL="0" indent="0">
              <a:buNone/>
            </a:pPr>
            <a:r>
              <a:rPr lang="hr-HR" dirty="0" smtClean="0">
                <a:solidFill>
                  <a:srgbClr val="C00000"/>
                </a:solidFill>
              </a:rPr>
              <a:t>(</a:t>
            </a:r>
            <a:r>
              <a:rPr lang="tr-TR" dirty="0" smtClean="0">
                <a:solidFill>
                  <a:srgbClr val="C00000"/>
                </a:solidFill>
              </a:rPr>
              <a:t>kısa-vade</a:t>
            </a:r>
            <a:r>
              <a:rPr lang="hr-HR" dirty="0" smtClean="0">
                <a:solidFill>
                  <a:srgbClr val="C00000"/>
                </a:solidFill>
              </a:rPr>
              <a:t>)</a:t>
            </a:r>
          </a:p>
          <a:p>
            <a:r>
              <a:rPr lang="tr-TR" dirty="0" smtClean="0"/>
              <a:t>Çocukların haftada 3 saatten fazla eğlence amaçla kitap okuması</a:t>
            </a:r>
            <a:endParaRPr lang="hr-HR" dirty="0" smtClean="0"/>
          </a:p>
          <a:p>
            <a:pPr marL="0" indent="0">
              <a:buNone/>
            </a:pPr>
            <a:r>
              <a:rPr lang="hr-HR" dirty="0" smtClean="0">
                <a:solidFill>
                  <a:srgbClr val="C00000"/>
                </a:solidFill>
              </a:rPr>
              <a:t>(</a:t>
            </a:r>
            <a:r>
              <a:rPr lang="tr-TR" dirty="0" smtClean="0">
                <a:solidFill>
                  <a:srgbClr val="C00000"/>
                </a:solidFill>
              </a:rPr>
              <a:t>orta-vade</a:t>
            </a:r>
            <a:r>
              <a:rPr lang="hr-HR" dirty="0" smtClean="0">
                <a:solidFill>
                  <a:srgbClr val="C00000"/>
                </a:solidFill>
              </a:rPr>
              <a:t>)</a:t>
            </a:r>
          </a:p>
          <a:p>
            <a:r>
              <a:rPr lang="tr-TR" dirty="0" smtClean="0"/>
              <a:t>Kütüphanede bir çalıştaydan sonra bir öğrencinin biyolojinin sıkıcı olmadığını düşünmeye başlaması </a:t>
            </a:r>
            <a:endParaRPr lang="hr-HR" dirty="0" smtClean="0"/>
          </a:p>
          <a:p>
            <a:pPr marL="0" indent="0">
              <a:buNone/>
            </a:pPr>
            <a:r>
              <a:rPr lang="hr-HR" dirty="0" smtClean="0">
                <a:solidFill>
                  <a:srgbClr val="C00000"/>
                </a:solidFill>
              </a:rPr>
              <a:t>(</a:t>
            </a:r>
            <a:r>
              <a:rPr lang="tr-TR" dirty="0" smtClean="0">
                <a:solidFill>
                  <a:srgbClr val="C00000"/>
                </a:solidFill>
              </a:rPr>
              <a:t>kısa-vade</a:t>
            </a:r>
            <a:r>
              <a:rPr lang="hr-HR" dirty="0" smtClean="0">
                <a:solidFill>
                  <a:srgbClr val="C00000"/>
                </a:solidFill>
              </a:rPr>
              <a:t>)</a:t>
            </a:r>
          </a:p>
          <a:p>
            <a:r>
              <a:rPr lang="tr-TR" dirty="0" smtClean="0"/>
              <a:t>Katlenburg halk kütüphanesinde bir sergi ve konuşmadan sonra Katlenburg sakinlerinin sigarayı bırakması </a:t>
            </a:r>
            <a:r>
              <a:rPr lang="hr-HR" dirty="0" smtClean="0"/>
              <a:t> </a:t>
            </a:r>
          </a:p>
          <a:p>
            <a:pPr marL="0" indent="0">
              <a:buNone/>
            </a:pPr>
            <a:r>
              <a:rPr lang="hr-HR" dirty="0" smtClean="0">
                <a:solidFill>
                  <a:srgbClr val="C00000"/>
                </a:solidFill>
              </a:rPr>
              <a:t>(</a:t>
            </a:r>
            <a:r>
              <a:rPr lang="tr-TR" dirty="0" smtClean="0">
                <a:solidFill>
                  <a:srgbClr val="C00000"/>
                </a:solidFill>
              </a:rPr>
              <a:t>uzun-vade</a:t>
            </a:r>
            <a:r>
              <a:rPr lang="hr-HR" dirty="0" smtClean="0">
                <a:solidFill>
                  <a:srgbClr val="C00000"/>
                </a:solidFill>
              </a:rPr>
              <a:t>)</a:t>
            </a:r>
          </a:p>
        </p:txBody>
      </p:sp>
      <p:sp>
        <p:nvSpPr>
          <p:cNvPr id="4" name="TextBox 3"/>
          <p:cNvSpPr txBox="1"/>
          <p:nvPr/>
        </p:nvSpPr>
        <p:spPr>
          <a:xfrm>
            <a:off x="3352800" y="474133"/>
            <a:ext cx="5260622" cy="584775"/>
          </a:xfrm>
          <a:prstGeom prst="rect">
            <a:avLst/>
          </a:prstGeom>
          <a:noFill/>
        </p:spPr>
        <p:txBody>
          <a:bodyPr wrap="square" rtlCol="0">
            <a:spAutoFit/>
          </a:bodyPr>
          <a:lstStyle/>
          <a:p>
            <a:r>
              <a:rPr lang="tr-TR" sz="3200" b="1" dirty="0" smtClean="0"/>
              <a:t>Ne tür sonuçlar? </a:t>
            </a:r>
            <a:endParaRPr lang="hr-HR" sz="3200" b="1" dirty="0"/>
          </a:p>
        </p:txBody>
      </p:sp>
    </p:spTree>
    <p:extLst>
      <p:ext uri="{BB962C8B-B14F-4D97-AF65-F5344CB8AC3E}">
        <p14:creationId xmlns:p14="http://schemas.microsoft.com/office/powerpoint/2010/main" val="411449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688" y="3420098"/>
            <a:ext cx="6096000" cy="11079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r>
              <a:rPr lang="en-US" sz="2400" dirty="0" smtClean="0"/>
              <a:t>“</a:t>
            </a:r>
            <a:r>
              <a:rPr lang="tr-TR" sz="2400" dirty="0" smtClean="0"/>
              <a:t>Ölçümü kolay olan şey her zaman ölçülmek istenen şey değildir</a:t>
            </a:r>
            <a:r>
              <a:rPr lang="en-US" sz="2400" dirty="0" smtClean="0"/>
              <a:t>.” </a:t>
            </a:r>
            <a:r>
              <a:rPr lang="en-US" dirty="0" smtClean="0"/>
              <a:t>– Martha </a:t>
            </a:r>
            <a:r>
              <a:rPr lang="en-US" dirty="0" err="1" smtClean="0"/>
              <a:t>Kyrillidou</a:t>
            </a:r>
            <a:r>
              <a:rPr lang="en-US" dirty="0" smtClean="0"/>
              <a:t> (1998)</a:t>
            </a:r>
            <a:endParaRPr lang="hr-HR" dirty="0"/>
          </a:p>
        </p:txBody>
      </p:sp>
      <p:sp>
        <p:nvSpPr>
          <p:cNvPr id="5" name="TextBox 4"/>
          <p:cNvSpPr txBox="1"/>
          <p:nvPr/>
        </p:nvSpPr>
        <p:spPr>
          <a:xfrm>
            <a:off x="3048000" y="720970"/>
            <a:ext cx="5741377" cy="18158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hr-HR" sz="2400" dirty="0" smtClean="0"/>
              <a:t>„</a:t>
            </a:r>
            <a:r>
              <a:rPr lang="tr-TR" sz="2400" dirty="0" smtClean="0"/>
              <a:t>Performans ölçümü geçmişin değerlendirilmesi </a:t>
            </a:r>
            <a:r>
              <a:rPr lang="tr-TR" sz="2400" dirty="0"/>
              <a:t>v</a:t>
            </a:r>
            <a:r>
              <a:rPr lang="tr-TR" sz="2400" dirty="0" smtClean="0"/>
              <a:t>e elde edilen verinin geliştirilmiş bir geleceğin planlanması için kullanımıdır</a:t>
            </a:r>
            <a:r>
              <a:rPr lang="en-US" sz="2400" dirty="0" smtClean="0"/>
              <a:t>.” – </a:t>
            </a:r>
            <a:r>
              <a:rPr lang="en-US" sz="1600" dirty="0" smtClean="0"/>
              <a:t>Peter Brophy (2006)</a:t>
            </a:r>
            <a:endParaRPr lang="hr-HR" sz="1600"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302441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Etki değerlendirme yöntemleri</a:t>
            </a:r>
            <a:endParaRPr lang="hr-HR" dirty="0"/>
          </a:p>
        </p:txBody>
      </p:sp>
      <p:sp>
        <p:nvSpPr>
          <p:cNvPr id="3" name="Content Placeholder 2"/>
          <p:cNvSpPr>
            <a:spLocks noGrp="1"/>
          </p:cNvSpPr>
          <p:nvPr>
            <p:ph idx="1"/>
          </p:nvPr>
        </p:nvSpPr>
        <p:spPr>
          <a:xfrm>
            <a:off x="1103312" y="1602659"/>
            <a:ext cx="8946541" cy="4198374"/>
          </a:xfrm>
        </p:spPr>
        <p:txBody>
          <a:bodyPr>
            <a:normAutofit lnSpcReduction="10000"/>
          </a:bodyPr>
          <a:lstStyle/>
          <a:p>
            <a:r>
              <a:rPr lang="tr-TR" dirty="0" smtClean="0"/>
              <a:t>Çıkarım etkisi</a:t>
            </a:r>
            <a:r>
              <a:rPr lang="hr-HR" dirty="0" smtClean="0"/>
              <a:t> (</a:t>
            </a:r>
            <a:r>
              <a:rPr lang="tr-TR" dirty="0" smtClean="0"/>
              <a:t>veri başka yöntemlerle doğrulanmalıdır</a:t>
            </a:r>
            <a:r>
              <a:rPr lang="hr-HR" dirty="0" smtClean="0"/>
              <a:t>)</a:t>
            </a:r>
          </a:p>
          <a:p>
            <a:pPr lvl="1"/>
            <a:r>
              <a:rPr lang="tr-TR" dirty="0" smtClean="0"/>
              <a:t>İstatistik</a:t>
            </a:r>
            <a:endParaRPr lang="hr-HR" dirty="0" smtClean="0"/>
          </a:p>
          <a:p>
            <a:pPr lvl="1"/>
            <a:r>
              <a:rPr lang="hr-HR" dirty="0" smtClean="0"/>
              <a:t>Performan</a:t>
            </a:r>
            <a:r>
              <a:rPr lang="tr-TR" dirty="0" smtClean="0"/>
              <a:t>s göstergeleri</a:t>
            </a:r>
            <a:endParaRPr lang="hr-HR" dirty="0" smtClean="0"/>
          </a:p>
          <a:p>
            <a:pPr lvl="1"/>
            <a:r>
              <a:rPr lang="tr-TR" dirty="0" smtClean="0"/>
              <a:t>Kullanıcı memnuniyet anketleri </a:t>
            </a:r>
            <a:endParaRPr lang="hr-HR" dirty="0" smtClean="0"/>
          </a:p>
          <a:p>
            <a:r>
              <a:rPr lang="tr-TR" dirty="0" smtClean="0"/>
              <a:t>Etki için kanıt isteme</a:t>
            </a:r>
            <a:r>
              <a:rPr lang="hr-HR" dirty="0" smtClean="0"/>
              <a:t> (</a:t>
            </a:r>
            <a:r>
              <a:rPr lang="tr-TR" dirty="0" smtClean="0"/>
              <a:t>kullanıcılara ve kullanıcı olmayanlara sorma)</a:t>
            </a:r>
            <a:endParaRPr lang="hr-HR" dirty="0" smtClean="0"/>
          </a:p>
          <a:p>
            <a:pPr lvl="1"/>
            <a:r>
              <a:rPr lang="tr-TR" dirty="0" smtClean="0"/>
              <a:t>Anketler (kurum içi, telefonla, e-posta ile onlie)</a:t>
            </a:r>
            <a:r>
              <a:rPr lang="hr-HR" dirty="0" smtClean="0"/>
              <a:t>, </a:t>
            </a:r>
            <a:r>
              <a:rPr lang="tr-TR" dirty="0" smtClean="0"/>
              <a:t>görüşmeler</a:t>
            </a:r>
            <a:r>
              <a:rPr lang="hr-HR" dirty="0" smtClean="0"/>
              <a:t>, </a:t>
            </a:r>
            <a:r>
              <a:rPr lang="tr-TR" dirty="0" smtClean="0"/>
              <a:t>odak grupları,</a:t>
            </a:r>
            <a:r>
              <a:rPr lang="hr-HR" dirty="0" smtClean="0"/>
              <a:t> </a:t>
            </a:r>
            <a:r>
              <a:rPr lang="tr-TR" dirty="0" smtClean="0"/>
              <a:t>kullanıcıların öz-değerlendirmesi</a:t>
            </a:r>
            <a:endParaRPr lang="hr-HR" dirty="0" smtClean="0"/>
          </a:p>
          <a:p>
            <a:pPr lvl="1"/>
            <a:r>
              <a:rPr lang="tr-TR" dirty="0" smtClean="0"/>
              <a:t>Etkiyi göstermesi için sonuçların nicelleştirilmesi gerekir </a:t>
            </a:r>
            <a:endParaRPr lang="hr-HR" dirty="0" smtClean="0"/>
          </a:p>
          <a:p>
            <a:r>
              <a:rPr lang="tr-TR" dirty="0" smtClean="0"/>
              <a:t>Gözlemlenmiş kanıt</a:t>
            </a:r>
            <a:endParaRPr lang="hr-HR" dirty="0" smtClean="0"/>
          </a:p>
          <a:p>
            <a:pPr lvl="1"/>
            <a:r>
              <a:rPr lang="tr-TR" dirty="0" smtClean="0"/>
              <a:t>Gözlem, log analizleri, beceri ve yeterliklerin artışını belirleyen testler (ön ve son test gibi) </a:t>
            </a:r>
            <a:endParaRPr lang="hr-HR" dirty="0"/>
          </a:p>
        </p:txBody>
      </p:sp>
      <p:sp>
        <p:nvSpPr>
          <p:cNvPr id="4" name="TextBox 3"/>
          <p:cNvSpPr txBox="1"/>
          <p:nvPr/>
        </p:nvSpPr>
        <p:spPr>
          <a:xfrm>
            <a:off x="2649517" y="5801033"/>
            <a:ext cx="5397910" cy="64633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dirty="0" smtClean="0"/>
              <a:t>Kütüphane kullanımı kullanıcı başarısıyla karşılaştırılır </a:t>
            </a:r>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815145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 y="500062"/>
            <a:ext cx="10515600" cy="1325563"/>
          </a:xfrm>
        </p:spPr>
        <p:txBody>
          <a:bodyPr/>
          <a:lstStyle/>
          <a:p>
            <a:r>
              <a:rPr lang="hr-HR" dirty="0" smtClean="0"/>
              <a:t>Economi</a:t>
            </a:r>
            <a:r>
              <a:rPr lang="tr-TR" dirty="0" smtClean="0"/>
              <a:t>k</a:t>
            </a:r>
            <a:r>
              <a:rPr lang="hr-HR" dirty="0" smtClean="0"/>
              <a:t> </a:t>
            </a:r>
            <a:r>
              <a:rPr lang="tr-TR" dirty="0" smtClean="0"/>
              <a:t>etki</a:t>
            </a:r>
            <a:endParaRPr lang="hr-HR" dirty="0"/>
          </a:p>
        </p:txBody>
      </p:sp>
      <p:sp>
        <p:nvSpPr>
          <p:cNvPr id="3" name="Content Placeholder 2"/>
          <p:cNvSpPr>
            <a:spLocks noGrp="1"/>
          </p:cNvSpPr>
          <p:nvPr>
            <p:ph idx="1"/>
          </p:nvPr>
        </p:nvSpPr>
        <p:spPr/>
        <p:txBody>
          <a:bodyPr>
            <a:normAutofit/>
          </a:bodyPr>
          <a:lstStyle/>
          <a:p>
            <a:r>
              <a:rPr lang="tr-TR" dirty="0" smtClean="0"/>
              <a:t>Kütüphanenin etkilerini parayla ölçebilir miyiz? </a:t>
            </a:r>
            <a:endParaRPr lang="hr-HR" dirty="0" smtClean="0"/>
          </a:p>
          <a:p>
            <a:pPr lvl="1"/>
            <a:r>
              <a:rPr lang="tr-TR" dirty="0" smtClean="0"/>
              <a:t>Pazar fiyatlarının hesaplanması </a:t>
            </a:r>
            <a:endParaRPr lang="hr-HR" dirty="0" smtClean="0"/>
          </a:p>
          <a:p>
            <a:pPr lvl="1"/>
            <a:r>
              <a:rPr lang="tr-TR" dirty="0" smtClean="0"/>
              <a:t>Kütüphane hizmetleri için harcanan zamanın parasl değerinin hesaplanması</a:t>
            </a:r>
            <a:r>
              <a:rPr lang="en-US" dirty="0" smtClean="0"/>
              <a:t> </a:t>
            </a:r>
            <a:endParaRPr lang="hr-HR" dirty="0" smtClean="0"/>
          </a:p>
          <a:p>
            <a:pPr lvl="1"/>
            <a:r>
              <a:rPr lang="tr-TR" dirty="0" smtClean="0"/>
              <a:t>Koşullu değerleme</a:t>
            </a:r>
            <a:endParaRPr lang="hr-HR" dirty="0" smtClean="0"/>
          </a:p>
          <a:p>
            <a:pPr lvl="2"/>
            <a:r>
              <a:rPr lang="tr-TR" i="1" dirty="0" smtClean="0"/>
              <a:t>Ödeme yapmaya isteklilik</a:t>
            </a:r>
            <a:endParaRPr lang="hr-HR" i="1" dirty="0" smtClean="0"/>
          </a:p>
          <a:p>
            <a:pPr lvl="2"/>
            <a:endParaRPr lang="hr-HR" i="1" dirty="0" smtClean="0"/>
          </a:p>
          <a:p>
            <a:pPr lvl="2"/>
            <a:r>
              <a:rPr lang="tr-TR" i="1" dirty="0" smtClean="0"/>
              <a:t>Kabul etmeye isteklilik</a:t>
            </a:r>
            <a:endParaRPr lang="en-US" dirty="0"/>
          </a:p>
          <a:p>
            <a:endParaRPr lang="hr-HR" b="1" dirty="0"/>
          </a:p>
          <a:p>
            <a:r>
              <a:rPr lang="tr-TR" dirty="0" smtClean="0"/>
              <a:t>Kütüphane içinde bulunduğu çevrenin ekonomisini etkiler mi? </a:t>
            </a:r>
            <a:endParaRPr lang="hr-HR" dirty="0"/>
          </a:p>
        </p:txBody>
      </p:sp>
      <p:sp>
        <p:nvSpPr>
          <p:cNvPr id="6" name="TextBox 5"/>
          <p:cNvSpPr txBox="1"/>
          <p:nvPr/>
        </p:nvSpPr>
        <p:spPr>
          <a:xfrm>
            <a:off x="6556075" y="3354963"/>
            <a:ext cx="412531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Bir hizmetin sürdürülebilirliği için kullanıcı ne öder? </a:t>
            </a:r>
            <a:endParaRPr lang="hr-HR" dirty="0"/>
          </a:p>
        </p:txBody>
      </p:sp>
      <p:sp>
        <p:nvSpPr>
          <p:cNvPr id="7" name="TextBox 6"/>
          <p:cNvSpPr txBox="1"/>
          <p:nvPr/>
        </p:nvSpPr>
        <p:spPr>
          <a:xfrm>
            <a:off x="5883215" y="4478515"/>
            <a:ext cx="499825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Bir hizmetin kaldırılmasına karşılık kullanıcı ne kadar ödeme kabul eder? </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784658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0299" y="-12894"/>
            <a:ext cx="3890843" cy="6870894"/>
          </a:xfrm>
          <a:prstGeom prst="rect">
            <a:avLst/>
          </a:prstGeom>
        </p:spPr>
      </p:pic>
      <p:sp>
        <p:nvSpPr>
          <p:cNvPr id="5" name="TextBox 4"/>
          <p:cNvSpPr txBox="1"/>
          <p:nvPr/>
        </p:nvSpPr>
        <p:spPr>
          <a:xfrm>
            <a:off x="1120140" y="605790"/>
            <a:ext cx="4491990"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2800" dirty="0" smtClean="0"/>
              <a:t>Kütüphane kullanıcıları için kaynak satın alarak onların paralarını tasarruf etmesini sağlar </a:t>
            </a:r>
            <a:endParaRPr lang="hr-HR" sz="2800" dirty="0"/>
          </a:p>
        </p:txBody>
      </p:sp>
    </p:spTree>
    <p:extLst>
      <p:ext uri="{BB962C8B-B14F-4D97-AF65-F5344CB8AC3E}">
        <p14:creationId xmlns:p14="http://schemas.microsoft.com/office/powerpoint/2010/main" val="2474947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Yatırım karlılığı (yatırımın geri dönüşü)</a:t>
            </a:r>
            <a:endParaRPr lang="hr-HR" dirty="0"/>
          </a:p>
        </p:txBody>
      </p:sp>
      <p:sp>
        <p:nvSpPr>
          <p:cNvPr id="3" name="Content Placeholder 2"/>
          <p:cNvSpPr>
            <a:spLocks noGrp="1"/>
          </p:cNvSpPr>
          <p:nvPr>
            <p:ph idx="1"/>
          </p:nvPr>
        </p:nvSpPr>
        <p:spPr/>
        <p:txBody>
          <a:bodyPr/>
          <a:lstStyle/>
          <a:p>
            <a:r>
              <a:rPr lang="tr-TR" dirty="0" smtClean="0"/>
              <a:t>Tayin edilen değerin toplamının tüm harcamalara bölünmesi </a:t>
            </a:r>
          </a:p>
          <a:p>
            <a:r>
              <a:rPr lang="tr-TR" dirty="0" smtClean="0"/>
              <a:t>« kütüphane için harcanan her bir doların karşılığında , toplum kütüphane hizmetlerinden ..... dolar fayda sağlar.»</a:t>
            </a:r>
            <a:endParaRPr lang="hr-HR" i="1" dirty="0" smtClean="0"/>
          </a:p>
          <a:p>
            <a:endParaRPr lang="hr-HR" dirty="0"/>
          </a:p>
          <a:p>
            <a:endParaRPr lang="hr-HR" dirty="0"/>
          </a:p>
        </p:txBody>
      </p:sp>
      <p:sp>
        <p:nvSpPr>
          <p:cNvPr id="5" name="TextBox 4"/>
          <p:cNvSpPr txBox="1"/>
          <p:nvPr/>
        </p:nvSpPr>
        <p:spPr>
          <a:xfrm>
            <a:off x="1040130" y="3749040"/>
            <a:ext cx="5977890" cy="1908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2000" dirty="0" smtClean="0"/>
              <a:t>Cortez </a:t>
            </a:r>
            <a:r>
              <a:rPr lang="tr-TR" sz="2000" dirty="0" smtClean="0"/>
              <a:t>Halk Kütüphanesi</a:t>
            </a:r>
            <a:r>
              <a:rPr lang="hr-HR" sz="2000" dirty="0" smtClean="0"/>
              <a:t>, </a:t>
            </a:r>
            <a:r>
              <a:rPr lang="tr-TR" sz="2000" dirty="0" smtClean="0"/>
              <a:t>ABD</a:t>
            </a:r>
            <a:r>
              <a:rPr lang="hr-HR" sz="2000" dirty="0" smtClean="0"/>
              <a:t>  - $31 </a:t>
            </a:r>
            <a:r>
              <a:rPr lang="tr-TR" sz="2000" dirty="0" smtClean="0"/>
              <a:t>geri dönüş</a:t>
            </a:r>
            <a:endParaRPr lang="hr-HR" sz="2000" dirty="0" smtClean="0"/>
          </a:p>
          <a:p>
            <a:r>
              <a:rPr lang="hr-HR" sz="2000" dirty="0" smtClean="0"/>
              <a:t>Denver </a:t>
            </a:r>
            <a:r>
              <a:rPr lang="tr-TR" sz="2000" dirty="0" smtClean="0"/>
              <a:t>Halk Kütüphanesi</a:t>
            </a:r>
            <a:r>
              <a:rPr lang="hr-HR" sz="2000" dirty="0" smtClean="0"/>
              <a:t>, </a:t>
            </a:r>
            <a:r>
              <a:rPr lang="tr-TR" sz="2000" dirty="0" smtClean="0"/>
              <a:t>ABD</a:t>
            </a:r>
            <a:r>
              <a:rPr lang="hr-HR" sz="2000" dirty="0" smtClean="0"/>
              <a:t> - $5 </a:t>
            </a:r>
            <a:r>
              <a:rPr lang="tr-TR" sz="2000" dirty="0" smtClean="0"/>
              <a:t>geri dönüş</a:t>
            </a:r>
            <a:endParaRPr lang="hr-HR" sz="2000" dirty="0" smtClean="0"/>
          </a:p>
          <a:p>
            <a:r>
              <a:rPr lang="hr-HR" sz="2000" dirty="0" smtClean="0"/>
              <a:t>Fort Morgan </a:t>
            </a:r>
            <a:r>
              <a:rPr lang="tr-TR" sz="2000" dirty="0" smtClean="0"/>
              <a:t>Kütüphanesi</a:t>
            </a:r>
            <a:r>
              <a:rPr lang="hr-HR" sz="2000" dirty="0" smtClean="0"/>
              <a:t>, </a:t>
            </a:r>
            <a:r>
              <a:rPr lang="tr-TR" sz="2000" dirty="0" smtClean="0"/>
              <a:t>ABD</a:t>
            </a:r>
            <a:r>
              <a:rPr lang="hr-HR" sz="2000" dirty="0" smtClean="0"/>
              <a:t> - $8.80 </a:t>
            </a:r>
          </a:p>
          <a:p>
            <a:r>
              <a:rPr lang="tr-TR" sz="2000" dirty="0" smtClean="0"/>
              <a:t>Avustralya özel kütüphanesi</a:t>
            </a:r>
            <a:r>
              <a:rPr lang="hr-HR" sz="2000" dirty="0" smtClean="0"/>
              <a:t> - $5.43</a:t>
            </a:r>
          </a:p>
          <a:p>
            <a:r>
              <a:rPr lang="hr-HR" sz="2000" dirty="0" smtClean="0"/>
              <a:t>…</a:t>
            </a:r>
          </a:p>
          <a:p>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04593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Kütüphanelerin etkilerinin hesaplanmasındaki güçlükler </a:t>
            </a:r>
            <a:endParaRPr lang="hr-HR" dirty="0"/>
          </a:p>
        </p:txBody>
      </p:sp>
      <p:sp>
        <p:nvSpPr>
          <p:cNvPr id="5" name="Content Placeholder 4"/>
          <p:cNvSpPr>
            <a:spLocks noGrp="1"/>
          </p:cNvSpPr>
          <p:nvPr>
            <p:ph idx="1"/>
          </p:nvPr>
        </p:nvSpPr>
        <p:spPr/>
        <p:txBody>
          <a:bodyPr>
            <a:normAutofit/>
          </a:bodyPr>
          <a:lstStyle/>
          <a:p>
            <a:pPr marL="0" indent="0">
              <a:buNone/>
            </a:pPr>
            <a:endParaRPr lang="hr-HR" dirty="0"/>
          </a:p>
          <a:p>
            <a:r>
              <a:rPr lang="tr-TR" dirty="0" smtClean="0"/>
              <a:t>Etki soyut bir kavramdır ve nicelleştirilmesi zordur</a:t>
            </a:r>
            <a:r>
              <a:rPr lang="en-US" dirty="0" smtClean="0"/>
              <a:t>.</a:t>
            </a:r>
            <a:endParaRPr lang="en-US" dirty="0"/>
          </a:p>
          <a:p>
            <a:r>
              <a:rPr lang="tr-TR" b="1" dirty="0" smtClean="0"/>
              <a:t>Kullanıcılar artık yoksa uzun vadeli etkiler değerlendirilemez.</a:t>
            </a:r>
            <a:endParaRPr lang="en-US" dirty="0"/>
          </a:p>
          <a:p>
            <a:r>
              <a:rPr lang="tr-TR" dirty="0" smtClean="0"/>
              <a:t>Nitel yöntemlerle elde edilen sonuçlar yanlı olabilir (subjektif)</a:t>
            </a:r>
            <a:r>
              <a:rPr lang="en-US" dirty="0" smtClean="0"/>
              <a:t>.</a:t>
            </a:r>
            <a:endParaRPr lang="en-US" dirty="0"/>
          </a:p>
          <a:p>
            <a:r>
              <a:rPr lang="tr-TR" dirty="0" smtClean="0"/>
              <a:t>Kütüphaneler etki ölçüm yöntemlerine aşina değildir</a:t>
            </a:r>
            <a:r>
              <a:rPr lang="en-US" dirty="0" smtClean="0"/>
              <a:t>. </a:t>
            </a:r>
            <a:endParaRPr lang="en-US" dirty="0"/>
          </a:p>
          <a:p>
            <a:r>
              <a:rPr lang="tr-TR" dirty="0" smtClean="0"/>
              <a:t>Zaman ve gayret gerektirir </a:t>
            </a:r>
            <a:endParaRPr lang="en-US" dirty="0"/>
          </a:p>
          <a:p>
            <a:r>
              <a:rPr lang="tr-TR" b="1" dirty="0" smtClean="0"/>
              <a:t>Kütüphanenin etkisi tek etki olmadığı gibi en güçlü etki de değildir.</a:t>
            </a:r>
            <a:endParaRPr lang="hr-HR"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424245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Nitelik</a:t>
            </a:r>
            <a:endParaRPr lang="hr-HR" dirty="0"/>
          </a:p>
        </p:txBody>
      </p:sp>
      <p:sp>
        <p:nvSpPr>
          <p:cNvPr id="3" name="Content Placeholder 2"/>
          <p:cNvSpPr>
            <a:spLocks noGrp="1"/>
          </p:cNvSpPr>
          <p:nvPr>
            <p:ph idx="1"/>
          </p:nvPr>
        </p:nvSpPr>
        <p:spPr/>
        <p:txBody>
          <a:bodyPr>
            <a:normAutofit/>
          </a:bodyPr>
          <a:lstStyle/>
          <a:p>
            <a:r>
              <a:rPr lang="tr-TR" dirty="0" smtClean="0"/>
              <a:t>Kütüphane hizmet kalitesi </a:t>
            </a:r>
            <a:endParaRPr lang="hr-HR" dirty="0" smtClean="0"/>
          </a:p>
          <a:p>
            <a:pPr lvl="1"/>
            <a:r>
              <a:rPr lang="tr-TR" dirty="0" smtClean="0"/>
              <a:t>Kütüphane ve hizmet vermesi beklenen insanlar arasındaki etkileşimli ilişki </a:t>
            </a:r>
            <a:endParaRPr lang="hr-HR" dirty="0" smtClean="0"/>
          </a:p>
          <a:p>
            <a:r>
              <a:rPr lang="tr-TR" dirty="0" smtClean="0"/>
              <a:t>Çok boyutlu</a:t>
            </a:r>
            <a:endParaRPr lang="hr-HR" dirty="0" smtClean="0"/>
          </a:p>
          <a:p>
            <a:pPr lvl="1"/>
            <a:r>
              <a:rPr lang="tr-TR" dirty="0" smtClean="0"/>
              <a:t>içerik</a:t>
            </a:r>
            <a:endParaRPr lang="hr-HR" dirty="0" smtClean="0"/>
          </a:p>
          <a:p>
            <a:pPr lvl="1"/>
            <a:r>
              <a:rPr lang="tr-TR" dirty="0" smtClean="0"/>
              <a:t>bağlam</a:t>
            </a:r>
            <a:endParaRPr lang="hr-HR" dirty="0" smtClean="0"/>
          </a:p>
          <a:p>
            <a:r>
              <a:rPr lang="tr-TR" dirty="0" smtClean="0"/>
              <a:t>Kullanıcı beklentileri </a:t>
            </a:r>
            <a:endParaRPr lang="hr-HR" dirty="0" smtClean="0"/>
          </a:p>
          <a:p>
            <a:pPr lvl="1"/>
            <a:r>
              <a:rPr lang="tr-TR" dirty="0" smtClean="0"/>
              <a:t>Kullanıcının ne istediği ve ne kadar acil istediğine bağlı değişim</a:t>
            </a:r>
            <a:r>
              <a:rPr lang="hr-HR" dirty="0" smtClean="0"/>
              <a:t>–&gt; </a:t>
            </a:r>
            <a:r>
              <a:rPr lang="tr-TR" dirty="0" smtClean="0"/>
              <a:t>önem ve aciliyet</a:t>
            </a:r>
            <a:r>
              <a:rPr lang="hr-HR" b="1" dirty="0" smtClean="0"/>
              <a:t> </a:t>
            </a:r>
            <a:r>
              <a:rPr lang="hr-HR" dirty="0" smtClean="0"/>
              <a:t>– </a:t>
            </a:r>
            <a:r>
              <a:rPr lang="tr-TR" dirty="0" smtClean="0"/>
              <a:t>kullanıcının bir hizmetten memnuniyeti üzerinde güçlü etki</a:t>
            </a:r>
            <a:endParaRPr lang="hr-HR" dirty="0" smtClean="0"/>
          </a:p>
          <a:p>
            <a:r>
              <a:rPr lang="tr-TR" dirty="0" smtClean="0"/>
              <a:t>Bireysel ve kolektif (müşterek) </a:t>
            </a:r>
            <a:endParaRPr lang="hr-HR" dirty="0" smtClean="0"/>
          </a:p>
          <a:p>
            <a:endParaRPr lang="hr-HR" dirty="0"/>
          </a:p>
        </p:txBody>
      </p:sp>
      <p:sp>
        <p:nvSpPr>
          <p:cNvPr id="5" name="TextBox 4"/>
          <p:cNvSpPr txBox="1"/>
          <p:nvPr/>
        </p:nvSpPr>
        <p:spPr>
          <a:xfrm>
            <a:off x="4044462" y="747346"/>
            <a:ext cx="471267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971416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Kaliteye karşılık</a:t>
            </a:r>
            <a:r>
              <a:rPr lang="hr-HR" dirty="0" smtClean="0"/>
              <a:t> </a:t>
            </a:r>
            <a:r>
              <a:rPr lang="tr-TR" dirty="0" smtClean="0"/>
              <a:t>Memnuniyet</a:t>
            </a:r>
            <a:r>
              <a:rPr lang="hr-HR" dirty="0" smtClean="0"/>
              <a:t> </a:t>
            </a:r>
            <a:endParaRPr lang="hr-HR" dirty="0"/>
          </a:p>
        </p:txBody>
      </p:sp>
      <p:sp>
        <p:nvSpPr>
          <p:cNvPr id="3" name="Content Placeholder 2"/>
          <p:cNvSpPr>
            <a:spLocks noGrp="1"/>
          </p:cNvSpPr>
          <p:nvPr>
            <p:ph idx="1"/>
          </p:nvPr>
        </p:nvSpPr>
        <p:spPr>
          <a:xfrm>
            <a:off x="1103312" y="2920181"/>
            <a:ext cx="8946541" cy="2743200"/>
          </a:xfrm>
        </p:spPr>
        <p:txBody>
          <a:bodyPr/>
          <a:lstStyle/>
          <a:p>
            <a:r>
              <a:rPr lang="tr-TR" dirty="0" smtClean="0"/>
              <a:t>Sıkı sıkıya bağlı mıdır değil midir</a:t>
            </a:r>
            <a:r>
              <a:rPr lang="hr-HR" dirty="0" smtClean="0"/>
              <a:t>???</a:t>
            </a:r>
          </a:p>
          <a:p>
            <a:r>
              <a:rPr lang="tr-TR" dirty="0" smtClean="0"/>
              <a:t>Materyale karşı duygusal memnuniyet </a:t>
            </a:r>
            <a:endParaRPr lang="hr-HR" dirty="0" smtClean="0"/>
          </a:p>
          <a:p>
            <a:r>
              <a:rPr lang="tr-TR" dirty="0" smtClean="0"/>
              <a:t>Hizmetten bireysel pozitif izlenim </a:t>
            </a:r>
            <a:endParaRPr lang="hr-HR" dirty="0" smtClean="0"/>
          </a:p>
          <a:p>
            <a:pPr lvl="1"/>
            <a:r>
              <a:rPr lang="tr-TR" dirty="0" smtClean="0"/>
              <a:t>Bir bireyin belli bir kurumla ilişki/iletişim sayısı </a:t>
            </a:r>
            <a:endParaRPr lang="hr-HR" dirty="0" smtClean="0"/>
          </a:p>
          <a:p>
            <a:r>
              <a:rPr lang="tr-TR" dirty="0" smtClean="0"/>
              <a:t>Müşterek deneyim</a:t>
            </a:r>
            <a:r>
              <a:rPr lang="hr-HR" dirty="0" smtClean="0"/>
              <a:t> – </a:t>
            </a:r>
            <a:r>
              <a:rPr lang="tr-TR" dirty="0" smtClean="0"/>
              <a:t>kurumun itibarının yaratılması </a:t>
            </a:r>
            <a:endParaRPr lang="hr-HR" b="1" dirty="0"/>
          </a:p>
        </p:txBody>
      </p:sp>
      <p:sp>
        <p:nvSpPr>
          <p:cNvPr id="4" name="TextBox 3"/>
          <p:cNvSpPr txBox="1"/>
          <p:nvPr/>
        </p:nvSpPr>
        <p:spPr>
          <a:xfrm>
            <a:off x="3352800" y="1307690"/>
            <a:ext cx="677442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760776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Hizmet kalitesinin diğer boyutları </a:t>
            </a:r>
            <a:endParaRPr lang="hr-HR" dirty="0"/>
          </a:p>
        </p:txBody>
      </p:sp>
      <p:sp>
        <p:nvSpPr>
          <p:cNvPr id="3" name="Content Placeholder 2"/>
          <p:cNvSpPr>
            <a:spLocks noGrp="1"/>
          </p:cNvSpPr>
          <p:nvPr>
            <p:ph idx="1"/>
          </p:nvPr>
        </p:nvSpPr>
        <p:spPr/>
        <p:txBody>
          <a:bodyPr>
            <a:normAutofit/>
          </a:bodyPr>
          <a:lstStyle/>
          <a:p>
            <a:r>
              <a:rPr lang="tr-TR" dirty="0" smtClean="0"/>
              <a:t>Uygunluk</a:t>
            </a:r>
            <a:endParaRPr lang="hr-HR" dirty="0" smtClean="0"/>
          </a:p>
          <a:p>
            <a:pPr lvl="1"/>
            <a:r>
              <a:rPr lang="tr-TR" dirty="0" smtClean="0"/>
              <a:t>İşlemler ve fonksiyonlar için standartlar </a:t>
            </a:r>
            <a:endParaRPr lang="hr-HR" dirty="0" smtClean="0"/>
          </a:p>
          <a:p>
            <a:pPr lvl="1"/>
            <a:r>
              <a:rPr lang="tr-TR" dirty="0" smtClean="0"/>
              <a:t>Niyet: hataların azaltılması (raf yerleştirme hataları gibi), iş akışını kolaylaştırmak, beklenen davranışalrı geliştirmek </a:t>
            </a:r>
            <a:r>
              <a:rPr lang="hr-HR" dirty="0" smtClean="0"/>
              <a:t>(</a:t>
            </a:r>
            <a:r>
              <a:rPr lang="tr-TR" dirty="0" smtClean="0"/>
              <a:t>kullanıcılara isteklerini karşılayıp karşılamadıklarını sormak gibi)</a:t>
            </a:r>
            <a:endParaRPr lang="hr-HR" dirty="0" smtClean="0"/>
          </a:p>
          <a:p>
            <a:pPr lvl="1"/>
            <a:r>
              <a:rPr lang="tr-TR" dirty="0" smtClean="0"/>
              <a:t>Dezavantajı: Değerlendirme iç odaklıdır ve kullanıcı beklentileri ile uyuşmayabilir </a:t>
            </a:r>
            <a:endParaRPr lang="hr-HR" dirty="0" smtClean="0"/>
          </a:p>
          <a:p>
            <a:r>
              <a:rPr lang="tr-TR" dirty="0" smtClean="0"/>
              <a:t>Beklentiler</a:t>
            </a:r>
            <a:endParaRPr lang="hr-HR" dirty="0" smtClean="0"/>
          </a:p>
          <a:p>
            <a:pPr lvl="1"/>
            <a:r>
              <a:rPr lang="tr-TR" dirty="0" smtClean="0"/>
              <a:t>Eski tecrübelerden, duyumlardan ve rekabetçi davtranışlardan etkilenir </a:t>
            </a:r>
            <a:endParaRPr lang="hr-HR" dirty="0" smtClean="0"/>
          </a:p>
          <a:p>
            <a:pPr lvl="1"/>
            <a:r>
              <a:rPr lang="tr-TR" dirty="0" smtClean="0"/>
              <a:t>Bazen hatalı veya gerçek dışı beklentiler</a:t>
            </a:r>
            <a:endParaRPr lang="hr-HR" dirty="0" smtClean="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228552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Devam...</a:t>
            </a:r>
            <a:endParaRPr lang="hr-HR" dirty="0"/>
          </a:p>
        </p:txBody>
      </p:sp>
      <p:sp>
        <p:nvSpPr>
          <p:cNvPr id="3" name="Content Placeholder 2"/>
          <p:cNvSpPr>
            <a:spLocks noGrp="1"/>
          </p:cNvSpPr>
          <p:nvPr>
            <p:ph idx="1"/>
          </p:nvPr>
        </p:nvSpPr>
        <p:spPr/>
        <p:txBody>
          <a:bodyPr/>
          <a:lstStyle/>
          <a:p>
            <a:r>
              <a:rPr lang="tr-TR" dirty="0" smtClean="0"/>
              <a:t>Pazar algısı</a:t>
            </a:r>
            <a:r>
              <a:rPr lang="hr-HR" dirty="0" smtClean="0"/>
              <a:t> </a:t>
            </a:r>
          </a:p>
          <a:p>
            <a:pPr lvl="1"/>
            <a:r>
              <a:rPr lang="tr-TR" dirty="0" smtClean="0"/>
              <a:t>Rekabet edilenlerle karşılaştırma </a:t>
            </a:r>
            <a:endParaRPr lang="hr-HR" dirty="0" smtClean="0"/>
          </a:p>
          <a:p>
            <a:pPr lvl="2"/>
            <a:r>
              <a:rPr lang="tr-TR" dirty="0" smtClean="0"/>
              <a:t>Örneğin kitapçılar</a:t>
            </a:r>
            <a:r>
              <a:rPr lang="hr-HR" dirty="0" smtClean="0"/>
              <a:t> (</a:t>
            </a:r>
            <a:r>
              <a:rPr lang="tr-TR" dirty="0" smtClean="0"/>
              <a:t>satın almadan okuma, kahve içme olanakları)</a:t>
            </a:r>
            <a:r>
              <a:rPr lang="hr-HR" dirty="0" smtClean="0"/>
              <a:t>; Netflix, iTunes – </a:t>
            </a:r>
            <a:r>
              <a:rPr lang="tr-TR" dirty="0" smtClean="0"/>
              <a:t>filmler</a:t>
            </a:r>
            <a:r>
              <a:rPr lang="hr-HR" dirty="0" smtClean="0"/>
              <a:t>; iTunes, Pandora – m</a:t>
            </a:r>
            <a:r>
              <a:rPr lang="tr-TR" dirty="0" smtClean="0"/>
              <a:t>üzik</a:t>
            </a:r>
            <a:r>
              <a:rPr lang="hr-HR" dirty="0" smtClean="0"/>
              <a:t>; Google – </a:t>
            </a:r>
            <a:r>
              <a:rPr lang="tr-TR" dirty="0" smtClean="0"/>
              <a:t>bilgi arama</a:t>
            </a:r>
            <a:r>
              <a:rPr lang="hr-HR" dirty="0" smtClean="0"/>
              <a:t> … </a:t>
            </a:r>
          </a:p>
          <a:p>
            <a:pPr lvl="1"/>
            <a:r>
              <a:rPr lang="tr-TR" dirty="0" smtClean="0"/>
              <a:t>Sorular</a:t>
            </a:r>
            <a:r>
              <a:rPr lang="hr-HR" dirty="0" smtClean="0"/>
              <a:t>: </a:t>
            </a:r>
          </a:p>
          <a:p>
            <a:pPr lvl="2"/>
            <a:r>
              <a:rPr lang="tr-TR" dirty="0" smtClean="0"/>
              <a:t>Niye daha fazla insan kütüphaneleri kullanmıyor? Diğer hizmet kurumlarından ve diğer kütüphanelerden daha iyi ne yapabiliriz? Kullanıcıları bu konuda nasıl harekete geçiririz? </a:t>
            </a:r>
            <a:endParaRPr lang="hr-HR" dirty="0" smtClean="0"/>
          </a:p>
          <a:p>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dirty="0"/>
          </a:p>
        </p:txBody>
      </p:sp>
    </p:spTree>
    <p:extLst>
      <p:ext uri="{BB962C8B-B14F-4D97-AF65-F5344CB8AC3E}">
        <p14:creationId xmlns:p14="http://schemas.microsoft.com/office/powerpoint/2010/main" val="2397690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Kıyaslama</a:t>
            </a:r>
            <a:endParaRPr lang="hr-HR" dirty="0"/>
          </a:p>
        </p:txBody>
      </p:sp>
      <p:sp>
        <p:nvSpPr>
          <p:cNvPr id="3" name="Content Placeholder 2"/>
          <p:cNvSpPr>
            <a:spLocks noGrp="1"/>
          </p:cNvSpPr>
          <p:nvPr>
            <p:ph idx="1"/>
          </p:nvPr>
        </p:nvSpPr>
        <p:spPr/>
        <p:txBody>
          <a:bodyPr>
            <a:normAutofit/>
          </a:bodyPr>
          <a:lstStyle/>
          <a:p>
            <a:r>
              <a:rPr lang="tr-TR" b="1" dirty="0" smtClean="0"/>
              <a:t>Kıyaslama kurumlar arasında iyi uygulamaların kullanımı ile ilişkilidir</a:t>
            </a:r>
            <a:r>
              <a:rPr lang="en-US" b="1" dirty="0" smtClean="0"/>
              <a:t>. </a:t>
            </a:r>
            <a:r>
              <a:rPr lang="tr-TR" b="1" dirty="0" smtClean="0"/>
              <a:t>Akran/benzer kütüphanelerden elde edilen girdi vr çıktı verilerine dayalı yapılır</a:t>
            </a:r>
            <a:r>
              <a:rPr lang="en-US" b="1" dirty="0" smtClean="0"/>
              <a:t>: </a:t>
            </a:r>
            <a:endParaRPr lang="hr-HR" b="1" dirty="0" smtClean="0"/>
          </a:p>
          <a:p>
            <a:pPr lvl="1"/>
            <a:r>
              <a:rPr lang="tr-TR" dirty="0" smtClean="0"/>
              <a:t>Maaşlar </a:t>
            </a:r>
            <a:r>
              <a:rPr lang="en-US" dirty="0" smtClean="0"/>
              <a:t> </a:t>
            </a:r>
            <a:endParaRPr lang="hr-HR" dirty="0" smtClean="0"/>
          </a:p>
          <a:p>
            <a:pPr lvl="1"/>
            <a:r>
              <a:rPr lang="tr-TR" dirty="0" smtClean="0"/>
              <a:t>Personel </a:t>
            </a:r>
            <a:r>
              <a:rPr lang="en-US" dirty="0" smtClean="0"/>
              <a:t> </a:t>
            </a:r>
            <a:endParaRPr lang="hr-HR" dirty="0" smtClean="0"/>
          </a:p>
          <a:p>
            <a:pPr lvl="1"/>
            <a:r>
              <a:rPr lang="en-US" dirty="0" smtClean="0"/>
              <a:t>B</a:t>
            </a:r>
            <a:r>
              <a:rPr lang="tr-TR" dirty="0" smtClean="0"/>
              <a:t>ütçe</a:t>
            </a:r>
            <a:r>
              <a:rPr lang="en-US" dirty="0" smtClean="0"/>
              <a:t> </a:t>
            </a:r>
            <a:endParaRPr lang="hr-HR" dirty="0" smtClean="0"/>
          </a:p>
          <a:p>
            <a:pPr lvl="1"/>
            <a:r>
              <a:rPr lang="tr-TR" dirty="0" smtClean="0"/>
              <a:t>Koleksiyon</a:t>
            </a:r>
            <a:r>
              <a:rPr lang="en-US" dirty="0" smtClean="0"/>
              <a:t> </a:t>
            </a:r>
            <a:endParaRPr lang="hr-HR" dirty="0" smtClean="0"/>
          </a:p>
          <a:p>
            <a:pPr lvl="1"/>
            <a:r>
              <a:rPr lang="tr-TR" dirty="0" smtClean="0"/>
              <a:t>Hizmetler</a:t>
            </a:r>
            <a:r>
              <a:rPr lang="en-US" dirty="0" smtClean="0"/>
              <a:t> </a:t>
            </a:r>
            <a:endParaRPr lang="hr-HR" dirty="0" smtClean="0"/>
          </a:p>
          <a:p>
            <a:pPr lvl="1"/>
            <a:r>
              <a:rPr lang="tr-TR" dirty="0" smtClean="0"/>
              <a:t>Uygulamalar</a:t>
            </a:r>
            <a:endParaRPr lang="hr-HR" dirty="0" smtClean="0"/>
          </a:p>
          <a:p>
            <a:r>
              <a:rPr lang="tr-TR" dirty="0" smtClean="0"/>
              <a:t>Oran içerebilir. Öğrenci başına düşen kütüphaneci, öğretim üyesi başına düşen kitap, öğrenci başına düşen sandalye sayısı gibi. </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438650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Performan</a:t>
            </a:r>
            <a:r>
              <a:rPr lang="tr-TR" dirty="0" smtClean="0"/>
              <a:t>s ölçümünün gerekçeleri</a:t>
            </a:r>
            <a:endParaRPr lang="hr-HR" dirty="0"/>
          </a:p>
        </p:txBody>
      </p:sp>
      <p:sp>
        <p:nvSpPr>
          <p:cNvPr id="3" name="Content Placeholder 2"/>
          <p:cNvSpPr>
            <a:spLocks noGrp="1"/>
          </p:cNvSpPr>
          <p:nvPr>
            <p:ph idx="1"/>
          </p:nvPr>
        </p:nvSpPr>
        <p:spPr/>
        <p:txBody>
          <a:bodyPr/>
          <a:lstStyle/>
          <a:p>
            <a:r>
              <a:rPr lang="tr-TR" dirty="0" smtClean="0"/>
              <a:t>Hesap verebilirlik (</a:t>
            </a:r>
            <a:r>
              <a:rPr lang="tr-TR" dirty="0"/>
              <a:t>a</a:t>
            </a:r>
            <a:r>
              <a:rPr lang="en-US" dirty="0" err="1" smtClean="0"/>
              <a:t>ccountability</a:t>
            </a:r>
            <a:r>
              <a:rPr lang="tr-TR" dirty="0" smtClean="0"/>
              <a:t>)</a:t>
            </a:r>
            <a:r>
              <a:rPr lang="en-US" dirty="0" smtClean="0"/>
              <a:t> (</a:t>
            </a:r>
            <a:r>
              <a:rPr lang="tr-TR" dirty="0" smtClean="0"/>
              <a:t>akademik akreditasyonu da içerir)</a:t>
            </a:r>
            <a:r>
              <a:rPr lang="en-US" dirty="0" smtClean="0"/>
              <a:t> </a:t>
            </a:r>
            <a:endParaRPr lang="hr-HR" dirty="0" smtClean="0"/>
          </a:p>
          <a:p>
            <a:r>
              <a:rPr lang="tr-TR" dirty="0" smtClean="0"/>
              <a:t>Savunuculuk (advocacy)</a:t>
            </a:r>
            <a:r>
              <a:rPr lang="en-US" dirty="0" smtClean="0"/>
              <a:t> </a:t>
            </a:r>
            <a:endParaRPr lang="hr-HR" dirty="0" smtClean="0"/>
          </a:p>
          <a:p>
            <a:r>
              <a:rPr lang="tr-TR" dirty="0" smtClean="0"/>
              <a:t>Sosyo-info-tekno çevrelerdeki hızlı değişim </a:t>
            </a:r>
          </a:p>
          <a:p>
            <a:r>
              <a:rPr lang="tr-TR" dirty="0" smtClean="0"/>
              <a:t>Bütçe kısıtlamaları</a:t>
            </a:r>
            <a:endParaRPr lang="hr-HR" dirty="0" smtClean="0"/>
          </a:p>
          <a:p>
            <a:r>
              <a:rPr lang="tr-TR" dirty="0" smtClean="0"/>
              <a:t>İlerleme/gelişim (</a:t>
            </a:r>
            <a:r>
              <a:rPr lang="tr-TR" dirty="0"/>
              <a:t>i</a:t>
            </a:r>
            <a:r>
              <a:rPr lang="en-US" dirty="0" err="1" smtClean="0"/>
              <a:t>mprovement</a:t>
            </a:r>
            <a:r>
              <a:rPr lang="tr-TR" dirty="0" smtClean="0"/>
              <a:t>)</a:t>
            </a:r>
            <a:r>
              <a:rPr lang="en-US" dirty="0" smtClean="0"/>
              <a:t> </a:t>
            </a:r>
            <a:endParaRPr lang="hr-HR" dirty="0" smtClean="0"/>
          </a:p>
          <a:p>
            <a:r>
              <a:rPr lang="tr-TR" dirty="0" smtClean="0"/>
              <a:t>Karşılaştırma (</a:t>
            </a:r>
            <a:r>
              <a:rPr lang="tr-TR" dirty="0"/>
              <a:t>c</a:t>
            </a:r>
            <a:r>
              <a:rPr lang="en-US" dirty="0" err="1" smtClean="0"/>
              <a:t>omparison</a:t>
            </a:r>
            <a:r>
              <a:rPr lang="tr-TR" dirty="0" smtClean="0"/>
              <a:t>)</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925776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Kıyaslama</a:t>
            </a:r>
            <a:endParaRPr lang="hr-HR" dirty="0"/>
          </a:p>
        </p:txBody>
      </p:sp>
      <p:sp>
        <p:nvSpPr>
          <p:cNvPr id="3" name="Content Placeholder 2"/>
          <p:cNvSpPr>
            <a:spLocks noGrp="1"/>
          </p:cNvSpPr>
          <p:nvPr>
            <p:ph idx="1"/>
          </p:nvPr>
        </p:nvSpPr>
        <p:spPr/>
        <p:txBody>
          <a:bodyPr/>
          <a:lstStyle/>
          <a:p>
            <a:r>
              <a:rPr lang="tr-TR" dirty="0" smtClean="0"/>
              <a:t>Dahili</a:t>
            </a:r>
            <a:endParaRPr lang="hr-HR" dirty="0" smtClean="0"/>
          </a:p>
          <a:p>
            <a:endParaRPr lang="hr-HR" dirty="0" smtClean="0"/>
          </a:p>
          <a:p>
            <a:r>
              <a:rPr lang="tr-TR" dirty="0" smtClean="0"/>
              <a:t>Rekabetçi</a:t>
            </a:r>
            <a:endParaRPr lang="hr-HR" dirty="0" smtClean="0"/>
          </a:p>
          <a:p>
            <a:endParaRPr lang="hr-HR" dirty="0" smtClean="0"/>
          </a:p>
          <a:p>
            <a:endParaRPr lang="hr-HR" dirty="0" smtClean="0"/>
          </a:p>
          <a:p>
            <a:r>
              <a:rPr lang="hr-HR" dirty="0" smtClean="0"/>
              <a:t>F</a:t>
            </a:r>
            <a:r>
              <a:rPr lang="tr-TR" dirty="0" smtClean="0"/>
              <a:t>onksiyonel</a:t>
            </a:r>
            <a:endParaRPr lang="hr-HR" dirty="0"/>
          </a:p>
        </p:txBody>
      </p:sp>
      <p:sp>
        <p:nvSpPr>
          <p:cNvPr id="4" name="TextBox 3"/>
          <p:cNvSpPr txBox="1"/>
          <p:nvPr/>
        </p:nvSpPr>
        <p:spPr>
          <a:xfrm>
            <a:off x="3130060" y="1825625"/>
            <a:ext cx="652289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2000" dirty="0" smtClean="0"/>
              <a:t>Geçmiştekinden daha iyi miyiz</a:t>
            </a:r>
            <a:r>
              <a:rPr lang="hr-HR" sz="2000" dirty="0" smtClean="0"/>
              <a:t>?</a:t>
            </a:r>
            <a:endParaRPr lang="hr-HR" sz="2000" dirty="0"/>
          </a:p>
        </p:txBody>
      </p:sp>
      <p:sp>
        <p:nvSpPr>
          <p:cNvPr id="5" name="TextBox 4"/>
          <p:cNvSpPr txBox="1"/>
          <p:nvPr/>
        </p:nvSpPr>
        <p:spPr>
          <a:xfrm>
            <a:off x="3130061" y="2639280"/>
            <a:ext cx="5709138"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2000" dirty="0" smtClean="0"/>
              <a:t>Benzer kurumlar kadar iyi miyiz (ya da onlardan iyi miyiz)? Rekabet ettiklerimizden iyi miyiz?</a:t>
            </a:r>
            <a:endParaRPr lang="hr-HR" sz="2000" dirty="0" smtClean="0"/>
          </a:p>
        </p:txBody>
      </p:sp>
      <p:sp>
        <p:nvSpPr>
          <p:cNvPr id="7" name="TextBox 6"/>
          <p:cNvSpPr txBox="1"/>
          <p:nvPr/>
        </p:nvSpPr>
        <p:spPr>
          <a:xfrm>
            <a:off x="3130060" y="4102141"/>
            <a:ext cx="5770684"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2000" dirty="0"/>
              <a:t>Benzer kurumlar kadar iyi miyiz (ya da onlardan iyi miyiz)? </a:t>
            </a:r>
            <a:r>
              <a:rPr lang="tr-TR" sz="2000" dirty="0" smtClean="0"/>
              <a:t>Çevrede nitelikli örnek alabileceğimiz benzer kurumlar var mı? </a:t>
            </a:r>
            <a:endParaRPr lang="hr-HR" sz="2000" dirty="0" smtClean="0"/>
          </a:p>
        </p:txBody>
      </p:sp>
      <p:sp>
        <p:nvSpPr>
          <p:cNvPr id="6" name="Rezervirano mjesto podnožja 5"/>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327128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5131" y="2277207"/>
            <a:ext cx="7763608" cy="25545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tr-TR" sz="3600" b="1" dirty="0" smtClean="0">
                <a:solidFill>
                  <a:srgbClr val="C00000"/>
                </a:solidFill>
              </a:rPr>
              <a:t>Ön-şartlar</a:t>
            </a:r>
            <a:r>
              <a:rPr lang="hr-HR" sz="3600" b="1" dirty="0" smtClean="0">
                <a:solidFill>
                  <a:srgbClr val="C00000"/>
                </a:solidFill>
              </a:rPr>
              <a:t>:</a:t>
            </a:r>
          </a:p>
          <a:p>
            <a:endParaRPr lang="hr-HR" sz="2800" b="1" dirty="0" smtClean="0"/>
          </a:p>
          <a:p>
            <a:pPr marL="285750" indent="-285750">
              <a:buFont typeface="Arial" panose="020B0604020202020204" pitchFamily="34" charset="0"/>
              <a:buChar char="•"/>
            </a:pPr>
            <a:r>
              <a:rPr lang="tr-TR" sz="2400" b="1" dirty="0" smtClean="0"/>
              <a:t>Kütüphanelerin yapısı ve misyonları benzer olmak zorundadır</a:t>
            </a:r>
            <a:endParaRPr lang="hr-HR" sz="2400" b="1" dirty="0" smtClean="0"/>
          </a:p>
          <a:p>
            <a:pPr marL="285750" indent="-285750">
              <a:buFont typeface="Arial" panose="020B0604020202020204" pitchFamily="34" charset="0"/>
              <a:buChar char="•"/>
            </a:pPr>
            <a:r>
              <a:rPr lang="tr-TR" sz="2400" b="1" dirty="0" smtClean="0"/>
              <a:t>Performans göstergeleri aynı koşullarda kullanılmak zorundadır</a:t>
            </a:r>
            <a:endParaRPr lang="hr-HR" sz="2400" b="1"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557676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Kıyaslama</a:t>
            </a:r>
            <a:r>
              <a:rPr lang="hr-HR" dirty="0" smtClean="0"/>
              <a:t> proje</a:t>
            </a:r>
            <a:r>
              <a:rPr lang="tr-TR" dirty="0" smtClean="0"/>
              <a:t>leri</a:t>
            </a:r>
            <a:r>
              <a:rPr lang="hr-HR" dirty="0" smtClean="0"/>
              <a:t>: Bibliotheksindex (BIX)</a:t>
            </a:r>
            <a:endParaRPr lang="hr-HR" dirty="0"/>
          </a:p>
        </p:txBody>
      </p:sp>
      <p:sp>
        <p:nvSpPr>
          <p:cNvPr id="3" name="Content Placeholder 2"/>
          <p:cNvSpPr>
            <a:spLocks noGrp="1"/>
          </p:cNvSpPr>
          <p:nvPr>
            <p:ph idx="1"/>
          </p:nvPr>
        </p:nvSpPr>
        <p:spPr/>
        <p:txBody>
          <a:bodyPr/>
          <a:lstStyle/>
          <a:p>
            <a:r>
              <a:rPr lang="hr-HR" dirty="0" err="1"/>
              <a:t>Bibliotheksindex</a:t>
            </a:r>
            <a:r>
              <a:rPr lang="hr-HR" dirty="0"/>
              <a:t> (BIX) </a:t>
            </a:r>
            <a:r>
              <a:rPr lang="hr-HR" dirty="0">
                <a:hlinkClick r:id="rId2"/>
              </a:rPr>
              <a:t>http://</a:t>
            </a:r>
            <a:r>
              <a:rPr lang="hr-HR" dirty="0" smtClean="0">
                <a:hlinkClick r:id="rId2"/>
              </a:rPr>
              <a:t>www.bix-bibliotheksindex.de/index.php</a:t>
            </a:r>
            <a:endParaRPr lang="hr-HR" dirty="0" smtClean="0"/>
          </a:p>
          <a:p>
            <a:pPr lvl="1"/>
            <a:r>
              <a:rPr lang="hr-HR" dirty="0" smtClean="0"/>
              <a:t>Academi</a:t>
            </a:r>
            <a:r>
              <a:rPr lang="tr-TR" dirty="0" smtClean="0"/>
              <a:t>k</a:t>
            </a:r>
            <a:r>
              <a:rPr lang="hr-HR" dirty="0" smtClean="0"/>
              <a:t> </a:t>
            </a:r>
            <a:r>
              <a:rPr lang="tr-TR" dirty="0" smtClean="0"/>
              <a:t>ve halk kütüphaneleri </a:t>
            </a:r>
            <a:endParaRPr lang="hr-HR" dirty="0" smtClean="0"/>
          </a:p>
          <a:p>
            <a:pPr lvl="1"/>
            <a:r>
              <a:rPr lang="hr-HR" dirty="0" smtClean="0"/>
              <a:t>1999-2015</a:t>
            </a:r>
          </a:p>
          <a:p>
            <a:pPr lvl="1"/>
            <a:r>
              <a:rPr lang="tr-TR" dirty="0" smtClean="0"/>
              <a:t>Amaç</a:t>
            </a:r>
            <a:r>
              <a:rPr lang="hr-HR" dirty="0" smtClean="0"/>
              <a:t>: </a:t>
            </a:r>
            <a:r>
              <a:rPr lang="tr-TR" dirty="0" smtClean="0"/>
              <a:t>kütüphaneler için karşılaştırılabilir istatistiksel veri sağlamak </a:t>
            </a:r>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4243798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4615" y="0"/>
            <a:ext cx="4830274" cy="6307335"/>
          </a:xfrm>
          <a:prstGeom prst="rect">
            <a:avLst/>
          </a:prstGeom>
        </p:spPr>
      </p:pic>
      <p:pic>
        <p:nvPicPr>
          <p:cNvPr id="5" name="Picture 4"/>
          <p:cNvPicPr>
            <a:picLocks noChangeAspect="1"/>
          </p:cNvPicPr>
          <p:nvPr/>
        </p:nvPicPr>
        <p:blipFill>
          <a:blip r:embed="rId4"/>
          <a:stretch>
            <a:fillRect/>
          </a:stretch>
        </p:blipFill>
        <p:spPr>
          <a:xfrm>
            <a:off x="5810865" y="-1"/>
            <a:ext cx="4640825" cy="6307335"/>
          </a:xfrm>
          <a:prstGeom prst="rect">
            <a:avLst/>
          </a:prstGeom>
        </p:spPr>
      </p:pic>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044675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39716" y="103011"/>
            <a:ext cx="8739551" cy="6169970"/>
          </a:xfrm>
          <a:prstGeom prst="rect">
            <a:avLst/>
          </a:prstGeom>
          <a:noFill/>
          <a:ln w="9525">
            <a:noFill/>
            <a:miter lim="800000"/>
            <a:headEnd/>
            <a:tailEnd/>
          </a:ln>
        </p:spPr>
      </p:pic>
      <p:sp>
        <p:nvSpPr>
          <p:cNvPr id="5" name="Oval 4"/>
          <p:cNvSpPr/>
          <p:nvPr/>
        </p:nvSpPr>
        <p:spPr>
          <a:xfrm>
            <a:off x="2503203" y="17564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Oval 5"/>
          <p:cNvSpPr/>
          <p:nvPr/>
        </p:nvSpPr>
        <p:spPr>
          <a:xfrm>
            <a:off x="5609491" y="1075701"/>
            <a:ext cx="1380393" cy="501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600135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Kıyaslama</a:t>
            </a:r>
            <a:r>
              <a:rPr lang="hr-HR" dirty="0" smtClean="0"/>
              <a:t> proje</a:t>
            </a:r>
            <a:r>
              <a:rPr lang="tr-TR" dirty="0" smtClean="0"/>
              <a:t>leri</a:t>
            </a:r>
            <a:r>
              <a:rPr lang="hr-HR" dirty="0" smtClean="0"/>
              <a:t>: Ameri</a:t>
            </a:r>
            <a:r>
              <a:rPr lang="tr-TR" dirty="0" smtClean="0"/>
              <a:t>k</a:t>
            </a:r>
            <a:r>
              <a:rPr lang="hr-HR" dirty="0" smtClean="0"/>
              <a:t>a’</a:t>
            </a:r>
            <a:r>
              <a:rPr lang="tr-TR" dirty="0" smtClean="0"/>
              <a:t>nın Yıldız</a:t>
            </a:r>
            <a:r>
              <a:rPr lang="hr-HR" dirty="0" smtClean="0"/>
              <a:t> </a:t>
            </a:r>
            <a:r>
              <a:rPr lang="tr-TR" dirty="0" smtClean="0"/>
              <a:t>Kütüphaneleri</a:t>
            </a:r>
            <a:endParaRPr lang="hr-HR" dirty="0"/>
          </a:p>
        </p:txBody>
      </p:sp>
      <p:sp>
        <p:nvSpPr>
          <p:cNvPr id="3" name="Content Placeholder 2"/>
          <p:cNvSpPr>
            <a:spLocks noGrp="1"/>
          </p:cNvSpPr>
          <p:nvPr>
            <p:ph idx="1"/>
          </p:nvPr>
        </p:nvSpPr>
        <p:spPr/>
        <p:txBody>
          <a:bodyPr>
            <a:normAutofit fontScale="85000" lnSpcReduction="20000"/>
          </a:bodyPr>
          <a:lstStyle/>
          <a:p>
            <a:r>
              <a:rPr lang="tr-TR" dirty="0" smtClean="0"/>
              <a:t>Amerikan Halk Kütüphanelerinin Library Journal tarafından sıralanması</a:t>
            </a:r>
            <a:r>
              <a:rPr lang="hr-HR" dirty="0" smtClean="0"/>
              <a:t> – 2008</a:t>
            </a:r>
            <a:r>
              <a:rPr lang="tr-TR" dirty="0" smtClean="0"/>
              <a:t>-</a:t>
            </a:r>
            <a:endParaRPr lang="hr-HR" dirty="0" smtClean="0"/>
          </a:p>
          <a:p>
            <a:r>
              <a:rPr lang="tr-TR" dirty="0" smtClean="0"/>
              <a:t>2016 yıldız kütüphaneler </a:t>
            </a:r>
            <a:r>
              <a:rPr lang="hr-HR" dirty="0" smtClean="0">
                <a:hlinkClick r:id="rId2"/>
              </a:rPr>
              <a:t>http</a:t>
            </a:r>
            <a:r>
              <a:rPr lang="hr-HR" dirty="0">
                <a:hlinkClick r:id="rId2"/>
              </a:rPr>
              <a:t>://lj.libraryjournal.com/2016/11/managing-libraries/lj-index/class-of-2016/americas-star-libraries-2016-top-rated-libraries</a:t>
            </a:r>
            <a:r>
              <a:rPr lang="hr-HR" dirty="0" smtClean="0">
                <a:hlinkClick r:id="rId2"/>
              </a:rPr>
              <a:t>/#_</a:t>
            </a:r>
            <a:r>
              <a:rPr lang="hr-HR" dirty="0" smtClean="0"/>
              <a:t> </a:t>
            </a:r>
            <a:endParaRPr lang="hr-HR" dirty="0"/>
          </a:p>
          <a:p>
            <a:r>
              <a:rPr lang="tr-TR" dirty="0" smtClean="0"/>
              <a:t>Benzer bütçe olanaklarına sahip kütüphaneleri karşılaştırır </a:t>
            </a:r>
            <a:endParaRPr lang="hr-HR" dirty="0" smtClean="0"/>
          </a:p>
          <a:p>
            <a:r>
              <a:rPr lang="tr-TR" dirty="0" smtClean="0"/>
              <a:t>Dört gösterge</a:t>
            </a:r>
            <a:r>
              <a:rPr lang="hr-HR" dirty="0" smtClean="0"/>
              <a:t>: </a:t>
            </a:r>
          </a:p>
          <a:p>
            <a:pPr lvl="1"/>
            <a:r>
              <a:rPr lang="tr-TR" dirty="0" smtClean="0"/>
              <a:t>Ödünç verme</a:t>
            </a:r>
            <a:endParaRPr lang="hr-HR" dirty="0" smtClean="0"/>
          </a:p>
          <a:p>
            <a:pPr lvl="1"/>
            <a:r>
              <a:rPr lang="tr-TR" dirty="0" smtClean="0"/>
              <a:t>Ziyaret</a:t>
            </a:r>
            <a:endParaRPr lang="hr-HR" dirty="0" smtClean="0"/>
          </a:p>
          <a:p>
            <a:pPr lvl="1"/>
            <a:r>
              <a:rPr lang="hr-HR" dirty="0" smtClean="0"/>
              <a:t>Program</a:t>
            </a:r>
            <a:r>
              <a:rPr lang="tr-TR" dirty="0" smtClean="0"/>
              <a:t>lara katılım</a:t>
            </a:r>
            <a:endParaRPr lang="hr-HR" dirty="0" smtClean="0"/>
          </a:p>
          <a:p>
            <a:pPr lvl="1"/>
            <a:r>
              <a:rPr lang="tr-TR" dirty="0" smtClean="0"/>
              <a:t>Halka açık Internet</a:t>
            </a:r>
            <a:endParaRPr lang="hr-HR" dirty="0" smtClean="0"/>
          </a:p>
          <a:p>
            <a:r>
              <a:rPr lang="tr-TR" dirty="0" smtClean="0"/>
              <a:t>Kütüphaneler için ön şartlar</a:t>
            </a:r>
            <a:r>
              <a:rPr lang="hr-HR" dirty="0" smtClean="0"/>
              <a:t>: </a:t>
            </a:r>
          </a:p>
          <a:p>
            <a:pPr lvl="1"/>
            <a:r>
              <a:rPr lang="tr-TR" dirty="0" smtClean="0"/>
              <a:t>Minimum 1000 kişilik popülasyonun ihtiyacını karşılamak  </a:t>
            </a:r>
            <a:endParaRPr lang="hr-HR" dirty="0" smtClean="0"/>
          </a:p>
          <a:p>
            <a:pPr lvl="1"/>
            <a:r>
              <a:rPr lang="hr-HR" dirty="0" smtClean="0"/>
              <a:t>Min</a:t>
            </a:r>
            <a:r>
              <a:rPr lang="tr-TR" dirty="0" smtClean="0"/>
              <a:t>imum bütçe:</a:t>
            </a:r>
            <a:r>
              <a:rPr lang="hr-HR" dirty="0" smtClean="0"/>
              <a:t> $10.000</a:t>
            </a:r>
          </a:p>
          <a:p>
            <a:r>
              <a:rPr lang="tr-TR" dirty="0" smtClean="0"/>
              <a:t>Nicel ölçümler </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702029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8072" y="260648"/>
            <a:ext cx="7838197" cy="6012333"/>
          </a:xfrm>
          <a:prstGeom prst="rect">
            <a:avLst/>
          </a:prstGeom>
        </p:spPr>
      </p:pic>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555707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jx161101webstarlibs2016table2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283" y="571500"/>
            <a:ext cx="8500747" cy="5468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5135" y="5869858"/>
            <a:ext cx="11162449" cy="523220"/>
          </a:xfrm>
          <a:prstGeom prst="rect">
            <a:avLst/>
          </a:prstGeom>
          <a:noFill/>
        </p:spPr>
        <p:txBody>
          <a:bodyPr wrap="square" rtlCol="0">
            <a:spAutoFit/>
          </a:bodyPr>
          <a:lstStyle/>
          <a:p>
            <a:r>
              <a:rPr lang="hr-HR" sz="1400" dirty="0" err="1" smtClean="0"/>
              <a:t>Source</a:t>
            </a:r>
            <a:r>
              <a:rPr lang="hr-HR" sz="1400" dirty="0" smtClean="0"/>
              <a:t>: </a:t>
            </a:r>
            <a:r>
              <a:rPr lang="hr-HR" sz="1400" dirty="0" err="1" smtClean="0"/>
              <a:t>Library</a:t>
            </a:r>
            <a:r>
              <a:rPr lang="hr-HR" sz="1400" dirty="0"/>
              <a:t> Journal </a:t>
            </a:r>
            <a:r>
              <a:rPr lang="hr-HR" sz="1400" dirty="0">
                <a:hlinkClick r:id="rId3"/>
              </a:rPr>
              <a:t>http://</a:t>
            </a:r>
            <a:r>
              <a:rPr lang="hr-HR" sz="1400" dirty="0" smtClean="0">
                <a:hlinkClick r:id="rId3"/>
              </a:rPr>
              <a:t>lj.libraryjournal.com/2016/11/managing-libraries/lj-index/class-of-2016/americas-star-libraries-2016-top-rated-libraries</a:t>
            </a:r>
            <a:r>
              <a:rPr lang="hr-HR" sz="1400" dirty="0" smtClean="0"/>
              <a:t> (2017-8-10)</a:t>
            </a:r>
            <a:endParaRPr lang="hr-HR" sz="1400" dirty="0"/>
          </a:p>
        </p:txBody>
      </p:sp>
      <p:sp>
        <p:nvSpPr>
          <p:cNvPr id="3" name="Rezervirano mjesto podnožja 2"/>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4097833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Kıyaslama</a:t>
            </a:r>
            <a:r>
              <a:rPr lang="hr-HR" dirty="0" smtClean="0"/>
              <a:t> proje</a:t>
            </a:r>
            <a:r>
              <a:rPr lang="tr-TR" dirty="0" smtClean="0"/>
              <a:t>leri</a:t>
            </a:r>
            <a:r>
              <a:rPr lang="hr-HR" dirty="0" smtClean="0"/>
              <a:t>: </a:t>
            </a:r>
            <a:r>
              <a:rPr lang="tr-TR" dirty="0" smtClean="0"/>
              <a:t>Kütüphane Sıralaması – Avrupa</a:t>
            </a:r>
            <a:r>
              <a:rPr lang="hr-HR" dirty="0" smtClean="0"/>
              <a:t> (LRE)</a:t>
            </a:r>
            <a:endParaRPr lang="hr-HR" dirty="0"/>
          </a:p>
        </p:txBody>
      </p:sp>
      <p:sp>
        <p:nvSpPr>
          <p:cNvPr id="3" name="Content Placeholder 2"/>
          <p:cNvSpPr>
            <a:spLocks noGrp="1"/>
          </p:cNvSpPr>
          <p:nvPr>
            <p:ph idx="1"/>
          </p:nvPr>
        </p:nvSpPr>
        <p:spPr/>
        <p:txBody>
          <a:bodyPr/>
          <a:lstStyle/>
          <a:p>
            <a:r>
              <a:rPr lang="tr-TR" dirty="0" smtClean="0"/>
              <a:t>2014’den itibaren</a:t>
            </a:r>
            <a:r>
              <a:rPr lang="hr-HR" dirty="0" smtClean="0"/>
              <a:t>(pilot-proje)</a:t>
            </a:r>
          </a:p>
          <a:p>
            <a:r>
              <a:rPr lang="tr-TR" dirty="0" smtClean="0"/>
              <a:t>Yaklaşık 30 halk kütüphanesi değerlendirilmiş </a:t>
            </a:r>
            <a:endParaRPr lang="hr-HR" dirty="0" smtClean="0"/>
          </a:p>
          <a:p>
            <a:r>
              <a:rPr lang="tr-TR" dirty="0" smtClean="0"/>
              <a:t>Yıldız</a:t>
            </a:r>
            <a:r>
              <a:rPr lang="hr-HR" dirty="0" smtClean="0"/>
              <a:t>-s</a:t>
            </a:r>
            <a:r>
              <a:rPr lang="tr-TR" dirty="0" smtClean="0"/>
              <a:t>istemi</a:t>
            </a:r>
            <a:r>
              <a:rPr lang="hr-HR" dirty="0" smtClean="0"/>
              <a:t> (1-6)</a:t>
            </a:r>
          </a:p>
          <a:p>
            <a:r>
              <a:rPr lang="tr-TR" dirty="0" smtClean="0"/>
              <a:t>Kullanıcı merkezli yaklaşım</a:t>
            </a:r>
            <a:endParaRPr lang="hr-HR" dirty="0" smtClean="0"/>
          </a:p>
          <a:p>
            <a:r>
              <a:rPr lang="tr-TR" dirty="0" smtClean="0"/>
              <a:t>Ölçümler</a:t>
            </a:r>
            <a:r>
              <a:rPr lang="hr-HR" dirty="0" smtClean="0"/>
              <a:t>: </a:t>
            </a:r>
          </a:p>
          <a:p>
            <a:pPr lvl="1"/>
            <a:r>
              <a:rPr lang="tr-TR" dirty="0" smtClean="0"/>
              <a:t>Kullanıcılarla iletişim, kütüphane pazarlama, konum, görünürlük ve ulaşılabilirlik, hizmetler, bina, koleksiyon seçimi (ifade özgürlüğü açısından)</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637879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04276" y="89849"/>
            <a:ext cx="2894501" cy="6153635"/>
          </a:xfrm>
          <a:prstGeom prst="rect">
            <a:avLst/>
          </a:prstGeom>
        </p:spPr>
      </p:pic>
      <p:sp>
        <p:nvSpPr>
          <p:cNvPr id="6" name="TextBox 5"/>
          <p:cNvSpPr txBox="1"/>
          <p:nvPr/>
        </p:nvSpPr>
        <p:spPr>
          <a:xfrm>
            <a:off x="791309" y="1178169"/>
            <a:ext cx="33147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400" dirty="0" smtClean="0"/>
              <a:t>Değerlendirme kriterleri</a:t>
            </a:r>
            <a:endParaRPr lang="hr-HR" sz="2400"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553639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Terminolo</a:t>
            </a:r>
            <a:r>
              <a:rPr lang="tr-TR" dirty="0" smtClean="0"/>
              <a:t>ji</a:t>
            </a:r>
            <a:r>
              <a:rPr lang="hr-HR" dirty="0" smtClean="0"/>
              <a:t/>
            </a:r>
            <a:br>
              <a:rPr lang="hr-HR" dirty="0" smtClean="0"/>
            </a:br>
            <a:endParaRPr lang="hr-HR" dirty="0"/>
          </a:p>
        </p:txBody>
      </p:sp>
      <p:sp>
        <p:nvSpPr>
          <p:cNvPr id="3" name="Content Placeholder 2"/>
          <p:cNvSpPr>
            <a:spLocks noGrp="1"/>
          </p:cNvSpPr>
          <p:nvPr>
            <p:ph idx="1"/>
          </p:nvPr>
        </p:nvSpPr>
        <p:spPr/>
        <p:txBody>
          <a:bodyPr>
            <a:normAutofit fontScale="70000" lnSpcReduction="20000"/>
          </a:bodyPr>
          <a:lstStyle/>
          <a:p>
            <a:r>
              <a:rPr lang="tr-TR" b="1" dirty="0" smtClean="0"/>
              <a:t>Girdiler (inputs)</a:t>
            </a:r>
            <a:endParaRPr lang="hr-HR" b="1" dirty="0" smtClean="0"/>
          </a:p>
          <a:p>
            <a:pPr lvl="1"/>
            <a:r>
              <a:rPr lang="tr-TR" dirty="0" smtClean="0"/>
              <a:t>Program ve hizmetlerin sunulmasına katkıda bulunan kaynaklar </a:t>
            </a:r>
          </a:p>
          <a:p>
            <a:r>
              <a:rPr lang="tr-TR" b="1" dirty="0" smtClean="0"/>
              <a:t>Çıktılar (outputs)</a:t>
            </a:r>
            <a:endParaRPr lang="hr-HR" b="1" dirty="0" smtClean="0"/>
          </a:p>
          <a:p>
            <a:pPr lvl="1"/>
            <a:r>
              <a:rPr lang="tr-TR" dirty="0" smtClean="0"/>
              <a:t>Üretilen program ve hizmetler ve bunların kullanımı.</a:t>
            </a:r>
            <a:r>
              <a:rPr lang="hr-HR" dirty="0" smtClean="0"/>
              <a:t> </a:t>
            </a:r>
            <a:r>
              <a:rPr lang="tr-TR" b="1" dirty="0" smtClean="0"/>
              <a:t>İlemler</a:t>
            </a:r>
            <a:r>
              <a:rPr lang="hr-HR" dirty="0" smtClean="0"/>
              <a:t> </a:t>
            </a:r>
            <a:r>
              <a:rPr lang="tr-TR" dirty="0" smtClean="0"/>
              <a:t>girdileri çıktılara dönüştürür</a:t>
            </a:r>
            <a:r>
              <a:rPr lang="hr-HR" dirty="0" smtClean="0"/>
              <a:t>. </a:t>
            </a:r>
          </a:p>
          <a:p>
            <a:r>
              <a:rPr lang="tr-TR" b="1" dirty="0" smtClean="0"/>
              <a:t>Sonuçlar (</a:t>
            </a:r>
            <a:r>
              <a:rPr lang="tr-TR" b="1" dirty="0"/>
              <a:t>o</a:t>
            </a:r>
            <a:r>
              <a:rPr lang="hr-HR" b="1" dirty="0" smtClean="0"/>
              <a:t>utcomes</a:t>
            </a:r>
            <a:r>
              <a:rPr lang="tr-TR" b="1" dirty="0" smtClean="0"/>
              <a:t>)</a:t>
            </a:r>
            <a:endParaRPr lang="hr-HR" b="1" dirty="0" smtClean="0"/>
          </a:p>
          <a:p>
            <a:pPr lvl="1"/>
            <a:r>
              <a:rPr lang="tr-TR" dirty="0" smtClean="0"/>
              <a:t>Kütüphanenin birey veya toplum üzerindeki etkisi</a:t>
            </a:r>
            <a:endParaRPr lang="hr-HR" dirty="0" smtClean="0"/>
          </a:p>
          <a:p>
            <a:r>
              <a:rPr lang="hr-HR" b="1" dirty="0" smtClean="0"/>
              <a:t>Performan</a:t>
            </a:r>
            <a:r>
              <a:rPr lang="tr-TR" b="1" dirty="0" smtClean="0"/>
              <a:t>s göstergesi/ölçümü </a:t>
            </a:r>
            <a:r>
              <a:rPr lang="hr-HR" b="1" dirty="0" smtClean="0"/>
              <a:t> </a:t>
            </a:r>
            <a:endParaRPr lang="hr-HR" b="1" dirty="0"/>
          </a:p>
          <a:p>
            <a:pPr lvl="1"/>
            <a:r>
              <a:rPr lang="tr-TR" dirty="0" smtClean="0"/>
              <a:t>Kütüphanenin amaçlarını gerçekleştirmesine yönelik performansını değerlendiren nicel yorumlar/beyanlar</a:t>
            </a:r>
            <a:endParaRPr lang="hr-HR" dirty="0" smtClean="0"/>
          </a:p>
          <a:p>
            <a:r>
              <a:rPr lang="tr-TR" b="1" dirty="0" smtClean="0"/>
              <a:t>Kıyaslama (</a:t>
            </a:r>
            <a:r>
              <a:rPr lang="tr-TR" b="1" dirty="0"/>
              <a:t>b</a:t>
            </a:r>
            <a:r>
              <a:rPr lang="hr-HR" b="1" dirty="0" smtClean="0"/>
              <a:t>enchmarking</a:t>
            </a:r>
            <a:r>
              <a:rPr lang="tr-TR" b="1" dirty="0" smtClean="0"/>
              <a:t>)</a:t>
            </a:r>
            <a:endParaRPr lang="hr-HR" b="1" dirty="0" smtClean="0"/>
          </a:p>
          <a:p>
            <a:pPr lvl="1"/>
            <a:r>
              <a:rPr lang="tr-TR" dirty="0" smtClean="0"/>
              <a:t>İlerleme standardı olan ölçülebilir performans hedefleri (veya iyi uygulamalar)</a:t>
            </a:r>
            <a:endParaRPr lang="hr-HR" dirty="0" smtClean="0"/>
          </a:p>
          <a:p>
            <a:r>
              <a:rPr lang="tr-TR" b="1" dirty="0" smtClean="0"/>
              <a:t>Yeterlik/verimlilik</a:t>
            </a:r>
            <a:endParaRPr lang="hr-HR" b="1" dirty="0" smtClean="0"/>
          </a:p>
          <a:p>
            <a:r>
              <a:rPr lang="hr-HR" b="1" dirty="0" smtClean="0"/>
              <a:t>E</a:t>
            </a:r>
            <a:r>
              <a:rPr lang="tr-TR" b="1" dirty="0" smtClean="0"/>
              <a:t>tkililik</a:t>
            </a:r>
            <a:r>
              <a:rPr lang="hr-HR" b="1" dirty="0" smtClean="0"/>
              <a:t> </a:t>
            </a:r>
          </a:p>
          <a:p>
            <a:endParaRPr lang="hr-HR" dirty="0"/>
          </a:p>
          <a:p>
            <a:r>
              <a:rPr lang="tr-TR" dirty="0" smtClean="0"/>
              <a:t>Ölçübilim ve ölçüler</a:t>
            </a:r>
            <a:r>
              <a:rPr lang="hr-HR" dirty="0" smtClean="0"/>
              <a:t> – </a:t>
            </a:r>
            <a:r>
              <a:rPr lang="tr-TR" dirty="0" smtClean="0"/>
              <a:t>birbirlerinin yerine kullanılır, genellikle nicelleştirilebilirdir</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592513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33" y="3564"/>
            <a:ext cx="6759129" cy="6353373"/>
          </a:xfrm>
          <a:prstGeom prst="rect">
            <a:avLst/>
          </a:prstGeom>
        </p:spPr>
      </p:pic>
      <p:pic>
        <p:nvPicPr>
          <p:cNvPr id="3" name="Picture 2"/>
          <p:cNvPicPr>
            <a:picLocks noChangeAspect="1"/>
          </p:cNvPicPr>
          <p:nvPr/>
        </p:nvPicPr>
        <p:blipFill>
          <a:blip r:embed="rId3"/>
          <a:stretch>
            <a:fillRect/>
          </a:stretch>
        </p:blipFill>
        <p:spPr>
          <a:xfrm>
            <a:off x="3923072" y="1447800"/>
            <a:ext cx="6538452" cy="4766188"/>
          </a:xfrm>
          <a:prstGeom prst="rect">
            <a:avLst/>
          </a:prstGeom>
        </p:spPr>
      </p:pic>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630181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Ders hazırlayanın iletişim adresi</a:t>
            </a:r>
            <a:endParaRPr lang="en-US" dirty="0"/>
          </a:p>
        </p:txBody>
      </p:sp>
      <p:graphicFrame>
        <p:nvGraphicFramePr>
          <p:cNvPr id="4" name="Content Placeholder 3" descr="Instructor Contact Information"/>
          <p:cNvGraphicFramePr>
            <a:graphicFrameLocks noGrp="1"/>
          </p:cNvGraphicFramePr>
          <p:nvPr>
            <p:ph idx="1"/>
            <p:extLst>
              <p:ext uri="{D42A27DB-BD31-4B8C-83A1-F6EECF244321}">
                <p14:modId xmlns:p14="http://schemas.microsoft.com/office/powerpoint/2010/main" val="3891893029"/>
              </p:ext>
            </p:extLst>
          </p:nvPr>
        </p:nvGraphicFramePr>
        <p:xfrm>
          <a:off x="1103313" y="1998046"/>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podnožja 2"/>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55739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083733" y="970844"/>
            <a:ext cx="4267200"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2400" b="1" dirty="0" smtClean="0">
                <a:solidFill>
                  <a:srgbClr val="FF0000"/>
                </a:solidFill>
              </a:rPr>
              <a:t>A</a:t>
            </a:r>
            <a:r>
              <a:rPr lang="tr-TR" sz="2400" b="1" dirty="0" smtClean="0">
                <a:solidFill>
                  <a:srgbClr val="FF0000"/>
                </a:solidFill>
              </a:rPr>
              <a:t> Kütüphanesi</a:t>
            </a:r>
            <a:endParaRPr lang="hr-HR" sz="2400" b="1" dirty="0" smtClean="0">
              <a:solidFill>
                <a:srgbClr val="FF0000"/>
              </a:solidFill>
            </a:endParaRPr>
          </a:p>
          <a:p>
            <a:r>
              <a:rPr lang="tr-TR" sz="2400" dirty="0" smtClean="0"/>
              <a:t>Ödünç verme</a:t>
            </a:r>
            <a:r>
              <a:rPr lang="hr-HR" sz="2400" dirty="0" smtClean="0"/>
              <a:t>: </a:t>
            </a:r>
            <a:r>
              <a:rPr lang="tr-TR" sz="2400" dirty="0" smtClean="0"/>
              <a:t>yılda </a:t>
            </a:r>
            <a:r>
              <a:rPr lang="hr-HR" sz="2400" dirty="0" smtClean="0"/>
              <a:t>10.000 </a:t>
            </a:r>
            <a:r>
              <a:rPr lang="tr-TR" sz="2400" dirty="0" smtClean="0"/>
              <a:t>cilt</a:t>
            </a:r>
            <a:r>
              <a:rPr lang="hr-HR" sz="2400" dirty="0" smtClean="0"/>
              <a:t> </a:t>
            </a:r>
          </a:p>
          <a:p>
            <a:r>
              <a:rPr lang="tr-TR" sz="2400" dirty="0" smtClean="0"/>
              <a:t>Koleksiyon</a:t>
            </a:r>
            <a:r>
              <a:rPr lang="hr-HR" sz="2400" dirty="0" smtClean="0"/>
              <a:t>: 8.000 </a:t>
            </a:r>
            <a:r>
              <a:rPr lang="tr-TR" sz="2400" dirty="0" smtClean="0"/>
              <a:t>cilt</a:t>
            </a:r>
            <a:endParaRPr lang="hr-HR" sz="2400" dirty="0" smtClean="0"/>
          </a:p>
          <a:p>
            <a:r>
              <a:rPr lang="hr-HR" sz="2400" dirty="0" smtClean="0"/>
              <a:t>FTE: 2</a:t>
            </a:r>
            <a:endParaRPr lang="hr-HR" sz="2400" dirty="0"/>
          </a:p>
        </p:txBody>
      </p:sp>
      <p:sp>
        <p:nvSpPr>
          <p:cNvPr id="5" name="TextBox 4"/>
          <p:cNvSpPr txBox="1"/>
          <p:nvPr/>
        </p:nvSpPr>
        <p:spPr>
          <a:xfrm>
            <a:off x="1106311" y="3668888"/>
            <a:ext cx="4244622"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2400" b="1" dirty="0" smtClean="0">
                <a:solidFill>
                  <a:srgbClr val="FF0000"/>
                </a:solidFill>
              </a:rPr>
              <a:t>B</a:t>
            </a:r>
            <a:r>
              <a:rPr lang="tr-TR" sz="2400" b="1" dirty="0" smtClean="0">
                <a:solidFill>
                  <a:srgbClr val="FF0000"/>
                </a:solidFill>
              </a:rPr>
              <a:t> Kütüphanesi</a:t>
            </a:r>
            <a:endParaRPr lang="hr-HR" sz="2400" b="1" dirty="0" smtClean="0">
              <a:solidFill>
                <a:srgbClr val="FF0000"/>
              </a:solidFill>
            </a:endParaRPr>
          </a:p>
          <a:p>
            <a:r>
              <a:rPr lang="tr-TR" sz="2400" dirty="0" smtClean="0"/>
              <a:t>Ödünç verme</a:t>
            </a:r>
            <a:r>
              <a:rPr lang="hr-HR" sz="2400" dirty="0" smtClean="0"/>
              <a:t>: </a:t>
            </a:r>
            <a:r>
              <a:rPr lang="tr-TR" sz="2400" dirty="0" smtClean="0"/>
              <a:t>yılda </a:t>
            </a:r>
            <a:r>
              <a:rPr lang="hr-HR" sz="2400" dirty="0" smtClean="0"/>
              <a:t>36.000 </a:t>
            </a:r>
            <a:r>
              <a:rPr lang="tr-TR" sz="2400" dirty="0" smtClean="0"/>
              <a:t>cilt</a:t>
            </a:r>
            <a:endParaRPr lang="hr-HR" sz="2400" dirty="0"/>
          </a:p>
          <a:p>
            <a:r>
              <a:rPr lang="tr-TR" sz="2400" dirty="0" smtClean="0"/>
              <a:t>Koleksiyon</a:t>
            </a:r>
            <a:r>
              <a:rPr lang="hr-HR" sz="2400" dirty="0" smtClean="0"/>
              <a:t>: 50.000 </a:t>
            </a:r>
            <a:r>
              <a:rPr lang="tr-TR" sz="2400" dirty="0" smtClean="0"/>
              <a:t>cilt</a:t>
            </a:r>
            <a:endParaRPr lang="hr-HR" sz="2400" dirty="0" smtClean="0"/>
          </a:p>
          <a:p>
            <a:r>
              <a:rPr lang="hr-HR" sz="2400" dirty="0" smtClean="0"/>
              <a:t>FTE: 7</a:t>
            </a:r>
            <a:endParaRPr lang="hr-HR" sz="2400" dirty="0"/>
          </a:p>
        </p:txBody>
      </p:sp>
      <p:sp>
        <p:nvSpPr>
          <p:cNvPr id="6" name="TextBox 5"/>
          <p:cNvSpPr txBox="1"/>
          <p:nvPr/>
        </p:nvSpPr>
        <p:spPr>
          <a:xfrm>
            <a:off x="5949244" y="1162756"/>
            <a:ext cx="4583289" cy="1077218"/>
          </a:xfrm>
          <a:prstGeom prst="rect">
            <a:avLst/>
          </a:prstGeom>
          <a:noFill/>
        </p:spPr>
        <p:txBody>
          <a:bodyPr wrap="square" rtlCol="0">
            <a:spAutoFit/>
          </a:bodyPr>
          <a:lstStyle/>
          <a:p>
            <a:r>
              <a:rPr lang="tr-TR" sz="3200" dirty="0" smtClean="0"/>
              <a:t>Hangisinin iş yükü daha fazladır? </a:t>
            </a:r>
            <a:endParaRPr lang="hr-HR" sz="3200" dirty="0"/>
          </a:p>
        </p:txBody>
      </p:sp>
      <p:sp>
        <p:nvSpPr>
          <p:cNvPr id="7" name="TextBox 6"/>
          <p:cNvSpPr txBox="1"/>
          <p:nvPr/>
        </p:nvSpPr>
        <p:spPr>
          <a:xfrm>
            <a:off x="6389511" y="3578578"/>
            <a:ext cx="5418667"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hr-HR" sz="2000" b="1" dirty="0" smtClean="0"/>
              <a:t>Performan</a:t>
            </a:r>
            <a:r>
              <a:rPr lang="tr-TR" sz="2000" b="1" dirty="0" smtClean="0"/>
              <a:t>s</a:t>
            </a:r>
            <a:r>
              <a:rPr lang="hr-HR" sz="2000" b="1" dirty="0" smtClean="0"/>
              <a:t> </a:t>
            </a:r>
            <a:r>
              <a:rPr lang="tr-TR" sz="2000" b="1" dirty="0" smtClean="0"/>
              <a:t>göstergeleri</a:t>
            </a:r>
            <a:r>
              <a:rPr lang="hr-HR" sz="2000" dirty="0" smtClean="0"/>
              <a:t>:	  A	 B </a:t>
            </a:r>
          </a:p>
          <a:p>
            <a:r>
              <a:rPr lang="tr-TR" sz="2000" dirty="0" smtClean="0"/>
              <a:t>Ödünç verme</a:t>
            </a:r>
            <a:r>
              <a:rPr lang="hr-HR" sz="2000" dirty="0" smtClean="0"/>
              <a:t>/</a:t>
            </a:r>
            <a:r>
              <a:rPr lang="tr-TR" sz="2000" dirty="0" smtClean="0"/>
              <a:t>koleksiyon</a:t>
            </a:r>
            <a:r>
              <a:rPr lang="hr-HR" sz="2000" dirty="0" smtClean="0"/>
              <a:t>	1,25	0,72</a:t>
            </a:r>
          </a:p>
          <a:p>
            <a:r>
              <a:rPr lang="tr-TR" sz="2000" dirty="0" smtClean="0"/>
              <a:t>Ödünç verme</a:t>
            </a:r>
            <a:r>
              <a:rPr lang="hr-HR" sz="2000" dirty="0" smtClean="0"/>
              <a:t>/FTE		5.000	5.143</a:t>
            </a:r>
            <a:endParaRPr lang="hr-HR" sz="2000" dirty="0"/>
          </a:p>
        </p:txBody>
      </p:sp>
      <p:sp>
        <p:nvSpPr>
          <p:cNvPr id="2" name="Right Arrow 1">
            <a:hlinkClick r:id="rId2" action="ppaction://hlinksldjump"/>
          </p:cNvPr>
          <p:cNvSpPr/>
          <p:nvPr/>
        </p:nvSpPr>
        <p:spPr>
          <a:xfrm rot="10800000">
            <a:off x="8906933" y="59605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Rezervirano mjesto podnožja 2"/>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40802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188177" y="767645"/>
            <a:ext cx="6965245" cy="544764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hr-HR" sz="2400" dirty="0" smtClean="0">
                <a:solidFill>
                  <a:srgbClr val="FF0000"/>
                </a:solidFill>
              </a:rPr>
              <a:t>A</a:t>
            </a:r>
            <a:r>
              <a:rPr lang="tr-TR" sz="2400" dirty="0" smtClean="0">
                <a:solidFill>
                  <a:srgbClr val="FF0000"/>
                </a:solidFill>
              </a:rPr>
              <a:t> Kütüphanesi</a:t>
            </a:r>
            <a:r>
              <a:rPr lang="hr-HR" sz="2400" dirty="0" smtClean="0">
                <a:solidFill>
                  <a:srgbClr val="FF0000"/>
                </a:solidFill>
              </a:rPr>
              <a:t>: </a:t>
            </a:r>
          </a:p>
          <a:p>
            <a:r>
              <a:rPr lang="tr-TR" sz="2400" dirty="0">
                <a:solidFill>
                  <a:schemeClr val="accent1">
                    <a:lumMod val="75000"/>
                  </a:schemeClr>
                </a:solidFill>
              </a:rPr>
              <a:t>K</a:t>
            </a:r>
            <a:r>
              <a:rPr lang="hr-HR" sz="2400" dirty="0" smtClean="0">
                <a:solidFill>
                  <a:schemeClr val="accent1">
                    <a:lumMod val="75000"/>
                  </a:schemeClr>
                </a:solidFill>
              </a:rPr>
              <a:t>atalog</a:t>
            </a:r>
            <a:r>
              <a:rPr lang="tr-TR" sz="2400" dirty="0" smtClean="0">
                <a:solidFill>
                  <a:schemeClr val="accent1">
                    <a:lumMod val="75000"/>
                  </a:schemeClr>
                </a:solidFill>
              </a:rPr>
              <a:t>lama bölümü</a:t>
            </a:r>
            <a:r>
              <a:rPr lang="hr-HR" sz="2400" dirty="0" smtClean="0">
                <a:solidFill>
                  <a:schemeClr val="accent1">
                    <a:lumMod val="75000"/>
                  </a:schemeClr>
                </a:solidFill>
              </a:rPr>
              <a:t>: 2 FTE </a:t>
            </a:r>
            <a:r>
              <a:rPr lang="tr-TR" sz="2400" dirty="0" smtClean="0">
                <a:solidFill>
                  <a:schemeClr val="accent1">
                    <a:lumMod val="75000"/>
                  </a:schemeClr>
                </a:solidFill>
              </a:rPr>
              <a:t>katalogcu</a:t>
            </a:r>
            <a:endParaRPr lang="hr-HR" sz="2400" dirty="0" smtClean="0">
              <a:solidFill>
                <a:schemeClr val="accent1">
                  <a:lumMod val="75000"/>
                </a:schemeClr>
              </a:solidFill>
            </a:endParaRPr>
          </a:p>
          <a:p>
            <a:r>
              <a:rPr lang="tr-TR" sz="2400" dirty="0" smtClean="0">
                <a:solidFill>
                  <a:schemeClr val="accent1">
                    <a:lumMod val="75000"/>
                  </a:schemeClr>
                </a:solidFill>
              </a:rPr>
              <a:t>Maaş</a:t>
            </a:r>
            <a:r>
              <a:rPr lang="hr-HR" sz="2400" dirty="0" smtClean="0">
                <a:solidFill>
                  <a:schemeClr val="accent1">
                    <a:lumMod val="75000"/>
                  </a:schemeClr>
                </a:solidFill>
              </a:rPr>
              <a:t>: 2.000 euro x 2 = 4000 euro</a:t>
            </a:r>
          </a:p>
          <a:p>
            <a:r>
              <a:rPr lang="tr-TR" sz="2400" dirty="0" smtClean="0"/>
              <a:t>Aylık kayıt sayısı</a:t>
            </a:r>
            <a:r>
              <a:rPr lang="hr-HR" sz="2400" dirty="0" smtClean="0"/>
              <a:t>: 100 </a:t>
            </a:r>
          </a:p>
          <a:p>
            <a:r>
              <a:rPr lang="tr-TR" sz="2400" dirty="0" smtClean="0"/>
              <a:t>Kayıt sayısı</a:t>
            </a:r>
            <a:r>
              <a:rPr lang="hr-HR" sz="2400" dirty="0" smtClean="0"/>
              <a:t>/FTE: 50</a:t>
            </a:r>
          </a:p>
          <a:p>
            <a:r>
              <a:rPr lang="tr-TR" sz="2400" dirty="0" smtClean="0"/>
              <a:t>Kayıt sayısı</a:t>
            </a:r>
            <a:r>
              <a:rPr lang="hr-HR" sz="2400" dirty="0" smtClean="0"/>
              <a:t>/</a:t>
            </a:r>
            <a:r>
              <a:rPr lang="tr-TR" sz="2400" dirty="0" smtClean="0"/>
              <a:t>maaş</a:t>
            </a:r>
            <a:r>
              <a:rPr lang="hr-HR" sz="2400" dirty="0" smtClean="0"/>
              <a:t>: 40 euro</a:t>
            </a:r>
          </a:p>
          <a:p>
            <a:endParaRPr lang="hr-HR" sz="2400" dirty="0"/>
          </a:p>
          <a:p>
            <a:r>
              <a:rPr lang="hr-HR" sz="2400" dirty="0" smtClean="0">
                <a:solidFill>
                  <a:srgbClr val="FF0000"/>
                </a:solidFill>
              </a:rPr>
              <a:t>B</a:t>
            </a:r>
            <a:r>
              <a:rPr lang="tr-TR" sz="2400" dirty="0" smtClean="0">
                <a:solidFill>
                  <a:srgbClr val="FF0000"/>
                </a:solidFill>
              </a:rPr>
              <a:t> Kütüphanesi</a:t>
            </a:r>
            <a:r>
              <a:rPr lang="hr-HR" sz="2400" dirty="0" smtClean="0">
                <a:solidFill>
                  <a:srgbClr val="FF0000"/>
                </a:solidFill>
              </a:rPr>
              <a:t>: </a:t>
            </a:r>
          </a:p>
          <a:p>
            <a:r>
              <a:rPr lang="tr-TR" sz="2400" dirty="0">
                <a:solidFill>
                  <a:schemeClr val="accent1">
                    <a:lumMod val="75000"/>
                  </a:schemeClr>
                </a:solidFill>
              </a:rPr>
              <a:t>K</a:t>
            </a:r>
            <a:r>
              <a:rPr lang="hr-HR" sz="2400" dirty="0" smtClean="0">
                <a:solidFill>
                  <a:schemeClr val="accent1">
                    <a:lumMod val="75000"/>
                  </a:schemeClr>
                </a:solidFill>
              </a:rPr>
              <a:t>atalog</a:t>
            </a:r>
            <a:r>
              <a:rPr lang="tr-TR" sz="2400" dirty="0" smtClean="0">
                <a:solidFill>
                  <a:schemeClr val="accent1">
                    <a:lumMod val="75000"/>
                  </a:schemeClr>
                </a:solidFill>
              </a:rPr>
              <a:t>lama</a:t>
            </a:r>
            <a:r>
              <a:rPr lang="hr-HR" sz="2400" dirty="0" smtClean="0">
                <a:solidFill>
                  <a:schemeClr val="accent1">
                    <a:lumMod val="75000"/>
                  </a:schemeClr>
                </a:solidFill>
              </a:rPr>
              <a:t> </a:t>
            </a:r>
            <a:r>
              <a:rPr lang="tr-TR" sz="2400" dirty="0" smtClean="0">
                <a:solidFill>
                  <a:schemeClr val="accent1">
                    <a:lumMod val="75000"/>
                  </a:schemeClr>
                </a:solidFill>
              </a:rPr>
              <a:t>bölümü</a:t>
            </a:r>
            <a:r>
              <a:rPr lang="hr-HR" sz="2400" dirty="0" smtClean="0">
                <a:solidFill>
                  <a:schemeClr val="accent1">
                    <a:lumMod val="75000"/>
                  </a:schemeClr>
                </a:solidFill>
              </a:rPr>
              <a:t>: </a:t>
            </a:r>
            <a:r>
              <a:rPr lang="hr-HR" sz="2400" dirty="0">
                <a:solidFill>
                  <a:schemeClr val="accent1">
                    <a:lumMod val="75000"/>
                  </a:schemeClr>
                </a:solidFill>
              </a:rPr>
              <a:t>2 FTE </a:t>
            </a:r>
            <a:r>
              <a:rPr lang="tr-TR" sz="2400" dirty="0" smtClean="0">
                <a:solidFill>
                  <a:schemeClr val="accent1">
                    <a:lumMod val="75000"/>
                  </a:schemeClr>
                </a:solidFill>
              </a:rPr>
              <a:t>katalogcu</a:t>
            </a:r>
            <a:endParaRPr lang="hr-HR" sz="2400" dirty="0">
              <a:solidFill>
                <a:schemeClr val="accent1">
                  <a:lumMod val="75000"/>
                </a:schemeClr>
              </a:solidFill>
            </a:endParaRPr>
          </a:p>
          <a:p>
            <a:r>
              <a:rPr lang="tr-TR" sz="2400" dirty="0" smtClean="0">
                <a:solidFill>
                  <a:schemeClr val="accent1">
                    <a:lumMod val="75000"/>
                  </a:schemeClr>
                </a:solidFill>
              </a:rPr>
              <a:t>Maaş</a:t>
            </a:r>
            <a:r>
              <a:rPr lang="hr-HR" sz="2400" dirty="0" smtClean="0">
                <a:solidFill>
                  <a:schemeClr val="accent1">
                    <a:lumMod val="75000"/>
                  </a:schemeClr>
                </a:solidFill>
              </a:rPr>
              <a:t>: </a:t>
            </a:r>
            <a:r>
              <a:rPr lang="hr-HR" sz="2400" dirty="0">
                <a:solidFill>
                  <a:schemeClr val="accent1">
                    <a:lumMod val="75000"/>
                  </a:schemeClr>
                </a:solidFill>
              </a:rPr>
              <a:t>2.000 euro x 2 = 4000 euro</a:t>
            </a:r>
          </a:p>
          <a:p>
            <a:r>
              <a:rPr lang="tr-TR" sz="2400" dirty="0" smtClean="0"/>
              <a:t>Aylık kayıt sayısı</a:t>
            </a:r>
            <a:r>
              <a:rPr lang="hr-HR" sz="2400" dirty="0" smtClean="0"/>
              <a:t>: 600 </a:t>
            </a:r>
            <a:endParaRPr lang="hr-HR" sz="2400" dirty="0"/>
          </a:p>
          <a:p>
            <a:r>
              <a:rPr lang="tr-TR" sz="2400" dirty="0" smtClean="0"/>
              <a:t>Kayıt sayısı</a:t>
            </a:r>
            <a:r>
              <a:rPr lang="hr-HR" sz="2400" dirty="0" smtClean="0"/>
              <a:t>/FTE</a:t>
            </a:r>
            <a:r>
              <a:rPr lang="hr-HR" sz="2400" dirty="0"/>
              <a:t>: </a:t>
            </a:r>
            <a:r>
              <a:rPr lang="hr-HR" sz="2400" dirty="0" smtClean="0"/>
              <a:t>300</a:t>
            </a:r>
            <a:endParaRPr lang="hr-HR" sz="2400" dirty="0"/>
          </a:p>
          <a:p>
            <a:r>
              <a:rPr lang="tr-TR" sz="2400" dirty="0" smtClean="0"/>
              <a:t>Kayıt sayısı</a:t>
            </a:r>
            <a:r>
              <a:rPr lang="hr-HR" sz="2400" dirty="0" smtClean="0"/>
              <a:t>/</a:t>
            </a:r>
            <a:r>
              <a:rPr lang="tr-TR" sz="2400" dirty="0" smtClean="0"/>
              <a:t>maaş</a:t>
            </a:r>
            <a:r>
              <a:rPr lang="hr-HR" sz="2400" dirty="0" smtClean="0"/>
              <a:t>: 6,66 </a:t>
            </a:r>
            <a:r>
              <a:rPr lang="hr-HR" sz="2400" dirty="0"/>
              <a:t>euro</a:t>
            </a:r>
          </a:p>
          <a:p>
            <a:endParaRPr lang="hr-HR" dirty="0" smtClean="0"/>
          </a:p>
          <a:p>
            <a:endParaRPr lang="hr-HR" dirty="0"/>
          </a:p>
        </p:txBody>
      </p:sp>
      <p:sp>
        <p:nvSpPr>
          <p:cNvPr id="3" name="TextBox 2"/>
          <p:cNvSpPr txBox="1"/>
          <p:nvPr/>
        </p:nvSpPr>
        <p:spPr>
          <a:xfrm>
            <a:off x="293511" y="1332089"/>
            <a:ext cx="2731911" cy="2062103"/>
          </a:xfrm>
          <a:prstGeom prst="rect">
            <a:avLst/>
          </a:prstGeom>
          <a:noFill/>
        </p:spPr>
        <p:txBody>
          <a:bodyPr wrap="square" rtlCol="0">
            <a:spAutoFit/>
          </a:bodyPr>
          <a:lstStyle/>
          <a:p>
            <a:r>
              <a:rPr lang="tr-TR" sz="3200" b="1" dirty="0" smtClean="0"/>
              <a:t>Hangisi daha yeterli/verimli</a:t>
            </a:r>
            <a:r>
              <a:rPr lang="hr-HR" sz="3200" b="1" dirty="0" smtClean="0"/>
              <a:t>?</a:t>
            </a:r>
            <a:endParaRPr lang="hr-HR" sz="3200" b="1" dirty="0"/>
          </a:p>
        </p:txBody>
      </p:sp>
      <p:sp>
        <p:nvSpPr>
          <p:cNvPr id="4" name="Right Arrow 3">
            <a:hlinkClick r:id="rId3" action="ppaction://hlinksldjump"/>
          </p:cNvPr>
          <p:cNvSpPr/>
          <p:nvPr/>
        </p:nvSpPr>
        <p:spPr>
          <a:xfrm rot="10800000">
            <a:off x="11006667" y="59729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61445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1772816"/>
            <a:ext cx="8229600" cy="1143000"/>
          </a:xfrm>
        </p:spPr>
        <p:txBody>
          <a:bodyPr/>
          <a:lstStyle/>
          <a:p>
            <a:r>
              <a:rPr lang="tr-TR" dirty="0" smtClean="0"/>
              <a:t>Bir kütüphanede neler değerlendirilebilir? </a:t>
            </a:r>
            <a:endParaRPr lang="en-US"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990741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a:defRPr/>
            </a:pPr>
            <a:r>
              <a:rPr lang="en-US" sz="3600" dirty="0">
                <a:latin typeface="Arial" charset="0"/>
              </a:rPr>
              <a:t/>
            </a:r>
            <a:br>
              <a:rPr lang="en-US" sz="3600" dirty="0">
                <a:latin typeface="Arial" charset="0"/>
              </a:rPr>
            </a:br>
            <a:r>
              <a:rPr lang="tr-TR" sz="3600" dirty="0" smtClean="0">
                <a:latin typeface="Arial" charset="0"/>
              </a:rPr>
              <a:t>Kompleks bir sistem olarak kütüphane </a:t>
            </a:r>
            <a:r>
              <a:rPr lang="lv-LV" sz="3600" dirty="0">
                <a:latin typeface="Arial" charset="0"/>
              </a:rPr>
              <a:t/>
            </a:r>
            <a:br>
              <a:rPr lang="lv-LV" sz="3600" dirty="0">
                <a:latin typeface="Arial" charset="0"/>
              </a:rPr>
            </a:br>
            <a:endParaRPr lang="lv-LV" sz="3600" dirty="0">
              <a:latin typeface="+mn-lt"/>
            </a:endParaRPr>
          </a:p>
        </p:txBody>
      </p:sp>
      <p:sp>
        <p:nvSpPr>
          <p:cNvPr id="23555" name="Content Placeholder 2"/>
          <p:cNvSpPr>
            <a:spLocks noGrp="1"/>
          </p:cNvSpPr>
          <p:nvPr>
            <p:ph idx="1"/>
          </p:nvPr>
        </p:nvSpPr>
        <p:spPr/>
        <p:txBody>
          <a:bodyPr>
            <a:normAutofit/>
          </a:bodyPr>
          <a:lstStyle/>
          <a:p>
            <a:pPr marL="457200" lvl="1" indent="0">
              <a:buNone/>
            </a:pPr>
            <a:r>
              <a:rPr lang="tr-TR" dirty="0" smtClean="0">
                <a:latin typeface="Arial" charset="0"/>
              </a:rPr>
              <a:t>Değerlendirme (ölçüm) kütüphanenin bakışına bağlıdır </a:t>
            </a:r>
            <a:endParaRPr lang="en-US" dirty="0" smtClean="0">
              <a:latin typeface="Arial" charset="0"/>
            </a:endParaRPr>
          </a:p>
          <a:p>
            <a:pPr lvl="2">
              <a:buFontTx/>
              <a:buChar char="-"/>
            </a:pPr>
            <a:r>
              <a:rPr lang="tr-TR" dirty="0" smtClean="0">
                <a:latin typeface="Arial" charset="0"/>
              </a:rPr>
              <a:t>Kurumlar</a:t>
            </a:r>
            <a:r>
              <a:rPr lang="en-US" dirty="0" smtClean="0">
                <a:latin typeface="Arial" charset="0"/>
              </a:rPr>
              <a:t> </a:t>
            </a:r>
          </a:p>
          <a:p>
            <a:pPr lvl="2">
              <a:buFontTx/>
              <a:buChar char="-"/>
            </a:pPr>
            <a:r>
              <a:rPr lang="tr-TR" dirty="0" smtClean="0">
                <a:latin typeface="Arial" charset="0"/>
              </a:rPr>
              <a:t>Bilgi sistemleri</a:t>
            </a:r>
            <a:endParaRPr lang="en-US" dirty="0">
              <a:latin typeface="Arial" charset="0"/>
            </a:endParaRPr>
          </a:p>
          <a:p>
            <a:pPr lvl="2">
              <a:buFontTx/>
              <a:buChar char="-"/>
            </a:pPr>
            <a:r>
              <a:rPr lang="tr-TR" dirty="0" smtClean="0">
                <a:latin typeface="Arial" charset="0"/>
              </a:rPr>
              <a:t>Yeni teknolojiler </a:t>
            </a:r>
            <a:endParaRPr lang="en-US" dirty="0">
              <a:latin typeface="Arial" charset="0"/>
            </a:endParaRPr>
          </a:p>
          <a:p>
            <a:pPr lvl="2">
              <a:buFontTx/>
              <a:buChar char="-"/>
            </a:pPr>
            <a:r>
              <a:rPr lang="tr-TR" dirty="0" smtClean="0">
                <a:latin typeface="Arial" charset="0"/>
              </a:rPr>
              <a:t>Koleksiyonlar </a:t>
            </a:r>
            <a:endParaRPr lang="en-US" dirty="0">
              <a:latin typeface="Arial" charset="0"/>
            </a:endParaRPr>
          </a:p>
          <a:p>
            <a:pPr lvl="2">
              <a:buFontTx/>
              <a:buChar char="-"/>
            </a:pPr>
            <a:r>
              <a:rPr lang="tr-TR" dirty="0" smtClean="0">
                <a:latin typeface="Arial" charset="0"/>
              </a:rPr>
              <a:t>Yeni hizmetler </a:t>
            </a:r>
            <a:endParaRPr lang="en-US" dirty="0">
              <a:latin typeface="Arial" charset="0"/>
            </a:endParaRPr>
          </a:p>
          <a:p>
            <a:pPr marL="0" indent="0">
              <a:buNone/>
            </a:pPr>
            <a:r>
              <a:rPr lang="en-US" dirty="0">
                <a:latin typeface="Arial" charset="0"/>
              </a:rPr>
              <a:t>	</a:t>
            </a:r>
          </a:p>
        </p:txBody>
      </p:sp>
      <p:sp>
        <p:nvSpPr>
          <p:cNvPr id="23556"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lv-LV" smtClean="0">
                <a:solidFill>
                  <a:schemeClr val="bg1"/>
                </a:solidFill>
              </a:rPr>
              <a:t>Petr Balog, 2018</a:t>
            </a:r>
            <a:endParaRPr lang="lv-LV">
              <a:solidFill>
                <a:schemeClr val="bg1"/>
              </a:solidFill>
            </a:endParaRPr>
          </a:p>
        </p:txBody>
      </p:sp>
    </p:spTree>
    <p:extLst>
      <p:ext uri="{BB962C8B-B14F-4D97-AF65-F5344CB8AC3E}">
        <p14:creationId xmlns:p14="http://schemas.microsoft.com/office/powerpoint/2010/main" val="179113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lv-LV" sz="3600" dirty="0">
                <a:latin typeface="Arial" charset="0"/>
              </a:rPr>
              <a:t/>
            </a:r>
            <a:br>
              <a:rPr lang="lv-LV" sz="3600" dirty="0">
                <a:latin typeface="Arial" charset="0"/>
              </a:rPr>
            </a:br>
            <a:r>
              <a:rPr lang="tr-TR" sz="3600" dirty="0" smtClean="0">
                <a:latin typeface="Arial" charset="0"/>
              </a:rPr>
              <a:t>Ana/Temel kavramlar</a:t>
            </a:r>
            <a:r>
              <a:rPr lang="lv-LV" sz="3600" dirty="0">
                <a:latin typeface="Arial" charset="0"/>
              </a:rPr>
              <a:t/>
            </a:r>
            <a:br>
              <a:rPr lang="lv-LV" sz="3600" dirty="0">
                <a:latin typeface="Arial" charset="0"/>
              </a:rPr>
            </a:br>
            <a:endParaRPr lang="lv-LV" sz="3600" dirty="0">
              <a:latin typeface="Garamond" charset="0"/>
            </a:endParaRPr>
          </a:p>
        </p:txBody>
      </p:sp>
      <p:sp>
        <p:nvSpPr>
          <p:cNvPr id="36867"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lv-LV" smtClean="0">
                <a:solidFill>
                  <a:schemeClr val="bg1"/>
                </a:solidFill>
              </a:rPr>
              <a:t>Petr Balog, 2018</a:t>
            </a:r>
            <a:endParaRPr lang="lv-LV">
              <a:solidFill>
                <a:schemeClr val="bg1"/>
              </a:solidFill>
            </a:endParaRPr>
          </a:p>
        </p:txBody>
      </p:sp>
      <p:sp>
        <p:nvSpPr>
          <p:cNvPr id="36869" name="Content Placeholder 5"/>
          <p:cNvSpPr>
            <a:spLocks noGrp="1"/>
          </p:cNvSpPr>
          <p:nvPr>
            <p:ph idx="1"/>
          </p:nvPr>
        </p:nvSpPr>
        <p:spPr/>
        <p:txBody>
          <a:bodyPr>
            <a:normAutofit/>
          </a:bodyPr>
          <a:lstStyle/>
          <a:p>
            <a:pPr marL="0" indent="0">
              <a:buNone/>
            </a:pPr>
            <a:endParaRPr lang="lv-LV" sz="2400" dirty="0">
              <a:latin typeface="Arial" charset="0"/>
            </a:endParaRPr>
          </a:p>
          <a:p>
            <a:r>
              <a:rPr lang="tr-TR" dirty="0" smtClean="0">
                <a:latin typeface="Arial" charset="0"/>
              </a:rPr>
              <a:t>Kütüphaneler kompleks sistemlerdir. Şunları yapar: </a:t>
            </a:r>
            <a:endParaRPr lang="lv-LV" dirty="0" smtClean="0">
              <a:latin typeface="Arial" charset="0"/>
            </a:endParaRPr>
          </a:p>
          <a:p>
            <a:pPr lvl="1" eaLnBrk="1" hangingPunct="1"/>
            <a:r>
              <a:rPr lang="tr-TR" dirty="0" smtClean="0">
                <a:latin typeface="Arial" charset="0"/>
              </a:rPr>
              <a:t>Kullanıcıların bilgi gereksinimlerini karşılamalarına yardım</a:t>
            </a:r>
            <a:r>
              <a:rPr lang="en-US" dirty="0" smtClean="0">
                <a:latin typeface="Arial" charset="0"/>
              </a:rPr>
              <a:t> (</a:t>
            </a:r>
            <a:r>
              <a:rPr lang="tr-TR" b="1" dirty="0" smtClean="0">
                <a:latin typeface="Arial" charset="0"/>
              </a:rPr>
              <a:t>toplumlar</a:t>
            </a:r>
            <a:r>
              <a:rPr lang="en-US" dirty="0" smtClean="0">
                <a:latin typeface="Arial" charset="0"/>
              </a:rPr>
              <a:t>)</a:t>
            </a:r>
          </a:p>
          <a:p>
            <a:pPr lvl="1" eaLnBrk="1" hangingPunct="1"/>
            <a:r>
              <a:rPr lang="tr-TR" dirty="0" smtClean="0">
                <a:latin typeface="Arial" charset="0"/>
              </a:rPr>
              <a:t>Bilgi hizmetleri sağlar</a:t>
            </a:r>
            <a:r>
              <a:rPr lang="en-US" dirty="0" smtClean="0">
                <a:latin typeface="Arial" charset="0"/>
              </a:rPr>
              <a:t> </a:t>
            </a:r>
            <a:r>
              <a:rPr lang="en-US" dirty="0">
                <a:latin typeface="Arial" charset="0"/>
              </a:rPr>
              <a:t>(</a:t>
            </a:r>
            <a:r>
              <a:rPr lang="en-US" b="1" dirty="0" smtClean="0">
                <a:latin typeface="Arial" charset="0"/>
              </a:rPr>
              <a:t>s</a:t>
            </a:r>
            <a:r>
              <a:rPr lang="tr-TR" b="1" dirty="0" smtClean="0">
                <a:latin typeface="Arial" charset="0"/>
              </a:rPr>
              <a:t>enaryolar</a:t>
            </a:r>
            <a:r>
              <a:rPr lang="en-US" dirty="0" smtClean="0">
                <a:latin typeface="Arial" charset="0"/>
              </a:rPr>
              <a:t>)</a:t>
            </a:r>
            <a:endParaRPr lang="en-US" dirty="0">
              <a:latin typeface="Arial" charset="0"/>
            </a:endParaRPr>
          </a:p>
          <a:p>
            <a:pPr lvl="1" eaLnBrk="1" hangingPunct="1"/>
            <a:r>
              <a:rPr lang="tr-TR" dirty="0" smtClean="0">
                <a:latin typeface="Arial" charset="0"/>
              </a:rPr>
              <a:t>Bilgiyi kullanıma uygun şekilde düzenler</a:t>
            </a:r>
            <a:r>
              <a:rPr lang="en-US" dirty="0" smtClean="0">
                <a:latin typeface="Arial" charset="0"/>
              </a:rPr>
              <a:t> (</a:t>
            </a:r>
            <a:r>
              <a:rPr lang="tr-TR" b="1" dirty="0" smtClean="0">
                <a:latin typeface="Arial" charset="0"/>
              </a:rPr>
              <a:t>yapılar</a:t>
            </a:r>
            <a:r>
              <a:rPr lang="en-US" dirty="0" smtClean="0">
                <a:latin typeface="Arial" charset="0"/>
              </a:rPr>
              <a:t>)</a:t>
            </a:r>
            <a:endParaRPr lang="en-US" dirty="0">
              <a:latin typeface="Arial" charset="0"/>
            </a:endParaRPr>
          </a:p>
          <a:p>
            <a:pPr lvl="1" eaLnBrk="1" hangingPunct="1"/>
            <a:r>
              <a:rPr lang="tr-TR" dirty="0" smtClean="0">
                <a:latin typeface="Arial" charset="0"/>
              </a:rPr>
              <a:t>Bilgiyi kullanıma uygun şekilde sunar</a:t>
            </a:r>
            <a:r>
              <a:rPr lang="en-US" dirty="0" smtClean="0">
                <a:latin typeface="Arial" charset="0"/>
              </a:rPr>
              <a:t> (</a:t>
            </a:r>
            <a:r>
              <a:rPr lang="tr-TR" b="1" dirty="0" smtClean="0">
                <a:latin typeface="Arial" charset="0"/>
              </a:rPr>
              <a:t>mekanlar</a:t>
            </a:r>
            <a:r>
              <a:rPr lang="en-US" dirty="0" smtClean="0">
                <a:latin typeface="Arial" charset="0"/>
              </a:rPr>
              <a:t>)</a:t>
            </a:r>
            <a:endParaRPr lang="en-US" dirty="0">
              <a:latin typeface="Arial" charset="0"/>
            </a:endParaRPr>
          </a:p>
          <a:p>
            <a:pPr lvl="1" eaLnBrk="1" hangingPunct="1"/>
            <a:r>
              <a:rPr lang="tr-TR" dirty="0" smtClean="0">
                <a:latin typeface="Arial" charset="0"/>
              </a:rPr>
              <a:t>Bilgiyi kullanıcılara iletir</a:t>
            </a:r>
            <a:r>
              <a:rPr lang="en-US" dirty="0" smtClean="0">
                <a:latin typeface="Arial" charset="0"/>
              </a:rPr>
              <a:t> (</a:t>
            </a:r>
            <a:r>
              <a:rPr lang="tr-TR" b="1" dirty="0" smtClean="0">
                <a:latin typeface="Arial" charset="0"/>
              </a:rPr>
              <a:t>iletişim</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544266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alizado 1">
      <a:dk1>
        <a:sysClr val="windowText" lastClr="000000"/>
      </a:dk1>
      <a:lt1>
        <a:sysClr val="window" lastClr="FFFFFF"/>
      </a:lt1>
      <a:dk2>
        <a:srgbClr val="CB0F0F"/>
      </a:dk2>
      <a:lt2>
        <a:srgbClr val="EBEBEB"/>
      </a:lt2>
      <a:accent1>
        <a:srgbClr val="CB0F0F"/>
      </a:accent1>
      <a:accent2>
        <a:srgbClr val="FA731A"/>
      </a:accent2>
      <a:accent3>
        <a:srgbClr val="AB9281"/>
      </a:accent3>
      <a:accent4>
        <a:srgbClr val="A18CD0"/>
      </a:accent4>
      <a:accent5>
        <a:srgbClr val="8EBBD2"/>
      </a:accent5>
      <a:accent6>
        <a:srgbClr val="ACC995"/>
      </a:accent6>
      <a:hlink>
        <a:srgbClr val="2D78CC"/>
      </a:hlink>
      <a:folHlink>
        <a:srgbClr val="2D78C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847778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2012-07-18T23:36:00+00:00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1597963</Value>
    </PublishStatusLookup>
    <APAuthor xmlns="4873beb7-5857-4685-be1f-d57550cc96cc">
      <UserInfo>
        <DisplayName>REDMOND\v-alekha</DisplayName>
        <AccountId>2912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TP103039515</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AE737A-72D2-4F07-84A4-D46333E273A5}">
  <ds:schemaRefs>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www.w3.org/XML/1998/namespace"/>
    <ds:schemaRef ds:uri="4873beb7-5857-4685-be1f-d57550cc96cc"/>
    <ds:schemaRef ds:uri="http://purl.org/dc/dcmitype/"/>
    <ds:schemaRef ds:uri="http://purl.org/dc/terms/"/>
  </ds:schemaRefs>
</ds:datastoreItem>
</file>

<file path=customXml/itemProps2.xml><?xml version="1.0" encoding="utf-8"?>
<ds:datastoreItem xmlns:ds="http://schemas.openxmlformats.org/officeDocument/2006/customXml" ds:itemID="{CCEC0E97-8C84-410A-8286-2F18FF89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tf03039516</Template>
  <TotalTime>0</TotalTime>
  <Words>2184</Words>
  <Application>Microsoft Office PowerPoint</Application>
  <PresentationFormat>Široki zaslon</PresentationFormat>
  <Paragraphs>398</Paragraphs>
  <Slides>41</Slides>
  <Notes>8</Notes>
  <HiddenSlides>5</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41</vt:i4>
      </vt:variant>
    </vt:vector>
  </HeadingPairs>
  <TitlesOfParts>
    <vt:vector size="50" baseType="lpstr">
      <vt:lpstr>Century Gothic</vt:lpstr>
      <vt:lpstr>Calibri</vt:lpstr>
      <vt:lpstr>Raleway</vt:lpstr>
      <vt:lpstr>Arial</vt:lpstr>
      <vt:lpstr>Wingdings 3</vt:lpstr>
      <vt:lpstr>Garamond</vt:lpstr>
      <vt:lpstr>ＭＳ Ｐゴシック</vt:lpstr>
      <vt:lpstr>Fjalla One</vt:lpstr>
      <vt:lpstr>Ion</vt:lpstr>
      <vt:lpstr>Kütüphane ve Bilgi Hizmetlerinin Ölçümü</vt:lpstr>
      <vt:lpstr>PowerPoint prezentacija</vt:lpstr>
      <vt:lpstr>Performans ölçümünün gerekçeleri</vt:lpstr>
      <vt:lpstr>Terminoloji </vt:lpstr>
      <vt:lpstr>PowerPoint prezentacija</vt:lpstr>
      <vt:lpstr>PowerPoint prezentacija</vt:lpstr>
      <vt:lpstr>Bir kütüphanede neler değerlendirilebilir? </vt:lpstr>
      <vt:lpstr> Kompleks bir sistem olarak kütüphane  </vt:lpstr>
      <vt:lpstr> Ana/Temel kavramlar </vt:lpstr>
      <vt:lpstr>Değerlendirmenin altındaki unsurlar </vt:lpstr>
      <vt:lpstr>Kütüphane ölçümleri: girdiler</vt:lpstr>
      <vt:lpstr>Kütüphane ölçümleri: çıktılar</vt:lpstr>
      <vt:lpstr>Kütüphane ölçümleri: işlemler</vt:lpstr>
      <vt:lpstr>1995’den itibaren kullanılan iki temel kütüphane değerlendirme yaklaşımı   </vt:lpstr>
      <vt:lpstr>Sonuç-tabanlı ölçüm</vt:lpstr>
      <vt:lpstr>Etki</vt:lpstr>
      <vt:lpstr>PowerPoint prezentacija</vt:lpstr>
      <vt:lpstr>Sonuçlar*</vt:lpstr>
      <vt:lpstr>PowerPoint prezentacija</vt:lpstr>
      <vt:lpstr>Etki değerlendirme yöntemleri</vt:lpstr>
      <vt:lpstr>Economik etki</vt:lpstr>
      <vt:lpstr>PowerPoint prezentacija</vt:lpstr>
      <vt:lpstr>Yatırım karlılığı (yatırımın geri dönüşü)</vt:lpstr>
      <vt:lpstr>Kütüphanelerin etkilerinin hesaplanmasındaki güçlükler </vt:lpstr>
      <vt:lpstr>Nitelik</vt:lpstr>
      <vt:lpstr>Kaliteye karşılık Memnuniyet </vt:lpstr>
      <vt:lpstr>Hizmet kalitesinin diğer boyutları </vt:lpstr>
      <vt:lpstr>Devam...</vt:lpstr>
      <vt:lpstr>Kıyaslama</vt:lpstr>
      <vt:lpstr>Kıyaslama</vt:lpstr>
      <vt:lpstr>PowerPoint prezentacija</vt:lpstr>
      <vt:lpstr>Kıyaslama projeleri: Bibliotheksindex (BIX)</vt:lpstr>
      <vt:lpstr>PowerPoint prezentacija</vt:lpstr>
      <vt:lpstr>PowerPoint prezentacija</vt:lpstr>
      <vt:lpstr>Kıyaslama projeleri: Amerika’nın Yıldız Kütüphaneleri</vt:lpstr>
      <vt:lpstr>PowerPoint prezentacija</vt:lpstr>
      <vt:lpstr>PowerPoint prezentacija</vt:lpstr>
      <vt:lpstr>Kıyaslama projeleri: Kütüphane Sıralaması – Avrupa (LRE)</vt:lpstr>
      <vt:lpstr>PowerPoint prezentacija</vt:lpstr>
      <vt:lpstr>PowerPoint prezentacija</vt:lpstr>
      <vt:lpstr>Ders hazırlayanın iletişim adresi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2017-08-11T19:24:45Z</dcterms:created>
  <dcterms:modified xsi:type="dcterms:W3CDTF">2018-11-13T18:41:09Z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