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46"/>
  </p:notesMasterIdLst>
  <p:handoutMasterIdLst>
    <p:handoutMasterId r:id="rId47"/>
  </p:handoutMasterIdLst>
  <p:sldIdLst>
    <p:sldId id="256" r:id="rId5"/>
    <p:sldId id="277" r:id="rId6"/>
    <p:sldId id="304" r:id="rId7"/>
    <p:sldId id="278" r:id="rId8"/>
    <p:sldId id="288" r:id="rId9"/>
    <p:sldId id="279" r:id="rId10"/>
    <p:sldId id="280" r:id="rId11"/>
    <p:sldId id="281" r:id="rId12"/>
    <p:sldId id="287" r:id="rId13"/>
    <p:sldId id="282" r:id="rId14"/>
    <p:sldId id="283" r:id="rId15"/>
    <p:sldId id="284" r:id="rId16"/>
    <p:sldId id="289" r:id="rId17"/>
    <p:sldId id="290" r:id="rId18"/>
    <p:sldId id="291" r:id="rId19"/>
    <p:sldId id="286" r:id="rId20"/>
    <p:sldId id="293" r:id="rId21"/>
    <p:sldId id="294" r:id="rId22"/>
    <p:sldId id="298" r:id="rId23"/>
    <p:sldId id="299" r:id="rId24"/>
    <p:sldId id="300" r:id="rId25"/>
    <p:sldId id="302" r:id="rId26"/>
    <p:sldId id="305" r:id="rId27"/>
    <p:sldId id="308" r:id="rId28"/>
    <p:sldId id="309" r:id="rId29"/>
    <p:sldId id="310" r:id="rId30"/>
    <p:sldId id="311" r:id="rId31"/>
    <p:sldId id="312" r:id="rId32"/>
    <p:sldId id="313" r:id="rId33"/>
    <p:sldId id="306" r:id="rId34"/>
    <p:sldId id="314" r:id="rId35"/>
    <p:sldId id="319" r:id="rId36"/>
    <p:sldId id="322" r:id="rId37"/>
    <p:sldId id="315" r:id="rId38"/>
    <p:sldId id="316" r:id="rId39"/>
    <p:sldId id="317" r:id="rId40"/>
    <p:sldId id="307" r:id="rId41"/>
    <p:sldId id="318" r:id="rId42"/>
    <p:sldId id="321" r:id="rId43"/>
    <p:sldId id="320" r:id="rId44"/>
    <p:sldId id="276" r:id="rId45"/>
  </p:sldIdLst>
  <p:sldSz cx="12192000" cy="6858000"/>
  <p:notesSz cx="7023100" cy="9309100"/>
  <p:embeddedFontLs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Wingdings 3" panose="05040102010807070707" pitchFamily="18" charset="2"/>
      <p:regular r:id="rId56"/>
    </p:embeddedFont>
    <p:embeddedFont>
      <p:font typeface="Raleway" panose="020B0604020202020204" charset="-18"/>
      <p:regular r:id="rId57"/>
      <p:bold r:id="rId58"/>
      <p:italic r:id="rId59"/>
      <p:boldItalic r:id="rId60"/>
    </p:embeddedFont>
    <p:embeddedFont>
      <p:font typeface="Fjalla One" panose="020B0604020202020204" charset="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1.xml"/><Relationship Id="rId61" Type="http://schemas.openxmlformats.org/officeDocument/2006/relationships/font" Target="fonts/font14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ableStyles" Target="tableStyle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sfaletar@ffos.hr" TargetMode="External"/><Relationship Id="rId1" Type="http://schemas.openxmlformats.org/officeDocument/2006/relationships/hyperlink" Target="mailto:taparacjelusic@ffos.hr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sfaletar@ffos.hr" TargetMode="External"/><Relationship Id="rId1" Type="http://schemas.openxmlformats.org/officeDocument/2006/relationships/hyperlink" Target="mailto:taparacjelusic@ffos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hr-HR" dirty="0" smtClean="0">
              <a:hlinkClick xmlns:r="http://schemas.openxmlformats.org/officeDocument/2006/relationships" r:id="rId1"/>
            </a:rPr>
            <a:t>taparacjelusic@ffos.hr</a:t>
          </a:r>
          <a:endParaRPr lang="hr-HR" dirty="0" smtClean="0"/>
        </a:p>
        <a:p>
          <a:r>
            <a:rPr lang="hr-HR" smtClean="0">
              <a:hlinkClick xmlns:r="http://schemas.openxmlformats.org/officeDocument/2006/relationships" r:id="rId2"/>
            </a:rPr>
            <a:t>sfaletar@ffos.hr</a:t>
          </a:r>
          <a:r>
            <a:rPr lang="hr-HR" smtClean="0"/>
            <a:t> </a:t>
          </a:r>
          <a:endParaRPr lang="en-US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800" kern="1200" dirty="0" smtClean="0">
              <a:hlinkClick xmlns:r="http://schemas.openxmlformats.org/officeDocument/2006/relationships" r:id="rId1"/>
            </a:rPr>
            <a:t>taparacjelusic@ffos.hr</a:t>
          </a:r>
          <a:endParaRPr lang="hr-HR" sz="4800" kern="1200" dirty="0" smtClean="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800" kern="1200" smtClean="0">
              <a:hlinkClick xmlns:r="http://schemas.openxmlformats.org/officeDocument/2006/relationships" r:id="rId2"/>
            </a:rPr>
            <a:t>sfaletar@ffos.hr</a:t>
          </a:r>
          <a:r>
            <a:rPr lang="hr-HR" sz="4800" kern="1200" smtClean="0"/>
            <a:t> </a:t>
          </a:r>
          <a:endParaRPr lang="en-US" sz="48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48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705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34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50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18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hr-H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57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36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ACAF3-B96C-4C6D-8EA9-9B0E88F1E485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56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99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179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b="1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80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877B-0A4F-47A9-BCAE-931F81F75793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72C8-E8B8-4C50-92A9-3E7A6AFF4C61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57BD-6F99-4608-A083-2D9998E48AEC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555-93E6-4059-8462-FABCCD09D21D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B76-6618-4764-AC92-A7CA1B74175D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514-8CC4-441A-AADB-DA9C6249C917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434B-0735-47EE-9740-1FE292DEBAA1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7EDB-05F6-48D1-8D96-E7C0E8790372}" type="datetime1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02E0-93E1-499A-9CFE-268FBB1C8FC4}" type="datetime1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91F4-A64B-4909-AA76-4B94A8DD6820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44EE-B261-4866-9D2C-5CAD13A5A3E5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208-E412-40AA-8F86-02F23A8E2BA1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3D28-74A7-4C21-BB0A-99D9EAD52920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90B2-B150-437A-96E5-387E7AFDCD5D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E25D-44C2-42E2-8729-E86C699F1756}" type="datetime1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054C-EE73-4DEB-A2D4-65680F10480D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11AE-F877-4855-80E3-ECC2DA0877B2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6460-6761-4868-9FCB-121B1E11CF77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CA92-218B-4CEB-98A9-DEBE6D199FD9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55A721-5F6E-4247-95DE-D32228362D69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GB" smtClean="0"/>
              <a:t>Faletar Tanackovic and Aparac-Jelusic,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informationr.net/ir/" TargetMode="External"/><Relationship Id="rId3" Type="http://schemas.openxmlformats.org/officeDocument/2006/relationships/hyperlink" Target="http://www.bib-info.de/verband/publikationen/fundgrube-internet.html?tx_ablinklist_pi1%5baction%5d=getviewdetailsforlink&amp;tx_ablinklist_pi1%5buid%5d=229&amp;tx_ablinklist_pi1%5bcategory_uid%5d=41&amp;cHash=62f3d02338" TargetMode="External"/><Relationship Id="rId7" Type="http://schemas.openxmlformats.org/officeDocument/2006/relationships/hyperlink" Target="http://www.bib-info.de/verband/publikationen/fundgrube-internet.html?tx_ablinklist_pi1%5baction%5d=getviewdetailsforlink&amp;tx_ablinklist_pi1%5buid%5d=248&amp;tx_ablinklist_pi1%5bcategory_uid%5d=41&amp;cHash=ddfe7d8328" TargetMode="External"/><Relationship Id="rId2" Type="http://schemas.openxmlformats.org/officeDocument/2006/relationships/hyperlink" Target="http://www.ariadne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-info.de/verband/publikationen/fundgrube-internet.html?tx_ablinklist_pi1%5baction%5d=getviewclickedlink&amp;tx_ablinklist_pi1%5buid%5d=240&amp;no_cache=1" TargetMode="External"/><Relationship Id="rId5" Type="http://schemas.openxmlformats.org/officeDocument/2006/relationships/hyperlink" Target="http://www.bib-info.de/verband/publikationen/fundgrube-internet.html?tx_ablinklist_pi1%5baction%5d=getviewdetailsforlink&amp;tx_ablinklist_pi1%5buid%5d=240&amp;tx_ablinklist_pi1%5bcategory_uid%5d=41&amp;cHash=4e369a7559" TargetMode="External"/><Relationship Id="rId10" Type="http://schemas.openxmlformats.org/officeDocument/2006/relationships/hyperlink" Target="http://www.bib-info.de/verband/publikationen/fundgrube-internet.html?tx_ablinklist_pi1%5baction%5d=getviewclickedlink&amp;tx_ablinklist_pi1%5buid%5d=285&amp;no_cache=1" TargetMode="External"/><Relationship Id="rId4" Type="http://schemas.openxmlformats.org/officeDocument/2006/relationships/hyperlink" Target="http://www.aib.it/aib/boll/boll.htm" TargetMode="External"/><Relationship Id="rId9" Type="http://schemas.openxmlformats.org/officeDocument/2006/relationships/hyperlink" Target="http://www.bib-info.de/verband/publikationen/fundgrube-internet.html?tx_ablinklist_pi1%5baction%5d=getviewdetailsforlink&amp;tx_ablinklist_pi1%5buid%5d=285&amp;tx_ablinklist_pi1%5bcategory_uid%5d=41&amp;cHash=a7c4425eb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800" dirty="0" err="1"/>
              <a:t>Information</a:t>
            </a:r>
            <a:r>
              <a:rPr lang="hr-HR" sz="4800" dirty="0"/>
              <a:t> </a:t>
            </a:r>
            <a:r>
              <a:rPr lang="hr-HR" sz="4800" dirty="0" err="1" smtClean="0"/>
              <a:t>institutions</a:t>
            </a:r>
            <a:r>
              <a:rPr lang="hr-HR" sz="4800" dirty="0" smtClean="0"/>
              <a:t> </a:t>
            </a:r>
            <a:r>
              <a:rPr lang="hr-HR" sz="4800" dirty="0" err="1" smtClean="0"/>
              <a:t>and</a:t>
            </a:r>
            <a:r>
              <a:rPr lang="hr-HR" sz="4800" dirty="0" smtClean="0"/>
              <a:t> </a:t>
            </a:r>
            <a:r>
              <a:rPr lang="hr-HR" sz="4800" dirty="0" err="1" smtClean="0"/>
              <a:t>Professions</a:t>
            </a:r>
            <a:r>
              <a:rPr lang="hr-HR" sz="4800" dirty="0" smtClean="0"/>
              <a:t>: </a:t>
            </a:r>
            <a:r>
              <a:rPr lang="hr-HR" sz="4800" dirty="0" err="1"/>
              <a:t>Social</a:t>
            </a:r>
            <a:r>
              <a:rPr lang="hr-HR" sz="4800" dirty="0"/>
              <a:t> </a:t>
            </a:r>
            <a:r>
              <a:rPr lang="hr-HR" sz="4800" dirty="0" err="1"/>
              <a:t>Roles</a:t>
            </a:r>
            <a:r>
              <a:rPr lang="hr-HR" sz="4800" dirty="0"/>
              <a:t> &amp; </a:t>
            </a:r>
            <a:r>
              <a:rPr lang="hr-HR" sz="4800" dirty="0" err="1" smtClean="0"/>
              <a:t>Values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Sanjica</a:t>
            </a:r>
            <a:r>
              <a:rPr lang="hr-HR" dirty="0" smtClean="0"/>
              <a:t> </a:t>
            </a:r>
            <a:r>
              <a:rPr lang="hr-HR" dirty="0" err="1" smtClean="0"/>
              <a:t>faletar</a:t>
            </a:r>
            <a:r>
              <a:rPr lang="hr-HR" dirty="0" smtClean="0"/>
              <a:t> </a:t>
            </a:r>
            <a:r>
              <a:rPr lang="hr-HR" dirty="0" err="1" smtClean="0"/>
              <a:t>tanackovic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tatjana </a:t>
            </a:r>
            <a:r>
              <a:rPr lang="hr-HR" dirty="0" err="1" smtClean="0"/>
              <a:t>Aparac-jelusic</a:t>
            </a:r>
            <a:r>
              <a:rPr lang="hr-HR" dirty="0" smtClean="0"/>
              <a:t> </a:t>
            </a:r>
            <a:r>
              <a:rPr lang="en-US" dirty="0" smtClean="0"/>
              <a:t>| </a:t>
            </a:r>
            <a:r>
              <a:rPr lang="hr-HR" dirty="0" smtClean="0"/>
              <a:t>AAIS – </a:t>
            </a:r>
            <a:r>
              <a:rPr lang="hr-HR" dirty="0" err="1" smtClean="0"/>
              <a:t>part</a:t>
            </a:r>
            <a:r>
              <a:rPr lang="hr-HR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Referral</a:t>
            </a:r>
            <a:r>
              <a:rPr lang="hr-HR" dirty="0" smtClean="0"/>
              <a:t> Centre</a:t>
            </a:r>
            <a:endParaRPr lang="en-GB" dirty="0"/>
          </a:p>
        </p:txBody>
      </p:sp>
      <p:pic>
        <p:nvPicPr>
          <p:cNvPr id="3074" name="Picture 2" descr="http://l.yimg.com/g/images/spaceout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125" y="414575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sadržaja 5"/>
          <p:cNvSpPr>
            <a:spLocks noGrp="1"/>
          </p:cNvSpPr>
          <p:nvPr>
            <p:ph sz="half" idx="4294967295"/>
          </p:nvPr>
        </p:nvSpPr>
        <p:spPr>
          <a:xfrm>
            <a:off x="766917" y="1769807"/>
            <a:ext cx="9842089" cy="4486532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r</a:t>
            </a:r>
            <a:r>
              <a:rPr lang="en-GB" dirty="0" err="1" smtClean="0"/>
              <a:t>eferral</a:t>
            </a:r>
            <a:r>
              <a:rPr lang="en-GB" dirty="0" smtClean="0"/>
              <a:t> </a:t>
            </a:r>
            <a:r>
              <a:rPr lang="en-GB" dirty="0"/>
              <a:t>is quite common among both facility-based and community-based </a:t>
            </a:r>
            <a:r>
              <a:rPr lang="en-GB" dirty="0" smtClean="0"/>
              <a:t>providers</a:t>
            </a:r>
            <a:endParaRPr lang="hr-HR" dirty="0"/>
          </a:p>
          <a:p>
            <a:r>
              <a:rPr lang="hr-HR" dirty="0" err="1" smtClean="0"/>
              <a:t>it</a:t>
            </a:r>
            <a:r>
              <a:rPr lang="en-GB" dirty="0" smtClean="0"/>
              <a:t> </a:t>
            </a:r>
            <a:r>
              <a:rPr lang="en-GB" dirty="0"/>
              <a:t>is most commonly understood as sending clients to </a:t>
            </a:r>
            <a:r>
              <a:rPr lang="en-GB" dirty="0" smtClean="0"/>
              <a:t>seek</a:t>
            </a:r>
            <a:r>
              <a:rPr lang="hr-HR" dirty="0" smtClean="0"/>
              <a:t> </a:t>
            </a:r>
            <a:r>
              <a:rPr lang="hr-HR" dirty="0"/>
              <a:t>for </a:t>
            </a:r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 smtClean="0"/>
              <a:t>needed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right</a:t>
            </a:r>
            <a:r>
              <a:rPr lang="hr-HR" dirty="0" smtClean="0"/>
              <a:t> place/</a:t>
            </a:r>
            <a:r>
              <a:rPr lang="hr-HR" dirty="0" err="1" smtClean="0"/>
              <a:t>person</a:t>
            </a:r>
            <a:endParaRPr lang="hr-HR" dirty="0" smtClean="0"/>
          </a:p>
          <a:p>
            <a:r>
              <a:rPr lang="hr-HR" dirty="0" err="1"/>
              <a:t>r</a:t>
            </a:r>
            <a:r>
              <a:rPr lang="hr-HR" dirty="0" err="1" smtClean="0"/>
              <a:t>eferral</a:t>
            </a:r>
            <a:r>
              <a:rPr lang="hr-HR" dirty="0" smtClean="0"/>
              <a:t> </a:t>
            </a:r>
            <a:r>
              <a:rPr lang="hr-HR" dirty="0" err="1" smtClean="0"/>
              <a:t>support</a:t>
            </a:r>
            <a:r>
              <a:rPr lang="hr-HR" dirty="0" smtClean="0"/>
              <a:t> </a:t>
            </a:r>
            <a:r>
              <a:rPr lang="hr-HR" dirty="0" err="1" smtClean="0"/>
              <a:t>include</a:t>
            </a:r>
            <a:r>
              <a:rPr lang="hr-HR" dirty="0" smtClean="0"/>
              <a:t>:</a:t>
            </a:r>
          </a:p>
          <a:p>
            <a:pPr lvl="1"/>
            <a:r>
              <a:rPr lang="en-GB" dirty="0" smtClean="0"/>
              <a:t>Specialist </a:t>
            </a:r>
            <a:r>
              <a:rPr lang="en-GB" dirty="0"/>
              <a:t>advice services </a:t>
            </a:r>
            <a:endParaRPr lang="hr-HR" dirty="0" smtClean="0"/>
          </a:p>
          <a:p>
            <a:pPr lvl="1"/>
            <a:r>
              <a:rPr lang="en-GB" dirty="0" smtClean="0"/>
              <a:t>Local </a:t>
            </a:r>
            <a:r>
              <a:rPr lang="en-GB" dirty="0"/>
              <a:t>expertise initiatives </a:t>
            </a:r>
            <a:endParaRPr lang="hr-HR" dirty="0"/>
          </a:p>
          <a:p>
            <a:pPr lvl="1"/>
            <a:r>
              <a:rPr lang="en-GB" dirty="0" smtClean="0"/>
              <a:t>Peer </a:t>
            </a:r>
            <a:r>
              <a:rPr lang="en-GB" dirty="0"/>
              <a:t>review and reflection </a:t>
            </a:r>
            <a:endParaRPr lang="hr-HR" dirty="0" smtClean="0"/>
          </a:p>
          <a:p>
            <a:r>
              <a:rPr lang="hr-HR" dirty="0" err="1"/>
              <a:t>e</a:t>
            </a:r>
            <a:r>
              <a:rPr lang="hr-HR" dirty="0" err="1" smtClean="0"/>
              <a:t>xamples</a:t>
            </a:r>
            <a:r>
              <a:rPr lang="hr-HR" dirty="0" smtClean="0"/>
              <a:t>: </a:t>
            </a:r>
          </a:p>
          <a:p>
            <a:pPr lvl="1"/>
            <a:r>
              <a:rPr lang="pl-PL" dirty="0" smtClean="0"/>
              <a:t>Referral centre for melanoma</a:t>
            </a:r>
            <a:endParaRPr lang="hr-HR" dirty="0" smtClean="0"/>
          </a:p>
          <a:p>
            <a:pPr lvl="1"/>
            <a:r>
              <a:rPr lang="hr-HR" dirty="0" err="1" smtClean="0"/>
              <a:t>Veterinary</a:t>
            </a:r>
            <a:r>
              <a:rPr lang="hr-HR" dirty="0" smtClean="0"/>
              <a:t> </a:t>
            </a:r>
            <a:r>
              <a:rPr lang="hr-HR" dirty="0" err="1" smtClean="0"/>
              <a:t>refrerral</a:t>
            </a:r>
            <a:r>
              <a:rPr lang="hr-HR" dirty="0" smtClean="0"/>
              <a:t> centre</a:t>
            </a:r>
          </a:p>
          <a:p>
            <a:pPr lvl="1"/>
            <a:r>
              <a:rPr lang="hr-HR" dirty="0" err="1" smtClean="0"/>
              <a:t>Referral</a:t>
            </a:r>
            <a:r>
              <a:rPr lang="hr-HR" dirty="0" smtClean="0"/>
              <a:t> centre for </a:t>
            </a:r>
            <a:r>
              <a:rPr lang="hr-HR" dirty="0" err="1" smtClean="0"/>
              <a:t>refugees</a:t>
            </a:r>
            <a:endParaRPr lang="hr-HR" dirty="0" smtClean="0"/>
          </a:p>
          <a:p>
            <a:pPr lvl="1"/>
            <a:r>
              <a:rPr lang="hr-HR" dirty="0" err="1" smtClean="0"/>
              <a:t>Referral</a:t>
            </a:r>
            <a:r>
              <a:rPr lang="hr-HR" dirty="0" smtClean="0"/>
              <a:t> centre at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national</a:t>
            </a:r>
            <a:r>
              <a:rPr lang="hr-HR" dirty="0" smtClean="0"/>
              <a:t> </a:t>
            </a:r>
            <a:r>
              <a:rPr lang="hr-HR" dirty="0" err="1" smtClean="0"/>
              <a:t>library</a:t>
            </a:r>
            <a:r>
              <a:rPr lang="hr-HR" dirty="0" smtClean="0"/>
              <a:t>…</a:t>
            </a:r>
          </a:p>
          <a:p>
            <a:pPr lvl="1"/>
            <a:endParaRPr lang="en-GB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Documentation</a:t>
            </a:r>
            <a:r>
              <a:rPr lang="hr-HR" dirty="0" smtClean="0"/>
              <a:t> centre</a:t>
            </a:r>
            <a:endParaRPr lang="en-GB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/>
              <a:t>UN </a:t>
            </a:r>
            <a:r>
              <a:rPr lang="hr-HR" dirty="0" err="1" smtClean="0"/>
              <a:t>Interregional</a:t>
            </a:r>
            <a:r>
              <a:rPr lang="hr-HR" dirty="0" smtClean="0"/>
              <a:t> </a:t>
            </a:r>
            <a:r>
              <a:rPr lang="hr-HR" dirty="0" err="1" smtClean="0"/>
              <a:t>Crime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Justice</a:t>
            </a:r>
            <a:r>
              <a:rPr lang="hr-HR" dirty="0" smtClean="0"/>
              <a:t> Research Institute</a:t>
            </a:r>
          </a:p>
          <a:p>
            <a:pPr lvl="1"/>
            <a:r>
              <a:rPr lang="en-GB" dirty="0"/>
              <a:t>The </a:t>
            </a:r>
            <a:r>
              <a:rPr lang="en-GB" dirty="0" smtClean="0"/>
              <a:t>activities</a:t>
            </a:r>
            <a:r>
              <a:rPr lang="hr-HR" dirty="0" smtClean="0"/>
              <a:t> </a:t>
            </a:r>
            <a:r>
              <a:rPr lang="en-GB" dirty="0" smtClean="0"/>
              <a:t>include </a:t>
            </a:r>
            <a:r>
              <a:rPr lang="en-GB" dirty="0"/>
              <a:t>the </a:t>
            </a:r>
            <a:endParaRPr lang="hr-HR" dirty="0" smtClean="0"/>
          </a:p>
          <a:p>
            <a:pPr lvl="2"/>
            <a:r>
              <a:rPr lang="en-GB" dirty="0" smtClean="0"/>
              <a:t>collection</a:t>
            </a:r>
            <a:r>
              <a:rPr lang="en-GB" dirty="0"/>
              <a:t>, analysis and dissemination of legislative, statistical and bibliographic documents that form the library holdings.</a:t>
            </a:r>
          </a:p>
          <a:p>
            <a:pPr lvl="1"/>
            <a:r>
              <a:rPr lang="en-GB" dirty="0"/>
              <a:t>The Library holds more than 20.000 monographs, 1.250 journals and yearbooks, tens of thousands documents by the </a:t>
            </a:r>
            <a:r>
              <a:rPr lang="en-GB" dirty="0" smtClean="0"/>
              <a:t>UN </a:t>
            </a:r>
            <a:r>
              <a:rPr lang="en-GB" dirty="0"/>
              <a:t>System, other international and regional organizations, national institutions and NGOs, multimedia material, grey literature on crime prevention and criminal justice issues.</a:t>
            </a:r>
          </a:p>
          <a:p>
            <a:pPr lvl="1"/>
            <a:r>
              <a:rPr lang="en-GB" dirty="0"/>
              <a:t>The Centre offers on-line access to all its services, such as </a:t>
            </a:r>
            <a:endParaRPr lang="hr-HR" dirty="0" smtClean="0"/>
          </a:p>
          <a:p>
            <a:pPr lvl="2"/>
            <a:r>
              <a:rPr lang="en-GB" dirty="0" smtClean="0"/>
              <a:t>the </a:t>
            </a:r>
            <a:r>
              <a:rPr lang="en-GB" dirty="0"/>
              <a:t>library </a:t>
            </a:r>
            <a:r>
              <a:rPr lang="en-GB" dirty="0" smtClean="0"/>
              <a:t>catalogue</a:t>
            </a:r>
            <a:endParaRPr lang="hr-HR" dirty="0" smtClean="0"/>
          </a:p>
          <a:p>
            <a:pPr lvl="2"/>
            <a:r>
              <a:rPr lang="en-GB" dirty="0" smtClean="0"/>
              <a:t>criminological thesaurus</a:t>
            </a:r>
            <a:endParaRPr lang="hr-HR" dirty="0" smtClean="0"/>
          </a:p>
          <a:p>
            <a:pPr lvl="2"/>
            <a:r>
              <a:rPr lang="en-GB" dirty="0" smtClean="0"/>
              <a:t>electronic </a:t>
            </a:r>
            <a:r>
              <a:rPr lang="en-GB" dirty="0"/>
              <a:t>resources, </a:t>
            </a:r>
            <a:endParaRPr lang="hr-HR" dirty="0" smtClean="0"/>
          </a:p>
          <a:p>
            <a:pPr lvl="2"/>
            <a:r>
              <a:rPr lang="en-GB" dirty="0" smtClean="0"/>
              <a:t>bibliographies</a:t>
            </a:r>
            <a:r>
              <a:rPr lang="en-GB" dirty="0"/>
              <a:t>, </a:t>
            </a:r>
            <a:endParaRPr lang="hr-HR" dirty="0" smtClean="0"/>
          </a:p>
          <a:p>
            <a:pPr lvl="2"/>
            <a:r>
              <a:rPr lang="en-GB" dirty="0" smtClean="0"/>
              <a:t>directories </a:t>
            </a:r>
            <a:endParaRPr lang="hr-HR" dirty="0" smtClean="0"/>
          </a:p>
          <a:p>
            <a:pPr lvl="2"/>
            <a:r>
              <a:rPr lang="en-GB" dirty="0" smtClean="0"/>
              <a:t>tables </a:t>
            </a:r>
            <a:r>
              <a:rPr lang="en-GB" dirty="0"/>
              <a:t>of contents, </a:t>
            </a:r>
            <a:endParaRPr lang="hr-HR" dirty="0" smtClean="0"/>
          </a:p>
          <a:p>
            <a:pPr lvl="2"/>
            <a:r>
              <a:rPr lang="en-GB" dirty="0" smtClean="0"/>
              <a:t>full-text </a:t>
            </a:r>
            <a:r>
              <a:rPr lang="en-GB" dirty="0"/>
              <a:t>articles and publications, </a:t>
            </a:r>
            <a:endParaRPr lang="hr-HR" dirty="0" smtClean="0"/>
          </a:p>
          <a:p>
            <a:pPr lvl="2"/>
            <a:r>
              <a:rPr lang="en-GB" dirty="0" smtClean="0"/>
              <a:t>abstracts </a:t>
            </a:r>
            <a:r>
              <a:rPr lang="en-GB" dirty="0"/>
              <a:t>of monographs and </a:t>
            </a:r>
            <a:endParaRPr lang="hr-HR" dirty="0" smtClean="0"/>
          </a:p>
          <a:p>
            <a:pPr lvl="2"/>
            <a:r>
              <a:rPr lang="en-GB" dirty="0" smtClean="0"/>
              <a:t>personalized </a:t>
            </a:r>
            <a:r>
              <a:rPr lang="en-GB" dirty="0"/>
              <a:t>alerts targeted to the needs of its users.</a:t>
            </a:r>
          </a:p>
          <a:p>
            <a:pPr lvl="1"/>
            <a:endParaRPr lang="en-GB" dirty="0"/>
          </a:p>
        </p:txBody>
      </p:sp>
      <p:pic>
        <p:nvPicPr>
          <p:cNvPr id="6146" name="Picture 2" descr="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971186"/>
            <a:ext cx="4358508" cy="326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963561" y="2231923"/>
            <a:ext cx="386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Munich Documentation Centre for the History of National Socialism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Information</a:t>
            </a:r>
            <a:r>
              <a:rPr lang="hr-HR" dirty="0" smtClean="0"/>
              <a:t> </a:t>
            </a:r>
            <a:r>
              <a:rPr lang="hr-HR" dirty="0" err="1" smtClean="0"/>
              <a:t>services</a:t>
            </a:r>
            <a:r>
              <a:rPr lang="hr-HR" dirty="0" smtClean="0"/>
              <a:t> </a:t>
            </a:r>
            <a:r>
              <a:rPr lang="hr-HR" dirty="0" err="1" smtClean="0"/>
              <a:t>characteristics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err="1"/>
              <a:t>Social</a:t>
            </a:r>
            <a:r>
              <a:rPr lang="hr-HR" dirty="0"/>
              <a:t> </a:t>
            </a:r>
            <a:r>
              <a:rPr lang="hr-HR" dirty="0" err="1" smtClean="0"/>
              <a:t>Roles</a:t>
            </a:r>
            <a:endParaRPr lang="hr-HR" dirty="0" smtClean="0"/>
          </a:p>
          <a:p>
            <a:pPr lvl="1"/>
            <a:r>
              <a:rPr lang="hr-HR" dirty="0" err="1"/>
              <a:t>Culture</a:t>
            </a:r>
            <a:endParaRPr lang="hr-HR" dirty="0"/>
          </a:p>
          <a:p>
            <a:pPr lvl="1"/>
            <a:r>
              <a:rPr lang="hr-HR" dirty="0" err="1"/>
              <a:t>Information</a:t>
            </a:r>
            <a:endParaRPr lang="hr-HR" dirty="0"/>
          </a:p>
          <a:p>
            <a:pPr lvl="1"/>
            <a:r>
              <a:rPr lang="hr-HR" dirty="0"/>
              <a:t>Personal development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education</a:t>
            </a:r>
            <a:endParaRPr lang="hr-HR" dirty="0"/>
          </a:p>
          <a:p>
            <a:pPr lvl="1"/>
            <a:r>
              <a:rPr lang="hr-HR" dirty="0" err="1" smtClean="0"/>
              <a:t>Entertainment</a:t>
            </a:r>
            <a:endParaRPr lang="hr-HR" dirty="0" smtClean="0"/>
          </a:p>
          <a:p>
            <a:pPr lvl="1"/>
            <a:r>
              <a:rPr lang="hr-HR" dirty="0" smtClean="0"/>
              <a:t>Business …</a:t>
            </a:r>
            <a:endParaRPr lang="hr-HR" dirty="0"/>
          </a:p>
          <a:p>
            <a:pPr lvl="1"/>
            <a:endParaRPr lang="hr-HR" dirty="0"/>
          </a:p>
          <a:p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err="1" smtClean="0"/>
              <a:t>Values</a:t>
            </a:r>
            <a:r>
              <a:rPr lang="hr-HR" dirty="0" smtClean="0"/>
              <a:t> </a:t>
            </a:r>
          </a:p>
          <a:p>
            <a:pPr lvl="1"/>
            <a:r>
              <a:rPr lang="hr-HR" dirty="0" err="1"/>
              <a:t>Intellectual</a:t>
            </a:r>
            <a:r>
              <a:rPr lang="hr-HR" dirty="0"/>
              <a:t> </a:t>
            </a:r>
            <a:r>
              <a:rPr lang="hr-HR" dirty="0" err="1"/>
              <a:t>freedom</a:t>
            </a:r>
            <a:endParaRPr lang="hr-HR" dirty="0"/>
          </a:p>
          <a:p>
            <a:pPr lvl="1"/>
            <a:r>
              <a:rPr lang="hr-HR" dirty="0" err="1"/>
              <a:t>Democracy</a:t>
            </a:r>
            <a:endParaRPr lang="hr-HR" dirty="0"/>
          </a:p>
          <a:p>
            <a:pPr lvl="1"/>
            <a:r>
              <a:rPr lang="hr-HR" dirty="0"/>
              <a:t>(</a:t>
            </a:r>
            <a:r>
              <a:rPr lang="hr-HR" dirty="0" err="1" smtClean="0"/>
              <a:t>Cultural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hr-HR" dirty="0" smtClean="0"/>
              <a:t>) </a:t>
            </a:r>
            <a:r>
              <a:rPr lang="hr-HR" dirty="0" err="1"/>
              <a:t>Diversity</a:t>
            </a:r>
            <a:endParaRPr lang="hr-HR" dirty="0"/>
          </a:p>
          <a:p>
            <a:pPr lvl="1"/>
            <a:r>
              <a:rPr lang="hr-HR" dirty="0" err="1"/>
              <a:t>Equality</a:t>
            </a:r>
            <a:r>
              <a:rPr lang="hr-HR" dirty="0"/>
              <a:t> </a:t>
            </a:r>
          </a:p>
          <a:p>
            <a:pPr lvl="1"/>
            <a:r>
              <a:rPr lang="hr-HR" dirty="0" err="1"/>
              <a:t>Social</a:t>
            </a:r>
            <a:r>
              <a:rPr lang="hr-HR" dirty="0"/>
              <a:t> </a:t>
            </a:r>
            <a:r>
              <a:rPr lang="hr-HR" dirty="0" err="1" smtClean="0"/>
              <a:t>justice</a:t>
            </a:r>
            <a:r>
              <a:rPr lang="hr-HR" dirty="0" smtClean="0"/>
              <a:t> </a:t>
            </a:r>
          </a:p>
          <a:p>
            <a:pPr lvl="1"/>
            <a:r>
              <a:rPr lang="hr-HR" dirty="0" err="1" smtClean="0"/>
              <a:t>Reliability</a:t>
            </a:r>
            <a:r>
              <a:rPr lang="hr-HR" dirty="0" smtClean="0"/>
              <a:t> </a:t>
            </a:r>
          </a:p>
          <a:p>
            <a:pPr lvl="1"/>
            <a:r>
              <a:rPr lang="hr-HR" dirty="0" err="1" smtClean="0"/>
              <a:t>Truthfulness</a:t>
            </a:r>
            <a:r>
              <a:rPr lang="hr-HR" dirty="0" smtClean="0"/>
              <a:t> …</a:t>
            </a:r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libraries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Culture</a:t>
            </a:r>
            <a:r>
              <a:rPr lang="hr-HR" dirty="0"/>
              <a:t>: </a:t>
            </a:r>
            <a:r>
              <a:rPr lang="hr-HR" dirty="0" err="1"/>
              <a:t>Reading</a:t>
            </a:r>
            <a:r>
              <a:rPr lang="hr-HR" dirty="0"/>
              <a:t> </a:t>
            </a:r>
          </a:p>
          <a:p>
            <a:pPr lvl="1"/>
            <a:r>
              <a:rPr lang="hr-HR" dirty="0" err="1" smtClean="0"/>
              <a:t>Intrinsic</a:t>
            </a:r>
            <a:r>
              <a:rPr lang="hr-HR" dirty="0" smtClean="0"/>
              <a:t> </a:t>
            </a:r>
            <a:r>
              <a:rPr lang="hr-HR" dirty="0" err="1" smtClean="0"/>
              <a:t>values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reading</a:t>
            </a:r>
            <a:endParaRPr lang="hr-HR" dirty="0" smtClean="0"/>
          </a:p>
          <a:p>
            <a:pPr lvl="2"/>
            <a:r>
              <a:rPr lang="hr-HR" dirty="0" err="1" smtClean="0"/>
              <a:t>Perception</a:t>
            </a:r>
            <a:endParaRPr lang="hr-HR" dirty="0" smtClean="0"/>
          </a:p>
          <a:p>
            <a:pPr lvl="2"/>
            <a:r>
              <a:rPr lang="hr-HR" dirty="0" err="1" smtClean="0"/>
              <a:t>Vocabulary</a:t>
            </a:r>
            <a:endParaRPr lang="hr-HR" dirty="0" smtClean="0"/>
          </a:p>
          <a:p>
            <a:pPr lvl="2"/>
            <a:r>
              <a:rPr lang="hr-HR" dirty="0" err="1"/>
              <a:t>K</a:t>
            </a:r>
            <a:r>
              <a:rPr lang="hr-HR" dirty="0" err="1" smtClean="0"/>
              <a:t>nowledge</a:t>
            </a:r>
            <a:r>
              <a:rPr lang="hr-HR" dirty="0" smtClean="0"/>
              <a:t> </a:t>
            </a:r>
            <a:r>
              <a:rPr lang="hr-HR" dirty="0" err="1" smtClean="0"/>
              <a:t>acquisition</a:t>
            </a:r>
            <a:endParaRPr lang="hr-HR" dirty="0" smtClean="0"/>
          </a:p>
          <a:p>
            <a:pPr lvl="2"/>
            <a:r>
              <a:rPr lang="hr-HR" dirty="0" err="1" smtClean="0"/>
              <a:t>Memory</a:t>
            </a:r>
            <a:endParaRPr lang="hr-HR" dirty="0" smtClean="0"/>
          </a:p>
          <a:p>
            <a:pPr lvl="2"/>
            <a:r>
              <a:rPr lang="hr-HR" dirty="0" err="1"/>
              <a:t>L</a:t>
            </a:r>
            <a:r>
              <a:rPr lang="hr-HR" dirty="0" err="1" smtClean="0"/>
              <a:t>ogical</a:t>
            </a:r>
            <a:r>
              <a:rPr lang="hr-HR" dirty="0" smtClean="0"/>
              <a:t> </a:t>
            </a:r>
            <a:r>
              <a:rPr lang="hr-HR" dirty="0" err="1" smtClean="0"/>
              <a:t>thinking</a:t>
            </a:r>
            <a:endParaRPr lang="hr-HR" dirty="0" smtClean="0"/>
          </a:p>
          <a:p>
            <a:pPr lvl="2"/>
            <a:r>
              <a:rPr lang="hr-HR" dirty="0" err="1"/>
              <a:t>I</a:t>
            </a:r>
            <a:r>
              <a:rPr lang="hr-HR" dirty="0" err="1" smtClean="0"/>
              <a:t>magination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creative</a:t>
            </a:r>
            <a:r>
              <a:rPr lang="hr-HR" dirty="0" smtClean="0"/>
              <a:t> </a:t>
            </a:r>
            <a:r>
              <a:rPr lang="hr-HR" dirty="0" err="1" smtClean="0"/>
              <a:t>thinking</a:t>
            </a:r>
            <a:endParaRPr lang="hr-HR" dirty="0" smtClean="0"/>
          </a:p>
          <a:p>
            <a:pPr lvl="2"/>
            <a:r>
              <a:rPr lang="hr-HR" dirty="0" err="1"/>
              <a:t>E</a:t>
            </a:r>
            <a:r>
              <a:rPr lang="hr-HR" dirty="0" err="1" smtClean="0"/>
              <a:t>mpathy</a:t>
            </a:r>
            <a:r>
              <a:rPr lang="hr-HR" dirty="0" smtClean="0"/>
              <a:t> </a:t>
            </a:r>
            <a:r>
              <a:rPr lang="hr-HR" dirty="0" err="1" smtClean="0"/>
              <a:t>etc</a:t>
            </a:r>
            <a:r>
              <a:rPr lang="hr-HR" dirty="0" smtClean="0"/>
              <a:t>.</a:t>
            </a:r>
          </a:p>
          <a:p>
            <a:pPr lvl="1"/>
            <a:endParaRPr lang="hr-HR" dirty="0" smtClean="0"/>
          </a:p>
          <a:p>
            <a:pPr marL="457200" lvl="1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61" y="3481941"/>
            <a:ext cx="35909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9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Libraries</a:t>
            </a:r>
            <a:r>
              <a:rPr lang="hr-HR" dirty="0" smtClean="0"/>
              <a:t> – </a:t>
            </a:r>
            <a:r>
              <a:rPr lang="hr-HR" dirty="0" err="1" smtClean="0"/>
              <a:t>cont</a:t>
            </a:r>
            <a:r>
              <a:rPr lang="hr-HR" dirty="0" smtClean="0"/>
              <a:t> 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Local</a:t>
            </a:r>
            <a:r>
              <a:rPr lang="hr-HR" dirty="0"/>
              <a:t> </a:t>
            </a:r>
            <a:r>
              <a:rPr lang="hr-HR" dirty="0" err="1"/>
              <a:t>culture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cultural</a:t>
            </a:r>
            <a:r>
              <a:rPr lang="hr-HR" dirty="0"/>
              <a:t> </a:t>
            </a:r>
            <a:r>
              <a:rPr lang="hr-HR" dirty="0" err="1"/>
              <a:t>heritage</a:t>
            </a:r>
            <a:endParaRPr lang="hr-HR" dirty="0"/>
          </a:p>
          <a:p>
            <a:pPr lvl="1"/>
            <a:r>
              <a:rPr lang="hr-HR" dirty="0" err="1" smtClean="0"/>
              <a:t>Libraries</a:t>
            </a:r>
            <a:r>
              <a:rPr lang="hr-HR" dirty="0" smtClean="0"/>
              <a:t> </a:t>
            </a:r>
            <a:r>
              <a:rPr lang="hr-HR" dirty="0" err="1" smtClean="0"/>
              <a:t>collect</a:t>
            </a:r>
            <a:r>
              <a:rPr lang="hr-HR" dirty="0" smtClean="0"/>
              <a:t>, </a:t>
            </a:r>
            <a:r>
              <a:rPr lang="hr-HR" dirty="0" err="1" smtClean="0"/>
              <a:t>preserve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promote</a:t>
            </a:r>
            <a:r>
              <a:rPr lang="hr-HR" dirty="0" smtClean="0"/>
              <a:t> </a:t>
            </a:r>
            <a:r>
              <a:rPr lang="hr-HR" dirty="0" err="1" smtClean="0"/>
              <a:t>cultural</a:t>
            </a:r>
            <a:r>
              <a:rPr lang="hr-HR" dirty="0" smtClean="0"/>
              <a:t> </a:t>
            </a:r>
            <a:r>
              <a:rPr lang="hr-HR" dirty="0" err="1" smtClean="0"/>
              <a:t>heritage</a:t>
            </a:r>
            <a:endParaRPr lang="hr-HR" dirty="0" smtClean="0"/>
          </a:p>
          <a:p>
            <a:pPr lvl="1"/>
            <a:r>
              <a:rPr lang="hr-HR" dirty="0" err="1" smtClean="0"/>
              <a:t>Libraries</a:t>
            </a:r>
            <a:r>
              <a:rPr lang="hr-HR" dirty="0" smtClean="0"/>
              <a:t> </a:t>
            </a:r>
            <a:r>
              <a:rPr lang="en-US" dirty="0" err="1" smtClean="0"/>
              <a:t>provid</a:t>
            </a:r>
            <a:r>
              <a:rPr lang="hr-HR" dirty="0"/>
              <a:t>e</a:t>
            </a:r>
            <a:r>
              <a:rPr lang="en-US" dirty="0"/>
              <a:t> access </a:t>
            </a:r>
            <a:r>
              <a:rPr lang="hr-HR" dirty="0"/>
              <a:t>to </a:t>
            </a:r>
            <a:r>
              <a:rPr lang="hr-HR" dirty="0" err="1"/>
              <a:t>visual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en-US" dirty="0"/>
              <a:t>performing </a:t>
            </a:r>
            <a:r>
              <a:rPr lang="en-US" dirty="0" smtClean="0"/>
              <a:t>arts</a:t>
            </a:r>
            <a:endParaRPr lang="hr-HR" dirty="0"/>
          </a:p>
          <a:p>
            <a:pPr lvl="1"/>
            <a:r>
              <a:rPr lang="hr-HR" dirty="0" err="1" smtClean="0"/>
              <a:t>Libraries</a:t>
            </a:r>
            <a:r>
              <a:rPr lang="hr-HR" dirty="0" smtClean="0"/>
              <a:t> </a:t>
            </a:r>
            <a:r>
              <a:rPr lang="hr-HR" dirty="0" err="1"/>
              <a:t>support</a:t>
            </a:r>
            <a:r>
              <a:rPr lang="hr-HR" dirty="0"/>
              <a:t> </a:t>
            </a:r>
            <a:r>
              <a:rPr lang="hr-HR" dirty="0" err="1"/>
              <a:t>cultural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artistic</a:t>
            </a:r>
            <a:r>
              <a:rPr lang="hr-HR" dirty="0"/>
              <a:t> </a:t>
            </a:r>
            <a:r>
              <a:rPr lang="hr-HR" dirty="0" err="1" smtClean="0"/>
              <a:t>developments</a:t>
            </a:r>
            <a:r>
              <a:rPr lang="hr-HR" dirty="0" smtClean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community</a:t>
            </a:r>
            <a:endParaRPr lang="hr-HR" dirty="0"/>
          </a:p>
          <a:p>
            <a:endParaRPr lang="en-US" dirty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51" y="4153144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Libraries</a:t>
            </a:r>
            <a:r>
              <a:rPr lang="hr-HR" dirty="0" smtClean="0"/>
              <a:t> – </a:t>
            </a:r>
            <a:r>
              <a:rPr lang="hr-HR" dirty="0" err="1" smtClean="0"/>
              <a:t>cont</a:t>
            </a:r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err="1"/>
              <a:t>Information</a:t>
            </a:r>
            <a:endParaRPr lang="hr-HR" sz="2400" dirty="0"/>
          </a:p>
          <a:p>
            <a:pPr lvl="1"/>
            <a:r>
              <a:rPr lang="hr-HR" sz="2200" dirty="0" smtClean="0"/>
              <a:t>„</a:t>
            </a:r>
            <a:r>
              <a:rPr lang="en-US" sz="2200" dirty="0"/>
              <a:t>The public library is the </a:t>
            </a:r>
            <a:r>
              <a:rPr lang="en-US" sz="2200" b="1" dirty="0"/>
              <a:t>local </a:t>
            </a:r>
            <a:r>
              <a:rPr lang="en-US" sz="2200" b="1" dirty="0" err="1"/>
              <a:t>centre</a:t>
            </a:r>
            <a:r>
              <a:rPr lang="en-US" sz="2200" b="1" dirty="0"/>
              <a:t> of information</a:t>
            </a:r>
            <a:r>
              <a:rPr lang="en-US" sz="2200" dirty="0"/>
              <a:t>, making all kinds of knowledge and information readily available to its users.</a:t>
            </a:r>
            <a:r>
              <a:rPr lang="hr-HR" sz="2200" dirty="0"/>
              <a:t>” (IFLA/UNESCO PL </a:t>
            </a:r>
            <a:r>
              <a:rPr lang="hr-HR" sz="2200" dirty="0" err="1"/>
              <a:t>Manifesto</a:t>
            </a:r>
            <a:r>
              <a:rPr lang="hr-HR" sz="2200" dirty="0"/>
              <a:t>, 1994)</a:t>
            </a:r>
          </a:p>
          <a:p>
            <a:pPr lvl="1"/>
            <a:r>
              <a:rPr lang="en-US" sz="2200" dirty="0" smtClean="0"/>
              <a:t>commitment </a:t>
            </a:r>
            <a:r>
              <a:rPr lang="en-US" sz="2200" dirty="0"/>
              <a:t>to intellectual freedom is a core responsibility for the library and information profession</a:t>
            </a:r>
            <a:endParaRPr lang="hr-HR" sz="2200" b="1" dirty="0"/>
          </a:p>
          <a:p>
            <a:pPr lvl="2"/>
            <a:r>
              <a:rPr lang="hr-HR" sz="1800" dirty="0" err="1"/>
              <a:t>Freedom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 smtClean="0"/>
              <a:t>expression</a:t>
            </a:r>
            <a:endParaRPr lang="hr-HR" sz="1600" dirty="0" smtClean="0"/>
          </a:p>
          <a:p>
            <a:pPr lvl="2"/>
            <a:r>
              <a:rPr lang="hr-HR" sz="1800" dirty="0" err="1" smtClean="0"/>
              <a:t>Freedom</a:t>
            </a:r>
            <a:r>
              <a:rPr lang="hr-HR" sz="1800" dirty="0" smtClean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access</a:t>
            </a:r>
            <a:r>
              <a:rPr lang="hr-HR" sz="1800" dirty="0"/>
              <a:t> to </a:t>
            </a:r>
            <a:r>
              <a:rPr lang="hr-HR" sz="1800" dirty="0" err="1"/>
              <a:t>information</a:t>
            </a:r>
            <a:endParaRPr lang="hr-HR" sz="1800" dirty="0"/>
          </a:p>
          <a:p>
            <a:endParaRPr lang="hr-HR" sz="2400" b="1" dirty="0"/>
          </a:p>
          <a:p>
            <a:pPr marL="0" indent="0" algn="ctr">
              <a:buNone/>
            </a:pPr>
            <a:endParaRPr lang="hr-HR" b="1" dirty="0" smtClean="0"/>
          </a:p>
          <a:p>
            <a:endParaRPr lang="hr-HR" dirty="0" smtClean="0"/>
          </a:p>
          <a:p>
            <a:endParaRPr lang="hr-HR" b="1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137" y="482094"/>
            <a:ext cx="3571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780214" y="2444751"/>
            <a:ext cx="3887787" cy="3744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300" dirty="0"/>
          </a:p>
          <a:p>
            <a:pPr marL="0" indent="0">
              <a:buNone/>
            </a:pPr>
            <a:endParaRPr lang="hr-HR" sz="1300" dirty="0"/>
          </a:p>
          <a:p>
            <a:pPr marL="0" indent="0">
              <a:buNone/>
            </a:pPr>
            <a:r>
              <a:rPr lang="hr-HR" sz="1300" dirty="0" err="1"/>
              <a:t>Boat</a:t>
            </a:r>
            <a:r>
              <a:rPr lang="hr-HR" sz="1300" dirty="0"/>
              <a:t> </a:t>
            </a:r>
            <a:r>
              <a:rPr lang="hr-HR" sz="1300" dirty="0" err="1"/>
              <a:t>library</a:t>
            </a:r>
            <a:r>
              <a:rPr lang="hr-HR" sz="1300" dirty="0"/>
              <a:t>, Laos</a:t>
            </a:r>
          </a:p>
          <a:p>
            <a:pPr marL="0" indent="0">
              <a:buNone/>
            </a:pPr>
            <a:r>
              <a:rPr lang="hr-HR" sz="1300" dirty="0" err="1"/>
              <a:t>Donkey</a:t>
            </a:r>
            <a:r>
              <a:rPr lang="hr-HR" sz="1300" dirty="0"/>
              <a:t> </a:t>
            </a:r>
            <a:r>
              <a:rPr lang="hr-HR" sz="1300" dirty="0" err="1"/>
              <a:t>library</a:t>
            </a:r>
            <a:r>
              <a:rPr lang="hr-HR" sz="1300" dirty="0"/>
              <a:t>, </a:t>
            </a:r>
            <a:r>
              <a:rPr lang="hr-HR" sz="1300" dirty="0" err="1"/>
              <a:t>Colombia</a:t>
            </a:r>
            <a:endParaRPr lang="hr-HR" sz="1300" dirty="0"/>
          </a:p>
          <a:p>
            <a:endParaRPr lang="hr-HR" sz="13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685924" y="2760781"/>
            <a:ext cx="3868738" cy="8239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New York </a:t>
            </a:r>
            <a:r>
              <a:rPr lang="hr-HR" sz="2400" dirty="0" err="1"/>
              <a:t>Public</a:t>
            </a:r>
            <a:r>
              <a:rPr lang="hr-HR" sz="2400" dirty="0"/>
              <a:t> </a:t>
            </a:r>
            <a:r>
              <a:rPr lang="hr-HR" sz="2400" dirty="0" err="1"/>
              <a:t>Library</a:t>
            </a:r>
            <a:r>
              <a:rPr lang="hr-HR" sz="2400" dirty="0"/>
              <a:t>, US</a:t>
            </a:r>
          </a:p>
          <a:p>
            <a:pPr marL="0" indent="0">
              <a:buNone/>
            </a:pPr>
            <a:r>
              <a:rPr lang="fr-FR" sz="2400" dirty="0"/>
              <a:t>Bibliothèque de Plage</a:t>
            </a:r>
            <a:r>
              <a:rPr lang="hr-HR" sz="2400" dirty="0"/>
              <a:t>, France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780214" y="814388"/>
            <a:ext cx="3887787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47" y="3642712"/>
            <a:ext cx="3293854" cy="21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81" y="574159"/>
            <a:ext cx="2921160" cy="219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36" y="3735033"/>
            <a:ext cx="3579627" cy="201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Digital</a:t>
            </a:r>
            <a:r>
              <a:rPr lang="hr-HR" dirty="0"/>
              <a:t> </a:t>
            </a:r>
            <a:r>
              <a:rPr lang="hr-HR" dirty="0" err="1"/>
              <a:t>divide</a:t>
            </a:r>
            <a:r>
              <a:rPr lang="hr-H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87" y="1694238"/>
            <a:ext cx="8996330" cy="4478792"/>
          </a:xfrm>
        </p:spPr>
        <p:txBody>
          <a:bodyPr>
            <a:normAutofit/>
          </a:bodyPr>
          <a:lstStyle/>
          <a:p>
            <a:r>
              <a:rPr lang="en-US" dirty="0"/>
              <a:t>inequalities between </a:t>
            </a:r>
            <a:endParaRPr lang="hr-HR" dirty="0" smtClean="0"/>
          </a:p>
          <a:p>
            <a:pPr lvl="2"/>
            <a:r>
              <a:rPr lang="en-US" dirty="0" smtClean="0"/>
              <a:t>people </a:t>
            </a:r>
            <a:r>
              <a:rPr lang="en-US" dirty="0"/>
              <a:t>who have </a:t>
            </a:r>
            <a:r>
              <a:rPr lang="en-US" b="1" dirty="0"/>
              <a:t>access</a:t>
            </a:r>
            <a:r>
              <a:rPr lang="en-US" dirty="0"/>
              <a:t> to and the </a:t>
            </a:r>
            <a:r>
              <a:rPr lang="en-US" b="1" dirty="0"/>
              <a:t>resources</a:t>
            </a:r>
            <a:r>
              <a:rPr lang="en-US" dirty="0"/>
              <a:t> to use modern information and communication technology (</a:t>
            </a:r>
            <a:r>
              <a:rPr lang="en-US" dirty="0" smtClean="0"/>
              <a:t>ICT)</a:t>
            </a:r>
            <a:r>
              <a:rPr lang="hr-HR" dirty="0" smtClean="0"/>
              <a:t> </a:t>
            </a:r>
            <a:r>
              <a:rPr lang="en-US" dirty="0" smtClean="0"/>
              <a:t>and </a:t>
            </a:r>
            <a:endParaRPr lang="hr-HR" dirty="0" smtClean="0"/>
          </a:p>
          <a:p>
            <a:pPr lvl="2"/>
            <a:r>
              <a:rPr lang="en-US" dirty="0" smtClean="0"/>
              <a:t>people </a:t>
            </a:r>
            <a:r>
              <a:rPr lang="en-US" dirty="0"/>
              <a:t>who do </a:t>
            </a:r>
            <a:r>
              <a:rPr lang="en-US" dirty="0" smtClean="0"/>
              <a:t>not</a:t>
            </a:r>
            <a:r>
              <a:rPr lang="hr-HR" dirty="0" smtClean="0"/>
              <a:t>;</a:t>
            </a:r>
          </a:p>
          <a:p>
            <a:pPr lvl="1"/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hr-HR" dirty="0" err="1" smtClean="0"/>
              <a:t>concerns</a:t>
            </a:r>
            <a:r>
              <a:rPr lang="en-US" dirty="0" smtClean="0"/>
              <a:t> </a:t>
            </a:r>
            <a:endParaRPr lang="hr-HR" dirty="0" smtClean="0"/>
          </a:p>
          <a:p>
            <a:pPr lvl="2"/>
            <a:r>
              <a:rPr lang="en-US" dirty="0" smtClean="0"/>
              <a:t>those who </a:t>
            </a:r>
            <a:r>
              <a:rPr lang="en-US" dirty="0"/>
              <a:t>have, and </a:t>
            </a:r>
            <a:endParaRPr lang="hr-HR" dirty="0" smtClean="0"/>
          </a:p>
          <a:p>
            <a:pPr lvl="2"/>
            <a:r>
              <a:rPr lang="en-US" dirty="0" smtClean="0"/>
              <a:t>those </a:t>
            </a:r>
            <a:r>
              <a:rPr lang="en-US" dirty="0"/>
              <a:t>who do not have the necessary </a:t>
            </a:r>
            <a:r>
              <a:rPr lang="en-US" b="1" dirty="0"/>
              <a:t>skills</a:t>
            </a:r>
            <a:r>
              <a:rPr lang="en-US" dirty="0"/>
              <a:t>, knowledge and abilities to use ICT to advance their knowledge and achieve their desired </a:t>
            </a:r>
            <a:r>
              <a:rPr lang="en-US" dirty="0" smtClean="0"/>
              <a:t>objectives</a:t>
            </a:r>
            <a:endParaRPr lang="hr-HR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88" y="4754361"/>
            <a:ext cx="2258994" cy="141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31" y="4754360"/>
            <a:ext cx="1993806" cy="141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order</a:t>
            </a:r>
            <a:r>
              <a:rPr lang="hr-HR" dirty="0" smtClean="0"/>
              <a:t> to </a:t>
            </a:r>
            <a:r>
              <a:rPr lang="hr-HR" dirty="0" err="1" smtClean="0"/>
              <a:t>bridge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gap</a:t>
            </a:r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err="1" smtClean="0"/>
              <a:t>libraries</a:t>
            </a:r>
            <a:r>
              <a:rPr lang="hr-HR" dirty="0" smtClean="0"/>
              <a:t> </a:t>
            </a:r>
            <a:r>
              <a:rPr lang="hr-HR" dirty="0"/>
              <a:t>provide </a:t>
            </a:r>
            <a:endParaRPr lang="hr-HR" dirty="0" smtClean="0"/>
          </a:p>
          <a:p>
            <a:pPr lvl="1"/>
            <a:r>
              <a:rPr lang="hr-HR" dirty="0" err="1" smtClean="0"/>
              <a:t>free</a:t>
            </a:r>
            <a:r>
              <a:rPr lang="hr-HR" dirty="0" smtClean="0"/>
              <a:t> </a:t>
            </a:r>
            <a:r>
              <a:rPr lang="hr-HR" dirty="0" err="1" smtClean="0"/>
              <a:t>access</a:t>
            </a:r>
            <a:r>
              <a:rPr lang="hr-HR" dirty="0" smtClean="0"/>
              <a:t> </a:t>
            </a:r>
            <a:r>
              <a:rPr lang="hr-HR" dirty="0"/>
              <a:t>to </a:t>
            </a:r>
            <a:r>
              <a:rPr lang="hr-HR" dirty="0" err="1" smtClean="0"/>
              <a:t>computers</a:t>
            </a:r>
            <a:r>
              <a:rPr lang="hr-HR" dirty="0" smtClean="0"/>
              <a:t>/Internet </a:t>
            </a:r>
          </a:p>
          <a:p>
            <a:pPr lvl="1"/>
            <a:r>
              <a:rPr lang="hr-HR" dirty="0" err="1" smtClean="0"/>
              <a:t>training</a:t>
            </a:r>
            <a:r>
              <a:rPr lang="hr-HR" dirty="0" smtClean="0"/>
              <a:t> </a:t>
            </a:r>
            <a:r>
              <a:rPr lang="hr-HR" dirty="0" err="1"/>
              <a:t>opportunities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computer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 smtClean="0"/>
              <a:t>literacy</a:t>
            </a:r>
            <a:endParaRPr lang="hr-HR" dirty="0" smtClean="0"/>
          </a:p>
          <a:p>
            <a:pPr lvl="1"/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17" y="3370534"/>
            <a:ext cx="4891136" cy="25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Social</a:t>
            </a:r>
            <a:r>
              <a:rPr lang="hr-HR" dirty="0" smtClean="0"/>
              <a:t> </a:t>
            </a:r>
            <a:r>
              <a:rPr lang="hr-HR" dirty="0" err="1" smtClean="0"/>
              <a:t>justice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Generally</a:t>
            </a:r>
            <a:r>
              <a:rPr lang="hr-HR" dirty="0" smtClean="0"/>
              <a:t> </a:t>
            </a:r>
            <a:r>
              <a:rPr lang="hr-HR" dirty="0" err="1" smtClean="0"/>
              <a:t>defined</a:t>
            </a:r>
            <a:r>
              <a:rPr lang="hr-HR" dirty="0" smtClean="0"/>
              <a:t> as a „fair </a:t>
            </a:r>
            <a:r>
              <a:rPr lang="hr-HR" dirty="0" err="1" smtClean="0"/>
              <a:t>distribution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wealth</a:t>
            </a:r>
            <a:r>
              <a:rPr lang="hr-HR" dirty="0" smtClean="0"/>
              <a:t>, </a:t>
            </a:r>
            <a:r>
              <a:rPr lang="hr-HR" dirty="0" err="1" smtClean="0"/>
              <a:t>opportunities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privileges</a:t>
            </a:r>
            <a:r>
              <a:rPr lang="hr-HR" dirty="0" smtClean="0"/>
              <a:t> </a:t>
            </a:r>
            <a:r>
              <a:rPr lang="hr-HR" dirty="0" err="1" smtClean="0"/>
              <a:t>within</a:t>
            </a:r>
            <a:r>
              <a:rPr lang="hr-HR" dirty="0" smtClean="0"/>
              <a:t> a </a:t>
            </a:r>
            <a:r>
              <a:rPr lang="hr-HR" dirty="0" err="1" smtClean="0"/>
              <a:t>society</a:t>
            </a:r>
            <a:r>
              <a:rPr lang="hr-HR" dirty="0" smtClean="0"/>
              <a:t>”</a:t>
            </a:r>
          </a:p>
          <a:p>
            <a:r>
              <a:rPr lang="hr-HR" dirty="0" err="1" smtClean="0"/>
              <a:t>In</a:t>
            </a:r>
            <a:r>
              <a:rPr lang="hr-HR" dirty="0" smtClean="0"/>
              <a:t> LIS </a:t>
            </a:r>
            <a:r>
              <a:rPr lang="hr-HR" dirty="0" err="1" smtClean="0"/>
              <a:t>understood</a:t>
            </a:r>
            <a:r>
              <a:rPr lang="hr-HR" dirty="0" smtClean="0"/>
              <a:t> as „</a:t>
            </a:r>
            <a:r>
              <a:rPr lang="hr-HR" dirty="0" err="1" smtClean="0"/>
              <a:t>giving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access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information</a:t>
            </a:r>
            <a:r>
              <a:rPr lang="hr-HR" dirty="0" smtClean="0"/>
              <a:t>, </a:t>
            </a:r>
            <a:r>
              <a:rPr lang="hr-HR" dirty="0" err="1" smtClean="0"/>
              <a:t>services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facilities</a:t>
            </a:r>
            <a:r>
              <a:rPr lang="hr-HR" dirty="0" smtClean="0"/>
              <a:t> </a:t>
            </a:r>
            <a:r>
              <a:rPr lang="hr-HR" dirty="0" err="1" smtClean="0"/>
              <a:t>to</a:t>
            </a:r>
            <a:r>
              <a:rPr lang="hr-HR" dirty="0" smtClean="0"/>
              <a:t> </a:t>
            </a:r>
            <a:r>
              <a:rPr lang="hr-HR" dirty="0" err="1" smtClean="0"/>
              <a:t>which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rights</a:t>
            </a:r>
            <a:r>
              <a:rPr lang="hr-HR" dirty="0" smtClean="0"/>
              <a:t>… ” (MLAC, 2007)</a:t>
            </a:r>
          </a:p>
          <a:p>
            <a:pPr lvl="1"/>
            <a:r>
              <a:rPr lang="hr-HR" dirty="0" err="1" smtClean="0"/>
              <a:t>providing</a:t>
            </a:r>
            <a:r>
              <a:rPr lang="hr-HR" dirty="0" smtClean="0"/>
              <a:t> </a:t>
            </a:r>
            <a:r>
              <a:rPr lang="hr-HR" dirty="0" err="1" smtClean="0"/>
              <a:t>equitable</a:t>
            </a:r>
            <a:r>
              <a:rPr lang="hr-HR" dirty="0" smtClean="0"/>
              <a:t> </a:t>
            </a:r>
            <a:r>
              <a:rPr lang="hr-HR" dirty="0" err="1" smtClean="0"/>
              <a:t>access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opportunities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underprivileged</a:t>
            </a:r>
            <a:r>
              <a:rPr lang="hr-HR" dirty="0" smtClean="0"/>
              <a:t>, </a:t>
            </a:r>
            <a:r>
              <a:rPr lang="hr-HR" dirty="0" err="1" smtClean="0"/>
              <a:t>underpowerd</a:t>
            </a:r>
            <a:r>
              <a:rPr lang="hr-HR" dirty="0" smtClean="0"/>
              <a:t>, </a:t>
            </a:r>
            <a:r>
              <a:rPr lang="hr-HR" dirty="0" err="1" smtClean="0"/>
              <a:t>disenfranchised</a:t>
            </a:r>
            <a:r>
              <a:rPr lang="hr-HR" dirty="0" smtClean="0"/>
              <a:t>, </a:t>
            </a:r>
            <a:r>
              <a:rPr lang="hr-HR" dirty="0" err="1" smtClean="0"/>
              <a:t>underrepresented</a:t>
            </a:r>
            <a:r>
              <a:rPr lang="hr-HR" dirty="0" smtClean="0"/>
              <a:t>, </a:t>
            </a:r>
            <a:r>
              <a:rPr lang="hr-HR" dirty="0" err="1" smtClean="0"/>
              <a:t>marginalized</a:t>
            </a:r>
            <a:r>
              <a:rPr lang="hr-HR" dirty="0" smtClean="0"/>
              <a:t>, </a:t>
            </a:r>
            <a:r>
              <a:rPr lang="hr-HR" dirty="0" err="1" smtClean="0"/>
              <a:t>socially</a:t>
            </a:r>
            <a:r>
              <a:rPr lang="hr-HR" dirty="0" smtClean="0"/>
              <a:t> </a:t>
            </a:r>
            <a:r>
              <a:rPr lang="hr-HR" dirty="0" err="1" smtClean="0"/>
              <a:t>excluded</a:t>
            </a:r>
            <a:endParaRPr lang="hr-HR" dirty="0" smtClean="0"/>
          </a:p>
          <a:p>
            <a:pPr lvl="1"/>
            <a:r>
              <a:rPr lang="hr-HR" dirty="0" err="1" smtClean="0"/>
              <a:t>directing</a:t>
            </a:r>
            <a:r>
              <a:rPr lang="hr-HR" dirty="0" smtClean="0"/>
              <a:t> </a:t>
            </a:r>
            <a:r>
              <a:rPr lang="hr-HR" dirty="0" err="1" smtClean="0"/>
              <a:t>resources</a:t>
            </a:r>
            <a:r>
              <a:rPr lang="hr-HR" dirty="0" smtClean="0"/>
              <a:t> to </a:t>
            </a:r>
            <a:r>
              <a:rPr lang="hr-HR" dirty="0" err="1" smtClean="0"/>
              <a:t>those</a:t>
            </a:r>
            <a:r>
              <a:rPr lang="hr-HR" dirty="0" smtClean="0"/>
              <a:t> </a:t>
            </a:r>
            <a:r>
              <a:rPr lang="hr-HR" dirty="0" err="1" smtClean="0"/>
              <a:t>who</a:t>
            </a:r>
            <a:r>
              <a:rPr lang="hr-HR" dirty="0" smtClean="0"/>
              <a:t> </a:t>
            </a:r>
            <a:r>
              <a:rPr lang="hr-HR" dirty="0" err="1" smtClean="0"/>
              <a:t>need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most</a:t>
            </a:r>
          </a:p>
          <a:p>
            <a:pPr lvl="1"/>
            <a:r>
              <a:rPr lang="hr-HR" dirty="0" err="1" smtClean="0"/>
              <a:t>offering</a:t>
            </a:r>
            <a:r>
              <a:rPr lang="hr-HR" dirty="0" smtClean="0"/>
              <a:t> </a:t>
            </a:r>
            <a:r>
              <a:rPr lang="hr-HR" dirty="0" err="1" smtClean="0"/>
              <a:t>community</a:t>
            </a:r>
            <a:r>
              <a:rPr lang="hr-HR" dirty="0" smtClean="0"/>
              <a:t>-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needs</a:t>
            </a:r>
            <a:r>
              <a:rPr lang="hr-HR" dirty="0" smtClean="0"/>
              <a:t>-</a:t>
            </a:r>
            <a:r>
              <a:rPr lang="hr-HR" dirty="0" err="1" smtClean="0"/>
              <a:t>based</a:t>
            </a:r>
            <a:r>
              <a:rPr lang="hr-HR" dirty="0" smtClean="0"/>
              <a:t> </a:t>
            </a:r>
            <a:r>
              <a:rPr lang="hr-HR" dirty="0" err="1" smtClean="0"/>
              <a:t>services</a:t>
            </a:r>
            <a:endParaRPr lang="hr-HR" dirty="0" smtClean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Content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Introduction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notion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‘</a:t>
            </a:r>
            <a:r>
              <a:rPr lang="hr-HR" dirty="0" err="1" smtClean="0"/>
              <a:t>information</a:t>
            </a:r>
            <a:r>
              <a:rPr lang="hr-HR" dirty="0" smtClean="0"/>
              <a:t> </a:t>
            </a:r>
            <a:r>
              <a:rPr lang="hr-HR" dirty="0" err="1" smtClean="0"/>
              <a:t>institution</a:t>
            </a:r>
            <a:r>
              <a:rPr lang="hr-HR" dirty="0" smtClean="0"/>
              <a:t>’</a:t>
            </a:r>
          </a:p>
          <a:p>
            <a:r>
              <a:rPr lang="hr-HR" dirty="0" err="1" smtClean="0"/>
              <a:t>Introduction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professional</a:t>
            </a:r>
            <a:r>
              <a:rPr lang="hr-HR" dirty="0" smtClean="0"/>
              <a:t> </a:t>
            </a:r>
            <a:r>
              <a:rPr lang="hr-HR" dirty="0" err="1" smtClean="0"/>
              <a:t>issues</a:t>
            </a:r>
            <a:endParaRPr lang="hr-HR" dirty="0" smtClean="0"/>
          </a:p>
          <a:p>
            <a:pPr lvl="1"/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types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jobs</a:t>
            </a:r>
            <a:r>
              <a:rPr lang="hr-HR" dirty="0" smtClean="0"/>
              <a:t>, </a:t>
            </a:r>
            <a:r>
              <a:rPr lang="hr-HR" dirty="0" err="1" smtClean="0"/>
              <a:t>competencies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responsibilities</a:t>
            </a:r>
            <a:endParaRPr lang="hr-HR" dirty="0" smtClean="0"/>
          </a:p>
          <a:p>
            <a:pPr lvl="1"/>
            <a:r>
              <a:rPr lang="hr-HR" dirty="0" smtClean="0"/>
              <a:t>Professional </a:t>
            </a:r>
            <a:r>
              <a:rPr lang="hr-HR" dirty="0" err="1" smtClean="0"/>
              <a:t>organizations</a:t>
            </a:r>
            <a:endParaRPr lang="hr-HR" dirty="0" smtClean="0"/>
          </a:p>
          <a:p>
            <a:pPr lvl="1"/>
            <a:r>
              <a:rPr lang="hr-HR" dirty="0" smtClean="0"/>
              <a:t>Professional/</a:t>
            </a:r>
            <a:r>
              <a:rPr lang="hr-HR" dirty="0" err="1" smtClean="0"/>
              <a:t>scientific</a:t>
            </a:r>
            <a:r>
              <a:rPr lang="hr-HR" dirty="0" smtClean="0"/>
              <a:t> </a:t>
            </a:r>
            <a:r>
              <a:rPr lang="hr-HR" dirty="0" err="1" smtClean="0"/>
              <a:t>journals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1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Cultural</a:t>
            </a:r>
            <a:r>
              <a:rPr lang="hr-HR" dirty="0" smtClean="0"/>
              <a:t> </a:t>
            </a:r>
            <a:r>
              <a:rPr lang="hr-HR" dirty="0" err="1" smtClean="0"/>
              <a:t>Diversity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harmonious </a:t>
            </a:r>
            <a:r>
              <a:rPr lang="en-US" dirty="0"/>
              <a:t>co-existence and interaction of different cultures</a:t>
            </a:r>
            <a:endParaRPr lang="hr-HR" dirty="0"/>
          </a:p>
          <a:p>
            <a:r>
              <a:rPr lang="hr-HR" dirty="0" err="1"/>
              <a:t>m</a:t>
            </a:r>
            <a:r>
              <a:rPr lang="hr-HR" dirty="0" err="1" smtClean="0"/>
              <a:t>ulticultural</a:t>
            </a:r>
            <a:r>
              <a:rPr lang="hr-HR" dirty="0" smtClean="0"/>
              <a:t> </a:t>
            </a:r>
            <a:r>
              <a:rPr lang="hr-HR" dirty="0" err="1" smtClean="0"/>
              <a:t>libraries</a:t>
            </a:r>
            <a:r>
              <a:rPr lang="hr-HR" dirty="0" smtClean="0"/>
              <a:t> </a:t>
            </a:r>
            <a:r>
              <a:rPr lang="hr-HR" dirty="0" err="1"/>
              <a:t>fight</a:t>
            </a:r>
            <a:r>
              <a:rPr lang="hr-HR" dirty="0"/>
              <a:t> </a:t>
            </a:r>
            <a:r>
              <a:rPr lang="hr-HR" dirty="0" err="1"/>
              <a:t>prejudice</a:t>
            </a:r>
            <a:r>
              <a:rPr lang="hr-HR" dirty="0"/>
              <a:t>, </a:t>
            </a:r>
            <a:r>
              <a:rPr lang="hr-HR" dirty="0" err="1"/>
              <a:t>discrimination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exclusion</a:t>
            </a:r>
            <a:r>
              <a:rPr lang="hr-HR" dirty="0"/>
              <a:t> </a:t>
            </a:r>
            <a:r>
              <a:rPr lang="hr-HR" dirty="0" err="1"/>
              <a:t>throughout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 smtClean="0"/>
              <a:t>world</a:t>
            </a:r>
            <a:endParaRPr lang="hr-HR" dirty="0" smtClean="0"/>
          </a:p>
          <a:p>
            <a:r>
              <a:rPr lang="hr-HR" dirty="0" smtClean="0"/>
              <a:t>e</a:t>
            </a:r>
            <a:r>
              <a:rPr lang="en-US" dirty="0" smtClean="0"/>
              <a:t>ach </a:t>
            </a:r>
            <a:r>
              <a:rPr lang="en-US" dirty="0"/>
              <a:t>individual in our </a:t>
            </a:r>
            <a:r>
              <a:rPr lang="en-US" dirty="0" smtClean="0"/>
              <a:t>global</a:t>
            </a:r>
            <a:r>
              <a:rPr lang="hr-HR" dirty="0" smtClean="0"/>
              <a:t>, </a:t>
            </a:r>
            <a:r>
              <a:rPr lang="hr-HR" dirty="0" err="1" smtClean="0"/>
              <a:t>culturally</a:t>
            </a:r>
            <a:r>
              <a:rPr lang="hr-HR" dirty="0" smtClean="0"/>
              <a:t> </a:t>
            </a:r>
            <a:r>
              <a:rPr lang="hr-HR" dirty="0" err="1" smtClean="0"/>
              <a:t>diverse</a:t>
            </a:r>
            <a:r>
              <a:rPr lang="en-US" dirty="0" smtClean="0"/>
              <a:t> </a:t>
            </a:r>
            <a:r>
              <a:rPr lang="en-US" dirty="0"/>
              <a:t>society has the right to a full range of library and information services</a:t>
            </a:r>
            <a:r>
              <a:rPr lang="en-US" dirty="0" smtClean="0"/>
              <a:t>.</a:t>
            </a:r>
            <a:endParaRPr lang="hr-HR" dirty="0" smtClean="0"/>
          </a:p>
          <a:p>
            <a:pPr lvl="1"/>
            <a:r>
              <a:rPr lang="hr-HR" dirty="0"/>
              <a:t>m</a:t>
            </a:r>
            <a:r>
              <a:rPr lang="en-US" dirty="0" err="1" smtClean="0"/>
              <a:t>arginalized</a:t>
            </a:r>
            <a:r>
              <a:rPr lang="hr-HR" dirty="0" smtClean="0"/>
              <a:t> </a:t>
            </a:r>
            <a:r>
              <a:rPr lang="en-US" dirty="0" smtClean="0"/>
              <a:t>groups: </a:t>
            </a:r>
            <a:r>
              <a:rPr lang="en-US" dirty="0"/>
              <a:t>minorities, asylum seekers and refugees, residents with a temporary residence permit, migrant workers, and indigenous </a:t>
            </a:r>
            <a:r>
              <a:rPr lang="en-US" dirty="0" smtClean="0"/>
              <a:t>communities</a:t>
            </a:r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32" y="1055658"/>
            <a:ext cx="5820662" cy="405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Leisure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Library</a:t>
            </a:r>
            <a:r>
              <a:rPr lang="hr-HR" dirty="0" smtClean="0"/>
              <a:t> as a „</a:t>
            </a:r>
            <a:r>
              <a:rPr lang="hr-HR" dirty="0" err="1" smtClean="0"/>
              <a:t>third</a:t>
            </a:r>
            <a:r>
              <a:rPr lang="hr-HR" dirty="0" smtClean="0"/>
              <a:t> </a:t>
            </a:r>
            <a:r>
              <a:rPr lang="hr-HR" dirty="0" err="1" smtClean="0"/>
              <a:t>space</a:t>
            </a:r>
            <a:r>
              <a:rPr lang="hr-HR" dirty="0" smtClean="0"/>
              <a:t>” (</a:t>
            </a:r>
            <a:r>
              <a:rPr lang="hr-HR" dirty="0" err="1"/>
              <a:t>Oldenburg</a:t>
            </a:r>
            <a:r>
              <a:rPr lang="hr-HR" dirty="0"/>
              <a:t>, 1989</a:t>
            </a:r>
            <a:r>
              <a:rPr lang="hr-HR" dirty="0" smtClean="0"/>
              <a:t>)</a:t>
            </a:r>
          </a:p>
          <a:p>
            <a:pPr lvl="1"/>
            <a:r>
              <a:rPr lang="en-US" dirty="0"/>
              <a:t>“hangouts at the heart of a community” and local places “that help to get you through the day”</a:t>
            </a:r>
            <a:endParaRPr lang="hr-HR" dirty="0"/>
          </a:p>
          <a:p>
            <a:pPr lvl="1"/>
            <a:r>
              <a:rPr lang="en-US" dirty="0" smtClean="0"/>
              <a:t>neutral </a:t>
            </a:r>
            <a:r>
              <a:rPr lang="hr-HR" dirty="0" err="1" smtClean="0"/>
              <a:t>public</a:t>
            </a:r>
            <a:r>
              <a:rPr lang="hr-HR" dirty="0" smtClean="0"/>
              <a:t> </a:t>
            </a:r>
            <a:r>
              <a:rPr lang="hr-HR" dirty="0" err="1" smtClean="0"/>
              <a:t>space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en-US" dirty="0" smtClean="0"/>
              <a:t>social surrounding </a:t>
            </a:r>
            <a:r>
              <a:rPr lang="en-US" dirty="0"/>
              <a:t>separate from home and </a:t>
            </a:r>
            <a:r>
              <a:rPr lang="en-US" dirty="0" smtClean="0"/>
              <a:t>work/school</a:t>
            </a:r>
            <a:endParaRPr lang="hr-H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2060575"/>
            <a:ext cx="4395788" cy="293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Introduction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professional</a:t>
            </a:r>
            <a:r>
              <a:rPr lang="hr-HR" dirty="0"/>
              <a:t> </a:t>
            </a:r>
            <a:r>
              <a:rPr lang="hr-HR" dirty="0" err="1" smtClean="0"/>
              <a:t>issues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types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jobs</a:t>
            </a:r>
            <a:r>
              <a:rPr lang="hr-HR" dirty="0"/>
              <a:t>, </a:t>
            </a:r>
            <a:r>
              <a:rPr lang="hr-HR" dirty="0" err="1"/>
              <a:t>competencies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 smtClean="0"/>
              <a:t>responsibilities</a:t>
            </a:r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jobs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err="1" smtClean="0"/>
              <a:t>Over</a:t>
            </a:r>
            <a:r>
              <a:rPr lang="hr-HR" dirty="0" smtClean="0"/>
              <a:t> </a:t>
            </a:r>
            <a:r>
              <a:rPr lang="hr-HR" dirty="0" err="1" smtClean="0"/>
              <a:t>centuries</a:t>
            </a:r>
            <a:endParaRPr lang="hr-HR" dirty="0" smtClean="0"/>
          </a:p>
          <a:p>
            <a:pPr lvl="1"/>
            <a:r>
              <a:rPr lang="hr-HR" dirty="0" err="1" smtClean="0"/>
              <a:t>Curators</a:t>
            </a:r>
            <a:r>
              <a:rPr lang="hr-HR" dirty="0" smtClean="0"/>
              <a:t>, </a:t>
            </a:r>
            <a:r>
              <a:rPr lang="hr-HR" dirty="0" err="1" smtClean="0"/>
              <a:t>archivists</a:t>
            </a:r>
            <a:r>
              <a:rPr lang="hr-HR" dirty="0" smtClean="0"/>
              <a:t>, </a:t>
            </a:r>
            <a:r>
              <a:rPr lang="hr-HR" dirty="0" err="1" smtClean="0"/>
              <a:t>librarians</a:t>
            </a:r>
            <a:r>
              <a:rPr lang="hr-HR" dirty="0" smtClean="0"/>
              <a:t> …</a:t>
            </a:r>
          </a:p>
          <a:p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20th </a:t>
            </a:r>
            <a:r>
              <a:rPr lang="hr-HR" dirty="0" err="1" smtClean="0"/>
              <a:t>century</a:t>
            </a:r>
            <a:r>
              <a:rPr lang="hr-HR" dirty="0" smtClean="0"/>
              <a:t> </a:t>
            </a:r>
          </a:p>
          <a:p>
            <a:pPr lvl="1"/>
            <a:r>
              <a:rPr lang="hr-HR" dirty="0" err="1" smtClean="0"/>
              <a:t>Documentalist</a:t>
            </a:r>
            <a:endParaRPr lang="hr-HR" dirty="0" smtClean="0"/>
          </a:p>
          <a:p>
            <a:pPr lvl="1"/>
            <a:r>
              <a:rPr lang="hr-HR" dirty="0" err="1" smtClean="0"/>
              <a:t>Librarian’s</a:t>
            </a:r>
            <a:r>
              <a:rPr lang="hr-HR" dirty="0" smtClean="0"/>
              <a:t> </a:t>
            </a:r>
            <a:r>
              <a:rPr lang="hr-HR" dirty="0" err="1" smtClean="0"/>
              <a:t>specializations</a:t>
            </a:r>
            <a:endParaRPr lang="hr-HR" dirty="0" smtClean="0"/>
          </a:p>
          <a:p>
            <a:pPr lvl="2"/>
            <a:r>
              <a:rPr lang="hr-HR" dirty="0" err="1" smtClean="0"/>
              <a:t>Public</a:t>
            </a:r>
            <a:r>
              <a:rPr lang="hr-HR" dirty="0" smtClean="0"/>
              <a:t>, </a:t>
            </a:r>
            <a:r>
              <a:rPr lang="hr-HR" dirty="0" err="1" smtClean="0"/>
              <a:t>university</a:t>
            </a:r>
            <a:r>
              <a:rPr lang="hr-HR" dirty="0" smtClean="0"/>
              <a:t>, </a:t>
            </a:r>
            <a:r>
              <a:rPr lang="hr-HR" dirty="0" err="1" smtClean="0"/>
              <a:t>special</a:t>
            </a:r>
            <a:r>
              <a:rPr lang="hr-HR" dirty="0" smtClean="0"/>
              <a:t>,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librarian</a:t>
            </a:r>
            <a:endParaRPr lang="hr-HR" dirty="0"/>
          </a:p>
          <a:p>
            <a:pPr lvl="2"/>
            <a:r>
              <a:rPr lang="hr-HR" dirty="0" err="1" smtClean="0"/>
              <a:t>Cataloguer</a:t>
            </a:r>
            <a:r>
              <a:rPr lang="hr-HR" dirty="0" smtClean="0"/>
              <a:t>, reference, </a:t>
            </a:r>
            <a:r>
              <a:rPr lang="hr-HR" dirty="0" err="1" smtClean="0"/>
              <a:t>collection</a:t>
            </a:r>
            <a:r>
              <a:rPr lang="hr-HR" dirty="0" smtClean="0"/>
              <a:t> </a:t>
            </a:r>
            <a:r>
              <a:rPr lang="hr-HR" dirty="0" err="1" smtClean="0"/>
              <a:t>librarian</a:t>
            </a:r>
            <a:r>
              <a:rPr lang="hr-HR" dirty="0" smtClean="0"/>
              <a:t>, system </a:t>
            </a:r>
            <a:r>
              <a:rPr lang="hr-HR" dirty="0" err="1" smtClean="0"/>
              <a:t>librarian</a:t>
            </a:r>
            <a:r>
              <a:rPr lang="hr-HR" dirty="0" smtClean="0"/>
              <a:t>, </a:t>
            </a:r>
            <a:r>
              <a:rPr lang="hr-HR" dirty="0"/>
              <a:t>Youth Service </a:t>
            </a:r>
            <a:r>
              <a:rPr lang="hr-HR" dirty="0" err="1" smtClean="0"/>
              <a:t>Librarian</a:t>
            </a:r>
            <a:r>
              <a:rPr lang="hr-HR" dirty="0" smtClean="0"/>
              <a:t>, </a:t>
            </a:r>
            <a:r>
              <a:rPr lang="hr-HR" dirty="0" err="1"/>
              <a:t>Cataloging</a:t>
            </a:r>
            <a:r>
              <a:rPr lang="hr-HR" dirty="0"/>
              <a:t> </a:t>
            </a:r>
            <a:r>
              <a:rPr lang="hr-HR" dirty="0" err="1" smtClean="0"/>
              <a:t>andMetadata</a:t>
            </a:r>
            <a:r>
              <a:rPr lang="hr-HR" dirty="0" smtClean="0"/>
              <a:t> </a:t>
            </a:r>
            <a:r>
              <a:rPr lang="hr-HR" dirty="0" err="1" smtClean="0"/>
              <a:t>Specialist</a:t>
            </a:r>
            <a:r>
              <a:rPr lang="hr-HR" dirty="0" smtClean="0"/>
              <a:t>, </a:t>
            </a:r>
            <a:r>
              <a:rPr lang="hr-HR" dirty="0" err="1"/>
              <a:t>Serials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Electronic Resources </a:t>
            </a:r>
            <a:r>
              <a:rPr lang="hr-HR" dirty="0" smtClean="0"/>
              <a:t>Manager, </a:t>
            </a:r>
            <a:r>
              <a:rPr lang="hr-HR" dirty="0"/>
              <a:t>Access </a:t>
            </a:r>
            <a:r>
              <a:rPr lang="hr-HR" dirty="0" err="1"/>
              <a:t>Services</a:t>
            </a:r>
            <a:r>
              <a:rPr lang="hr-HR" dirty="0"/>
              <a:t> </a:t>
            </a:r>
            <a:r>
              <a:rPr lang="hr-HR" dirty="0" err="1"/>
              <a:t>Librarian</a:t>
            </a:r>
            <a:r>
              <a:rPr lang="hr-HR" dirty="0" smtClean="0"/>
              <a:t> </a:t>
            </a:r>
          </a:p>
          <a:p>
            <a:pPr lvl="2"/>
            <a:r>
              <a:rPr lang="hr-HR" dirty="0" err="1" smtClean="0"/>
              <a:t>Preservation</a:t>
            </a:r>
            <a:r>
              <a:rPr lang="hr-HR" dirty="0" smtClean="0"/>
              <a:t>, </a:t>
            </a:r>
            <a:r>
              <a:rPr lang="hr-HR" dirty="0" err="1" smtClean="0"/>
              <a:t>curation</a:t>
            </a:r>
            <a:r>
              <a:rPr lang="hr-HR" dirty="0" smtClean="0"/>
              <a:t> …</a:t>
            </a:r>
          </a:p>
          <a:p>
            <a:pPr lvl="1"/>
            <a:r>
              <a:rPr lang="hr-HR" dirty="0" err="1" smtClean="0"/>
              <a:t>Information</a:t>
            </a:r>
            <a:r>
              <a:rPr lang="hr-HR" dirty="0" smtClean="0"/>
              <a:t> </a:t>
            </a:r>
            <a:r>
              <a:rPr lang="hr-HR" dirty="0" err="1" smtClean="0"/>
              <a:t>analysts</a:t>
            </a:r>
            <a:endParaRPr lang="hr-HR" dirty="0" smtClean="0"/>
          </a:p>
          <a:p>
            <a:pPr lvl="1"/>
            <a:r>
              <a:rPr lang="hr-HR" dirty="0" err="1" smtClean="0"/>
              <a:t>Information</a:t>
            </a:r>
            <a:r>
              <a:rPr lang="hr-HR" dirty="0" smtClean="0"/>
              <a:t> manager</a:t>
            </a:r>
          </a:p>
          <a:p>
            <a:pPr lvl="1"/>
            <a:r>
              <a:rPr lang="hr-HR" dirty="0" err="1" smtClean="0"/>
              <a:t>Knowledge</a:t>
            </a:r>
            <a:r>
              <a:rPr lang="hr-HR" dirty="0" smtClean="0"/>
              <a:t> manager</a:t>
            </a:r>
          </a:p>
          <a:p>
            <a:pPr lvl="1"/>
            <a:r>
              <a:rPr lang="hr-HR" dirty="0" smtClean="0"/>
              <a:t>Digital </a:t>
            </a:r>
            <a:r>
              <a:rPr lang="hr-HR" dirty="0" err="1" smtClean="0"/>
              <a:t>librarian</a:t>
            </a:r>
            <a:endParaRPr lang="hr-HR" dirty="0" smtClean="0"/>
          </a:p>
          <a:p>
            <a:pPr lvl="1"/>
            <a:r>
              <a:rPr lang="hr-HR" dirty="0" smtClean="0"/>
              <a:t>Digital </a:t>
            </a:r>
            <a:r>
              <a:rPr lang="hr-HR" dirty="0" err="1" smtClean="0"/>
              <a:t>curator</a:t>
            </a:r>
            <a:r>
              <a:rPr lang="hr-HR" dirty="0" smtClean="0"/>
              <a:t> ….</a:t>
            </a:r>
          </a:p>
          <a:p>
            <a:pPr marL="457200" lvl="1" indent="0">
              <a:buNone/>
            </a:pPr>
            <a:endParaRPr lang="hr-HR" dirty="0" smtClean="0"/>
          </a:p>
          <a:p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New </a:t>
            </a:r>
            <a:r>
              <a:rPr lang="hr-HR" dirty="0" err="1" smtClean="0"/>
              <a:t>profiles</a:t>
            </a:r>
            <a:r>
              <a:rPr lang="hr-HR" dirty="0" smtClean="0"/>
              <a:t>/</a:t>
            </a:r>
            <a:r>
              <a:rPr lang="hr-HR" dirty="0" err="1" smtClean="0"/>
              <a:t>titles</a:t>
            </a:r>
            <a:r>
              <a:rPr lang="hr-HR" dirty="0" smtClean="0"/>
              <a:t> 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Web </a:t>
            </a:r>
            <a:r>
              <a:rPr lang="hr-HR" dirty="0" err="1" smtClean="0"/>
              <a:t>analyst</a:t>
            </a:r>
            <a:endParaRPr lang="hr-HR" dirty="0" smtClean="0"/>
          </a:p>
          <a:p>
            <a:r>
              <a:rPr lang="hr-HR" dirty="0"/>
              <a:t>Data </a:t>
            </a:r>
            <a:r>
              <a:rPr lang="hr-HR" dirty="0" err="1" smtClean="0"/>
              <a:t>Librarian</a:t>
            </a:r>
            <a:endParaRPr lang="hr-HR" dirty="0" smtClean="0"/>
          </a:p>
          <a:p>
            <a:r>
              <a:rPr lang="hr-HR" dirty="0" smtClean="0"/>
              <a:t>Data </a:t>
            </a:r>
            <a:r>
              <a:rPr lang="hr-HR" dirty="0" err="1" smtClean="0"/>
              <a:t>Services</a:t>
            </a:r>
            <a:r>
              <a:rPr lang="hr-HR" dirty="0" smtClean="0"/>
              <a:t> </a:t>
            </a:r>
            <a:r>
              <a:rPr lang="hr-HR" dirty="0" err="1" smtClean="0"/>
              <a:t>Librarian</a:t>
            </a:r>
            <a:endParaRPr lang="hr-HR" dirty="0" smtClean="0"/>
          </a:p>
          <a:p>
            <a:r>
              <a:rPr lang="hr-HR" dirty="0"/>
              <a:t>Digital </a:t>
            </a:r>
            <a:r>
              <a:rPr lang="hr-HR" dirty="0" err="1"/>
              <a:t>Projects</a:t>
            </a:r>
            <a:r>
              <a:rPr lang="hr-HR" dirty="0"/>
              <a:t> </a:t>
            </a:r>
            <a:r>
              <a:rPr lang="hr-HR" dirty="0" err="1"/>
              <a:t>Librarian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err="1" smtClean="0"/>
              <a:t>Knowledge</a:t>
            </a:r>
            <a:r>
              <a:rPr lang="hr-HR" dirty="0" smtClean="0"/>
              <a:t> Management </a:t>
            </a:r>
            <a:r>
              <a:rPr lang="hr-HR" dirty="0" err="1"/>
              <a:t>C</a:t>
            </a:r>
            <a:r>
              <a:rPr lang="hr-HR" dirty="0" err="1" smtClean="0"/>
              <a:t>oordinator</a:t>
            </a:r>
            <a:endParaRPr lang="hr-HR" dirty="0" smtClean="0"/>
          </a:p>
          <a:p>
            <a:r>
              <a:rPr lang="hr-HR" dirty="0" err="1" smtClean="0"/>
              <a:t>Resource</a:t>
            </a:r>
            <a:r>
              <a:rPr lang="hr-HR" dirty="0" smtClean="0"/>
              <a:t> </a:t>
            </a:r>
            <a:r>
              <a:rPr lang="hr-HR" dirty="0" err="1" smtClean="0"/>
              <a:t>Description</a:t>
            </a:r>
            <a:r>
              <a:rPr lang="hr-HR" dirty="0" smtClean="0"/>
              <a:t> </a:t>
            </a:r>
            <a:r>
              <a:rPr lang="hr-HR" dirty="0" err="1" smtClean="0"/>
              <a:t>Librarian</a:t>
            </a:r>
            <a:endParaRPr lang="hr-HR" dirty="0" smtClean="0"/>
          </a:p>
          <a:p>
            <a:r>
              <a:rPr lang="hr-HR" dirty="0" err="1"/>
              <a:t>Instruction</a:t>
            </a:r>
            <a:r>
              <a:rPr lang="hr-HR" dirty="0"/>
              <a:t> &amp; Digital </a:t>
            </a:r>
            <a:r>
              <a:rPr lang="hr-HR" dirty="0" err="1" smtClean="0"/>
              <a:t>Services</a:t>
            </a:r>
            <a:r>
              <a:rPr lang="hr-HR" dirty="0" smtClean="0"/>
              <a:t> </a:t>
            </a:r>
            <a:r>
              <a:rPr lang="hr-HR" dirty="0" err="1" smtClean="0"/>
              <a:t>Specialist</a:t>
            </a:r>
            <a:endParaRPr lang="hr-HR" dirty="0" smtClean="0"/>
          </a:p>
          <a:p>
            <a:r>
              <a:rPr lang="hr-HR" dirty="0"/>
              <a:t>Software </a:t>
            </a:r>
            <a:r>
              <a:rPr lang="hr-HR" dirty="0" err="1" smtClean="0"/>
              <a:t>Engineer</a:t>
            </a:r>
            <a:endParaRPr lang="hr-HR" dirty="0" smtClean="0"/>
          </a:p>
          <a:p>
            <a:r>
              <a:rPr lang="hr-HR" dirty="0" err="1"/>
              <a:t>Implementation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Migration</a:t>
            </a:r>
            <a:r>
              <a:rPr lang="hr-HR" dirty="0"/>
              <a:t> </a:t>
            </a:r>
            <a:r>
              <a:rPr lang="hr-HR" dirty="0" smtClean="0"/>
              <a:t>Manager</a:t>
            </a:r>
          </a:p>
          <a:p>
            <a:r>
              <a:rPr lang="hr-HR" dirty="0" smtClean="0"/>
              <a:t>Digital Technologies </a:t>
            </a:r>
            <a:r>
              <a:rPr lang="hr-HR" dirty="0" err="1" smtClean="0"/>
              <a:t>Specialist</a:t>
            </a:r>
            <a:endParaRPr lang="hr-HR" dirty="0" smtClean="0"/>
          </a:p>
          <a:p>
            <a:endParaRPr lang="en-GB" dirty="0"/>
          </a:p>
          <a:p>
            <a:endParaRPr lang="hr-HR" dirty="0" smtClean="0"/>
          </a:p>
          <a:p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e-</a:t>
            </a:r>
            <a:r>
              <a:rPr lang="hr-HR" dirty="0" err="1"/>
              <a:t>resources</a:t>
            </a:r>
            <a:r>
              <a:rPr lang="hr-HR" dirty="0"/>
              <a:t> </a:t>
            </a:r>
            <a:r>
              <a:rPr lang="hr-HR" dirty="0" smtClean="0"/>
              <a:t>manager(ERM)</a:t>
            </a:r>
          </a:p>
          <a:p>
            <a:r>
              <a:rPr lang="hr-HR" dirty="0" smtClean="0"/>
              <a:t>Communications </a:t>
            </a:r>
            <a:r>
              <a:rPr lang="hr-HR" dirty="0" err="1"/>
              <a:t>Librarian</a:t>
            </a:r>
            <a:endParaRPr lang="hr-HR" dirty="0"/>
          </a:p>
          <a:p>
            <a:r>
              <a:rPr lang="hr-HR" dirty="0" err="1"/>
              <a:t>Scholarly</a:t>
            </a:r>
            <a:r>
              <a:rPr lang="hr-HR" dirty="0"/>
              <a:t> </a:t>
            </a:r>
            <a:r>
              <a:rPr lang="hr-HR" dirty="0" err="1"/>
              <a:t>Publishing</a:t>
            </a:r>
            <a:r>
              <a:rPr lang="hr-HR" dirty="0"/>
              <a:t> &amp; </a:t>
            </a:r>
            <a:r>
              <a:rPr lang="hr-HR" dirty="0" err="1"/>
              <a:t>Intellectual</a:t>
            </a:r>
            <a:r>
              <a:rPr lang="hr-HR" dirty="0"/>
              <a:t> Access </a:t>
            </a:r>
            <a:r>
              <a:rPr lang="hr-HR" dirty="0" err="1"/>
              <a:t>Specialist</a:t>
            </a:r>
            <a:endParaRPr lang="hr-HR" dirty="0"/>
          </a:p>
          <a:p>
            <a:r>
              <a:rPr lang="hr-HR" dirty="0" err="1" smtClean="0"/>
              <a:t>Museum</a:t>
            </a:r>
            <a:r>
              <a:rPr lang="hr-HR" dirty="0" smtClean="0"/>
              <a:t> </a:t>
            </a:r>
            <a:r>
              <a:rPr lang="hr-HR" dirty="0" err="1"/>
              <a:t>E</a:t>
            </a:r>
            <a:r>
              <a:rPr lang="hr-HR" dirty="0" err="1" smtClean="0"/>
              <a:t>ducation</a:t>
            </a:r>
            <a:r>
              <a:rPr lang="hr-HR" dirty="0" smtClean="0"/>
              <a:t> </a:t>
            </a:r>
            <a:r>
              <a:rPr lang="hr-HR" dirty="0" err="1"/>
              <a:t>Coordinator</a:t>
            </a:r>
            <a:endParaRPr lang="hr-HR" b="1" dirty="0"/>
          </a:p>
          <a:p>
            <a:r>
              <a:rPr lang="hr-HR" dirty="0"/>
              <a:t>GIS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Geospatial</a:t>
            </a:r>
            <a:r>
              <a:rPr lang="hr-HR" dirty="0"/>
              <a:t> Data </a:t>
            </a:r>
            <a:r>
              <a:rPr lang="hr-HR" dirty="0" err="1"/>
              <a:t>Coordinator</a:t>
            </a:r>
            <a:endParaRPr lang="hr-HR" dirty="0"/>
          </a:p>
          <a:p>
            <a:r>
              <a:rPr lang="hr-HR" dirty="0"/>
              <a:t>STEM </a:t>
            </a:r>
            <a:r>
              <a:rPr lang="hr-HR" dirty="0" err="1"/>
              <a:t>Outreach</a:t>
            </a:r>
            <a:r>
              <a:rPr lang="hr-HR" dirty="0"/>
              <a:t> &amp; </a:t>
            </a:r>
            <a:r>
              <a:rPr lang="hr-HR" dirty="0" err="1"/>
              <a:t>Instruction</a:t>
            </a:r>
            <a:r>
              <a:rPr lang="hr-HR" dirty="0"/>
              <a:t> </a:t>
            </a:r>
            <a:r>
              <a:rPr lang="hr-HR" dirty="0" err="1"/>
              <a:t>Librarian</a:t>
            </a:r>
            <a:endParaRPr lang="en-GB" b="1" dirty="0"/>
          </a:p>
          <a:p>
            <a:r>
              <a:rPr lang="hr-HR" dirty="0" err="1"/>
              <a:t>User</a:t>
            </a:r>
            <a:r>
              <a:rPr lang="hr-HR" dirty="0"/>
              <a:t> </a:t>
            </a:r>
            <a:r>
              <a:rPr lang="hr-HR" dirty="0" err="1"/>
              <a:t>Experience</a:t>
            </a:r>
            <a:r>
              <a:rPr lang="hr-HR" dirty="0"/>
              <a:t> (UX) </a:t>
            </a:r>
            <a:r>
              <a:rPr lang="hr-HR" dirty="0" smtClean="0"/>
              <a:t>Designer</a:t>
            </a:r>
            <a:endParaRPr lang="en-GB" dirty="0"/>
          </a:p>
          <a:p>
            <a:r>
              <a:rPr lang="hr-HR" dirty="0"/>
              <a:t>Digital </a:t>
            </a:r>
            <a:r>
              <a:rPr lang="hr-HR" dirty="0" err="1"/>
              <a:t>Archivist</a:t>
            </a:r>
            <a:endParaRPr lang="en-GB" dirty="0"/>
          </a:p>
          <a:p>
            <a:r>
              <a:rPr lang="hr-HR" dirty="0" err="1"/>
              <a:t>Content</a:t>
            </a:r>
            <a:r>
              <a:rPr lang="hr-HR" dirty="0"/>
              <a:t> </a:t>
            </a:r>
            <a:r>
              <a:rPr lang="hr-HR" dirty="0" smtClean="0"/>
              <a:t>Manager</a:t>
            </a:r>
          </a:p>
          <a:p>
            <a:r>
              <a:rPr lang="hr-HR" dirty="0" err="1"/>
              <a:t>Product</a:t>
            </a:r>
            <a:r>
              <a:rPr lang="hr-HR" dirty="0"/>
              <a:t> </a:t>
            </a:r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/>
              <a:t>Coordinator</a:t>
            </a:r>
            <a:r>
              <a:rPr lang="hr-HR" dirty="0"/>
              <a:t> </a:t>
            </a:r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Skills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competencies</a:t>
            </a:r>
            <a:r>
              <a:rPr lang="hr-HR" dirty="0" smtClean="0"/>
              <a:t> </a:t>
            </a:r>
            <a:r>
              <a:rPr lang="hr-HR" dirty="0" err="1" smtClean="0"/>
              <a:t>needed</a:t>
            </a:r>
            <a:r>
              <a:rPr lang="hr-HR" dirty="0" smtClean="0"/>
              <a:t>?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skills in </a:t>
            </a:r>
            <a:r>
              <a:rPr lang="en-GB" dirty="0"/>
              <a:t>selection, organization, search, retrieval and evaluation of information as well as in designing, maintaining and developing of information systems and aids </a:t>
            </a:r>
          </a:p>
          <a:p>
            <a:pPr lvl="0"/>
            <a:r>
              <a:rPr lang="en-GB" dirty="0" err="1" smtClean="0"/>
              <a:t>skil</a:t>
            </a:r>
            <a:r>
              <a:rPr lang="hr-HR" dirty="0" err="1" smtClean="0"/>
              <a:t>ls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en-GB" dirty="0" smtClean="0"/>
              <a:t> apply</a:t>
            </a:r>
            <a:r>
              <a:rPr lang="hr-HR" dirty="0" err="1" smtClean="0"/>
              <a:t>ing</a:t>
            </a:r>
            <a:r>
              <a:rPr lang="en-GB" dirty="0" smtClean="0"/>
              <a:t> </a:t>
            </a:r>
            <a:r>
              <a:rPr lang="en-GB" dirty="0"/>
              <a:t>the knowledge and skills in the use of modern technologies and tools in selecting, creating and/or administration of the computer-based information systems</a:t>
            </a:r>
          </a:p>
          <a:p>
            <a:pPr lvl="0"/>
            <a:r>
              <a:rPr lang="hr-HR" dirty="0" err="1"/>
              <a:t>s</a:t>
            </a:r>
            <a:r>
              <a:rPr lang="hr-HR" dirty="0" err="1" smtClean="0"/>
              <a:t>kills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en-GB" dirty="0" err="1" smtClean="0"/>
              <a:t>appl</a:t>
            </a:r>
            <a:r>
              <a:rPr lang="hr-HR" dirty="0" err="1"/>
              <a:t>y</a:t>
            </a:r>
            <a:r>
              <a:rPr lang="hr-HR" dirty="0" err="1" smtClean="0"/>
              <a:t>ing</a:t>
            </a:r>
            <a:r>
              <a:rPr lang="hr-HR" dirty="0" smtClean="0"/>
              <a:t> </a:t>
            </a:r>
            <a:r>
              <a:rPr lang="en-GB" dirty="0" smtClean="0"/>
              <a:t>the </a:t>
            </a:r>
            <a:r>
              <a:rPr lang="en-GB" dirty="0"/>
              <a:t>basic principles of management information services, including the planning and construction of appropriate physical and virtual space, in accordance with professional, ethical, legal and safety principles and </a:t>
            </a:r>
            <a:r>
              <a:rPr lang="en-GB" dirty="0" smtClean="0"/>
              <a:t>responsibilities</a:t>
            </a:r>
            <a:endParaRPr lang="hr-HR" dirty="0" smtClean="0"/>
          </a:p>
          <a:p>
            <a:pPr lvl="0"/>
            <a:r>
              <a:rPr lang="en-GB" dirty="0" smtClean="0"/>
              <a:t>knowledge </a:t>
            </a:r>
            <a:r>
              <a:rPr lang="en-GB" dirty="0"/>
              <a:t>and skills in managing physical and digital collections of materials, including their storage and protection in physical information institutions and online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Skills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competencies</a:t>
            </a:r>
            <a:r>
              <a:rPr lang="hr-HR" dirty="0" smtClean="0"/>
              <a:t> – </a:t>
            </a:r>
            <a:r>
              <a:rPr lang="hr-HR" dirty="0" err="1" smtClean="0"/>
              <a:t>cont</a:t>
            </a:r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hr-HR" dirty="0" err="1" smtClean="0"/>
              <a:t>skills</a:t>
            </a:r>
            <a:r>
              <a:rPr lang="hr-HR" dirty="0" smtClean="0"/>
              <a:t> for</a:t>
            </a:r>
            <a:r>
              <a:rPr lang="en-GB" dirty="0" smtClean="0"/>
              <a:t> </a:t>
            </a:r>
            <a:r>
              <a:rPr lang="en-GB" dirty="0" err="1" smtClean="0"/>
              <a:t>analy</a:t>
            </a:r>
            <a:r>
              <a:rPr lang="hr-HR" dirty="0" err="1" smtClean="0"/>
              <a:t>sing</a:t>
            </a:r>
            <a:r>
              <a:rPr lang="hr-HR" dirty="0" smtClean="0"/>
              <a:t> </a:t>
            </a:r>
            <a:r>
              <a:rPr lang="en-GB" dirty="0" smtClean="0"/>
              <a:t>users</a:t>
            </a:r>
            <a:r>
              <a:rPr lang="en-GB" dirty="0"/>
              <a:t>’ information needs and behaviour </a:t>
            </a:r>
          </a:p>
          <a:p>
            <a:pPr lvl="0"/>
            <a:r>
              <a:rPr lang="hr-HR" dirty="0" err="1"/>
              <a:t>s</a:t>
            </a:r>
            <a:r>
              <a:rPr lang="hr-HR" dirty="0" err="1" smtClean="0"/>
              <a:t>kills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en-GB" dirty="0" smtClean="0"/>
              <a:t>design</a:t>
            </a:r>
            <a:r>
              <a:rPr lang="hr-HR" dirty="0" err="1" smtClean="0"/>
              <a:t>ing</a:t>
            </a:r>
            <a:r>
              <a:rPr lang="en-GB" dirty="0" smtClean="0"/>
              <a:t> </a:t>
            </a:r>
            <a:r>
              <a:rPr lang="en-GB" dirty="0"/>
              <a:t>and implementation of new information services</a:t>
            </a:r>
          </a:p>
          <a:p>
            <a:pPr lvl="0"/>
            <a:r>
              <a:rPr lang="hr-HR" dirty="0" err="1"/>
              <a:t>s</a:t>
            </a:r>
            <a:r>
              <a:rPr lang="hr-HR" dirty="0" err="1" smtClean="0"/>
              <a:t>kills</a:t>
            </a:r>
            <a:r>
              <a:rPr lang="hr-HR" dirty="0" smtClean="0"/>
              <a:t> for </a:t>
            </a:r>
            <a:r>
              <a:rPr lang="en-GB" dirty="0" smtClean="0"/>
              <a:t>select</a:t>
            </a:r>
            <a:r>
              <a:rPr lang="hr-HR" dirty="0" smtClean="0"/>
              <a:t>ion</a:t>
            </a:r>
            <a:r>
              <a:rPr lang="en-GB" dirty="0" smtClean="0"/>
              <a:t>, </a:t>
            </a:r>
            <a:r>
              <a:rPr lang="en-GB" dirty="0" err="1" smtClean="0"/>
              <a:t>evaluat</a:t>
            </a:r>
            <a:r>
              <a:rPr lang="hr-HR" dirty="0" smtClean="0"/>
              <a:t>ion</a:t>
            </a:r>
            <a:r>
              <a:rPr lang="en-GB" dirty="0" smtClean="0"/>
              <a:t>, implement</a:t>
            </a:r>
            <a:r>
              <a:rPr lang="hr-HR" dirty="0" err="1" smtClean="0"/>
              <a:t>ation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err="1" smtClean="0"/>
              <a:t>manag</a:t>
            </a:r>
            <a:r>
              <a:rPr lang="hr-HR" dirty="0" err="1" smtClean="0"/>
              <a:t>ment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en-GB" dirty="0" smtClean="0"/>
              <a:t> </a:t>
            </a:r>
            <a:r>
              <a:rPr lang="en-GB" dirty="0"/>
              <a:t>information and computer systems in heritage institutions </a:t>
            </a:r>
            <a:endParaRPr lang="hr-HR" dirty="0"/>
          </a:p>
          <a:p>
            <a:pPr lvl="0"/>
            <a:r>
              <a:rPr lang="hr-HR" dirty="0" err="1"/>
              <a:t>s</a:t>
            </a:r>
            <a:r>
              <a:rPr lang="hr-HR" dirty="0" err="1" smtClean="0"/>
              <a:t>kills</a:t>
            </a:r>
            <a:r>
              <a:rPr lang="hr-HR" dirty="0" smtClean="0"/>
              <a:t> for </a:t>
            </a:r>
            <a:r>
              <a:rPr lang="en-GB" dirty="0" smtClean="0"/>
              <a:t>publishing </a:t>
            </a:r>
            <a:r>
              <a:rPr lang="hr-HR" dirty="0" err="1" smtClean="0"/>
              <a:t>information</a:t>
            </a:r>
            <a:r>
              <a:rPr lang="hr-HR" dirty="0" smtClean="0"/>
              <a:t> </a:t>
            </a:r>
            <a:r>
              <a:rPr lang="hr-HR" dirty="0" err="1" smtClean="0"/>
              <a:t>resources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order</a:t>
            </a:r>
            <a:r>
              <a:rPr lang="hr-HR" dirty="0" smtClean="0"/>
              <a:t> to make </a:t>
            </a:r>
            <a:r>
              <a:rPr lang="hr-HR" dirty="0" err="1" smtClean="0"/>
              <a:t>them</a:t>
            </a:r>
            <a:r>
              <a:rPr lang="hr-HR" dirty="0" smtClean="0"/>
              <a:t> </a:t>
            </a:r>
            <a:r>
              <a:rPr lang="hr-HR" dirty="0" err="1" smtClean="0"/>
              <a:t>available</a:t>
            </a:r>
            <a:r>
              <a:rPr lang="hr-HR" dirty="0" smtClean="0"/>
              <a:t> for </a:t>
            </a:r>
            <a:r>
              <a:rPr lang="en-GB" dirty="0" smtClean="0"/>
              <a:t>educational</a:t>
            </a:r>
            <a:r>
              <a:rPr lang="en-GB" dirty="0"/>
              <a:t>, cultural and social </a:t>
            </a:r>
            <a:r>
              <a:rPr lang="hr-HR" dirty="0" err="1" smtClean="0"/>
              <a:t>purposes</a:t>
            </a:r>
            <a:endParaRPr lang="en-GB" dirty="0"/>
          </a:p>
          <a:p>
            <a:pPr lvl="0"/>
            <a:r>
              <a:rPr lang="hr-HR" dirty="0" err="1"/>
              <a:t>s</a:t>
            </a:r>
            <a:r>
              <a:rPr lang="hr-HR" dirty="0" err="1" smtClean="0"/>
              <a:t>kills</a:t>
            </a:r>
            <a:r>
              <a:rPr lang="hr-HR" dirty="0" smtClean="0"/>
              <a:t> for</a:t>
            </a:r>
            <a:r>
              <a:rPr lang="en-GB" dirty="0" smtClean="0"/>
              <a:t> </a:t>
            </a:r>
            <a:r>
              <a:rPr lang="en-GB" dirty="0"/>
              <a:t>design of information and educational materials and aids </a:t>
            </a:r>
            <a:r>
              <a:rPr lang="hr-HR" dirty="0" smtClean="0"/>
              <a:t>online</a:t>
            </a:r>
            <a:endParaRPr lang="en-GB" dirty="0"/>
          </a:p>
          <a:p>
            <a:pPr lvl="0"/>
            <a:r>
              <a:rPr lang="en-GB" dirty="0" smtClean="0"/>
              <a:t>communication </a:t>
            </a:r>
            <a:r>
              <a:rPr lang="en-GB" dirty="0"/>
              <a:t>skills in communicating with the public, the users, and in transfer of information in the professional community</a:t>
            </a:r>
          </a:p>
          <a:p>
            <a:pPr lvl="0"/>
            <a:r>
              <a:rPr lang="hr-HR" dirty="0" err="1"/>
              <a:t>s</a:t>
            </a:r>
            <a:r>
              <a:rPr lang="hr-HR" dirty="0" err="1" smtClean="0"/>
              <a:t>kills</a:t>
            </a:r>
            <a:r>
              <a:rPr lang="hr-HR" dirty="0" smtClean="0"/>
              <a:t> for</a:t>
            </a:r>
            <a:r>
              <a:rPr lang="en-GB" dirty="0" smtClean="0"/>
              <a:t> </a:t>
            </a:r>
            <a:r>
              <a:rPr lang="en-GB" dirty="0"/>
              <a:t>management of information institutions, systems and networks (actual, virtual and simulated) </a:t>
            </a:r>
            <a:r>
              <a:rPr lang="hr-HR" dirty="0" smtClean="0"/>
              <a:t>…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Typical</a:t>
            </a:r>
            <a:r>
              <a:rPr lang="hr-HR" dirty="0" smtClean="0"/>
              <a:t> </a:t>
            </a:r>
            <a:r>
              <a:rPr lang="hr-HR" dirty="0" err="1" smtClean="0"/>
              <a:t>courses</a:t>
            </a:r>
            <a:r>
              <a:rPr lang="hr-HR" dirty="0" smtClean="0"/>
              <a:t> at </a:t>
            </a:r>
            <a:r>
              <a:rPr lang="hr-HR" dirty="0" err="1" smtClean="0"/>
              <a:t>graduate</a:t>
            </a:r>
            <a:r>
              <a:rPr lang="hr-HR" dirty="0" smtClean="0"/>
              <a:t> </a:t>
            </a:r>
            <a:r>
              <a:rPr lang="hr-HR" dirty="0" err="1" smtClean="0"/>
              <a:t>level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Information </a:t>
            </a:r>
            <a:r>
              <a:rPr lang="en-GB" dirty="0" smtClean="0"/>
              <a:t>society</a:t>
            </a:r>
            <a:endParaRPr lang="en-GB" dirty="0"/>
          </a:p>
          <a:p>
            <a:pPr lvl="0"/>
            <a:r>
              <a:rPr lang="en-GB" dirty="0"/>
              <a:t>Theory and practice of information </a:t>
            </a:r>
            <a:r>
              <a:rPr lang="en-GB" dirty="0" smtClean="0"/>
              <a:t>organization</a:t>
            </a:r>
            <a:endParaRPr lang="en-GB" dirty="0"/>
          </a:p>
          <a:p>
            <a:pPr lvl="0"/>
            <a:r>
              <a:rPr lang="en-GB" dirty="0"/>
              <a:t>Information institution </a:t>
            </a:r>
            <a:r>
              <a:rPr lang="en-GB" dirty="0" smtClean="0"/>
              <a:t>management</a:t>
            </a:r>
            <a:endParaRPr lang="hr-HR" dirty="0" smtClean="0"/>
          </a:p>
          <a:p>
            <a:pPr lvl="0"/>
            <a:r>
              <a:rPr lang="en-GB" dirty="0"/>
              <a:t>Human information </a:t>
            </a:r>
            <a:r>
              <a:rPr lang="en-GB" dirty="0" err="1" smtClean="0"/>
              <a:t>behavior</a:t>
            </a:r>
            <a:endParaRPr lang="en-GB" dirty="0"/>
          </a:p>
          <a:p>
            <a:pPr lvl="0"/>
            <a:r>
              <a:rPr lang="en-GB" dirty="0"/>
              <a:t>Data </a:t>
            </a:r>
            <a:r>
              <a:rPr lang="en-GB" dirty="0" smtClean="0"/>
              <a:t>mining</a:t>
            </a:r>
            <a:endParaRPr lang="en-GB" dirty="0"/>
          </a:p>
          <a:p>
            <a:r>
              <a:rPr lang="en-GB" dirty="0"/>
              <a:t>Cultural studies</a:t>
            </a:r>
          </a:p>
          <a:p>
            <a:pPr lvl="0"/>
            <a:r>
              <a:rPr lang="en-GB" dirty="0" smtClean="0"/>
              <a:t>Research </a:t>
            </a:r>
            <a:r>
              <a:rPr lang="en-GB" dirty="0"/>
              <a:t>methods in information studies;</a:t>
            </a:r>
          </a:p>
          <a:p>
            <a:r>
              <a:rPr lang="en-GB" dirty="0"/>
              <a:t>Designing and building digital collections and </a:t>
            </a:r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 smtClean="0"/>
              <a:t>Information</a:t>
            </a:r>
            <a:r>
              <a:rPr lang="hr-HR" dirty="0" smtClean="0"/>
              <a:t> Science</a:t>
            </a:r>
          </a:p>
          <a:p>
            <a:r>
              <a:rPr lang="hr-HR" dirty="0" err="1" smtClean="0"/>
              <a:t>Information</a:t>
            </a:r>
            <a:r>
              <a:rPr lang="hr-HR" dirty="0" smtClean="0"/>
              <a:t> </a:t>
            </a:r>
            <a:r>
              <a:rPr lang="hr-HR" dirty="0" err="1" smtClean="0"/>
              <a:t>Retrieval</a:t>
            </a:r>
            <a:endParaRPr lang="hr-HR" dirty="0" smtClean="0"/>
          </a:p>
          <a:p>
            <a:r>
              <a:rPr lang="hr-HR" dirty="0" err="1" smtClean="0"/>
              <a:t>Basic</a:t>
            </a:r>
            <a:r>
              <a:rPr lang="hr-HR" dirty="0" smtClean="0"/>
              <a:t>/</a:t>
            </a:r>
            <a:r>
              <a:rPr lang="hr-HR" dirty="0" err="1" smtClean="0"/>
              <a:t>advanced</a:t>
            </a:r>
            <a:r>
              <a:rPr lang="hr-HR" dirty="0" smtClean="0"/>
              <a:t> </a:t>
            </a:r>
            <a:r>
              <a:rPr lang="hr-HR" dirty="0" err="1" smtClean="0"/>
              <a:t>programming</a:t>
            </a:r>
            <a:endParaRPr lang="hr-HR" dirty="0" smtClean="0"/>
          </a:p>
          <a:p>
            <a:r>
              <a:rPr lang="hr-HR" dirty="0" err="1"/>
              <a:t>Knowledge</a:t>
            </a:r>
            <a:r>
              <a:rPr lang="hr-HR" dirty="0"/>
              <a:t> </a:t>
            </a:r>
            <a:r>
              <a:rPr lang="hr-HR" dirty="0" err="1"/>
              <a:t>managment</a:t>
            </a:r>
            <a:endParaRPr lang="en-GB" dirty="0"/>
          </a:p>
          <a:p>
            <a:r>
              <a:rPr lang="hr-HR" dirty="0" smtClean="0"/>
              <a:t>Online marketing</a:t>
            </a:r>
          </a:p>
          <a:p>
            <a:r>
              <a:rPr lang="hr-HR" dirty="0" smtClean="0"/>
              <a:t>Human-</a:t>
            </a:r>
            <a:r>
              <a:rPr lang="hr-HR" dirty="0" err="1" smtClean="0"/>
              <a:t>computer</a:t>
            </a:r>
            <a:r>
              <a:rPr lang="hr-HR" dirty="0" smtClean="0"/>
              <a:t> </a:t>
            </a:r>
            <a:r>
              <a:rPr lang="hr-HR" dirty="0" err="1" smtClean="0"/>
              <a:t>interaction</a:t>
            </a:r>
            <a:r>
              <a:rPr lang="hr-HR" dirty="0" smtClean="0"/>
              <a:t> </a:t>
            </a:r>
          </a:p>
          <a:p>
            <a:r>
              <a:rPr lang="hr-HR" dirty="0" smtClean="0"/>
              <a:t>Digital file </a:t>
            </a:r>
            <a:r>
              <a:rPr lang="hr-HR" dirty="0" err="1" smtClean="0"/>
              <a:t>formats</a:t>
            </a:r>
            <a:r>
              <a:rPr lang="hr-HR" dirty="0" smtClean="0"/>
              <a:t> </a:t>
            </a:r>
          </a:p>
          <a:p>
            <a:r>
              <a:rPr lang="hr-HR" dirty="0" smtClean="0"/>
              <a:t>Digital </a:t>
            </a:r>
            <a:r>
              <a:rPr lang="hr-HR" dirty="0" err="1"/>
              <a:t>publishing</a:t>
            </a:r>
            <a:endParaRPr lang="hr-HR" dirty="0"/>
          </a:p>
          <a:p>
            <a:r>
              <a:rPr lang="en-GB" dirty="0"/>
              <a:t>Information philosophy;</a:t>
            </a:r>
          </a:p>
          <a:p>
            <a:r>
              <a:rPr lang="hr-HR" dirty="0" err="1"/>
              <a:t>Language</a:t>
            </a:r>
            <a:r>
              <a:rPr lang="hr-HR" dirty="0"/>
              <a:t> </a:t>
            </a:r>
            <a:r>
              <a:rPr lang="hr-HR" dirty="0" err="1"/>
              <a:t>technologies</a:t>
            </a:r>
            <a:endParaRPr lang="hr-HR" dirty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Exercises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err="1" smtClean="0"/>
              <a:t>Division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groups</a:t>
            </a:r>
            <a:endParaRPr lang="hr-HR" dirty="0" smtClean="0"/>
          </a:p>
          <a:p>
            <a:r>
              <a:rPr lang="hr-HR" dirty="0" err="1" smtClean="0"/>
              <a:t>Distribution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working</a:t>
            </a:r>
            <a:r>
              <a:rPr lang="hr-HR" dirty="0" smtClean="0"/>
              <a:t> </a:t>
            </a:r>
            <a:r>
              <a:rPr lang="hr-HR" dirty="0" err="1" smtClean="0"/>
              <a:t>sheets</a:t>
            </a:r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err="1" smtClean="0"/>
              <a:t>Comments</a:t>
            </a:r>
            <a:r>
              <a:rPr lang="hr-HR" dirty="0" smtClean="0"/>
              <a:t> </a:t>
            </a:r>
            <a:r>
              <a:rPr lang="hr-HR" dirty="0" err="1" smtClean="0"/>
              <a:t>received</a:t>
            </a:r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Introduction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notion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‘</a:t>
            </a:r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 smtClean="0"/>
              <a:t>institution</a:t>
            </a:r>
            <a:r>
              <a:rPr lang="hr-HR" dirty="0" smtClean="0"/>
              <a:t>’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Introduction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professional</a:t>
            </a:r>
            <a:r>
              <a:rPr lang="hr-HR" dirty="0"/>
              <a:t> </a:t>
            </a:r>
            <a:r>
              <a:rPr lang="hr-HR" dirty="0" err="1"/>
              <a:t>issues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Professional </a:t>
            </a:r>
            <a:r>
              <a:rPr lang="hr-HR" dirty="0" err="1" smtClean="0"/>
              <a:t>organizations</a:t>
            </a:r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World </a:t>
            </a:r>
            <a:r>
              <a:rPr lang="hr-HR" dirty="0" err="1" smtClean="0"/>
              <a:t>and</a:t>
            </a:r>
            <a:r>
              <a:rPr lang="hr-HR" dirty="0" smtClean="0"/>
              <a:t> European </a:t>
            </a:r>
            <a:r>
              <a:rPr lang="hr-HR" dirty="0" err="1" smtClean="0"/>
              <a:t>known</a:t>
            </a:r>
            <a:r>
              <a:rPr lang="hr-HR" dirty="0" smtClean="0"/>
              <a:t> </a:t>
            </a:r>
            <a:r>
              <a:rPr lang="hr-HR" dirty="0" err="1" smtClean="0"/>
              <a:t>organisations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hr-HR" sz="2500" dirty="0" smtClean="0"/>
              <a:t>ALA – American </a:t>
            </a:r>
            <a:r>
              <a:rPr lang="hr-HR" sz="2500" dirty="0" err="1" smtClean="0"/>
              <a:t>Library</a:t>
            </a:r>
            <a:r>
              <a:rPr lang="hr-HR" sz="2500" dirty="0" smtClean="0"/>
              <a:t> </a:t>
            </a:r>
            <a:r>
              <a:rPr lang="hr-HR" sz="2500" dirty="0" err="1" smtClean="0"/>
              <a:t>Association</a:t>
            </a:r>
            <a:r>
              <a:rPr lang="hr-HR" sz="2500" dirty="0" smtClean="0"/>
              <a:t> (</a:t>
            </a:r>
            <a:r>
              <a:rPr lang="en-GB" sz="2500" dirty="0" smtClean="0"/>
              <a:t>the </a:t>
            </a:r>
            <a:r>
              <a:rPr lang="en-GB" sz="2500" dirty="0"/>
              <a:t>oldest and largest library association in the </a:t>
            </a:r>
            <a:r>
              <a:rPr lang="en-GB" sz="2500" dirty="0" smtClean="0"/>
              <a:t>world</a:t>
            </a:r>
            <a:r>
              <a:rPr lang="hr-HR" sz="2500" dirty="0" smtClean="0"/>
              <a:t>) </a:t>
            </a:r>
            <a:endParaRPr lang="hr-HR" sz="2500" dirty="0"/>
          </a:p>
          <a:p>
            <a:pPr lvl="1" fontAlgn="base"/>
            <a:r>
              <a:rPr lang="hr-HR" sz="2100" dirty="0" smtClean="0"/>
              <a:t>f</a:t>
            </a:r>
            <a:r>
              <a:rPr lang="en-GB" sz="2100" dirty="0" err="1" smtClean="0"/>
              <a:t>ounded</a:t>
            </a:r>
            <a:r>
              <a:rPr lang="en-GB" sz="2100" dirty="0" smtClean="0"/>
              <a:t> </a:t>
            </a:r>
            <a:r>
              <a:rPr lang="en-GB" sz="2100" dirty="0"/>
              <a:t>on October 6, </a:t>
            </a:r>
            <a:r>
              <a:rPr lang="en-GB" sz="2100" dirty="0" smtClean="0"/>
              <a:t>1876</a:t>
            </a:r>
            <a:r>
              <a:rPr lang="hr-HR" sz="2100" dirty="0" smtClean="0"/>
              <a:t>; </a:t>
            </a:r>
            <a:r>
              <a:rPr lang="en-GB" sz="2100" dirty="0" smtClean="0"/>
              <a:t>mission </a:t>
            </a:r>
            <a:r>
              <a:rPr lang="en-GB" sz="2100" dirty="0"/>
              <a:t>of ALA is </a:t>
            </a:r>
            <a:endParaRPr lang="hr-HR" sz="2100" dirty="0" smtClean="0"/>
          </a:p>
          <a:p>
            <a:pPr lvl="2" fontAlgn="base"/>
            <a:r>
              <a:rPr lang="en-GB" sz="2100" dirty="0" smtClean="0"/>
              <a:t>“</a:t>
            </a:r>
            <a:r>
              <a:rPr lang="en-GB" sz="2100" dirty="0"/>
              <a:t>to provide leadership for the development, promotion and improvement of library and information services and the profession of librarianship in order to enhance learning and ensure access to information for all.”</a:t>
            </a:r>
          </a:p>
          <a:p>
            <a:r>
              <a:rPr lang="hr-HR" sz="2500" dirty="0" smtClean="0"/>
              <a:t>IFLA - </a:t>
            </a:r>
            <a:r>
              <a:rPr lang="en-GB" sz="2500" dirty="0"/>
              <a:t>The International Federation of Library Associations and </a:t>
            </a:r>
            <a:r>
              <a:rPr lang="en-GB" sz="2500" dirty="0" smtClean="0"/>
              <a:t>Institutions</a:t>
            </a:r>
            <a:endParaRPr lang="hr-HR" sz="2500" dirty="0" smtClean="0"/>
          </a:p>
          <a:p>
            <a:pPr lvl="1"/>
            <a:r>
              <a:rPr lang="en-GB" sz="2100" dirty="0" smtClean="0"/>
              <a:t>the </a:t>
            </a:r>
            <a:r>
              <a:rPr lang="en-GB" sz="2100" dirty="0"/>
              <a:t>leading international body representing the interests of library and information services and their users. It is the global voice of the library and information profession</a:t>
            </a:r>
            <a:endParaRPr lang="hr-HR" sz="2100" dirty="0" smtClean="0"/>
          </a:p>
          <a:p>
            <a:r>
              <a:rPr lang="hr-HR" sz="2500" dirty="0" smtClean="0"/>
              <a:t>FID – </a:t>
            </a:r>
            <a:r>
              <a:rPr lang="fr-FR" sz="2500" dirty="0"/>
              <a:t>Fédération Internationale </a:t>
            </a:r>
            <a:r>
              <a:rPr lang="fr-FR" sz="2500" dirty="0" smtClean="0"/>
              <a:t>d</a:t>
            </a:r>
            <a:r>
              <a:rPr lang="hr-HR" sz="2500" dirty="0" smtClean="0"/>
              <a:t>e </a:t>
            </a:r>
            <a:r>
              <a:rPr lang="hr-HR" sz="2500" dirty="0" err="1" smtClean="0"/>
              <a:t>Documentation</a:t>
            </a:r>
            <a:r>
              <a:rPr lang="fr-FR" sz="2500" dirty="0" smtClean="0"/>
              <a:t> </a:t>
            </a:r>
            <a:r>
              <a:rPr lang="hr-HR" sz="2500" dirty="0" smtClean="0"/>
              <a:t> </a:t>
            </a:r>
          </a:p>
          <a:p>
            <a:pPr lvl="1"/>
            <a:r>
              <a:rPr lang="hr-HR" sz="2100" dirty="0" smtClean="0"/>
              <a:t>1895 - </a:t>
            </a:r>
            <a:r>
              <a:rPr lang="en-GB" sz="2100" dirty="0"/>
              <a:t>International Institute of Bibliography</a:t>
            </a:r>
            <a:endParaRPr lang="hr-HR" sz="2100" dirty="0" smtClean="0"/>
          </a:p>
          <a:p>
            <a:pPr lvl="1"/>
            <a:r>
              <a:rPr lang="fr-FR" sz="2100" dirty="0" smtClean="0"/>
              <a:t>1931 </a:t>
            </a:r>
            <a:r>
              <a:rPr lang="fr-FR" sz="2100" dirty="0"/>
              <a:t>– The International Institute for Documentation (Institut International de Documentation, IID)</a:t>
            </a:r>
          </a:p>
          <a:p>
            <a:pPr lvl="1"/>
            <a:r>
              <a:rPr lang="fr-FR" sz="2100" dirty="0"/>
              <a:t>1937 – The International Federation for Documentation (Fédération Internationale de Documentation, FID)</a:t>
            </a:r>
          </a:p>
          <a:p>
            <a:pPr lvl="1"/>
            <a:r>
              <a:rPr lang="fr-FR" sz="2100" dirty="0"/>
              <a:t>1988 – The International Federation for Information and Documentation (Fédération Internationale d'Information et de Documentation, FID)</a:t>
            </a:r>
          </a:p>
          <a:p>
            <a:r>
              <a:rPr lang="en-GB" sz="2500" dirty="0"/>
              <a:t>ASLIB</a:t>
            </a:r>
            <a:r>
              <a:rPr lang="hr-HR" sz="2500" dirty="0"/>
              <a:t> – </a:t>
            </a:r>
            <a:r>
              <a:rPr lang="en-GB" sz="2500" dirty="0"/>
              <a:t>Association for Information Management  </a:t>
            </a:r>
            <a:r>
              <a:rPr lang="hr-HR" sz="2500" dirty="0"/>
              <a:t>(</a:t>
            </a:r>
            <a:r>
              <a:rPr lang="en-GB" sz="2500" dirty="0"/>
              <a:t>1924 as the </a:t>
            </a:r>
            <a:r>
              <a:rPr lang="en-GB" sz="2500" i="1" dirty="0"/>
              <a:t>Association of Special Libraries and Information Bureaux</a:t>
            </a:r>
            <a:r>
              <a:rPr lang="hr-HR" sz="2500" i="1" dirty="0"/>
              <a:t>)</a:t>
            </a:r>
          </a:p>
          <a:p>
            <a:r>
              <a:rPr lang="hr-HR" sz="2500" dirty="0" smtClean="0"/>
              <a:t>ICA – </a:t>
            </a:r>
            <a:r>
              <a:rPr lang="en-GB" sz="2500" dirty="0" smtClean="0"/>
              <a:t>International </a:t>
            </a:r>
            <a:r>
              <a:rPr lang="en-GB" sz="2500" dirty="0"/>
              <a:t>Council on Archives </a:t>
            </a:r>
            <a:r>
              <a:rPr lang="en-GB" sz="2500" dirty="0" smtClean="0"/>
              <a:t>(1948</a:t>
            </a:r>
            <a:r>
              <a:rPr lang="hr-HR" sz="2500" dirty="0" smtClean="0"/>
              <a:t>)</a:t>
            </a:r>
          </a:p>
          <a:p>
            <a:r>
              <a:rPr lang="hr-HR" sz="2500" dirty="0" smtClean="0"/>
              <a:t>EBLIDA - </a:t>
            </a:r>
            <a:r>
              <a:rPr lang="en-GB" sz="2500" dirty="0"/>
              <a:t>European Bureau of Library, Information and Documentation Associations</a:t>
            </a:r>
          </a:p>
          <a:p>
            <a:r>
              <a:rPr lang="hr-HR" sz="2500" dirty="0" smtClean="0"/>
              <a:t>ICOM – International </a:t>
            </a:r>
            <a:r>
              <a:rPr lang="hr-HR" sz="2500" dirty="0" err="1" smtClean="0"/>
              <a:t>Council</a:t>
            </a:r>
            <a:r>
              <a:rPr lang="hr-HR" sz="2500" dirty="0" smtClean="0"/>
              <a:t> on </a:t>
            </a:r>
            <a:r>
              <a:rPr lang="hr-HR" sz="2500" dirty="0" err="1" smtClean="0"/>
              <a:t>Museums</a:t>
            </a:r>
            <a:r>
              <a:rPr lang="hr-HR" sz="2500" dirty="0" smtClean="0"/>
              <a:t> </a:t>
            </a:r>
          </a:p>
          <a:p>
            <a:r>
              <a:rPr lang="hr-HR" sz="2500" dirty="0" smtClean="0"/>
              <a:t>ASIS&amp;T – </a:t>
            </a:r>
            <a:r>
              <a:rPr lang="hr-HR" sz="2500" dirty="0" err="1" smtClean="0"/>
              <a:t>Association</a:t>
            </a:r>
            <a:r>
              <a:rPr lang="hr-HR" sz="2500" dirty="0" smtClean="0"/>
              <a:t> for </a:t>
            </a:r>
            <a:r>
              <a:rPr lang="hr-HR" sz="2500" dirty="0" err="1" smtClean="0"/>
              <a:t>Information</a:t>
            </a:r>
            <a:r>
              <a:rPr lang="hr-HR" sz="2500" dirty="0" smtClean="0"/>
              <a:t> Science </a:t>
            </a:r>
            <a:r>
              <a:rPr lang="hr-HR" sz="2500" dirty="0" err="1" smtClean="0"/>
              <a:t>and</a:t>
            </a:r>
            <a:r>
              <a:rPr lang="hr-HR" sz="2500" dirty="0" smtClean="0"/>
              <a:t> Technology (</a:t>
            </a:r>
            <a:r>
              <a:rPr lang="hr-HR" sz="2500" dirty="0" err="1" smtClean="0"/>
              <a:t>earlier</a:t>
            </a:r>
            <a:r>
              <a:rPr lang="hr-HR" sz="2500" dirty="0" smtClean="0"/>
              <a:t>: American)</a:t>
            </a:r>
          </a:p>
          <a:p>
            <a:pPr lvl="1"/>
            <a:r>
              <a:rPr lang="en-GB" sz="2100" dirty="0"/>
              <a:t>founded on March 13, 1937, as the American Documentation Institute (ADI</a:t>
            </a:r>
            <a:r>
              <a:rPr lang="en-GB" sz="2100" dirty="0" smtClean="0"/>
              <a:t>)</a:t>
            </a:r>
            <a:endParaRPr lang="hr-HR" sz="2100" dirty="0" smtClean="0"/>
          </a:p>
          <a:p>
            <a:pPr lvl="1"/>
            <a:r>
              <a:rPr lang="en-GB" sz="2100" dirty="0" smtClean="0"/>
              <a:t>1968</a:t>
            </a:r>
            <a:r>
              <a:rPr lang="hr-HR" sz="2100" dirty="0" smtClean="0"/>
              <a:t> </a:t>
            </a:r>
            <a:r>
              <a:rPr lang="hr-HR" sz="2100" dirty="0" err="1" smtClean="0"/>
              <a:t>changed</a:t>
            </a:r>
            <a:r>
              <a:rPr lang="hr-HR" sz="2100" dirty="0" smtClean="0"/>
              <a:t> </a:t>
            </a:r>
            <a:r>
              <a:rPr lang="hr-HR" sz="2100" dirty="0" err="1" smtClean="0"/>
              <a:t>the</a:t>
            </a:r>
            <a:r>
              <a:rPr lang="hr-HR" sz="2100" dirty="0" smtClean="0"/>
              <a:t> </a:t>
            </a:r>
            <a:r>
              <a:rPr lang="hr-HR" sz="2100" dirty="0" err="1" smtClean="0"/>
              <a:t>name</a:t>
            </a:r>
            <a:endParaRPr lang="hr-HR" sz="2100" dirty="0" smtClean="0"/>
          </a:p>
          <a:p>
            <a:pPr marL="0" indent="0">
              <a:buNone/>
            </a:pPr>
            <a:endParaRPr lang="hr-HR" dirty="0" smtClean="0"/>
          </a:p>
          <a:p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International </a:t>
            </a:r>
            <a:r>
              <a:rPr lang="hr-HR" dirty="0" err="1" smtClean="0"/>
              <a:t>associations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1800" dirty="0">
                <a:cs typeface="Times New Roman" panose="02020603050405020304" pitchFamily="18" charset="0"/>
              </a:rPr>
              <a:t>SLA – </a:t>
            </a:r>
            <a:r>
              <a:rPr lang="en-GB" sz="1800" dirty="0">
                <a:cs typeface="Times New Roman" panose="02020603050405020304" pitchFamily="18" charset="0"/>
              </a:rPr>
              <a:t>Special Libraries Association </a:t>
            </a:r>
            <a:r>
              <a:rPr lang="hr-HR" sz="1800" dirty="0">
                <a:cs typeface="Times New Roman" panose="02020603050405020304" pitchFamily="18" charset="0"/>
              </a:rPr>
              <a:t>(1</a:t>
            </a:r>
            <a:r>
              <a:rPr lang="en-GB" sz="1800" dirty="0">
                <a:cs typeface="Times New Roman" panose="02020603050405020304" pitchFamily="18" charset="0"/>
              </a:rPr>
              <a:t>909 in the United States</a:t>
            </a:r>
            <a:r>
              <a:rPr lang="hr-HR" sz="1800" dirty="0">
                <a:cs typeface="Times New Roman" panose="02020603050405020304" pitchFamily="18" charset="0"/>
              </a:rPr>
              <a:t>; </a:t>
            </a:r>
            <a:r>
              <a:rPr lang="en-GB" sz="1800" dirty="0">
                <a:cs typeface="Times New Roman" panose="02020603050405020304" pitchFamily="18" charset="0"/>
              </a:rPr>
              <a:t>John Cotton Dana</a:t>
            </a:r>
            <a:r>
              <a:rPr lang="hr-HR" sz="1800" dirty="0" smtClean="0">
                <a:cs typeface="Times New Roman" panose="02020603050405020304" pitchFamily="18" charset="0"/>
              </a:rPr>
              <a:t>)</a:t>
            </a:r>
          </a:p>
          <a:p>
            <a:r>
              <a:rPr lang="hr-HR" sz="1800" dirty="0"/>
              <a:t>LIBER – </a:t>
            </a:r>
            <a:r>
              <a:rPr lang="fr-FR" sz="1800" dirty="0"/>
              <a:t>Association of European Research Libraries </a:t>
            </a:r>
            <a:r>
              <a:rPr lang="hr-HR" sz="1800" dirty="0" smtClean="0"/>
              <a:t>(</a:t>
            </a:r>
            <a:r>
              <a:rPr lang="fr-FR" sz="1800" i="1" dirty="0" smtClean="0"/>
              <a:t>Ligue </a:t>
            </a:r>
            <a:r>
              <a:rPr lang="fr-FR" sz="1800" i="1" dirty="0"/>
              <a:t>des Bibliothèques Européennes de </a:t>
            </a:r>
            <a:r>
              <a:rPr lang="fr-FR" sz="1800" i="1" dirty="0" smtClean="0"/>
              <a:t>Recherche</a:t>
            </a:r>
            <a:r>
              <a:rPr lang="hr-HR" sz="1800" dirty="0" smtClean="0"/>
              <a:t>)</a:t>
            </a:r>
            <a:endParaRPr lang="hr-HR" sz="1800" dirty="0"/>
          </a:p>
          <a:p>
            <a:r>
              <a:rPr lang="hr-HR" sz="1800" dirty="0"/>
              <a:t>CERL – </a:t>
            </a:r>
            <a:r>
              <a:rPr lang="en-GB" sz="1800" dirty="0"/>
              <a:t>Consortium of European Research Libraries </a:t>
            </a:r>
          </a:p>
          <a:p>
            <a:r>
              <a:rPr lang="en-GB" sz="1800" dirty="0" smtClean="0">
                <a:cs typeface="Times New Roman" panose="02020603050405020304" pitchFamily="18" charset="0"/>
              </a:rPr>
              <a:t>IAALD</a:t>
            </a:r>
            <a:r>
              <a:rPr lang="hr-HR" sz="1800" dirty="0" smtClean="0">
                <a:cs typeface="Times New Roman" panose="02020603050405020304" pitchFamily="18" charset="0"/>
              </a:rPr>
              <a:t> –</a:t>
            </a:r>
            <a:r>
              <a:rPr lang="hr-HR" sz="1800" dirty="0"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cs typeface="Times New Roman" panose="02020603050405020304" pitchFamily="18" charset="0"/>
              </a:rPr>
              <a:t>International </a:t>
            </a:r>
            <a:r>
              <a:rPr lang="en-GB" sz="1800" dirty="0">
                <a:cs typeface="Times New Roman" panose="02020603050405020304" pitchFamily="18" charset="0"/>
              </a:rPr>
              <a:t>Association of Agricultural Information Specialists </a:t>
            </a:r>
            <a:endParaRPr lang="hr-HR" sz="1800" dirty="0">
              <a:cs typeface="Times New Roman" panose="02020603050405020304" pitchFamily="18" charset="0"/>
            </a:endParaRPr>
          </a:p>
          <a:p>
            <a:r>
              <a:rPr lang="en-GB" sz="1800" dirty="0">
                <a:cs typeface="Times New Roman" panose="02020603050405020304" pitchFamily="18" charset="0"/>
              </a:rPr>
              <a:t>International Association of Law Libraries</a:t>
            </a:r>
          </a:p>
          <a:p>
            <a:r>
              <a:rPr lang="en-GB" sz="1800" dirty="0" smtClean="0">
                <a:cs typeface="Times New Roman" panose="02020603050405020304" pitchFamily="18" charset="0"/>
              </a:rPr>
              <a:t>International </a:t>
            </a:r>
            <a:r>
              <a:rPr lang="en-GB" sz="1800" dirty="0">
                <a:cs typeface="Times New Roman" panose="02020603050405020304" pitchFamily="18" charset="0"/>
              </a:rPr>
              <a:t>Association of Music Libraries, Archives and Documentation Centres</a:t>
            </a:r>
          </a:p>
          <a:p>
            <a:r>
              <a:rPr lang="en-GB" sz="1800" dirty="0">
                <a:cs typeface="Times New Roman" panose="02020603050405020304" pitchFamily="18" charset="0"/>
              </a:rPr>
              <a:t>International Association of School Librarianship</a:t>
            </a:r>
          </a:p>
          <a:p>
            <a:r>
              <a:rPr lang="en-GB" sz="1800" dirty="0">
                <a:cs typeface="Times New Roman" panose="02020603050405020304" pitchFamily="18" charset="0"/>
              </a:rPr>
              <a:t>International Association of University </a:t>
            </a:r>
            <a:r>
              <a:rPr lang="en-GB" sz="1800" dirty="0" smtClean="0">
                <a:cs typeface="Times New Roman" panose="02020603050405020304" pitchFamily="18" charset="0"/>
              </a:rPr>
              <a:t>Libraries</a:t>
            </a:r>
            <a:endParaRPr lang="hr-HR" sz="1800" dirty="0" smtClean="0">
              <a:cs typeface="Times New Roman" panose="02020603050405020304" pitchFamily="18" charset="0"/>
            </a:endParaRPr>
          </a:p>
          <a:p>
            <a:r>
              <a:rPr lang="hr-HR" sz="1800" dirty="0" smtClean="0">
                <a:cs typeface="Times New Roman" panose="02020603050405020304" pitchFamily="18" charset="0"/>
              </a:rPr>
              <a:t>AIIP – A</a:t>
            </a:r>
            <a:r>
              <a:rPr lang="en-GB" sz="1800" dirty="0" err="1" smtClean="0">
                <a:cs typeface="Times New Roman" panose="02020603050405020304" pitchFamily="18" charset="0"/>
              </a:rPr>
              <a:t>ssociation</a:t>
            </a:r>
            <a:r>
              <a:rPr lang="en-GB" sz="1800" dirty="0" smtClean="0">
                <a:cs typeface="Times New Roman" panose="02020603050405020304" pitchFamily="18" charset="0"/>
              </a:rPr>
              <a:t> of </a:t>
            </a:r>
            <a:r>
              <a:rPr lang="hr-HR" sz="1800" dirty="0" smtClean="0">
                <a:cs typeface="Times New Roman" panose="02020603050405020304" pitchFamily="18" charset="0"/>
              </a:rPr>
              <a:t>I</a:t>
            </a:r>
            <a:r>
              <a:rPr lang="en-GB" sz="1800" dirty="0" err="1" smtClean="0">
                <a:cs typeface="Times New Roman" panose="02020603050405020304" pitchFamily="18" charset="0"/>
              </a:rPr>
              <a:t>ndependent</a:t>
            </a:r>
            <a:r>
              <a:rPr lang="en-GB" sz="1800" dirty="0" smtClean="0">
                <a:cs typeface="Times New Roman" panose="02020603050405020304" pitchFamily="18" charset="0"/>
              </a:rPr>
              <a:t> </a:t>
            </a:r>
            <a:r>
              <a:rPr lang="hr-HR" sz="1800" dirty="0" smtClean="0">
                <a:cs typeface="Times New Roman" panose="02020603050405020304" pitchFamily="18" charset="0"/>
              </a:rPr>
              <a:t>I</a:t>
            </a:r>
            <a:r>
              <a:rPr lang="en-GB" sz="1800" dirty="0" err="1" smtClean="0">
                <a:cs typeface="Times New Roman" panose="02020603050405020304" pitchFamily="18" charset="0"/>
              </a:rPr>
              <a:t>nformation</a:t>
            </a:r>
            <a:r>
              <a:rPr lang="en-GB" sz="1800" dirty="0" smtClean="0">
                <a:cs typeface="Times New Roman" panose="02020603050405020304" pitchFamily="18" charset="0"/>
              </a:rPr>
              <a:t> </a:t>
            </a:r>
            <a:r>
              <a:rPr lang="hr-HR" sz="1800" dirty="0" smtClean="0">
                <a:cs typeface="Times New Roman" panose="02020603050405020304" pitchFamily="18" charset="0"/>
              </a:rPr>
              <a:t>P</a:t>
            </a:r>
            <a:r>
              <a:rPr lang="en-GB" sz="1800" dirty="0" err="1" smtClean="0">
                <a:cs typeface="Times New Roman" panose="02020603050405020304" pitchFamily="18" charset="0"/>
              </a:rPr>
              <a:t>rofessionals</a:t>
            </a:r>
            <a:endParaRPr lang="hr-HR" sz="1800" cap="all" dirty="0">
              <a:cs typeface="Times New Roman" panose="02020603050405020304" pitchFamily="18" charset="0"/>
            </a:endParaRPr>
          </a:p>
          <a:p>
            <a:r>
              <a:rPr lang="en-GB" sz="1800" dirty="0">
                <a:cs typeface="Times New Roman" panose="02020603050405020304" pitchFamily="18" charset="0"/>
              </a:rPr>
              <a:t>IPA </a:t>
            </a:r>
            <a:r>
              <a:rPr lang="hr-HR" sz="1800" dirty="0" smtClean="0">
                <a:cs typeface="Times New Roman" panose="02020603050405020304" pitchFamily="18" charset="0"/>
              </a:rPr>
              <a:t>– </a:t>
            </a:r>
            <a:r>
              <a:rPr lang="en-GB" sz="1800" dirty="0" smtClean="0">
                <a:cs typeface="Times New Roman" panose="02020603050405020304" pitchFamily="18" charset="0"/>
              </a:rPr>
              <a:t>Information </a:t>
            </a:r>
            <a:r>
              <a:rPr lang="en-GB" sz="1800" dirty="0">
                <a:cs typeface="Times New Roman" panose="02020603050405020304" pitchFamily="18" charset="0"/>
              </a:rPr>
              <a:t>Professionals </a:t>
            </a:r>
            <a:r>
              <a:rPr lang="en-GB" sz="1800" dirty="0" smtClean="0">
                <a:cs typeface="Times New Roman" panose="02020603050405020304" pitchFamily="18" charset="0"/>
              </a:rPr>
              <a:t>Association</a:t>
            </a:r>
            <a:endParaRPr lang="en-GB" sz="1800" dirty="0">
              <a:cs typeface="Times New Roman" panose="02020603050405020304" pitchFamily="18" charset="0"/>
            </a:endParaRPr>
          </a:p>
          <a:p>
            <a:r>
              <a:rPr lang="fr-FR" sz="1800" dirty="0" smtClean="0"/>
              <a:t>AITP</a:t>
            </a:r>
            <a:r>
              <a:rPr lang="hr-HR" sz="1800" dirty="0" smtClean="0"/>
              <a:t> - </a:t>
            </a:r>
            <a:r>
              <a:rPr lang="fr-FR" sz="1800" dirty="0" smtClean="0"/>
              <a:t>Association</a:t>
            </a:r>
            <a:r>
              <a:rPr lang="fr-FR" sz="1800" dirty="0"/>
              <a:t> </a:t>
            </a:r>
            <a:r>
              <a:rPr lang="fr-FR" sz="1800" dirty="0" smtClean="0"/>
              <a:t>of</a:t>
            </a:r>
            <a:r>
              <a:rPr lang="hr-HR" sz="1800" dirty="0" smtClean="0"/>
              <a:t> </a:t>
            </a:r>
            <a:r>
              <a:rPr lang="fr-FR" sz="1800" dirty="0" smtClean="0"/>
              <a:t>Information</a:t>
            </a:r>
            <a:r>
              <a:rPr lang="fr-FR" sz="1800" dirty="0"/>
              <a:t> Technology Professionals </a:t>
            </a:r>
            <a:r>
              <a:rPr lang="hr-HR" sz="1800" dirty="0" smtClean="0"/>
              <a:t>…</a:t>
            </a:r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institutes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Institute for </a:t>
            </a:r>
            <a:r>
              <a:rPr lang="hr-HR" dirty="0" err="1" smtClean="0"/>
              <a:t>Scientific</a:t>
            </a:r>
            <a:r>
              <a:rPr lang="hr-HR" dirty="0" smtClean="0"/>
              <a:t> </a:t>
            </a:r>
            <a:r>
              <a:rPr lang="hr-HR" dirty="0" err="1" smtClean="0"/>
              <a:t>Information</a:t>
            </a:r>
            <a:r>
              <a:rPr lang="hr-HR" dirty="0" smtClean="0"/>
              <a:t> – ISI (</a:t>
            </a:r>
            <a:r>
              <a:rPr lang="en-GB" dirty="0" smtClean="0"/>
              <a:t>1960</a:t>
            </a:r>
            <a:r>
              <a:rPr lang="hr-HR" dirty="0" smtClean="0"/>
              <a:t>)</a:t>
            </a:r>
          </a:p>
          <a:p>
            <a:pPr lvl="1"/>
            <a:r>
              <a:rPr lang="hr-HR" altLang="sr-Latn-RS" dirty="0" smtClean="0"/>
              <a:t>Eugene </a:t>
            </a:r>
            <a:r>
              <a:rPr lang="hr-HR" altLang="sr-Latn-RS" dirty="0" err="1" smtClean="0"/>
              <a:t>Garfield</a:t>
            </a:r>
            <a:endParaRPr lang="hr-HR" altLang="sr-Latn-RS" dirty="0" smtClean="0"/>
          </a:p>
          <a:p>
            <a:pPr lvl="1"/>
            <a:r>
              <a:rPr lang="en-GB" i="1" dirty="0"/>
              <a:t>Current Contents</a:t>
            </a:r>
            <a:r>
              <a:rPr lang="en-GB" dirty="0"/>
              <a:t>, </a:t>
            </a:r>
            <a:r>
              <a:rPr lang="en-GB" i="1" dirty="0"/>
              <a:t>Science Citation Index</a:t>
            </a:r>
            <a:r>
              <a:rPr lang="en-GB" dirty="0"/>
              <a:t> (SCI), </a:t>
            </a:r>
            <a:r>
              <a:rPr lang="en-GB" i="1" dirty="0"/>
              <a:t>Journal Citation Reports</a:t>
            </a:r>
            <a:r>
              <a:rPr lang="en-GB" dirty="0"/>
              <a:t>, </a:t>
            </a:r>
            <a:r>
              <a:rPr lang="en-GB" i="1" dirty="0" smtClean="0"/>
              <a:t>Index </a:t>
            </a:r>
            <a:r>
              <a:rPr lang="en-GB" i="1" dirty="0" err="1" smtClean="0"/>
              <a:t>Chemicus</a:t>
            </a:r>
            <a:r>
              <a:rPr lang="hr-HR" dirty="0"/>
              <a:t> </a:t>
            </a:r>
            <a:r>
              <a:rPr lang="hr-HR" dirty="0" smtClean="0"/>
              <a:t>…</a:t>
            </a:r>
          </a:p>
          <a:p>
            <a:pPr lvl="1"/>
            <a:r>
              <a:rPr lang="en-GB" dirty="0" smtClean="0"/>
              <a:t>founded </a:t>
            </a:r>
            <a:r>
              <a:rPr lang="en-GB" dirty="0"/>
              <a:t>the magazine </a:t>
            </a:r>
            <a:r>
              <a:rPr lang="en-GB" i="1" dirty="0"/>
              <a:t>The Scientist</a:t>
            </a:r>
            <a:endParaRPr lang="hr-HR" altLang="sr-Latn-RS" dirty="0" smtClean="0"/>
          </a:p>
          <a:p>
            <a:pPr lvl="1"/>
            <a:endParaRPr lang="hr-HR" altLang="sr-Latn-RS" dirty="0" smtClean="0"/>
          </a:p>
          <a:p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44857" y="2169042"/>
            <a:ext cx="4352260" cy="4087295"/>
          </a:xfrm>
        </p:spPr>
        <p:txBody>
          <a:bodyPr>
            <a:normAutofit/>
          </a:bodyPr>
          <a:lstStyle/>
          <a:p>
            <a:r>
              <a:rPr lang="hr-HR" altLang="sr-Latn-RS" dirty="0"/>
              <a:t>Institut </a:t>
            </a:r>
            <a:r>
              <a:rPr lang="hr-HR" altLang="sr-Latn-RS" dirty="0" err="1"/>
              <a:t>of</a:t>
            </a:r>
            <a:r>
              <a:rPr lang="hr-HR" altLang="sr-Latn-RS" dirty="0"/>
              <a:t> </a:t>
            </a:r>
            <a:r>
              <a:rPr lang="hr-HR" altLang="sr-Latn-RS" dirty="0" err="1"/>
              <a:t>Information</a:t>
            </a:r>
            <a:r>
              <a:rPr lang="hr-HR" altLang="sr-Latn-RS" dirty="0"/>
              <a:t> </a:t>
            </a:r>
            <a:r>
              <a:rPr lang="hr-HR" altLang="sr-Latn-RS" dirty="0" err="1" smtClean="0"/>
              <a:t>Scientists</a:t>
            </a:r>
            <a:r>
              <a:rPr lang="hr-HR" altLang="sr-Latn-RS" dirty="0"/>
              <a:t> </a:t>
            </a:r>
            <a:r>
              <a:rPr lang="hr-HR" altLang="sr-Latn-RS" dirty="0" smtClean="0"/>
              <a:t>- IIS (1958) </a:t>
            </a:r>
          </a:p>
          <a:p>
            <a:pPr lvl="1"/>
            <a:r>
              <a:rPr lang="hr-HR" altLang="sr-Latn-RS" dirty="0" err="1" smtClean="0"/>
              <a:t>founder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Jason</a:t>
            </a:r>
            <a:r>
              <a:rPr lang="hr-HR" altLang="sr-Latn-RS" dirty="0" smtClean="0"/>
              <a:t> </a:t>
            </a:r>
            <a:r>
              <a:rPr lang="hr-HR" altLang="sr-Latn-RS" dirty="0" err="1"/>
              <a:t>Farradane</a:t>
            </a:r>
            <a:endParaRPr lang="hr-HR" altLang="sr-Latn-RS" dirty="0"/>
          </a:p>
          <a:p>
            <a:pPr lvl="1"/>
            <a:r>
              <a:rPr lang="hr-HR" altLang="sr-Latn-RS" dirty="0" err="1"/>
              <a:t>Bernal</a:t>
            </a:r>
            <a:r>
              <a:rPr lang="hr-HR" altLang="sr-Latn-RS" dirty="0"/>
              <a:t> </a:t>
            </a:r>
            <a:r>
              <a:rPr lang="hr-HR" altLang="sr-Latn-RS" dirty="0" smtClean="0"/>
              <a:t>– </a:t>
            </a:r>
            <a:r>
              <a:rPr lang="hr-HR" altLang="sr-Latn-RS" dirty="0" err="1" smtClean="0"/>
              <a:t>Conference</a:t>
            </a:r>
            <a:r>
              <a:rPr lang="hr-HR" altLang="sr-Latn-RS" dirty="0" smtClean="0"/>
              <a:t> 1948</a:t>
            </a:r>
            <a:endParaRPr lang="hr-HR" altLang="sr-Latn-RS" dirty="0"/>
          </a:p>
          <a:p>
            <a:pPr lvl="1"/>
            <a:r>
              <a:rPr lang="hr-HR" altLang="sr-Latn-RS" dirty="0" err="1" smtClean="0"/>
              <a:t>pioneers</a:t>
            </a:r>
            <a:r>
              <a:rPr lang="hr-HR" altLang="sr-Latn-RS" dirty="0" smtClean="0"/>
              <a:t>: </a:t>
            </a:r>
            <a:r>
              <a:rPr lang="hr-HR" altLang="sr-Latn-RS" dirty="0"/>
              <a:t>B.C. </a:t>
            </a:r>
            <a:r>
              <a:rPr lang="hr-HR" altLang="sr-Latn-RS" dirty="0" err="1"/>
              <a:t>Brookes</a:t>
            </a:r>
            <a:r>
              <a:rPr lang="hr-HR" altLang="sr-Latn-RS" dirty="0"/>
              <a:t>, C. </a:t>
            </a:r>
            <a:r>
              <a:rPr lang="hr-HR" altLang="sr-Latn-RS" dirty="0" err="1"/>
              <a:t>Cleverdon</a:t>
            </a:r>
            <a:r>
              <a:rPr lang="hr-HR" altLang="sr-Latn-RS" dirty="0"/>
              <a:t>, R. </a:t>
            </a:r>
            <a:r>
              <a:rPr lang="hr-HR" altLang="sr-Latn-RS" dirty="0" err="1"/>
              <a:t>Faithorne</a:t>
            </a:r>
            <a:r>
              <a:rPr lang="hr-HR" altLang="sr-Latn-RS" dirty="0"/>
              <a:t>, </a:t>
            </a:r>
            <a:r>
              <a:rPr lang="hr-HR" altLang="sr-Latn-RS" dirty="0" err="1"/>
              <a:t>Luhn</a:t>
            </a:r>
            <a:r>
              <a:rPr lang="hr-HR" altLang="sr-Latn-RS" dirty="0"/>
              <a:t>, E. </a:t>
            </a:r>
            <a:r>
              <a:rPr lang="hr-HR" altLang="sr-Latn-RS" dirty="0" err="1"/>
              <a:t>Garfield</a:t>
            </a:r>
            <a:r>
              <a:rPr lang="hr-HR" altLang="sr-Latn-RS" dirty="0"/>
              <a:t>, M. </a:t>
            </a:r>
            <a:r>
              <a:rPr lang="hr-HR" altLang="sr-Latn-RS" dirty="0" err="1"/>
              <a:t>Kochen</a:t>
            </a:r>
            <a:r>
              <a:rPr lang="hr-HR" altLang="sr-Latn-RS" dirty="0"/>
              <a:t>, F. W. </a:t>
            </a:r>
            <a:r>
              <a:rPr lang="hr-HR" altLang="sr-Latn-RS" dirty="0" err="1"/>
              <a:t>Lancaster</a:t>
            </a:r>
            <a:r>
              <a:rPr lang="hr-HR" altLang="sr-Latn-RS" dirty="0"/>
              <a:t>, G. </a:t>
            </a:r>
            <a:r>
              <a:rPr lang="hr-HR" altLang="sr-Latn-RS" dirty="0" err="1"/>
              <a:t>Salton</a:t>
            </a:r>
            <a:r>
              <a:rPr lang="hr-HR" altLang="sr-Latn-RS" dirty="0"/>
              <a:t>, </a:t>
            </a:r>
            <a:r>
              <a:rPr lang="hr-HR" altLang="sr-Latn-RS" dirty="0" err="1"/>
              <a:t>Derek</a:t>
            </a:r>
            <a:r>
              <a:rPr lang="hr-HR" altLang="sr-Latn-RS" dirty="0"/>
              <a:t> De </a:t>
            </a:r>
            <a:r>
              <a:rPr lang="hr-HR" altLang="sr-Latn-RS" dirty="0" err="1"/>
              <a:t>Solla</a:t>
            </a:r>
            <a:r>
              <a:rPr lang="hr-HR" altLang="sr-Latn-RS" dirty="0"/>
              <a:t> Price, B. </a:t>
            </a:r>
            <a:r>
              <a:rPr lang="hr-HR" altLang="sr-Latn-RS" dirty="0" err="1" smtClean="0"/>
              <a:t>Vickery</a:t>
            </a:r>
            <a:r>
              <a:rPr lang="hr-HR" altLang="sr-Latn-RS" dirty="0" smtClean="0"/>
              <a:t>, K. </a:t>
            </a:r>
            <a:r>
              <a:rPr lang="en-GB" dirty="0" err="1"/>
              <a:t>Spärck</a:t>
            </a:r>
            <a:r>
              <a:rPr lang="hr-HR" altLang="sr-Latn-RS" dirty="0" smtClean="0"/>
              <a:t>-Jones...</a:t>
            </a:r>
            <a:endParaRPr lang="hr-HR" altLang="sr-Latn-RS" dirty="0"/>
          </a:p>
          <a:p>
            <a:pPr lvl="1"/>
            <a:r>
              <a:rPr lang="hr-HR" altLang="sr-Latn-RS" dirty="0" err="1" smtClean="0"/>
              <a:t>Scientific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communication</a:t>
            </a:r>
            <a:r>
              <a:rPr lang="hr-HR" altLang="sr-Latn-RS" dirty="0" smtClean="0"/>
              <a:t> </a:t>
            </a:r>
          </a:p>
          <a:p>
            <a:pPr lvl="1"/>
            <a:r>
              <a:rPr lang="hr-HR" altLang="sr-Latn-RS" dirty="0" err="1" smtClean="0"/>
              <a:t>Scientific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information</a:t>
            </a:r>
            <a:endParaRPr lang="hr-HR" altLang="sr-Latn-RS" dirty="0" smtClean="0"/>
          </a:p>
          <a:p>
            <a:pPr lvl="1"/>
            <a:endParaRPr lang="en-US" altLang="sr-Latn-RS" dirty="0"/>
          </a:p>
          <a:p>
            <a:endParaRPr lang="en-GB" dirty="0"/>
          </a:p>
        </p:txBody>
      </p:sp>
      <p:pic>
        <p:nvPicPr>
          <p:cNvPr id="1026" name="Picture 2" descr="Eugene Garfield HD2007 Richard J. Bolte Sr. Awar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08" y="4525787"/>
            <a:ext cx="1812248" cy="17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Slikovni rezultat za karen sparck j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Slikovni rezultat za karen sparck jo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Slikovni rezultat za karen sparck j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96" y="4525787"/>
            <a:ext cx="1889568" cy="17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librarians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information</a:t>
            </a:r>
            <a:r>
              <a:rPr lang="hr-HR" dirty="0" smtClean="0"/>
              <a:t> </a:t>
            </a:r>
            <a:r>
              <a:rPr lang="hr-HR" dirty="0" err="1" smtClean="0"/>
              <a:t>specialist</a:t>
            </a:r>
            <a:r>
              <a:rPr lang="hr-HR" dirty="0" smtClean="0"/>
              <a:t> </a:t>
            </a:r>
            <a:r>
              <a:rPr lang="hr-HR" dirty="0" err="1" smtClean="0"/>
              <a:t>join</a:t>
            </a:r>
            <a:r>
              <a:rPr lang="hr-HR" dirty="0" smtClean="0"/>
              <a:t> </a:t>
            </a:r>
            <a:r>
              <a:rPr lang="hr-HR" dirty="0" err="1" smtClean="0"/>
              <a:t>together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Chartered Institute of Library and Information Professionals </a:t>
            </a:r>
            <a:r>
              <a:rPr lang="hr-HR" dirty="0" smtClean="0"/>
              <a:t>- a</a:t>
            </a:r>
            <a:r>
              <a:rPr lang="en-GB" dirty="0"/>
              <a:t> professional body for librarians, information </a:t>
            </a:r>
            <a:r>
              <a:rPr lang="hr-HR" dirty="0" smtClean="0"/>
              <a:t>s</a:t>
            </a:r>
            <a:r>
              <a:rPr lang="en-GB" dirty="0" err="1" smtClean="0"/>
              <a:t>pecialists</a:t>
            </a:r>
            <a:r>
              <a:rPr lang="en-GB" dirty="0"/>
              <a:t> and knowledge managers in the United </a:t>
            </a:r>
            <a:r>
              <a:rPr lang="en-GB" dirty="0" smtClean="0"/>
              <a:t>Kingdom </a:t>
            </a:r>
            <a:endParaRPr lang="hr-HR" dirty="0"/>
          </a:p>
          <a:p>
            <a:pPr lvl="1"/>
            <a:r>
              <a:rPr lang="en-GB" dirty="0"/>
              <a:t>was formed in 2002 by the merger of the Library </a:t>
            </a:r>
            <a:r>
              <a:rPr lang="en-GB" dirty="0" smtClean="0"/>
              <a:t>Association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en-GB" dirty="0" smtClean="0"/>
              <a:t>Institute </a:t>
            </a:r>
            <a:r>
              <a:rPr lang="en-GB" dirty="0"/>
              <a:t>of Information Scientists</a:t>
            </a:r>
            <a:endParaRPr lang="hr-HR" dirty="0" smtClean="0"/>
          </a:p>
          <a:p>
            <a:pPr lvl="1"/>
            <a:r>
              <a:rPr lang="hr-HR" dirty="0" smtClean="0"/>
              <a:t>s</a:t>
            </a:r>
            <a:r>
              <a:rPr lang="en-GB" dirty="0" err="1" smtClean="0"/>
              <a:t>ince</a:t>
            </a:r>
            <a:r>
              <a:rPr lang="en-GB" dirty="0" smtClean="0"/>
              <a:t> 2017 </a:t>
            </a:r>
            <a:r>
              <a:rPr lang="en-GB" dirty="0"/>
              <a:t>it has been branded CILIP: The library and information </a:t>
            </a:r>
            <a:r>
              <a:rPr lang="en-GB" dirty="0" smtClean="0"/>
              <a:t>association</a:t>
            </a:r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Some </a:t>
            </a:r>
            <a:r>
              <a:rPr lang="hr-HR" dirty="0" err="1" smtClean="0"/>
              <a:t>comments</a:t>
            </a:r>
            <a:r>
              <a:rPr lang="hr-HR" dirty="0" smtClean="0"/>
              <a:t> 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Libraries, </a:t>
            </a:r>
            <a:r>
              <a:rPr lang="en-GB" dirty="0" smtClean="0"/>
              <a:t>librarians</a:t>
            </a:r>
            <a:r>
              <a:rPr lang="hr-HR" dirty="0" smtClean="0"/>
              <a:t> </a:t>
            </a:r>
            <a:r>
              <a:rPr lang="en-GB" dirty="0" smtClean="0"/>
              <a:t>and </a:t>
            </a:r>
            <a:r>
              <a:rPr lang="en-GB" dirty="0"/>
              <a:t>information professionals </a:t>
            </a:r>
            <a:r>
              <a:rPr lang="en-GB" b="1" dirty="0" smtClean="0"/>
              <a:t>are</a:t>
            </a:r>
            <a:r>
              <a:rPr lang="hr-HR" b="1" dirty="0" smtClean="0"/>
              <a:t> </a:t>
            </a:r>
            <a:r>
              <a:rPr lang="en-GB" b="1" dirty="0" smtClean="0"/>
              <a:t>more </a:t>
            </a:r>
            <a:r>
              <a:rPr lang="en-GB" b="1" dirty="0"/>
              <a:t>relevant and necessary </a:t>
            </a:r>
            <a:r>
              <a:rPr lang="en-GB" b="1" dirty="0" smtClean="0"/>
              <a:t>than</a:t>
            </a:r>
            <a:r>
              <a:rPr lang="hr-HR" b="1" dirty="0"/>
              <a:t> </a:t>
            </a:r>
            <a:r>
              <a:rPr lang="en-GB" b="1" dirty="0" smtClean="0"/>
              <a:t>ever</a:t>
            </a:r>
            <a:r>
              <a:rPr lang="en-GB" dirty="0" smtClean="0"/>
              <a:t> </a:t>
            </a:r>
            <a:r>
              <a:rPr lang="en-GB" dirty="0"/>
              <a:t>to provide guidance and </a:t>
            </a:r>
            <a:r>
              <a:rPr lang="en-GB" dirty="0" smtClean="0"/>
              <a:t>advice</a:t>
            </a:r>
            <a:r>
              <a:rPr lang="hr-HR" dirty="0" smtClean="0"/>
              <a:t> </a:t>
            </a:r>
            <a:r>
              <a:rPr lang="en-GB" dirty="0" smtClean="0"/>
              <a:t>on </a:t>
            </a:r>
            <a:r>
              <a:rPr lang="en-GB" dirty="0"/>
              <a:t>how to access the ever </a:t>
            </a:r>
            <a:r>
              <a:rPr lang="en-GB" dirty="0" smtClean="0"/>
              <a:t>increasing</a:t>
            </a:r>
            <a:r>
              <a:rPr lang="hr-HR" dirty="0" smtClean="0"/>
              <a:t> </a:t>
            </a:r>
            <a:r>
              <a:rPr lang="en-GB" dirty="0" smtClean="0"/>
              <a:t>and </a:t>
            </a:r>
            <a:r>
              <a:rPr lang="en-GB" dirty="0"/>
              <a:t>complex sources of information </a:t>
            </a:r>
            <a:r>
              <a:rPr lang="en-GB" dirty="0" smtClean="0"/>
              <a:t>that</a:t>
            </a:r>
            <a:r>
              <a:rPr lang="hr-HR" dirty="0" smtClean="0"/>
              <a:t> </a:t>
            </a:r>
            <a:r>
              <a:rPr lang="en-GB" dirty="0" smtClean="0"/>
              <a:t>are </a:t>
            </a:r>
            <a:r>
              <a:rPr lang="en-GB" dirty="0"/>
              <a:t>being made available, as </a:t>
            </a:r>
            <a:r>
              <a:rPr lang="en-GB" dirty="0" smtClean="0"/>
              <a:t>well</a:t>
            </a:r>
            <a:r>
              <a:rPr lang="hr-HR" dirty="0" smtClean="0"/>
              <a:t> </a:t>
            </a:r>
            <a:r>
              <a:rPr lang="en-GB" dirty="0" smtClean="0"/>
              <a:t>as </a:t>
            </a:r>
            <a:r>
              <a:rPr lang="en-GB" dirty="0"/>
              <a:t>providing a safe public space </a:t>
            </a:r>
            <a:r>
              <a:rPr lang="en-GB" dirty="0" smtClean="0"/>
              <a:t>for</a:t>
            </a:r>
            <a:r>
              <a:rPr lang="hr-HR" dirty="0" smtClean="0"/>
              <a:t> </a:t>
            </a:r>
            <a:r>
              <a:rPr lang="en-GB" dirty="0" smtClean="0"/>
              <a:t>all </a:t>
            </a:r>
            <a:r>
              <a:rPr lang="en-GB" dirty="0"/>
              <a:t>sectors of </a:t>
            </a:r>
            <a:r>
              <a:rPr lang="en-GB" dirty="0" smtClean="0"/>
              <a:t>society.</a:t>
            </a:r>
            <a:endParaRPr lang="hr-HR" dirty="0"/>
          </a:p>
          <a:p>
            <a:pPr lvl="7"/>
            <a:r>
              <a:rPr lang="en-GB" dirty="0" smtClean="0"/>
              <a:t>Matthew </a:t>
            </a:r>
            <a:r>
              <a:rPr lang="en-GB" dirty="0" err="1"/>
              <a:t>Imrie</a:t>
            </a:r>
            <a:r>
              <a:rPr lang="en-GB" dirty="0"/>
              <a:t>, School </a:t>
            </a:r>
            <a:r>
              <a:rPr lang="en-GB" dirty="0" smtClean="0"/>
              <a:t>Librarian</a:t>
            </a:r>
            <a:r>
              <a:rPr lang="hr-HR" dirty="0" smtClean="0"/>
              <a:t> – </a:t>
            </a:r>
            <a:r>
              <a:rPr lang="hr-HR" dirty="0" err="1" smtClean="0"/>
              <a:t>in</a:t>
            </a:r>
            <a:r>
              <a:rPr lang="hr-HR" dirty="0" smtClean="0"/>
              <a:t> CILIP </a:t>
            </a:r>
            <a:r>
              <a:rPr lang="hr-HR" dirty="0" err="1" smtClean="0"/>
              <a:t>Action</a:t>
            </a:r>
            <a:r>
              <a:rPr lang="hr-HR" dirty="0" smtClean="0"/>
              <a:t> Plan, 2016-2020</a:t>
            </a:r>
          </a:p>
          <a:p>
            <a:r>
              <a:rPr lang="en-GB" dirty="0"/>
              <a:t>The </a:t>
            </a:r>
            <a:r>
              <a:rPr lang="en-GB" dirty="0" smtClean="0"/>
              <a:t>vast</a:t>
            </a:r>
            <a:r>
              <a:rPr lang="hr-HR" dirty="0" smtClean="0"/>
              <a:t> </a:t>
            </a:r>
            <a:r>
              <a:rPr lang="en-GB" dirty="0" smtClean="0"/>
              <a:t>developments </a:t>
            </a:r>
            <a:r>
              <a:rPr lang="en-GB" dirty="0"/>
              <a:t>in </a:t>
            </a:r>
            <a:r>
              <a:rPr lang="en-GB" dirty="0" smtClean="0"/>
              <a:t>the</a:t>
            </a:r>
            <a:r>
              <a:rPr lang="hr-HR" dirty="0" smtClean="0"/>
              <a:t> </a:t>
            </a:r>
            <a:r>
              <a:rPr lang="en-GB" dirty="0" smtClean="0"/>
              <a:t>information </a:t>
            </a:r>
            <a:r>
              <a:rPr lang="en-GB" dirty="0"/>
              <a:t>and </a:t>
            </a:r>
            <a:r>
              <a:rPr lang="en-GB" dirty="0" smtClean="0"/>
              <a:t>technology</a:t>
            </a:r>
            <a:r>
              <a:rPr lang="hr-HR" dirty="0" smtClean="0"/>
              <a:t> </a:t>
            </a:r>
            <a:r>
              <a:rPr lang="en-GB" dirty="0" smtClean="0"/>
              <a:t>landscapes </a:t>
            </a:r>
            <a:r>
              <a:rPr lang="en-GB" dirty="0"/>
              <a:t>have meant </a:t>
            </a:r>
            <a:r>
              <a:rPr lang="en-GB" dirty="0" smtClean="0"/>
              <a:t>that</a:t>
            </a:r>
            <a:r>
              <a:rPr lang="hr-HR" dirty="0" smtClean="0"/>
              <a:t> </a:t>
            </a:r>
            <a:r>
              <a:rPr lang="en-GB" dirty="0" smtClean="0"/>
              <a:t>our </a:t>
            </a:r>
            <a:r>
              <a:rPr lang="en-GB" dirty="0"/>
              <a:t>roles </a:t>
            </a:r>
            <a:r>
              <a:rPr lang="en-GB" b="1" dirty="0"/>
              <a:t>have evolved </a:t>
            </a:r>
            <a:r>
              <a:rPr lang="en-GB" b="1" dirty="0" smtClean="0"/>
              <a:t>from</a:t>
            </a:r>
            <a:r>
              <a:rPr lang="hr-HR" b="1" dirty="0" smtClean="0"/>
              <a:t> </a:t>
            </a:r>
            <a:r>
              <a:rPr lang="en-GB" b="1" dirty="0" smtClean="0"/>
              <a:t>information </a:t>
            </a:r>
            <a:r>
              <a:rPr lang="en-GB" b="1" dirty="0"/>
              <a:t>custodians to </a:t>
            </a:r>
            <a:r>
              <a:rPr lang="en-GB" b="1" dirty="0" smtClean="0"/>
              <a:t>information</a:t>
            </a:r>
            <a:r>
              <a:rPr lang="hr-HR" b="1" dirty="0" smtClean="0"/>
              <a:t> </a:t>
            </a:r>
            <a:r>
              <a:rPr lang="en-GB" b="1" dirty="0" smtClean="0"/>
              <a:t>curators </a:t>
            </a:r>
            <a:r>
              <a:rPr lang="en-GB" b="1" dirty="0"/>
              <a:t>and educators</a:t>
            </a:r>
            <a:r>
              <a:rPr lang="en-GB" dirty="0"/>
              <a:t>. Our </a:t>
            </a:r>
            <a:r>
              <a:rPr lang="en-GB" dirty="0" smtClean="0"/>
              <a:t>curatorial</a:t>
            </a:r>
            <a:r>
              <a:rPr lang="hr-HR" dirty="0" smtClean="0"/>
              <a:t> </a:t>
            </a:r>
            <a:r>
              <a:rPr lang="en-GB" dirty="0" smtClean="0"/>
              <a:t>expertise </a:t>
            </a:r>
            <a:r>
              <a:rPr lang="en-GB" dirty="0"/>
              <a:t>and our lead in </a:t>
            </a:r>
            <a:r>
              <a:rPr lang="en-GB" dirty="0" smtClean="0"/>
              <a:t>teaching</a:t>
            </a:r>
            <a:r>
              <a:rPr lang="hr-HR" dirty="0" smtClean="0"/>
              <a:t> </a:t>
            </a:r>
            <a:r>
              <a:rPr lang="en-GB" dirty="0" smtClean="0"/>
              <a:t>information </a:t>
            </a:r>
            <a:r>
              <a:rPr lang="en-GB" dirty="0"/>
              <a:t>literacy enables </a:t>
            </a:r>
            <a:r>
              <a:rPr lang="en-GB" dirty="0" smtClean="0"/>
              <a:t>users</a:t>
            </a:r>
            <a:r>
              <a:rPr lang="hr-HR" dirty="0" smtClean="0"/>
              <a:t> </a:t>
            </a:r>
            <a:r>
              <a:rPr lang="en-GB" dirty="0" smtClean="0"/>
              <a:t>to </a:t>
            </a:r>
            <a:r>
              <a:rPr lang="en-GB" dirty="0"/>
              <a:t>access quality information </a:t>
            </a:r>
            <a:r>
              <a:rPr lang="en-GB" dirty="0" smtClean="0"/>
              <a:t>for</a:t>
            </a:r>
            <a:r>
              <a:rPr lang="hr-HR" dirty="0"/>
              <a:t> </a:t>
            </a:r>
            <a:r>
              <a:rPr lang="en-GB" dirty="0" smtClean="0"/>
              <a:t>teaching</a:t>
            </a:r>
            <a:r>
              <a:rPr lang="en-GB" dirty="0"/>
              <a:t>, learning and research</a:t>
            </a:r>
            <a:r>
              <a:rPr lang="en-GB" dirty="0" smtClean="0"/>
              <a:t>.</a:t>
            </a:r>
            <a:endParaRPr lang="hr-HR" dirty="0" smtClean="0"/>
          </a:p>
          <a:p>
            <a:pPr lvl="7"/>
            <a:r>
              <a:rPr lang="en-GB" dirty="0" err="1"/>
              <a:t>Nazlin</a:t>
            </a:r>
            <a:r>
              <a:rPr lang="en-GB" dirty="0"/>
              <a:t> </a:t>
            </a:r>
            <a:r>
              <a:rPr lang="en-GB" dirty="0" err="1" smtClean="0"/>
              <a:t>Bhimani</a:t>
            </a:r>
            <a:r>
              <a:rPr lang="en-GB" dirty="0" smtClean="0"/>
              <a:t>,</a:t>
            </a:r>
            <a:r>
              <a:rPr lang="hr-HR" dirty="0" smtClean="0"/>
              <a:t> </a:t>
            </a:r>
            <a:r>
              <a:rPr lang="en-GB" dirty="0" smtClean="0"/>
              <a:t>UCL </a:t>
            </a:r>
            <a:r>
              <a:rPr lang="en-GB" dirty="0"/>
              <a:t>Institute of </a:t>
            </a:r>
            <a:r>
              <a:rPr lang="en-GB" dirty="0" smtClean="0"/>
              <a:t>Education</a:t>
            </a:r>
            <a:r>
              <a:rPr lang="hr-HR" dirty="0" smtClean="0"/>
              <a:t> –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/>
              <a:t>CILIP </a:t>
            </a:r>
            <a:r>
              <a:rPr lang="hr-HR" dirty="0" err="1"/>
              <a:t>Action</a:t>
            </a:r>
            <a:r>
              <a:rPr lang="hr-HR" dirty="0"/>
              <a:t> Plan, 2016-2020</a:t>
            </a:r>
          </a:p>
          <a:p>
            <a:endParaRPr lang="hr-HR" dirty="0"/>
          </a:p>
          <a:p>
            <a:pPr lvl="7"/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1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Credo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an information professional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someone 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believes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change the world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through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hr-HR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R.D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Lankes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Introduction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professional</a:t>
            </a:r>
            <a:r>
              <a:rPr lang="hr-HR" dirty="0"/>
              <a:t> </a:t>
            </a:r>
            <a:r>
              <a:rPr lang="hr-HR" dirty="0" err="1"/>
              <a:t>issues</a:t>
            </a:r>
            <a:endParaRPr lang="en-GB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Professional </a:t>
            </a:r>
            <a:r>
              <a:rPr lang="hr-HR" dirty="0" err="1" smtClean="0"/>
              <a:t>journals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journals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type="body" idx="1"/>
          </p:nvPr>
        </p:nvSpPr>
        <p:spPr>
          <a:xfrm>
            <a:off x="632947" y="1573161"/>
            <a:ext cx="3122976" cy="984301"/>
          </a:xfrm>
        </p:spPr>
        <p:txBody>
          <a:bodyPr>
            <a:noAutofit/>
          </a:bodyPr>
          <a:lstStyle/>
          <a:p>
            <a:r>
              <a:rPr lang="en-GB" sz="1200" dirty="0"/>
              <a:t>Scientific journals: Le Journal de </a:t>
            </a:r>
            <a:r>
              <a:rPr lang="en-GB" sz="1200" dirty="0" err="1"/>
              <a:t>Sçavans</a:t>
            </a:r>
            <a:r>
              <a:rPr lang="en-GB" sz="1200" dirty="0"/>
              <a:t> – 1665, France; Philosophical Transactions – 1665, England; </a:t>
            </a:r>
            <a:r>
              <a:rPr lang="en-GB" sz="1200" dirty="0" err="1"/>
              <a:t>Giornale</a:t>
            </a:r>
            <a:r>
              <a:rPr lang="en-GB" sz="1200" dirty="0"/>
              <a:t> </a:t>
            </a:r>
            <a:r>
              <a:rPr lang="en-GB" sz="1200" dirty="0" err="1"/>
              <a:t>de'Letterati</a:t>
            </a:r>
            <a:r>
              <a:rPr lang="en-GB" sz="1200" dirty="0"/>
              <a:t> – 1668, Italia; </a:t>
            </a:r>
            <a:r>
              <a:rPr lang="en-GB" sz="1200" dirty="0" err="1"/>
              <a:t>Acta</a:t>
            </a:r>
            <a:r>
              <a:rPr lang="en-GB" sz="1200" dirty="0"/>
              <a:t> </a:t>
            </a:r>
            <a:r>
              <a:rPr lang="en-GB" sz="1200" dirty="0" err="1"/>
              <a:t>Eroditorium</a:t>
            </a:r>
            <a:r>
              <a:rPr lang="en-GB" sz="1200" dirty="0"/>
              <a:t> – 1682, Germany</a:t>
            </a:r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3"/>
          </p:nvPr>
        </p:nvSpPr>
        <p:spPr>
          <a:xfrm>
            <a:off x="3883659" y="1720645"/>
            <a:ext cx="2936241" cy="836817"/>
          </a:xfrm>
        </p:spPr>
        <p:txBody>
          <a:bodyPr/>
          <a:lstStyle/>
          <a:p>
            <a:r>
              <a:rPr lang="hr-HR" dirty="0" err="1" smtClean="0"/>
              <a:t>Library</a:t>
            </a:r>
            <a:r>
              <a:rPr lang="hr-HR" dirty="0" smtClean="0"/>
              <a:t> </a:t>
            </a:r>
            <a:r>
              <a:rPr lang="hr-HR" dirty="0" err="1" smtClean="0"/>
              <a:t>journals</a:t>
            </a:r>
            <a:r>
              <a:rPr lang="hr-HR" dirty="0" smtClean="0"/>
              <a:t> – </a:t>
            </a:r>
            <a:r>
              <a:rPr lang="hr-HR" dirty="0" err="1" smtClean="0"/>
              <a:t>from</a:t>
            </a:r>
            <a:r>
              <a:rPr lang="hr-HR" dirty="0" smtClean="0"/>
              <a:t> 19th </a:t>
            </a:r>
            <a:r>
              <a:rPr lang="hr-HR" dirty="0" err="1" smtClean="0"/>
              <a:t>Century</a:t>
            </a:r>
            <a:endParaRPr lang="en-GB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13"/>
          </p:nvPr>
        </p:nvSpPr>
        <p:spPr>
          <a:xfrm>
            <a:off x="7124700" y="1720646"/>
            <a:ext cx="2932113" cy="661048"/>
          </a:xfrm>
        </p:spPr>
        <p:txBody>
          <a:bodyPr/>
          <a:lstStyle/>
          <a:p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important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11" name="Rezervirano mjesto teksta 10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half" idx="16"/>
          </p:nvPr>
        </p:nvSpPr>
        <p:spPr>
          <a:xfrm>
            <a:off x="3873106" y="2655620"/>
            <a:ext cx="2946794" cy="3589338"/>
          </a:xfrm>
        </p:spPr>
        <p:txBody>
          <a:bodyPr>
            <a:normAutofit/>
          </a:bodyPr>
          <a:lstStyle/>
          <a:p>
            <a:r>
              <a:rPr lang="hr-HR" i="1" dirty="0" err="1"/>
              <a:t>Serapeum</a:t>
            </a:r>
            <a:r>
              <a:rPr lang="hr-HR" i="1" dirty="0"/>
              <a:t>: </a:t>
            </a:r>
            <a:r>
              <a:rPr lang="de-DE" i="1" dirty="0"/>
              <a:t>Zeitschrift für Bibliothekwissenschaft, Handschriftenkunde und ältere Literatur</a:t>
            </a:r>
            <a:r>
              <a:rPr lang="hr-HR" i="1" dirty="0"/>
              <a:t>, 1840-1870.</a:t>
            </a:r>
          </a:p>
          <a:p>
            <a:r>
              <a:rPr lang="hr-HR" i="1" dirty="0" err="1"/>
              <a:t>Library</a:t>
            </a:r>
            <a:r>
              <a:rPr lang="hr-HR" i="1" dirty="0"/>
              <a:t> Journal - </a:t>
            </a:r>
            <a:r>
              <a:rPr lang="hr-HR" dirty="0"/>
              <a:t>f</a:t>
            </a:r>
            <a:r>
              <a:rPr lang="en-GB" dirty="0" err="1"/>
              <a:t>ounded</a:t>
            </a:r>
            <a:r>
              <a:rPr lang="en-GB" dirty="0"/>
              <a:t> in 1876 by </a:t>
            </a:r>
            <a:r>
              <a:rPr lang="en-GB" u="sng" dirty="0" err="1"/>
              <a:t>Melvil</a:t>
            </a:r>
            <a:r>
              <a:rPr lang="en-GB" u="sng" dirty="0"/>
              <a:t> Dewey</a:t>
            </a:r>
            <a:endParaRPr lang="hr-HR" i="1" dirty="0"/>
          </a:p>
          <a:p>
            <a:r>
              <a:rPr lang="en-GB" i="1" dirty="0"/>
              <a:t>Library Association Record</a:t>
            </a:r>
            <a:r>
              <a:rPr lang="en-GB" dirty="0"/>
              <a:t> published from 1899 to 2002</a:t>
            </a:r>
            <a:r>
              <a:rPr lang="hr-HR" dirty="0"/>
              <a:t> (</a:t>
            </a:r>
            <a:r>
              <a:rPr lang="hr-HR" dirty="0" err="1"/>
              <a:t>continues</a:t>
            </a:r>
            <a:r>
              <a:rPr lang="hr-HR" dirty="0"/>
              <a:t> as: </a:t>
            </a:r>
            <a:r>
              <a:rPr lang="en-GB" i="1" dirty="0"/>
              <a:t>Library &amp; Information Update</a:t>
            </a:r>
            <a:r>
              <a:rPr lang="hr-HR" i="1" dirty="0" smtClean="0"/>
              <a:t>)</a:t>
            </a:r>
          </a:p>
          <a:p>
            <a:r>
              <a:rPr lang="en-GB" i="1" dirty="0" err="1" smtClean="0"/>
              <a:t>Toshoken</a:t>
            </a:r>
            <a:r>
              <a:rPr lang="hr-HR" i="1" dirty="0"/>
              <a:t> </a:t>
            </a:r>
            <a:r>
              <a:rPr lang="en-GB" i="1" dirty="0" err="1" smtClean="0"/>
              <a:t>Zasshi</a:t>
            </a:r>
            <a:r>
              <a:rPr lang="en-GB" i="1" dirty="0" smtClean="0"/>
              <a:t> </a:t>
            </a:r>
            <a:r>
              <a:rPr lang="en-GB" dirty="0"/>
              <a:t>(</a:t>
            </a:r>
            <a:r>
              <a:rPr lang="en-GB" i="1" dirty="0"/>
              <a:t>Library </a:t>
            </a:r>
            <a:r>
              <a:rPr lang="en-GB" i="1" dirty="0" smtClean="0"/>
              <a:t>Journal</a:t>
            </a:r>
            <a:r>
              <a:rPr lang="en-GB" dirty="0" smtClean="0"/>
              <a:t>)</a:t>
            </a:r>
            <a:r>
              <a:rPr lang="hr-HR" dirty="0" smtClean="0"/>
              <a:t> - </a:t>
            </a:r>
            <a:r>
              <a:rPr lang="en-GB" dirty="0" smtClean="0"/>
              <a:t>1907.</a:t>
            </a:r>
            <a:r>
              <a:rPr lang="hr-HR" dirty="0" smtClean="0"/>
              <a:t>, Japan</a:t>
            </a:r>
            <a:r>
              <a:rPr lang="en-GB" dirty="0" smtClean="0"/>
              <a:t>, </a:t>
            </a:r>
            <a:r>
              <a:rPr lang="en-GB" i="1" dirty="0" smtClean="0"/>
              <a:t>Library</a:t>
            </a:r>
            <a:endParaRPr lang="en-GB" i="1" dirty="0"/>
          </a:p>
          <a:p>
            <a:r>
              <a:rPr lang="pl-PL" i="1" dirty="0"/>
              <a:t>Miscellany </a:t>
            </a:r>
            <a:r>
              <a:rPr lang="pl-PL" dirty="0" smtClean="0"/>
              <a:t>– 1912, India</a:t>
            </a:r>
          </a:p>
          <a:p>
            <a:endParaRPr lang="hr-HR" i="1" dirty="0"/>
          </a:p>
          <a:p>
            <a:endParaRPr lang="en-GB" dirty="0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i="1" dirty="0"/>
              <a:t>Journal of Documentation</a:t>
            </a:r>
            <a:endParaRPr lang="hr-HR" i="1" dirty="0"/>
          </a:p>
          <a:p>
            <a:r>
              <a:rPr lang="en-GB" i="1" dirty="0"/>
              <a:t>Information Processing &amp; Management</a:t>
            </a:r>
            <a:endParaRPr lang="hr-HR" i="1" dirty="0"/>
          </a:p>
          <a:p>
            <a:r>
              <a:rPr lang="en-GB" i="1" dirty="0"/>
              <a:t>Journal of Information Science, Library</a:t>
            </a:r>
            <a:r>
              <a:rPr lang="en-GB" b="1" i="1" dirty="0"/>
              <a:t> </a:t>
            </a:r>
            <a:r>
              <a:rPr lang="en-GB" i="1" dirty="0"/>
              <a:t>Trends</a:t>
            </a:r>
            <a:endParaRPr lang="hr-HR" i="1" dirty="0"/>
          </a:p>
          <a:p>
            <a:r>
              <a:rPr lang="en-GB" i="1" dirty="0"/>
              <a:t>Library</a:t>
            </a:r>
            <a:r>
              <a:rPr lang="en-GB" b="1" i="1" dirty="0"/>
              <a:t> </a:t>
            </a:r>
            <a:r>
              <a:rPr lang="en-GB" i="1" dirty="0"/>
              <a:t>Journal, </a:t>
            </a:r>
            <a:endParaRPr lang="hr-HR" i="1" dirty="0"/>
          </a:p>
          <a:p>
            <a:r>
              <a:rPr lang="en-GB" i="1" dirty="0"/>
              <a:t>Journal of Academic</a:t>
            </a:r>
          </a:p>
          <a:p>
            <a:r>
              <a:rPr lang="en-GB" i="1" dirty="0"/>
              <a:t>Librarianship, </a:t>
            </a:r>
            <a:endParaRPr lang="hr-HR" i="1" dirty="0"/>
          </a:p>
          <a:p>
            <a:r>
              <a:rPr lang="en-GB" i="1" dirty="0"/>
              <a:t>Library</a:t>
            </a:r>
            <a:r>
              <a:rPr lang="en-GB" b="1" i="1" dirty="0"/>
              <a:t> </a:t>
            </a:r>
            <a:r>
              <a:rPr lang="en-GB" i="1" dirty="0" smtClean="0"/>
              <a:t>Quarterly</a:t>
            </a:r>
            <a:endParaRPr lang="hr-HR" i="1" dirty="0" smtClean="0"/>
          </a:p>
          <a:p>
            <a:r>
              <a:rPr lang="hr-HR" dirty="0"/>
              <a:t>(</a:t>
            </a:r>
            <a:r>
              <a:rPr lang="hr-HR" dirty="0" err="1" smtClean="0"/>
              <a:t>Dokumentation</a:t>
            </a:r>
            <a:r>
              <a:rPr lang="hr-HR" dirty="0" smtClean="0"/>
              <a:t>) </a:t>
            </a:r>
            <a:r>
              <a:rPr lang="de-DE" dirty="0" smtClean="0"/>
              <a:t>Information</a:t>
            </a:r>
            <a:r>
              <a:rPr lang="hr-HR" dirty="0" smtClean="0"/>
              <a:t>: </a:t>
            </a:r>
            <a:r>
              <a:rPr lang="de-DE" dirty="0" smtClean="0"/>
              <a:t> </a:t>
            </a:r>
            <a:r>
              <a:rPr lang="de-DE" dirty="0"/>
              <a:t>Wissenschaft &amp; </a:t>
            </a:r>
            <a:r>
              <a:rPr lang="de-DE" dirty="0" smtClean="0"/>
              <a:t>Praxis</a:t>
            </a:r>
            <a:endParaRPr lang="hr-HR" dirty="0" smtClean="0"/>
          </a:p>
          <a:p>
            <a:r>
              <a:rPr lang="en-GB" i="1" dirty="0" err="1"/>
              <a:t>Documentaliste</a:t>
            </a:r>
            <a:r>
              <a:rPr lang="en-GB" i="1" dirty="0"/>
              <a:t>-Sciences de </a:t>
            </a:r>
            <a:r>
              <a:rPr lang="en-GB" i="1" dirty="0" err="1"/>
              <a:t>l'Information</a:t>
            </a:r>
            <a:endParaRPr lang="de-DE" dirty="0"/>
          </a:p>
          <a:p>
            <a:r>
              <a:rPr lang="en-GB" i="1" dirty="0"/>
              <a:t>Annual Review </a:t>
            </a:r>
            <a:r>
              <a:rPr lang="en-GB" dirty="0"/>
              <a:t>(</a:t>
            </a:r>
            <a:r>
              <a:rPr lang="en-GB" i="1" dirty="0"/>
              <a:t>Annual Review of Information Science </a:t>
            </a:r>
            <a:r>
              <a:rPr lang="en-GB" i="1" dirty="0" smtClean="0"/>
              <a:t>and</a:t>
            </a:r>
            <a:r>
              <a:rPr lang="hr-HR" i="1" dirty="0" smtClean="0"/>
              <a:t> </a:t>
            </a:r>
            <a:r>
              <a:rPr lang="en-GB" i="1" dirty="0" smtClean="0"/>
              <a:t>Technology </a:t>
            </a:r>
            <a:r>
              <a:rPr lang="en-GB" i="1" dirty="0"/>
              <a:t>– </a:t>
            </a:r>
            <a:r>
              <a:rPr lang="en-GB" i="1" dirty="0" smtClean="0"/>
              <a:t>ARIST</a:t>
            </a:r>
            <a:r>
              <a:rPr lang="hr-HR" i="1" dirty="0" smtClean="0"/>
              <a:t> (</a:t>
            </a:r>
            <a:r>
              <a:rPr lang="hr-HR" i="1" dirty="0" err="1" smtClean="0"/>
              <a:t>ended</a:t>
            </a:r>
            <a:r>
              <a:rPr lang="hr-HR" i="1" dirty="0" smtClean="0"/>
              <a:t> </a:t>
            </a:r>
            <a:r>
              <a:rPr lang="hr-HR" i="1" dirty="0" err="1" smtClean="0"/>
              <a:t>in</a:t>
            </a:r>
            <a:r>
              <a:rPr lang="hr-HR" i="1" dirty="0" smtClean="0"/>
              <a:t> 2010)</a:t>
            </a:r>
            <a:endParaRPr lang="hr-HR" i="1" dirty="0"/>
          </a:p>
          <a:p>
            <a:endParaRPr lang="en-GB" dirty="0"/>
          </a:p>
        </p:txBody>
      </p:sp>
      <p:pic>
        <p:nvPicPr>
          <p:cNvPr id="1026" name="Picture 2" descr="The first page of Library Journal for Volume 3, No. 2, 1878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7" y="2685414"/>
            <a:ext cx="3122976" cy="34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E-</a:t>
            </a:r>
            <a:r>
              <a:rPr lang="hr-HR" dirty="0" err="1" smtClean="0"/>
              <a:t>journals</a:t>
            </a:r>
            <a:r>
              <a:rPr lang="hr-HR" dirty="0" smtClean="0"/>
              <a:t> - some</a:t>
            </a:r>
            <a:endParaRPr lang="en-GB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 smtClean="0">
                <a:hlinkClick r:id="rId2"/>
              </a:rPr>
              <a:t>Ariadne</a:t>
            </a:r>
            <a:r>
              <a:rPr lang="hr-HR" dirty="0" smtClean="0">
                <a:hlinkClick r:id="rId2"/>
              </a:rPr>
              <a:t> </a:t>
            </a:r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://www.ariadne.ac.uk/</a:t>
            </a:r>
            <a:endParaRPr lang="hr-HR" dirty="0"/>
          </a:p>
          <a:p>
            <a:r>
              <a:rPr lang="it-IT" dirty="0">
                <a:hlinkClick r:id="rId3"/>
              </a:rPr>
              <a:t>Bollettino AIB : rivista italiana di biblioteconomia e scienze dell'informazione</a:t>
            </a:r>
            <a:endParaRPr lang="it-IT" dirty="0"/>
          </a:p>
          <a:p>
            <a:pPr lvl="1"/>
            <a:r>
              <a:rPr lang="it-IT" dirty="0">
                <a:hlinkClick r:id="rId4"/>
              </a:rPr>
              <a:t>http://www.aib.it/aib/boll/boll.htm</a:t>
            </a:r>
            <a:endParaRPr lang="hr-HR" dirty="0"/>
          </a:p>
          <a:p>
            <a:r>
              <a:rPr lang="en-GB" dirty="0">
                <a:hlinkClick r:id="rId5"/>
              </a:rPr>
              <a:t>D-lib magazine : the magazine of digital library research</a:t>
            </a:r>
            <a:endParaRPr lang="en-GB" dirty="0"/>
          </a:p>
          <a:p>
            <a:pPr lvl="1"/>
            <a:r>
              <a:rPr lang="en-GB" dirty="0">
                <a:hlinkClick r:id="rId6"/>
              </a:rPr>
              <a:t>http://www.dlib.org/</a:t>
            </a:r>
            <a:endParaRPr lang="en-GB" dirty="0"/>
          </a:p>
          <a:p>
            <a:r>
              <a:rPr lang="en-GB" dirty="0">
                <a:hlinkClick r:id="rId7"/>
              </a:rPr>
              <a:t>Information research : an electronic journal</a:t>
            </a:r>
            <a:endParaRPr lang="en-GB" dirty="0"/>
          </a:p>
          <a:p>
            <a:pPr lvl="1"/>
            <a:r>
              <a:rPr lang="en-GB" dirty="0">
                <a:hlinkClick r:id="rId8"/>
              </a:rPr>
              <a:t>http://InformationR.net/ir/</a:t>
            </a:r>
            <a:endParaRPr lang="hr-HR" dirty="0"/>
          </a:p>
          <a:p>
            <a:r>
              <a:rPr lang="en-GB" dirty="0">
                <a:hlinkClick r:id="rId9"/>
              </a:rPr>
              <a:t>Program electronic library and information systems</a:t>
            </a:r>
            <a:endParaRPr lang="en-GB" dirty="0"/>
          </a:p>
          <a:p>
            <a:pPr lvl="1"/>
            <a:r>
              <a:rPr lang="en-GB" dirty="0">
                <a:hlinkClick r:id="rId10"/>
              </a:rPr>
              <a:t>http://www.aslib.co.uk/program/index.html</a:t>
            </a:r>
            <a:endParaRPr lang="en-GB" dirty="0"/>
          </a:p>
          <a:p>
            <a:endParaRPr lang="en-GB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Information</a:t>
            </a:r>
            <a:r>
              <a:rPr lang="hr-HR" dirty="0" smtClean="0"/>
              <a:t> </a:t>
            </a:r>
            <a:r>
              <a:rPr lang="hr-HR" dirty="0" err="1" smtClean="0"/>
              <a:t>institutions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All </a:t>
            </a:r>
            <a:r>
              <a:rPr lang="hr-HR" dirty="0" err="1" smtClean="0"/>
              <a:t>entities</a:t>
            </a:r>
            <a:r>
              <a:rPr lang="hr-HR" dirty="0" smtClean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b="1" dirty="0" err="1"/>
              <a:t>create</a:t>
            </a:r>
            <a:r>
              <a:rPr lang="hr-HR" b="1" dirty="0"/>
              <a:t>, </a:t>
            </a:r>
            <a:r>
              <a:rPr lang="hr-HR" b="1" dirty="0" err="1"/>
              <a:t>preserve</a:t>
            </a:r>
            <a:r>
              <a:rPr lang="hr-HR" b="1" dirty="0"/>
              <a:t>, </a:t>
            </a:r>
            <a:r>
              <a:rPr lang="hr-HR" b="1" dirty="0" err="1"/>
              <a:t>manage</a:t>
            </a:r>
            <a:r>
              <a:rPr lang="hr-HR" b="1" dirty="0"/>
              <a:t>, </a:t>
            </a:r>
            <a:r>
              <a:rPr lang="hr-HR" b="1" dirty="0" err="1"/>
              <a:t>organize</a:t>
            </a:r>
            <a:r>
              <a:rPr lang="hr-HR" b="1" dirty="0"/>
              <a:t>, </a:t>
            </a:r>
            <a:r>
              <a:rPr lang="hr-HR" b="1" dirty="0" err="1"/>
              <a:t>or</a:t>
            </a:r>
            <a:r>
              <a:rPr lang="hr-HR" b="1" dirty="0"/>
              <a:t> provide</a:t>
            </a:r>
            <a:r>
              <a:rPr lang="hr-HR" dirty="0"/>
              <a:t> </a:t>
            </a:r>
            <a:r>
              <a:rPr lang="hr-HR" dirty="0" err="1"/>
              <a:t>high-quality</a:t>
            </a:r>
            <a:r>
              <a:rPr lang="hr-HR" dirty="0"/>
              <a:t> </a:t>
            </a:r>
            <a:r>
              <a:rPr lang="hr-HR" dirty="0" err="1"/>
              <a:t>information</a:t>
            </a:r>
            <a:r>
              <a:rPr lang="hr-HR" dirty="0"/>
              <a:t>, </a:t>
            </a:r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/>
              <a:t>products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services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allow</a:t>
            </a:r>
            <a:r>
              <a:rPr lang="hr-HR" dirty="0"/>
              <a:t> </a:t>
            </a:r>
            <a:r>
              <a:rPr lang="hr-HR" dirty="0" err="1"/>
              <a:t>patrons</a:t>
            </a:r>
            <a:r>
              <a:rPr lang="hr-HR" dirty="0"/>
              <a:t> to </a:t>
            </a:r>
            <a:r>
              <a:rPr lang="hr-HR" dirty="0" err="1"/>
              <a:t>learn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grow</a:t>
            </a:r>
            <a:endParaRPr lang="hr-HR" dirty="0"/>
          </a:p>
          <a:p>
            <a:pPr lvl="1"/>
            <a:r>
              <a:rPr lang="hr-HR" dirty="0" err="1"/>
              <a:t>LAMs</a:t>
            </a:r>
            <a:r>
              <a:rPr lang="hr-HR" dirty="0"/>
              <a:t> (</a:t>
            </a:r>
            <a:r>
              <a:rPr lang="hr-HR" dirty="0" err="1"/>
              <a:t>Libraries</a:t>
            </a:r>
            <a:r>
              <a:rPr lang="hr-HR" dirty="0"/>
              <a:t>, </a:t>
            </a:r>
            <a:r>
              <a:rPr lang="hr-HR" dirty="0" err="1"/>
              <a:t>Archives</a:t>
            </a:r>
            <a:r>
              <a:rPr lang="hr-HR" dirty="0"/>
              <a:t>, </a:t>
            </a:r>
            <a:r>
              <a:rPr lang="hr-HR" dirty="0" err="1"/>
              <a:t>Museums</a:t>
            </a:r>
            <a:r>
              <a:rPr lang="hr-HR" dirty="0"/>
              <a:t>) </a:t>
            </a:r>
            <a:r>
              <a:rPr lang="hr-HR" dirty="0" err="1" smtClean="0"/>
              <a:t>sometimes</a:t>
            </a:r>
            <a:r>
              <a:rPr lang="hr-HR" dirty="0" smtClean="0"/>
              <a:t> </a:t>
            </a:r>
            <a:r>
              <a:rPr lang="hr-HR" dirty="0" err="1" smtClean="0"/>
              <a:t>GLAMs</a:t>
            </a:r>
            <a:r>
              <a:rPr lang="hr-HR" dirty="0" smtClean="0"/>
              <a:t> (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Galeries</a:t>
            </a:r>
            <a:r>
              <a:rPr lang="hr-HR" dirty="0" smtClean="0"/>
              <a:t> </a:t>
            </a:r>
            <a:r>
              <a:rPr lang="hr-HR" dirty="0" err="1" smtClean="0"/>
              <a:t>added</a:t>
            </a:r>
            <a:r>
              <a:rPr lang="hr-HR" dirty="0" smtClean="0"/>
              <a:t>)</a:t>
            </a:r>
            <a:endParaRPr lang="hr-HR" dirty="0"/>
          </a:p>
          <a:p>
            <a:pPr lvl="1"/>
            <a:r>
              <a:rPr lang="hr-HR" dirty="0" err="1"/>
              <a:t>diverse</a:t>
            </a:r>
            <a:r>
              <a:rPr lang="hr-HR" dirty="0"/>
              <a:t> </a:t>
            </a:r>
            <a:r>
              <a:rPr lang="hr-HR" dirty="0" err="1"/>
              <a:t>enterprises</a:t>
            </a:r>
            <a:r>
              <a:rPr lang="hr-HR" dirty="0"/>
              <a:t> </a:t>
            </a:r>
            <a:r>
              <a:rPr lang="hr-HR" dirty="0" smtClean="0"/>
              <a:t>– </a:t>
            </a:r>
            <a:r>
              <a:rPr lang="hr-HR" dirty="0" err="1" smtClean="0"/>
              <a:t>known</a:t>
            </a:r>
            <a:r>
              <a:rPr lang="hr-HR" dirty="0" smtClean="0"/>
              <a:t> as </a:t>
            </a:r>
            <a:r>
              <a:rPr lang="hr-HR" dirty="0" err="1" smtClean="0"/>
              <a:t>special</a:t>
            </a:r>
            <a:r>
              <a:rPr lang="hr-HR" dirty="0" smtClean="0"/>
              <a:t> </a:t>
            </a:r>
            <a:r>
              <a:rPr lang="hr-HR" dirty="0" err="1" smtClean="0"/>
              <a:t>libraries</a:t>
            </a:r>
            <a:r>
              <a:rPr lang="hr-HR" dirty="0" smtClean="0"/>
              <a:t>, </a:t>
            </a:r>
            <a:r>
              <a:rPr lang="hr-HR" dirty="0" err="1" smtClean="0"/>
              <a:t>documentation</a:t>
            </a:r>
            <a:r>
              <a:rPr lang="hr-HR" dirty="0" smtClean="0"/>
              <a:t> </a:t>
            </a:r>
            <a:r>
              <a:rPr lang="hr-HR" dirty="0" err="1" smtClean="0"/>
              <a:t>centres</a:t>
            </a:r>
            <a:r>
              <a:rPr lang="hr-HR" dirty="0" smtClean="0"/>
              <a:t>, </a:t>
            </a:r>
            <a:r>
              <a:rPr lang="hr-HR" dirty="0" err="1" smtClean="0"/>
              <a:t>centres</a:t>
            </a:r>
            <a:r>
              <a:rPr lang="hr-HR" dirty="0" smtClean="0"/>
              <a:t> for </a:t>
            </a:r>
            <a:r>
              <a:rPr lang="hr-HR" dirty="0" err="1" smtClean="0"/>
              <a:t>information</a:t>
            </a:r>
            <a:r>
              <a:rPr lang="hr-HR" dirty="0" smtClean="0"/>
              <a:t> </a:t>
            </a:r>
            <a:r>
              <a:rPr lang="hr-HR" dirty="0" err="1" smtClean="0"/>
              <a:t>evaluation</a:t>
            </a:r>
            <a:r>
              <a:rPr lang="hr-HR" dirty="0" smtClean="0"/>
              <a:t>, </a:t>
            </a:r>
            <a:r>
              <a:rPr lang="hr-HR" dirty="0" err="1" smtClean="0"/>
              <a:t>etc</a:t>
            </a:r>
            <a:r>
              <a:rPr lang="hr-HR" dirty="0" smtClean="0"/>
              <a:t>.)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/>
              <a:t>entities</a:t>
            </a:r>
            <a:r>
              <a:rPr lang="hr-HR" dirty="0"/>
              <a:t> </a:t>
            </a:r>
            <a:r>
              <a:rPr lang="hr-HR" dirty="0" err="1"/>
              <a:t>such</a:t>
            </a:r>
            <a:r>
              <a:rPr lang="hr-HR" dirty="0"/>
              <a:t> as </a:t>
            </a:r>
            <a:r>
              <a:rPr lang="hr-HR" dirty="0" err="1" smtClean="0"/>
              <a:t>departments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endParaRPr lang="hr-HR" dirty="0" smtClean="0"/>
          </a:p>
          <a:p>
            <a:pPr lvl="2"/>
            <a:r>
              <a:rPr lang="hr-HR" dirty="0" err="1" smtClean="0"/>
              <a:t>small</a:t>
            </a:r>
            <a:r>
              <a:rPr lang="hr-HR" dirty="0" smtClean="0"/>
              <a:t> </a:t>
            </a:r>
            <a:r>
              <a:rPr lang="hr-HR" dirty="0" err="1"/>
              <a:t>businesses</a:t>
            </a:r>
            <a:r>
              <a:rPr lang="hr-HR" dirty="0"/>
              <a:t>, </a:t>
            </a:r>
            <a:endParaRPr lang="hr-HR" dirty="0" smtClean="0"/>
          </a:p>
          <a:p>
            <a:pPr lvl="2"/>
            <a:r>
              <a:rPr lang="hr-HR" dirty="0" err="1" smtClean="0"/>
              <a:t>community</a:t>
            </a:r>
            <a:r>
              <a:rPr lang="hr-HR" dirty="0" smtClean="0"/>
              <a:t> </a:t>
            </a:r>
            <a:r>
              <a:rPr lang="hr-HR" dirty="0" err="1"/>
              <a:t>groups</a:t>
            </a:r>
            <a:r>
              <a:rPr lang="hr-HR" dirty="0"/>
              <a:t>, </a:t>
            </a:r>
            <a:endParaRPr lang="hr-HR" dirty="0" smtClean="0"/>
          </a:p>
          <a:p>
            <a:pPr lvl="2"/>
            <a:r>
              <a:rPr lang="hr-HR" dirty="0" smtClean="0"/>
              <a:t>major </a:t>
            </a:r>
            <a:r>
              <a:rPr lang="hr-HR" dirty="0" err="1" smtClean="0"/>
              <a:t>corporations</a:t>
            </a:r>
            <a:r>
              <a:rPr lang="hr-HR" dirty="0" smtClean="0"/>
              <a:t>, </a:t>
            </a:r>
            <a:endParaRPr lang="hr-HR" dirty="0"/>
          </a:p>
          <a:p>
            <a:pPr lvl="2"/>
            <a:r>
              <a:rPr lang="hr-HR" dirty="0" err="1" smtClean="0"/>
              <a:t>government</a:t>
            </a:r>
            <a:r>
              <a:rPr lang="hr-HR" dirty="0" smtClean="0"/>
              <a:t> </a:t>
            </a:r>
            <a:r>
              <a:rPr lang="hr-HR" dirty="0" err="1" smtClean="0"/>
              <a:t>agencies</a:t>
            </a:r>
            <a:r>
              <a:rPr lang="hr-HR" dirty="0" smtClean="0"/>
              <a:t> …</a:t>
            </a:r>
            <a:endParaRPr lang="hr-HR" dirty="0"/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Rankings</a:t>
            </a:r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1718621"/>
            <a:ext cx="9937333" cy="4195481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4000" b="1" dirty="0" smtClean="0"/>
              <a:t>Title </a:t>
            </a:r>
            <a:r>
              <a:rPr lang="en-GB" sz="4000" b="1" dirty="0"/>
              <a:t>	</a:t>
            </a:r>
            <a:r>
              <a:rPr lang="hr-HR" sz="4000" b="1" dirty="0" smtClean="0"/>
              <a:t>				</a:t>
            </a:r>
            <a:r>
              <a:rPr lang="en-GB" sz="4000" b="1" dirty="0" smtClean="0"/>
              <a:t>from </a:t>
            </a:r>
            <a:r>
              <a:rPr lang="en-GB" sz="4000" b="1" dirty="0"/>
              <a:t>	SJR 	H index 	</a:t>
            </a:r>
            <a:r>
              <a:rPr lang="en-GB" sz="4000" b="1" dirty="0" smtClean="0"/>
              <a:t>Areas/topics </a:t>
            </a:r>
            <a:r>
              <a:rPr lang="en-GB" sz="4000" b="1" dirty="0"/>
              <a:t>	</a:t>
            </a:r>
          </a:p>
          <a:p>
            <a:pPr marL="0" indent="0">
              <a:buNone/>
            </a:pPr>
            <a:r>
              <a:rPr lang="en-GB" sz="3200" dirty="0"/>
              <a:t>Information Systems Research 	</a:t>
            </a:r>
            <a:r>
              <a:rPr lang="hr-HR" sz="3200" dirty="0" smtClean="0"/>
              <a:t>	</a:t>
            </a:r>
            <a:r>
              <a:rPr lang="en-GB" sz="3200" dirty="0" smtClean="0"/>
              <a:t>1990 </a:t>
            </a:r>
            <a:r>
              <a:rPr lang="en-GB" sz="3200" dirty="0"/>
              <a:t>	3.160 	135 	Business, Management and Accounting; Management Information Systems; Computer </a:t>
            </a:r>
            <a:r>
              <a:rPr lang="en-GB" sz="3200" dirty="0" smtClean="0"/>
              <a:t>Science</a:t>
            </a:r>
            <a:r>
              <a:rPr lang="en-GB" sz="3200" dirty="0"/>
              <a:t>; </a:t>
            </a:r>
            <a:r>
              <a:rPr lang="hr-HR" sz="3200" dirty="0" smtClean="0"/>
              <a:t>											</a:t>
            </a:r>
            <a:r>
              <a:rPr lang="en-GB" sz="3200" dirty="0" smtClean="0"/>
              <a:t>Computer </a:t>
            </a:r>
            <a:r>
              <a:rPr lang="en-GB" sz="3200" dirty="0"/>
              <a:t>Networks and Communications; Information Systems; Decision Sciences; Information Systems </a:t>
            </a:r>
            <a:r>
              <a:rPr lang="hr-HR" sz="3200" dirty="0" smtClean="0"/>
              <a:t>										</a:t>
            </a:r>
            <a:r>
              <a:rPr lang="en-GB" sz="3200" dirty="0" smtClean="0"/>
              <a:t>and </a:t>
            </a:r>
            <a:r>
              <a:rPr lang="en-GB" sz="3200" dirty="0"/>
              <a:t>Management; 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Scientific Data 	</a:t>
            </a:r>
            <a:r>
              <a:rPr lang="hr-HR" sz="3200" dirty="0" smtClean="0"/>
              <a:t>			</a:t>
            </a:r>
            <a:r>
              <a:rPr lang="en-GB" sz="3200" dirty="0" smtClean="0"/>
              <a:t>2004 </a:t>
            </a:r>
            <a:r>
              <a:rPr lang="en-GB" sz="3200" dirty="0"/>
              <a:t>	</a:t>
            </a:r>
            <a:r>
              <a:rPr lang="en-GB" sz="3200" dirty="0" smtClean="0"/>
              <a:t>3.026 </a:t>
            </a:r>
            <a:r>
              <a:rPr lang="en-GB" sz="3200" dirty="0"/>
              <a:t>	26 	Computer </a:t>
            </a:r>
            <a:r>
              <a:rPr lang="en-GB" sz="3200" dirty="0" err="1" smtClean="0"/>
              <a:t>Scien</a:t>
            </a:r>
            <a:r>
              <a:rPr lang="hr-HR" sz="3200" dirty="0" smtClean="0"/>
              <a:t>c</a:t>
            </a:r>
            <a:r>
              <a:rPr lang="en-GB" sz="3200" dirty="0" smtClean="0"/>
              <a:t>e</a:t>
            </a:r>
            <a:r>
              <a:rPr lang="en-GB" sz="3200" dirty="0"/>
              <a:t>; Computer Science Applications; Information Systems; Decision </a:t>
            </a:r>
            <a:r>
              <a:rPr lang="hr-HR" sz="3200" dirty="0" smtClean="0"/>
              <a:t>	</a:t>
            </a:r>
            <a:r>
              <a:rPr lang="en-GB" sz="3200" dirty="0" smtClean="0"/>
              <a:t>Sciences</a:t>
            </a:r>
            <a:r>
              <a:rPr lang="en-GB" sz="3200" dirty="0"/>
              <a:t>; Statistics</a:t>
            </a:r>
            <a:r>
              <a:rPr lang="en-GB" sz="3200" dirty="0" smtClean="0"/>
              <a:t>,</a:t>
            </a:r>
            <a:r>
              <a:rPr lang="hr-HR" sz="3200" dirty="0" smtClean="0"/>
              <a:t> </a:t>
            </a:r>
            <a:r>
              <a:rPr lang="en-GB" sz="3200" dirty="0" smtClean="0"/>
              <a:t> </a:t>
            </a:r>
            <a:r>
              <a:rPr lang="hr-HR" sz="3200" dirty="0" smtClean="0"/>
              <a:t>										</a:t>
            </a:r>
            <a:r>
              <a:rPr lang="en-GB" sz="3200" dirty="0" smtClean="0"/>
              <a:t>Probability </a:t>
            </a:r>
            <a:r>
              <a:rPr lang="en-GB" sz="3200" dirty="0"/>
              <a:t>and Uncertainty; Mathematics; Statistics and </a:t>
            </a:r>
            <a:r>
              <a:rPr lang="en-GB" sz="3200" dirty="0" smtClean="0"/>
              <a:t>Probability;</a:t>
            </a:r>
            <a:r>
              <a:rPr lang="hr-HR" sz="3200" dirty="0" smtClean="0"/>
              <a:t> </a:t>
            </a:r>
            <a:r>
              <a:rPr lang="en-GB" sz="3200" dirty="0" smtClean="0"/>
              <a:t>Social </a:t>
            </a:r>
            <a:r>
              <a:rPr lang="en-GB" sz="3200" dirty="0"/>
              <a:t>Sciences; Education; </a:t>
            </a:r>
            <a:r>
              <a:rPr lang="en-GB" sz="3200" dirty="0" smtClean="0"/>
              <a:t>Library</a:t>
            </a:r>
            <a:r>
              <a:rPr lang="hr-HR" sz="3200" dirty="0" smtClean="0"/>
              <a:t> </a:t>
            </a:r>
            <a:r>
              <a:rPr lang="en-GB" sz="3200" dirty="0" smtClean="0"/>
              <a:t> </a:t>
            </a:r>
            <a:r>
              <a:rPr lang="hr-HR" sz="3200" dirty="0" smtClean="0"/>
              <a:t>										</a:t>
            </a:r>
            <a:r>
              <a:rPr lang="en-GB" sz="3200" dirty="0" smtClean="0"/>
              <a:t>and </a:t>
            </a:r>
            <a:r>
              <a:rPr lang="en-GB" sz="3200" dirty="0"/>
              <a:t>Information Sciences 	</a:t>
            </a:r>
            <a:r>
              <a:rPr lang="hr-HR" sz="3200" dirty="0" smtClean="0"/>
              <a:t> </a:t>
            </a:r>
          </a:p>
          <a:p>
            <a:pPr marL="0" indent="0">
              <a:buNone/>
            </a:pPr>
            <a:r>
              <a:rPr lang="en-GB" sz="3200" dirty="0" smtClean="0"/>
              <a:t>Information </a:t>
            </a:r>
            <a:r>
              <a:rPr lang="en-GB" sz="3200" dirty="0"/>
              <a:t>Communication and Society </a:t>
            </a:r>
            <a:r>
              <a:rPr lang="en-GB" sz="3200" dirty="0" smtClean="0"/>
              <a:t>2001 </a:t>
            </a:r>
            <a:r>
              <a:rPr lang="en-GB" sz="3200" dirty="0"/>
              <a:t>	2.385 	53 	Social Sciences; Communication; Library and Information Sciences 	</a:t>
            </a:r>
          </a:p>
          <a:p>
            <a:pPr marL="0" indent="0">
              <a:buNone/>
            </a:pPr>
            <a:r>
              <a:rPr lang="en-GB" sz="3200" dirty="0"/>
              <a:t>Journal of </a:t>
            </a:r>
            <a:r>
              <a:rPr lang="en-GB" sz="3200" dirty="0" err="1"/>
              <a:t>Informetrics</a:t>
            </a:r>
            <a:r>
              <a:rPr lang="en-GB" sz="3200" dirty="0"/>
              <a:t> </a:t>
            </a:r>
            <a:r>
              <a:rPr lang="hr-HR" sz="3200" dirty="0" smtClean="0"/>
              <a:t> </a:t>
            </a:r>
            <a:r>
              <a:rPr lang="en-GB" sz="3200" dirty="0" smtClean="0"/>
              <a:t>(</a:t>
            </a:r>
            <a:r>
              <a:rPr lang="en-GB" sz="3200" dirty="0"/>
              <a:t>Netherlands) 	2007 	2.060 	54 	Computer Science; Computer Science Applications; Decision Sciences; Management </a:t>
            </a:r>
            <a:r>
              <a:rPr lang="en-GB" sz="3200" dirty="0" smtClean="0"/>
              <a:t>Science </a:t>
            </a:r>
            <a:r>
              <a:rPr lang="en-GB" sz="3200" dirty="0"/>
              <a:t>and </a:t>
            </a:r>
            <a:r>
              <a:rPr lang="hr-HR" sz="3200" dirty="0" smtClean="0"/>
              <a:t>											</a:t>
            </a:r>
            <a:r>
              <a:rPr lang="en-GB" sz="3200" dirty="0" smtClean="0"/>
              <a:t>Operations </a:t>
            </a:r>
            <a:r>
              <a:rPr lang="en-GB" sz="3200" dirty="0"/>
              <a:t>Research; Mathematics; Applied Mathematics; </a:t>
            </a:r>
            <a:r>
              <a:rPr lang="en-GB" sz="3200" dirty="0" err="1"/>
              <a:t>Modeling</a:t>
            </a:r>
            <a:r>
              <a:rPr lang="en-GB" sz="3200" dirty="0"/>
              <a:t> and </a:t>
            </a:r>
            <a:r>
              <a:rPr lang="hr-HR" sz="3200" dirty="0" smtClean="0"/>
              <a:t>S</a:t>
            </a:r>
            <a:r>
              <a:rPr lang="en-GB" sz="3200" dirty="0" err="1" smtClean="0"/>
              <a:t>imulation</a:t>
            </a:r>
            <a:r>
              <a:rPr lang="en-GB" sz="3200" dirty="0"/>
              <a:t>; Statistics and </a:t>
            </a:r>
            <a:r>
              <a:rPr lang="hr-HR" sz="3200" dirty="0" smtClean="0"/>
              <a:t>											</a:t>
            </a:r>
            <a:r>
              <a:rPr lang="en-GB" sz="3200" dirty="0" smtClean="0"/>
              <a:t>Probability </a:t>
            </a:r>
            <a:r>
              <a:rPr lang="en-GB" sz="3200" dirty="0"/>
              <a:t>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Journal of Information Technology 	</a:t>
            </a:r>
            <a:r>
              <a:rPr lang="hr-HR" sz="3200" dirty="0" smtClean="0"/>
              <a:t>	</a:t>
            </a:r>
            <a:r>
              <a:rPr lang="en-GB" sz="3200" dirty="0" smtClean="0"/>
              <a:t>1987 </a:t>
            </a:r>
            <a:r>
              <a:rPr lang="en-GB" sz="3200" dirty="0"/>
              <a:t>	1.752 	66 	Business, Management and Accounting; Strategy and Management; Computer Science; </a:t>
            </a:r>
            <a:r>
              <a:rPr lang="hr-HR" sz="3200" dirty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hr-HR" sz="3200" dirty="0" smtClean="0"/>
              <a:t>											</a:t>
            </a:r>
            <a:r>
              <a:rPr lang="en-GB" sz="3200" dirty="0" smtClean="0"/>
              <a:t>Systems </a:t>
            </a:r>
            <a:r>
              <a:rPr lang="en-GB" sz="3200" dirty="0"/>
              <a:t>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Communications in Information Literacy 	2009 	1.657 	10 	Social Sciences; Education; E-learning; Library and Information Sciences 	</a:t>
            </a:r>
          </a:p>
          <a:p>
            <a:pPr marL="0" indent="0">
              <a:buNone/>
            </a:pPr>
            <a:r>
              <a:rPr lang="en-GB" sz="3200" dirty="0"/>
              <a:t>European Journal of Information Systems 	1995 	1.628 	88 	Computer Science; Information Systems; 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College and Research Libraries 	</a:t>
            </a:r>
            <a:r>
              <a:rPr lang="hr-HR" sz="3200" dirty="0" smtClean="0"/>
              <a:t>	</a:t>
            </a:r>
            <a:r>
              <a:rPr lang="en-GB" sz="3200" dirty="0" smtClean="0"/>
              <a:t>1987 </a:t>
            </a:r>
            <a:r>
              <a:rPr lang="en-GB" sz="3200" dirty="0"/>
              <a:t>	1.389 	45 	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…. 	</a:t>
            </a:r>
          </a:p>
          <a:p>
            <a:pPr marL="0" indent="0">
              <a:buNone/>
            </a:pPr>
            <a:r>
              <a:rPr lang="en-GB" sz="3200" dirty="0"/>
              <a:t>Journal of the Association for </a:t>
            </a:r>
            <a:r>
              <a:rPr lang="en-GB" sz="3200" dirty="0" smtClean="0"/>
              <a:t>Information </a:t>
            </a:r>
            <a:endParaRPr lang="hr-HR" sz="3200" dirty="0" smtClean="0"/>
          </a:p>
          <a:p>
            <a:pPr marL="0" indent="0">
              <a:buNone/>
            </a:pPr>
            <a:r>
              <a:rPr lang="en-GB" sz="3200" dirty="0" smtClean="0"/>
              <a:t>Science </a:t>
            </a:r>
            <a:r>
              <a:rPr lang="en-GB" sz="3200" dirty="0"/>
              <a:t>and Technology – 12. 	</a:t>
            </a:r>
            <a:r>
              <a:rPr lang="hr-HR" sz="3200" dirty="0" smtClean="0"/>
              <a:t>	</a:t>
            </a:r>
            <a:r>
              <a:rPr lang="en-GB" sz="3200" dirty="0" smtClean="0"/>
              <a:t>2014 </a:t>
            </a:r>
            <a:r>
              <a:rPr lang="en-GB" sz="3200" dirty="0"/>
              <a:t>	1.310 	118 	Computer Science; Computer Networks and Communications; Information Systems; </a:t>
            </a:r>
            <a:r>
              <a:rPr lang="en-GB" sz="3200" dirty="0" smtClean="0"/>
              <a:t>Decision </a:t>
            </a:r>
            <a:r>
              <a:rPr lang="en-GB" sz="3200" dirty="0"/>
              <a:t>Sciences; </a:t>
            </a:r>
            <a:r>
              <a:rPr lang="hr-HR" sz="3200" dirty="0" smtClean="0"/>
              <a:t>										</a:t>
            </a:r>
            <a:r>
              <a:rPr lang="en-GB" sz="3200" dirty="0" smtClean="0"/>
              <a:t>Information </a:t>
            </a:r>
            <a:r>
              <a:rPr lang="en-GB" sz="3200" dirty="0"/>
              <a:t>Systems and </a:t>
            </a:r>
            <a:r>
              <a:rPr lang="en-GB" sz="3200" dirty="0" smtClean="0"/>
              <a:t>Management</a:t>
            </a:r>
            <a:r>
              <a:rPr lang="en-GB" sz="3200" dirty="0"/>
              <a:t>; Social Sciences; Library and </a:t>
            </a:r>
            <a:r>
              <a:rPr lang="hr-HR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en-GB" sz="3200" dirty="0"/>
              <a:t>Sciences 	</a:t>
            </a:r>
          </a:p>
          <a:p>
            <a:pPr marL="0" indent="0">
              <a:buNone/>
            </a:pPr>
            <a:r>
              <a:rPr lang="en-GB" sz="3200" dirty="0"/>
              <a:t>Journal of Classification – 13. (Germany) 	1.291 	31 	</a:t>
            </a:r>
            <a:r>
              <a:rPr lang="hr-HR" sz="3200" dirty="0" smtClean="0"/>
              <a:t>	</a:t>
            </a:r>
            <a:r>
              <a:rPr lang="en-GB" sz="3200" dirty="0" smtClean="0"/>
              <a:t>Decision </a:t>
            </a:r>
            <a:r>
              <a:rPr lang="en-GB" sz="3200" dirty="0"/>
              <a:t>Sciences; Statistics, Probability and Uncertainty; Mathematics; </a:t>
            </a:r>
            <a:r>
              <a:rPr lang="en-GB" sz="3200" dirty="0" smtClean="0"/>
              <a:t>Mathematic</a:t>
            </a:r>
            <a:r>
              <a:rPr lang="hr-HR" sz="3200" dirty="0"/>
              <a:t>s</a:t>
            </a:r>
            <a:r>
              <a:rPr lang="en-GB" sz="3200" dirty="0" smtClean="0"/>
              <a:t>(miscellaneous</a:t>
            </a:r>
            <a:r>
              <a:rPr lang="en-GB" sz="3200" dirty="0"/>
              <a:t>) </a:t>
            </a:r>
            <a:r>
              <a:rPr lang="hr-HR" sz="3200" dirty="0" smtClean="0"/>
              <a:t>											</a:t>
            </a:r>
            <a:r>
              <a:rPr lang="en-GB" sz="3200" dirty="0" smtClean="0"/>
              <a:t>Psychology</a:t>
            </a:r>
            <a:r>
              <a:rPr lang="en-GB" sz="3200" dirty="0"/>
              <a:t>; Psychology (miscellaneous); Social Sciences; Library and Information Sciences 	</a:t>
            </a:r>
          </a:p>
          <a:p>
            <a:endParaRPr lang="en-GB" sz="3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Contact Information</a:t>
            </a:r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219588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type</a:t>
            </a:r>
            <a:r>
              <a:rPr lang="hr-HR" dirty="0" smtClean="0"/>
              <a:t> – </a:t>
            </a:r>
            <a:r>
              <a:rPr lang="hr-HR" dirty="0" err="1" smtClean="0"/>
              <a:t>examples</a:t>
            </a:r>
            <a:r>
              <a:rPr lang="hr-HR" dirty="0" smtClean="0"/>
              <a:t>  </a:t>
            </a:r>
            <a:endParaRPr lang="en-GB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765263"/>
              </p:ext>
            </p:extLst>
          </p:nvPr>
        </p:nvGraphicFramePr>
        <p:xfrm>
          <a:off x="884902" y="1893903"/>
          <a:ext cx="9566787" cy="4336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550">
                  <a:extLst>
                    <a:ext uri="{9D8B030D-6E8A-4147-A177-3AD203B41FA5}">
                      <a16:colId xmlns:a16="http://schemas.microsoft.com/office/drawing/2014/main" val="3977379092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589773177"/>
                    </a:ext>
                  </a:extLst>
                </a:gridCol>
                <a:gridCol w="4218037">
                  <a:extLst>
                    <a:ext uri="{9D8B030D-6E8A-4147-A177-3AD203B41FA5}">
                      <a16:colId xmlns:a16="http://schemas.microsoft.com/office/drawing/2014/main" val="2484951089"/>
                    </a:ext>
                  </a:extLst>
                </a:gridCol>
              </a:tblGrid>
              <a:tr h="285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Typical Characteristics</a:t>
                      </a:r>
                      <a:b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(employers, clientele)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Relevant Professional Association(s)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 anchor="ctr"/>
                </a:tc>
                <a:extLst>
                  <a:ext uri="{0D108BD9-81ED-4DB2-BD59-A6C34878D82A}">
                    <a16:rowId xmlns:a16="http://schemas.microsoft.com/office/drawing/2014/main" val="1836413067"/>
                  </a:ext>
                </a:extLst>
              </a:tr>
              <a:tr h="844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Medical</a:t>
                      </a:r>
                      <a:endParaRPr lang="en-GB" sz="11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Medical facilities, medical schools, pharmaceutical companies, medical libraries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Medical Library Association</a:t>
                      </a:r>
                      <a:endParaRPr lang="en-GB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 Pharmaceutical &amp; Health Technology </a:t>
                      </a:r>
                      <a:r>
                        <a:rPr lang="en-GB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Division</a:t>
                      </a:r>
                      <a:endParaRPr lang="en-GB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- </a:t>
                      </a:r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and Biosciences Libraries</a:t>
                      </a:r>
                      <a:r>
                        <a:rPr lang="en-GB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hr-HR" sz="1100" u="non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hr-HR" sz="11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CILIP -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Health Libraries Group</a:t>
                      </a:r>
                      <a:endParaRPr lang="en-GB" sz="11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extLst>
                  <a:ext uri="{0D108BD9-81ED-4DB2-BD59-A6C34878D82A}">
                    <a16:rowId xmlns:a16="http://schemas.microsoft.com/office/drawing/2014/main" val="2807853518"/>
                  </a:ext>
                </a:extLst>
              </a:tr>
              <a:tr h="419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Legal</a:t>
                      </a:r>
                      <a:endParaRPr lang="en-GB" sz="11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 firms, corporate legal departments, law schools, court libraries, government agencies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Associations of Law Libraries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(by country)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– Law Libraries 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hr-HR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CILIP -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Commercial, Legal &amp; Scientific Information Group</a:t>
                      </a:r>
                      <a:endParaRPr lang="en-GB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 anchor="ctr"/>
                </a:tc>
                <a:extLst>
                  <a:ext uri="{0D108BD9-81ED-4DB2-BD59-A6C34878D82A}">
                    <a16:rowId xmlns:a16="http://schemas.microsoft.com/office/drawing/2014/main" val="3192014192"/>
                  </a:ext>
                </a:extLst>
              </a:tr>
              <a:tr h="688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Corporate, non-profit, </a:t>
                      </a:r>
                      <a:r>
                        <a:rPr lang="en-GB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association</a:t>
                      </a:r>
                      <a:endParaRPr lang="hr-HR" sz="110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Organizations (for-profit and non-profit) of all types and sizes; sometimes also works on behalf of employers’ clients, customers, and/or members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 Business &amp; Finance Division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ASIS&amp;T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CILIP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Knowledge &amp; Information Management Group</a:t>
                      </a:r>
                      <a:endParaRPr lang="en-GB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Technology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Libraries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hr-HR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IFLA –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Management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extLst>
                  <a:ext uri="{0D108BD9-81ED-4DB2-BD59-A6C34878D82A}">
                    <a16:rowId xmlns:a16="http://schemas.microsoft.com/office/drawing/2014/main" val="969553704"/>
                  </a:ext>
                </a:extLst>
              </a:tr>
              <a:tr h="957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</a:t>
                      </a:r>
                      <a:r>
                        <a:rPr lang="en-GB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hr-HR" sz="110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</a:t>
                      </a:r>
                      <a:endParaRPr lang="en-GB" sz="11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Legislative offices, military bases and academies, intelligence agencies, prisons, veterans administration/health care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 Military </a:t>
                      </a: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Libraries 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Division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 </a:t>
                      </a:r>
                      <a:r>
                        <a:rPr lang="en-GB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</a:t>
                      </a:r>
                      <a:r>
                        <a:rPr lang="hr-HR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Division</a:t>
                      </a: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- </a:t>
                      </a: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Information and Official Publications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Section</a:t>
                      </a: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- </a:t>
                      </a: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Libraries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hr-HR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CILIP -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Government Information Group</a:t>
                      </a:r>
                      <a:endParaRPr lang="en-GB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extLst>
                  <a:ext uri="{0D108BD9-81ED-4DB2-BD59-A6C34878D82A}">
                    <a16:rowId xmlns:a16="http://schemas.microsoft.com/office/drawing/2014/main" val="790973179"/>
                  </a:ext>
                </a:extLst>
              </a:tr>
              <a:tr h="688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Museum</a:t>
                      </a:r>
                      <a:r>
                        <a:rPr lang="en-GB" sz="11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</a:t>
                      </a:r>
                      <a:endParaRPr lang="en-GB" sz="11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Cultural heritage institutions, historical organizations, art museums and institutes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 Museums, Arts &amp; Humanities Division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Libraries Society of North America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– Art Libraries Section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extLst>
                  <a:ext uri="{0D108BD9-81ED-4DB2-BD59-A6C34878D82A}">
                    <a16:rowId xmlns:a16="http://schemas.microsoft.com/office/drawing/2014/main" val="3310388083"/>
                  </a:ext>
                </a:extLst>
              </a:tr>
            </a:tbl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Special</a:t>
            </a:r>
            <a:r>
              <a:rPr lang="hr-HR" dirty="0" smtClean="0"/>
              <a:t> </a:t>
            </a:r>
            <a:r>
              <a:rPr lang="hr-HR" dirty="0" err="1" smtClean="0"/>
              <a:t>focus</a:t>
            </a:r>
            <a:r>
              <a:rPr lang="hr-HR" dirty="0" smtClean="0"/>
              <a:t> on 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and Social Care Information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UK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Centre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Asylum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Refugees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(ICAR)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err="1" smtClean="0"/>
              <a:t>hosted</a:t>
            </a:r>
            <a:r>
              <a:rPr lang="hr-HR" dirty="0" smtClean="0"/>
              <a:t> </a:t>
            </a:r>
            <a:r>
              <a:rPr lang="hr-HR" dirty="0" err="1" smtClean="0"/>
              <a:t>now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en-GB" dirty="0" smtClean="0"/>
              <a:t>Runnymede</a:t>
            </a:r>
            <a:r>
              <a:rPr lang="hr-HR" dirty="0" smtClean="0"/>
              <a:t> Trust</a:t>
            </a:r>
          </a:p>
          <a:p>
            <a:r>
              <a:rPr lang="en-GB" dirty="0" smtClean="0"/>
              <a:t>currently </a:t>
            </a:r>
            <a:r>
              <a:rPr lang="en-GB" dirty="0"/>
              <a:t>undertakes research in the following areas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n-GB" dirty="0"/>
              <a:t>Financial inclusion and ethnicity</a:t>
            </a:r>
          </a:p>
          <a:p>
            <a:pPr lvl="1"/>
            <a:r>
              <a:rPr lang="en-GB" dirty="0"/>
              <a:t>Black and minority ethnic older people</a:t>
            </a:r>
          </a:p>
          <a:p>
            <a:pPr lvl="1"/>
            <a:r>
              <a:rPr lang="en-GB" dirty="0"/>
              <a:t>Criminal justice policy</a:t>
            </a:r>
          </a:p>
          <a:p>
            <a:pPr lvl="1"/>
            <a:r>
              <a:rPr lang="en-GB" dirty="0"/>
              <a:t>Education policy</a:t>
            </a:r>
          </a:p>
          <a:p>
            <a:pPr lvl="1"/>
            <a:r>
              <a:rPr lang="en-GB" dirty="0"/>
              <a:t>Immigration and integration</a:t>
            </a:r>
          </a:p>
          <a:p>
            <a:endParaRPr lang="en-GB" dirty="0"/>
          </a:p>
        </p:txBody>
      </p:sp>
      <p:pic>
        <p:nvPicPr>
          <p:cNvPr id="1026" name="Picture 2" descr="NHS Digital HQ Leed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43" y="2481262"/>
            <a:ext cx="2095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Information</a:t>
            </a:r>
            <a:r>
              <a:rPr lang="hr-HR" dirty="0" smtClean="0"/>
              <a:t> centre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center</a:t>
            </a:r>
            <a:r>
              <a:rPr lang="en-GB" dirty="0" smtClean="0"/>
              <a:t> </a:t>
            </a:r>
            <a:r>
              <a:rPr lang="en-GB" dirty="0"/>
              <a:t>designed specifically for </a:t>
            </a:r>
            <a:endParaRPr lang="hr-HR" dirty="0" smtClean="0"/>
          </a:p>
          <a:p>
            <a:pPr lvl="1"/>
            <a:r>
              <a:rPr lang="en-GB" dirty="0" smtClean="0"/>
              <a:t>storing</a:t>
            </a:r>
            <a:r>
              <a:rPr lang="en-GB" dirty="0"/>
              <a:t>, </a:t>
            </a:r>
            <a:endParaRPr lang="hr-HR" dirty="0" smtClean="0"/>
          </a:p>
          <a:p>
            <a:pPr lvl="1"/>
            <a:r>
              <a:rPr lang="en-GB" dirty="0" smtClean="0"/>
              <a:t>processing</a:t>
            </a:r>
            <a:r>
              <a:rPr lang="en-GB" dirty="0"/>
              <a:t>, and </a:t>
            </a:r>
            <a:endParaRPr lang="hr-HR" dirty="0" smtClean="0"/>
          </a:p>
          <a:p>
            <a:pPr lvl="1"/>
            <a:r>
              <a:rPr lang="en-GB" dirty="0" smtClean="0"/>
              <a:t>retrieving information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order</a:t>
            </a:r>
            <a:r>
              <a:rPr lang="hr-HR" dirty="0" smtClean="0"/>
              <a:t> to </a:t>
            </a:r>
          </a:p>
          <a:p>
            <a:r>
              <a:rPr lang="en-GB" dirty="0" err="1" smtClean="0"/>
              <a:t>disseminat</a:t>
            </a:r>
            <a:r>
              <a:rPr lang="hr-HR" dirty="0" smtClean="0"/>
              <a:t>e</a:t>
            </a:r>
            <a:r>
              <a:rPr lang="en-GB" dirty="0" smtClean="0"/>
              <a:t> </a:t>
            </a:r>
            <a:r>
              <a:rPr lang="hr-HR" dirty="0" err="1" smtClean="0"/>
              <a:t>information</a:t>
            </a:r>
            <a:r>
              <a:rPr lang="hr-HR" dirty="0" smtClean="0"/>
              <a:t> </a:t>
            </a:r>
            <a:r>
              <a:rPr lang="en-GB" dirty="0" smtClean="0"/>
              <a:t>at </a:t>
            </a:r>
            <a:r>
              <a:rPr lang="en-GB" dirty="0"/>
              <a:t>regular intervals, </a:t>
            </a:r>
            <a:endParaRPr lang="hr-HR" dirty="0" smtClean="0"/>
          </a:p>
          <a:p>
            <a:pPr lvl="1"/>
            <a:r>
              <a:rPr lang="en-GB" dirty="0" smtClean="0"/>
              <a:t>on </a:t>
            </a:r>
            <a:r>
              <a:rPr lang="en-GB" dirty="0"/>
              <a:t>demand or </a:t>
            </a:r>
            <a:r>
              <a:rPr lang="en-GB" dirty="0" smtClean="0"/>
              <a:t>selectively</a:t>
            </a:r>
            <a:r>
              <a:rPr lang="hr-HR" dirty="0" smtClean="0"/>
              <a:t> (SDI – </a:t>
            </a:r>
            <a:r>
              <a:rPr lang="hr-HR" dirty="0" err="1" smtClean="0"/>
              <a:t>Selective</a:t>
            </a:r>
            <a:r>
              <a:rPr lang="hr-HR" dirty="0" smtClean="0"/>
              <a:t> </a:t>
            </a:r>
            <a:r>
              <a:rPr lang="hr-HR" dirty="0" err="1" smtClean="0"/>
              <a:t>Dissemination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Information</a:t>
            </a:r>
            <a:r>
              <a:rPr lang="hr-HR" dirty="0" smtClean="0"/>
              <a:t>; CAS – </a:t>
            </a:r>
            <a:r>
              <a:rPr lang="hr-HR" dirty="0" err="1" smtClean="0"/>
              <a:t>Current</a:t>
            </a:r>
            <a:r>
              <a:rPr lang="hr-HR" dirty="0" smtClean="0"/>
              <a:t> </a:t>
            </a:r>
            <a:r>
              <a:rPr lang="hr-HR" dirty="0" err="1" smtClean="0"/>
              <a:t>Awareness</a:t>
            </a:r>
            <a:r>
              <a:rPr lang="hr-HR" dirty="0" smtClean="0"/>
              <a:t> Service)</a:t>
            </a:r>
            <a:r>
              <a:rPr lang="en-GB" dirty="0" smtClean="0"/>
              <a:t> </a:t>
            </a:r>
            <a:endParaRPr lang="hr-HR" dirty="0" smtClean="0"/>
          </a:p>
          <a:p>
            <a:pPr lvl="1"/>
            <a:r>
              <a:rPr lang="en-GB" dirty="0" smtClean="0"/>
              <a:t>according </a:t>
            </a:r>
            <a:r>
              <a:rPr lang="en-GB" dirty="0"/>
              <a:t>to express needs of users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Tourist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centre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Centre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478367"/>
          </a:xfrm>
        </p:spPr>
        <p:txBody>
          <a:bodyPr/>
          <a:lstStyle/>
          <a:p>
            <a:r>
              <a:rPr lang="hr-HR" dirty="0" err="1" smtClean="0"/>
              <a:t>Information</a:t>
            </a:r>
            <a:r>
              <a:rPr lang="hr-HR" dirty="0" smtClean="0"/>
              <a:t> centre</a:t>
            </a:r>
            <a:endParaRPr lang="en-GB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hr-HR" dirty="0" err="1" smtClean="0"/>
              <a:t>Postojna</a:t>
            </a:r>
            <a:r>
              <a:rPr lang="hr-HR" dirty="0" smtClean="0"/>
              <a:t>, </a:t>
            </a:r>
            <a:r>
              <a:rPr lang="hr-HR" dirty="0" err="1" smtClean="0"/>
              <a:t>Slovenia</a:t>
            </a:r>
            <a:endParaRPr lang="en-GB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iedmont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endParaRPr lang="en-GB" sz="1800" dirty="0"/>
          </a:p>
        </p:txBody>
      </p:sp>
      <p:sp>
        <p:nvSpPr>
          <p:cNvPr id="13" name="Rezervirano mjesto slike 12"/>
          <p:cNvSpPr>
            <a:spLocks noGrp="1"/>
          </p:cNvSpPr>
          <p:nvPr>
            <p:ph type="pic" idx="22"/>
          </p:nvPr>
        </p:nvSpPr>
        <p:spPr/>
      </p:sp>
      <p:pic>
        <p:nvPicPr>
          <p:cNvPr id="2050" name="Picture 2" descr="Image result for concept of information centre photos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2" b="111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.yimg.com/g/images/spaceout.gif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8" b="239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.yimg.com/g/images/spaceou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.yimg.com/g/images/spaceou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l.yimg.com/g/images/spaceou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formation De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92" y="2171018"/>
            <a:ext cx="3384683" cy="20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Visitor Center of the Fu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16" y="2209800"/>
            <a:ext cx="3083796" cy="20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teksta 13"/>
          <p:cNvSpPr>
            <a:spLocks noGrp="1"/>
          </p:cNvSpPr>
          <p:nvPr>
            <p:ph type="body" sz="half" idx="20"/>
          </p:nvPr>
        </p:nvSpPr>
        <p:spPr>
          <a:xfrm>
            <a:off x="7124575" y="4768098"/>
            <a:ext cx="2935997" cy="478368"/>
          </a:xfrm>
        </p:spPr>
        <p:txBody>
          <a:bodyPr>
            <a:normAutofit/>
          </a:bodyPr>
          <a:lstStyle/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Naslov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examples</a:t>
            </a:r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CN History Timelin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"/>
            <a:ext cx="10305948" cy="61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Faletar Tanackovic and Aparac-Jelusic,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E737A-72D2-4F07-84A4-D46333E273A5}">
  <ds:schemaRefs>
    <ds:schemaRef ds:uri="http://purl.org/dc/elements/1.1/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2225</Words>
  <Application>Microsoft Office PowerPoint</Application>
  <PresentationFormat>Široki zaslon</PresentationFormat>
  <Paragraphs>410</Paragraphs>
  <Slides>41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41</vt:i4>
      </vt:variant>
    </vt:vector>
  </HeadingPairs>
  <TitlesOfParts>
    <vt:vector size="50" baseType="lpstr">
      <vt:lpstr>Century Gothic</vt:lpstr>
      <vt:lpstr>Calibri</vt:lpstr>
      <vt:lpstr>Arial</vt:lpstr>
      <vt:lpstr>Symbol</vt:lpstr>
      <vt:lpstr>Wingdings 3</vt:lpstr>
      <vt:lpstr>Times New Roman</vt:lpstr>
      <vt:lpstr>Raleway</vt:lpstr>
      <vt:lpstr>Fjalla One</vt:lpstr>
      <vt:lpstr>Ion</vt:lpstr>
      <vt:lpstr>Information institutions and Professions: Social Roles &amp; Values</vt:lpstr>
      <vt:lpstr>Content</vt:lpstr>
      <vt:lpstr>Introduction to the notion of ‘information institution’</vt:lpstr>
      <vt:lpstr>Information institutions </vt:lpstr>
      <vt:lpstr>type – examples  </vt:lpstr>
      <vt:lpstr>Special focus on </vt:lpstr>
      <vt:lpstr>Information centre</vt:lpstr>
      <vt:lpstr>examples</vt:lpstr>
      <vt:lpstr>PowerPoint prezentacija</vt:lpstr>
      <vt:lpstr>Referral Centre</vt:lpstr>
      <vt:lpstr>Documentation centre</vt:lpstr>
      <vt:lpstr>Information services characteristics</vt:lpstr>
      <vt:lpstr>What about libraries </vt:lpstr>
      <vt:lpstr>Libraries – cont …</vt:lpstr>
      <vt:lpstr>Libraries – cont…</vt:lpstr>
      <vt:lpstr>PowerPoint prezentacija</vt:lpstr>
      <vt:lpstr>Digital divide </vt:lpstr>
      <vt:lpstr>In order to bridge that gap…</vt:lpstr>
      <vt:lpstr>Social justice</vt:lpstr>
      <vt:lpstr>Cultural Diversity</vt:lpstr>
      <vt:lpstr>PowerPoint prezentacija</vt:lpstr>
      <vt:lpstr>Leisure</vt:lpstr>
      <vt:lpstr>Introduction to the professional issues</vt:lpstr>
      <vt:lpstr>jobs</vt:lpstr>
      <vt:lpstr>New profiles/titles …</vt:lpstr>
      <vt:lpstr>Skills and competencies needed?</vt:lpstr>
      <vt:lpstr>Skills and competencies – cont…</vt:lpstr>
      <vt:lpstr>Typical courses at graduate level </vt:lpstr>
      <vt:lpstr>Exercises</vt:lpstr>
      <vt:lpstr>Introduction to the professional issues</vt:lpstr>
      <vt:lpstr>World and European known organisations</vt:lpstr>
      <vt:lpstr>International associations </vt:lpstr>
      <vt:lpstr>institutes</vt:lpstr>
      <vt:lpstr>librarians and information specialist join together </vt:lpstr>
      <vt:lpstr>Some comments …</vt:lpstr>
      <vt:lpstr>Credo </vt:lpstr>
      <vt:lpstr>Introduction to the professional issues</vt:lpstr>
      <vt:lpstr>journals</vt:lpstr>
      <vt:lpstr>E-journals - some</vt:lpstr>
      <vt:lpstr>Rankings…</vt:lpstr>
      <vt:lpstr>Instructor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2018-11-17T13:01:13Z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