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76" r:id="rId33"/>
  </p:sldIdLst>
  <p:sldSz cx="12192000" cy="6858000"/>
  <p:notesSz cx="7023100" cy="9309100"/>
  <p:embeddedFontLs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  <p:embeddedFont>
      <p:font typeface="Raleway" panose="020B0604020202020204" charset="-18"/>
      <p:regular r:id="rId45"/>
      <p:bold r:id="rId46"/>
      <p:italic r:id="rId47"/>
      <p:boldItalic r:id="rId48"/>
    </p:embeddedFont>
    <p:embeddedFont>
      <p:font typeface="Fjalla One" panose="020B060402020202020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D14EF-74BA-4022-82D6-10B8B3354E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991302-3FD5-4939-BA77-228A91EE90A9}">
      <dgm:prSet phldrT="[Text]"/>
      <dgm:spPr/>
      <dgm:t>
        <a:bodyPr/>
        <a:lstStyle/>
        <a:p>
          <a:r>
            <a:rPr lang="en-US" noProof="0" dirty="0"/>
            <a:t>Know what is needed</a:t>
          </a:r>
        </a:p>
      </dgm:t>
    </dgm:pt>
    <dgm:pt modelId="{40DF62FD-244E-4D55-B9A3-49D49456D122}" type="parTrans" cxnId="{DF08C963-8442-4F20-8A99-D7A040B46D86}">
      <dgm:prSet/>
      <dgm:spPr/>
      <dgm:t>
        <a:bodyPr/>
        <a:lstStyle/>
        <a:p>
          <a:endParaRPr lang="ca-ES"/>
        </a:p>
      </dgm:t>
    </dgm:pt>
    <dgm:pt modelId="{B450128F-495F-4BBF-AC04-8E19B863F085}" type="sibTrans" cxnId="{DF08C963-8442-4F20-8A99-D7A040B46D86}">
      <dgm:prSet/>
      <dgm:spPr/>
      <dgm:t>
        <a:bodyPr/>
        <a:lstStyle/>
        <a:p>
          <a:endParaRPr lang="ca-ES"/>
        </a:p>
      </dgm:t>
    </dgm:pt>
    <dgm:pt modelId="{B56CDAB3-8599-4D71-9858-AF5EA79AB741}">
      <dgm:prSet/>
      <dgm:spPr/>
      <dgm:t>
        <a:bodyPr/>
        <a:lstStyle/>
        <a:p>
          <a:r>
            <a:rPr lang="ca-ES" noProof="0" dirty="0"/>
            <a:t>Where to search</a:t>
          </a:r>
        </a:p>
      </dgm:t>
    </dgm:pt>
    <dgm:pt modelId="{FFDB9CA8-A52B-427F-81BA-29CEB64FF9DB}" type="parTrans" cxnId="{3AAF28A7-12CE-48EC-9BCB-44F72D342AED}">
      <dgm:prSet/>
      <dgm:spPr/>
      <dgm:t>
        <a:bodyPr/>
        <a:lstStyle/>
        <a:p>
          <a:endParaRPr lang="ca-ES"/>
        </a:p>
      </dgm:t>
    </dgm:pt>
    <dgm:pt modelId="{16BF2CAA-D263-45D2-AC3C-BC2E29664A8B}" type="sibTrans" cxnId="{3AAF28A7-12CE-48EC-9BCB-44F72D342AED}">
      <dgm:prSet/>
      <dgm:spPr/>
      <dgm:t>
        <a:bodyPr/>
        <a:lstStyle/>
        <a:p>
          <a:endParaRPr lang="ca-ES"/>
        </a:p>
      </dgm:t>
    </dgm:pt>
    <dgm:pt modelId="{DCC7786C-7328-4067-B523-CF6EBB8FCE79}">
      <dgm:prSet/>
      <dgm:spPr/>
      <dgm:t>
        <a:bodyPr/>
        <a:lstStyle/>
        <a:p>
          <a:r>
            <a:rPr lang="ca-ES" dirty="0"/>
            <a:t>How to search</a:t>
          </a:r>
        </a:p>
      </dgm:t>
    </dgm:pt>
    <dgm:pt modelId="{08C5B5CA-C018-43E2-9B24-1C8FD5BAEA92}" type="parTrans" cxnId="{276A5D28-FD9F-46E2-9527-CD8AAB6F73A8}">
      <dgm:prSet/>
      <dgm:spPr/>
      <dgm:t>
        <a:bodyPr/>
        <a:lstStyle/>
        <a:p>
          <a:endParaRPr lang="ca-ES"/>
        </a:p>
      </dgm:t>
    </dgm:pt>
    <dgm:pt modelId="{713F3A0A-D2AE-42EB-896F-E20AE11727B4}" type="sibTrans" cxnId="{276A5D28-FD9F-46E2-9527-CD8AAB6F73A8}">
      <dgm:prSet/>
      <dgm:spPr/>
      <dgm:t>
        <a:bodyPr/>
        <a:lstStyle/>
        <a:p>
          <a:endParaRPr lang="ca-ES"/>
        </a:p>
      </dgm:t>
    </dgm:pt>
    <dgm:pt modelId="{056EE630-7E2D-4E36-A25C-D749A1361A4D}">
      <dgm:prSet/>
      <dgm:spPr/>
      <dgm:t>
        <a:bodyPr/>
        <a:lstStyle/>
        <a:p>
          <a:r>
            <a:rPr lang="ca-ES" dirty="0"/>
            <a:t>Evaluate the results</a:t>
          </a:r>
        </a:p>
      </dgm:t>
    </dgm:pt>
    <dgm:pt modelId="{FBD8B33F-1F3A-4CC8-976D-0E558E3B5585}" type="parTrans" cxnId="{35D8D835-75FD-46C1-91A2-11857BCC9313}">
      <dgm:prSet/>
      <dgm:spPr/>
      <dgm:t>
        <a:bodyPr/>
        <a:lstStyle/>
        <a:p>
          <a:endParaRPr lang="ca-ES"/>
        </a:p>
      </dgm:t>
    </dgm:pt>
    <dgm:pt modelId="{C8FE29DA-C586-4453-BECB-662CEC920374}" type="sibTrans" cxnId="{35D8D835-75FD-46C1-91A2-11857BCC9313}">
      <dgm:prSet/>
      <dgm:spPr/>
      <dgm:t>
        <a:bodyPr/>
        <a:lstStyle/>
        <a:p>
          <a:endParaRPr lang="ca-ES"/>
        </a:p>
      </dgm:t>
    </dgm:pt>
    <dgm:pt modelId="{2844711F-B902-4BF9-975D-BEBF14A92E7F}" type="pres">
      <dgm:prSet presAssocID="{84BD14EF-74BA-4022-82D6-10B8B3354E75}" presName="Name0" presStyleCnt="0">
        <dgm:presLayoutVars>
          <dgm:dir/>
          <dgm:resizeHandles val="exact"/>
        </dgm:presLayoutVars>
      </dgm:prSet>
      <dgm:spPr/>
    </dgm:pt>
    <dgm:pt modelId="{2F135143-9425-469D-8CC0-2742A268DA3C}" type="pres">
      <dgm:prSet presAssocID="{5F991302-3FD5-4939-BA77-228A91EE9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6807CF-23DC-4A6C-A4E7-ADE40631CE86}" type="pres">
      <dgm:prSet presAssocID="{B450128F-495F-4BBF-AC04-8E19B863F08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4960CE6F-DEA4-42B0-9EC6-F8780E478FFB}" type="pres">
      <dgm:prSet presAssocID="{B450128F-495F-4BBF-AC04-8E19B863F08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8C0FDCE5-2886-4E34-A532-174CAE3F0A97}" type="pres">
      <dgm:prSet presAssocID="{B56CDAB3-8599-4D71-9858-AF5EA79AB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05697-B85E-4F83-A9FF-AD0624A7B329}" type="pres">
      <dgm:prSet presAssocID="{16BF2CAA-D263-45D2-AC3C-BC2E29664A8B}" presName="sibTrans" presStyleLbl="sibTrans2D1" presStyleIdx="1" presStyleCnt="3"/>
      <dgm:spPr/>
      <dgm:t>
        <a:bodyPr/>
        <a:lstStyle/>
        <a:p>
          <a:endParaRPr lang="hr-HR"/>
        </a:p>
      </dgm:t>
    </dgm:pt>
    <dgm:pt modelId="{40F56DB2-3140-479D-A45B-2DED2212B8AA}" type="pres">
      <dgm:prSet presAssocID="{16BF2CAA-D263-45D2-AC3C-BC2E29664A8B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7F9533A3-0821-4AA2-B9BF-765CBE2C63F7}" type="pres">
      <dgm:prSet presAssocID="{DCC7786C-7328-4067-B523-CF6EBB8FCE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90B831-EEAE-434C-89A0-3F3F13934D3A}" type="pres">
      <dgm:prSet presAssocID="{713F3A0A-D2AE-42EB-896F-E20AE11727B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EA63CB0B-C267-4743-A7B9-0832251CA75E}" type="pres">
      <dgm:prSet presAssocID="{713F3A0A-D2AE-42EB-896F-E20AE11727B4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260A3C94-6336-49DA-977B-5A55E909A889}" type="pres">
      <dgm:prSet presAssocID="{056EE630-7E2D-4E36-A25C-D749A1361A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923E17-435E-4B76-A704-0B3F398F1B30}" type="presOf" srcId="{713F3A0A-D2AE-42EB-896F-E20AE11727B4}" destId="{EA63CB0B-C267-4743-A7B9-0832251CA75E}" srcOrd="1" destOrd="0" presId="urn:microsoft.com/office/officeart/2005/8/layout/process1"/>
    <dgm:cxn modelId="{F5D6462B-B654-40B5-B468-C0A561B3A3A3}" type="presOf" srcId="{16BF2CAA-D263-45D2-AC3C-BC2E29664A8B}" destId="{E5A05697-B85E-4F83-A9FF-AD0624A7B329}" srcOrd="0" destOrd="0" presId="urn:microsoft.com/office/officeart/2005/8/layout/process1"/>
    <dgm:cxn modelId="{4E9A548B-A0FB-41CF-A3D2-4073486E24B0}" type="presOf" srcId="{84BD14EF-74BA-4022-82D6-10B8B3354E75}" destId="{2844711F-B902-4BF9-975D-BEBF14A92E7F}" srcOrd="0" destOrd="0" presId="urn:microsoft.com/office/officeart/2005/8/layout/process1"/>
    <dgm:cxn modelId="{DF08C963-8442-4F20-8A99-D7A040B46D86}" srcId="{84BD14EF-74BA-4022-82D6-10B8B3354E75}" destId="{5F991302-3FD5-4939-BA77-228A91EE90A9}" srcOrd="0" destOrd="0" parTransId="{40DF62FD-244E-4D55-B9A3-49D49456D122}" sibTransId="{B450128F-495F-4BBF-AC04-8E19B863F085}"/>
    <dgm:cxn modelId="{276A5D28-FD9F-46E2-9527-CD8AAB6F73A8}" srcId="{84BD14EF-74BA-4022-82D6-10B8B3354E75}" destId="{DCC7786C-7328-4067-B523-CF6EBB8FCE79}" srcOrd="2" destOrd="0" parTransId="{08C5B5CA-C018-43E2-9B24-1C8FD5BAEA92}" sibTransId="{713F3A0A-D2AE-42EB-896F-E20AE11727B4}"/>
    <dgm:cxn modelId="{874EB8F4-E9EF-415A-A1E5-A6A305B0E2A8}" type="presOf" srcId="{713F3A0A-D2AE-42EB-896F-E20AE11727B4}" destId="{CD90B831-EEAE-434C-89A0-3F3F13934D3A}" srcOrd="0" destOrd="0" presId="urn:microsoft.com/office/officeart/2005/8/layout/process1"/>
    <dgm:cxn modelId="{43924C21-3151-45AC-8CCC-47B74140C728}" type="presOf" srcId="{B56CDAB3-8599-4D71-9858-AF5EA79AB741}" destId="{8C0FDCE5-2886-4E34-A532-174CAE3F0A97}" srcOrd="0" destOrd="0" presId="urn:microsoft.com/office/officeart/2005/8/layout/process1"/>
    <dgm:cxn modelId="{35D8D835-75FD-46C1-91A2-11857BCC9313}" srcId="{84BD14EF-74BA-4022-82D6-10B8B3354E75}" destId="{056EE630-7E2D-4E36-A25C-D749A1361A4D}" srcOrd="3" destOrd="0" parTransId="{FBD8B33F-1F3A-4CC8-976D-0E558E3B5585}" sibTransId="{C8FE29DA-C586-4453-BECB-662CEC920374}"/>
    <dgm:cxn modelId="{3AAF28A7-12CE-48EC-9BCB-44F72D342AED}" srcId="{84BD14EF-74BA-4022-82D6-10B8B3354E75}" destId="{B56CDAB3-8599-4D71-9858-AF5EA79AB741}" srcOrd="1" destOrd="0" parTransId="{FFDB9CA8-A52B-427F-81BA-29CEB64FF9DB}" sibTransId="{16BF2CAA-D263-45D2-AC3C-BC2E29664A8B}"/>
    <dgm:cxn modelId="{A3FD4D28-FFDF-4D3A-A601-978B7A1AE2BA}" type="presOf" srcId="{5F991302-3FD5-4939-BA77-228A91EE90A9}" destId="{2F135143-9425-469D-8CC0-2742A268DA3C}" srcOrd="0" destOrd="0" presId="urn:microsoft.com/office/officeart/2005/8/layout/process1"/>
    <dgm:cxn modelId="{A53AF1B3-B6EF-48D4-813A-62434D24E4FD}" type="presOf" srcId="{B450128F-495F-4BBF-AC04-8E19B863F085}" destId="{4960CE6F-DEA4-42B0-9EC6-F8780E478FFB}" srcOrd="1" destOrd="0" presId="urn:microsoft.com/office/officeart/2005/8/layout/process1"/>
    <dgm:cxn modelId="{8D0762CF-5191-4C2A-B698-8D910AC51EC4}" type="presOf" srcId="{DCC7786C-7328-4067-B523-CF6EBB8FCE79}" destId="{7F9533A3-0821-4AA2-B9BF-765CBE2C63F7}" srcOrd="0" destOrd="0" presId="urn:microsoft.com/office/officeart/2005/8/layout/process1"/>
    <dgm:cxn modelId="{BBDA1A41-938A-4AEB-BE5B-5BC858704797}" type="presOf" srcId="{B450128F-495F-4BBF-AC04-8E19B863F085}" destId="{4E6807CF-23DC-4A6C-A4E7-ADE40631CE86}" srcOrd="0" destOrd="0" presId="urn:microsoft.com/office/officeart/2005/8/layout/process1"/>
    <dgm:cxn modelId="{882664B7-7D03-439A-A6C7-15325A9DF280}" type="presOf" srcId="{056EE630-7E2D-4E36-A25C-D749A1361A4D}" destId="{260A3C94-6336-49DA-977B-5A55E909A889}" srcOrd="0" destOrd="0" presId="urn:microsoft.com/office/officeart/2005/8/layout/process1"/>
    <dgm:cxn modelId="{0A0DB555-9D5D-4963-BC94-9B042A6DBA55}" type="presOf" srcId="{16BF2CAA-D263-45D2-AC3C-BC2E29664A8B}" destId="{40F56DB2-3140-479D-A45B-2DED2212B8AA}" srcOrd="1" destOrd="0" presId="urn:microsoft.com/office/officeart/2005/8/layout/process1"/>
    <dgm:cxn modelId="{499BBACF-2A4C-42C1-946C-26EA0653C187}" type="presParOf" srcId="{2844711F-B902-4BF9-975D-BEBF14A92E7F}" destId="{2F135143-9425-469D-8CC0-2742A268DA3C}" srcOrd="0" destOrd="0" presId="urn:microsoft.com/office/officeart/2005/8/layout/process1"/>
    <dgm:cxn modelId="{3B602F01-7379-4ECC-9C84-B1B6526774CB}" type="presParOf" srcId="{2844711F-B902-4BF9-975D-BEBF14A92E7F}" destId="{4E6807CF-23DC-4A6C-A4E7-ADE40631CE86}" srcOrd="1" destOrd="0" presId="urn:microsoft.com/office/officeart/2005/8/layout/process1"/>
    <dgm:cxn modelId="{0378BFC3-9905-4BC1-8115-41BD4B7ABAA8}" type="presParOf" srcId="{4E6807CF-23DC-4A6C-A4E7-ADE40631CE86}" destId="{4960CE6F-DEA4-42B0-9EC6-F8780E478FFB}" srcOrd="0" destOrd="0" presId="urn:microsoft.com/office/officeart/2005/8/layout/process1"/>
    <dgm:cxn modelId="{FB9FF805-BF80-4E83-B3A1-73879CB9506F}" type="presParOf" srcId="{2844711F-B902-4BF9-975D-BEBF14A92E7F}" destId="{8C0FDCE5-2886-4E34-A532-174CAE3F0A97}" srcOrd="2" destOrd="0" presId="urn:microsoft.com/office/officeart/2005/8/layout/process1"/>
    <dgm:cxn modelId="{8865AAE4-9417-45CD-AE14-33BCD0D771BA}" type="presParOf" srcId="{2844711F-B902-4BF9-975D-BEBF14A92E7F}" destId="{E5A05697-B85E-4F83-A9FF-AD0624A7B329}" srcOrd="3" destOrd="0" presId="urn:microsoft.com/office/officeart/2005/8/layout/process1"/>
    <dgm:cxn modelId="{FFB9C3C5-10F6-43FD-8197-31226BEDCF31}" type="presParOf" srcId="{E5A05697-B85E-4F83-A9FF-AD0624A7B329}" destId="{40F56DB2-3140-479D-A45B-2DED2212B8AA}" srcOrd="0" destOrd="0" presId="urn:microsoft.com/office/officeart/2005/8/layout/process1"/>
    <dgm:cxn modelId="{7FE4E9FA-DE9D-4E35-AF69-8A495316BE71}" type="presParOf" srcId="{2844711F-B902-4BF9-975D-BEBF14A92E7F}" destId="{7F9533A3-0821-4AA2-B9BF-765CBE2C63F7}" srcOrd="4" destOrd="0" presId="urn:microsoft.com/office/officeart/2005/8/layout/process1"/>
    <dgm:cxn modelId="{5ED92C2F-EB8B-4F7F-8CAA-D2965170D7EA}" type="presParOf" srcId="{2844711F-B902-4BF9-975D-BEBF14A92E7F}" destId="{CD90B831-EEAE-434C-89A0-3F3F13934D3A}" srcOrd="5" destOrd="0" presId="urn:microsoft.com/office/officeart/2005/8/layout/process1"/>
    <dgm:cxn modelId="{1D6DA2AB-5304-4F97-92F8-00C37E2068ED}" type="presParOf" srcId="{CD90B831-EEAE-434C-89A0-3F3F13934D3A}" destId="{EA63CB0B-C267-4743-A7B9-0832251CA75E}" srcOrd="0" destOrd="0" presId="urn:microsoft.com/office/officeart/2005/8/layout/process1"/>
    <dgm:cxn modelId="{BCC27E26-6C9A-42D4-9E1D-A8D4B18C76EB}" type="presParOf" srcId="{2844711F-B902-4BF9-975D-BEBF14A92E7F}" destId="{260A3C94-6336-49DA-977B-5A55E909A8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/>
            <a:t>sule@ub.edu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5143-9425-469D-8CC0-2742A268DA3C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/>
            <a:t>Know what is needed</a:t>
          </a:r>
        </a:p>
      </dsp:txBody>
      <dsp:txXfrm>
        <a:off x="40127" y="1605038"/>
        <a:ext cx="1949441" cy="1141260"/>
      </dsp:txXfrm>
    </dsp:sp>
    <dsp:sp modelId="{4E6807CF-23DC-4A6C-A4E7-ADE40631CE86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2227119" y="2025346"/>
        <a:ext cx="299835" cy="300644"/>
      </dsp:txXfrm>
    </dsp:sp>
    <dsp:sp modelId="{8C0FDCE5-2886-4E34-A532-174CAE3F0A97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noProof="0" dirty="0"/>
            <a:t>Where to search</a:t>
          </a:r>
        </a:p>
      </dsp:txBody>
      <dsp:txXfrm>
        <a:off x="2868761" y="1605038"/>
        <a:ext cx="1949441" cy="1141260"/>
      </dsp:txXfrm>
    </dsp:sp>
    <dsp:sp modelId="{E5A05697-B85E-4F83-A9FF-AD0624A7B329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5055754" y="2025346"/>
        <a:ext cx="299835" cy="300644"/>
      </dsp:txXfrm>
    </dsp:sp>
    <dsp:sp modelId="{7F9533A3-0821-4AA2-B9BF-765CBE2C63F7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/>
            <a:t>How to search</a:t>
          </a:r>
        </a:p>
      </dsp:txBody>
      <dsp:txXfrm>
        <a:off x="5697396" y="1605038"/>
        <a:ext cx="1949441" cy="1141260"/>
      </dsp:txXfrm>
    </dsp:sp>
    <dsp:sp modelId="{CD90B831-EEAE-434C-89A0-3F3F13934D3A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7884389" y="2025346"/>
        <a:ext cx="299835" cy="300644"/>
      </dsp:txXfrm>
    </dsp:sp>
    <dsp:sp modelId="{260A3C94-6336-49DA-977B-5A55E909A889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/>
            <a:t>Evaluate the results</a:t>
          </a:r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sule@ub.edu</a:t>
          </a:r>
          <a:endParaRPr lang="en-US" sz="65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E2F0-150B-441E-A4C7-500FE30C9A45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56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7E66-8C02-4C36-B877-6C4B4429EF11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CE6-EC5B-4414-BC0E-51A227746703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E61-92A4-42BD-8820-30759D10C73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8219-3E4E-4005-BA4E-E1B04B111F69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75F-BCE4-4596-A20A-4488D4136BF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B533-0B40-48CF-918B-7CCB8F11B33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B1CD-DD06-4848-8ED3-5AB0087421F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0ED-49DE-4D7D-A0FD-0B24941EF91A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CEEB-CA07-42C3-ADF7-AED837194130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B473-2A1A-4977-AD29-D0E6E83BED84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CC76-3BEA-44F9-A8F5-68A39855488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26B-FCED-45EC-89F1-CCFE89158C5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6E1-31A0-4467-BE42-AFFA8BA5F038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3D68-A7A6-4359-84A8-835E0EF07628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B67A-5FD7-4E96-86B9-9AFF9DDF1D21}" type="datetime1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CDD9-EBE1-4AB1-9072-B90E41761E3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E666-79AA-46EA-8649-F28C2BE8D4B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F6E4-E0FA-4A49-B3AC-84A668ED8ED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E87C-98EA-4572-97DF-223B5F40AABF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52861F-6055-48B4-9397-1120B64880C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nelyplanet.com/south-africa" TargetMode="External"/><Relationship Id="rId4" Type="http://schemas.openxmlformats.org/officeDocument/2006/relationships/hyperlink" Target="https://www.googl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5839061" TargetMode="External"/><Relationship Id="rId4" Type="http://schemas.openxmlformats.org/officeDocument/2006/relationships/hyperlink" Target="https://www.ncbi.nlm.nih.gov/pubme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advanced_search?hl=en-ES&amp;fg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nelyplanet.com/south-africa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993220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rcutp.wordpress.com/utp-irc-faqs/boolean-operator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moz-odp.org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moz-odp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moz-odp.org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Search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Andreu </a:t>
            </a:r>
            <a:r>
              <a:rPr lang="ca-ES" smtClean="0"/>
              <a:t>Sulé </a:t>
            </a:r>
            <a:r>
              <a:rPr lang="en-US" dirty="0" smtClean="0"/>
              <a:t>| </a:t>
            </a:r>
            <a:r>
              <a:rPr lang="hr-HR" dirty="0" smtClean="0"/>
              <a:t>PIS&amp;R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Where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Type of source of information</a:t>
            </a:r>
          </a:p>
          <a:p>
            <a:pPr lvl="1"/>
            <a:r>
              <a:rPr lang="en-US" dirty="0"/>
              <a:t>Primary &gt; direct access to information (Wikipedia, Google Knowledge, …)</a:t>
            </a:r>
          </a:p>
          <a:p>
            <a:pPr lvl="1"/>
            <a:r>
              <a:rPr lang="en-US" dirty="0"/>
              <a:t>Secondary &gt; indirect access to information (Google, library catalogs, data bases, …) </a:t>
            </a:r>
          </a:p>
          <a:p>
            <a:r>
              <a:rPr lang="en-US" dirty="0"/>
              <a:t>Analysis of sources of information</a:t>
            </a:r>
          </a:p>
          <a:p>
            <a:pPr lvl="1"/>
            <a:r>
              <a:rPr lang="en-US" dirty="0"/>
              <a:t>Authority</a:t>
            </a:r>
          </a:p>
          <a:p>
            <a:pPr lvl="1"/>
            <a:r>
              <a:rPr lang="en-US" dirty="0"/>
              <a:t>Subject specialization</a:t>
            </a:r>
          </a:p>
          <a:p>
            <a:pPr lvl="1"/>
            <a:r>
              <a:rPr lang="en-US" dirty="0"/>
              <a:t>Level of exhaustivity</a:t>
            </a:r>
          </a:p>
          <a:p>
            <a:pPr lvl="1"/>
            <a:r>
              <a:rPr lang="en-US" dirty="0"/>
              <a:t>Type of resources (book, journal, map, video, song…)</a:t>
            </a:r>
          </a:p>
          <a:p>
            <a:pPr lvl="1"/>
            <a:r>
              <a:rPr lang="en-US" dirty="0"/>
              <a:t>Language of resources</a:t>
            </a:r>
          </a:p>
          <a:p>
            <a:pPr lvl="1"/>
            <a:r>
              <a:rPr lang="en-US" dirty="0"/>
              <a:t>Access to information</a:t>
            </a:r>
          </a:p>
          <a:p>
            <a:pPr lvl="1"/>
            <a:r>
              <a:rPr lang="en-US" dirty="0"/>
              <a:t>Chronological scope</a:t>
            </a:r>
          </a:p>
          <a:p>
            <a:pPr lvl="1"/>
            <a:r>
              <a:rPr lang="en-US" dirty="0"/>
              <a:t>Geographical scope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Google</a:t>
            </a:r>
          </a:p>
        </p:txBody>
      </p:sp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/>
          </p:nvPr>
        </p:nvGraphicFramePr>
        <p:xfrm>
          <a:off x="3373171" y="1798464"/>
          <a:ext cx="602432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source of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Authority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Google Inc.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Subject specialization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of exhaustivity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indexed Web resources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Type of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All kind (Web pages, PDF</a:t>
                      </a:r>
                      <a:r>
                        <a:rPr lang="en-US" b="0" noProof="0">
                          <a:solidFill>
                            <a:schemeClr val="tx1"/>
                          </a:solidFill>
                        </a:rPr>
                        <a:t>, news,</a:t>
                      </a:r>
                      <a:r>
                        <a:rPr lang="en-US" b="0" baseline="0" noProof="0">
                          <a:solidFill>
                            <a:schemeClr val="tx1"/>
                          </a:solidFill>
                        </a:rPr>
                        <a:t> maps…</a:t>
                      </a:r>
                      <a:r>
                        <a:rPr lang="en-US" b="0" noProof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Language of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All languages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Access to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Mainly free, open access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Chronological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Geographical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hlinkClick r:id="rId2"/>
              </a:rPr>
              <a:t>PubMed</a:t>
            </a:r>
            <a:r>
              <a:rPr lang="en-US" b="1" dirty="0">
                <a:solidFill>
                  <a:schemeClr val="accent1"/>
                </a:solidFill>
              </a:rPr>
              <a:t> (database)</a:t>
            </a:r>
          </a:p>
        </p:txBody>
      </p:sp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/>
          </p:nvPr>
        </p:nvGraphicFramePr>
        <p:xfrm>
          <a:off x="3310825" y="1497128"/>
          <a:ext cx="644623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source of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Authority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United States National Library of Medicine;  National Institutes of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Subject specialization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Life sciences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Level of exhaustivity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Selective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Type of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Mainly articles of journals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Language of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Mainly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English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Access to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Open and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subscription access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Chronological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1966-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Geographical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Mainly 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4195527" cy="4351338"/>
          </a:xfrm>
        </p:spPr>
        <p:txBody>
          <a:bodyPr/>
          <a:lstStyle/>
          <a:p>
            <a:r>
              <a:rPr lang="en-US" dirty="0"/>
              <a:t>Simple search</a:t>
            </a:r>
          </a:p>
          <a:p>
            <a:r>
              <a:rPr lang="en-US" dirty="0"/>
              <a:t>Advanced search</a:t>
            </a:r>
          </a:p>
          <a:p>
            <a:r>
              <a:rPr lang="en-US" dirty="0"/>
              <a:t>Fields search</a:t>
            </a:r>
          </a:p>
          <a:p>
            <a:r>
              <a:rPr lang="en-US" dirty="0"/>
              <a:t>Boolean operators</a:t>
            </a:r>
          </a:p>
          <a:p>
            <a:r>
              <a:rPr lang="en-US" dirty="0"/>
              <a:t>Exact phrase</a:t>
            </a:r>
          </a:p>
          <a:p>
            <a:r>
              <a:rPr lang="en-US" dirty="0"/>
              <a:t>Truncation</a:t>
            </a:r>
          </a:p>
          <a:p>
            <a:r>
              <a:rPr lang="en-US" dirty="0"/>
              <a:t>Exploratory search</a:t>
            </a:r>
          </a:p>
          <a:p>
            <a:endParaRPr lang="en-U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41" y="2036087"/>
            <a:ext cx="4314825" cy="3238500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199" y="1825625"/>
            <a:ext cx="10279455" cy="4351338"/>
          </a:xfrm>
        </p:spPr>
        <p:txBody>
          <a:bodyPr/>
          <a:lstStyle/>
          <a:p>
            <a:r>
              <a:rPr lang="en-US" dirty="0"/>
              <a:t>Each source of information has its own search possibilities</a:t>
            </a:r>
          </a:p>
          <a:p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02790"/>
            <a:ext cx="1955643" cy="587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38" y="4042877"/>
            <a:ext cx="1829700" cy="1381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03" y="2700232"/>
            <a:ext cx="5657850" cy="59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29" y="3843718"/>
            <a:ext cx="3022536" cy="1359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2584010" cy="582597"/>
          </a:xfrm>
        </p:spPr>
        <p:txBody>
          <a:bodyPr/>
          <a:lstStyle/>
          <a:p>
            <a:r>
              <a:rPr lang="en-US" dirty="0"/>
              <a:t>Simple search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38" y="1825625"/>
            <a:ext cx="2602224" cy="4553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47" y="3041256"/>
            <a:ext cx="4472223" cy="1747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062950" y="1825625"/>
            <a:ext cx="818805" cy="29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7761838" y="2864434"/>
            <a:ext cx="519717" cy="14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/>
          <p:cNvSpPr/>
          <p:nvPr/>
        </p:nvSpPr>
        <p:spPr>
          <a:xfrm>
            <a:off x="7966193" y="4679378"/>
            <a:ext cx="519717" cy="14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 de fletxa recta 11"/>
          <p:cNvCxnSpPr/>
          <p:nvPr/>
        </p:nvCxnSpPr>
        <p:spPr>
          <a:xfrm flipV="1">
            <a:off x="5746173" y="1953491"/>
            <a:ext cx="3221182" cy="206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V="1">
            <a:off x="5766955" y="3010083"/>
            <a:ext cx="1870363" cy="109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>
            <a:off x="5746173" y="4149148"/>
            <a:ext cx="2172162" cy="639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30205" y="4819616"/>
            <a:ext cx="26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https://www.google.com/</a:t>
            </a:r>
            <a:r>
              <a:rPr lang="ca-E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1915" y="6424257"/>
            <a:ext cx="433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https://www.lonelyplanet.com/south-africa</a:t>
            </a:r>
            <a:r>
              <a:rPr lang="ca-ES" dirty="0"/>
              <a:t> </a:t>
            </a:r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4" y="3759073"/>
            <a:ext cx="5657850" cy="59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Imat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27" y="2476683"/>
            <a:ext cx="5551729" cy="3789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2584010" cy="582597"/>
          </a:xfrm>
        </p:spPr>
        <p:txBody>
          <a:bodyPr/>
          <a:lstStyle/>
          <a:p>
            <a:r>
              <a:rPr lang="en-US" dirty="0"/>
              <a:t>Simple 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2682" y="2611495"/>
            <a:ext cx="464695" cy="315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6637865" y="5984552"/>
            <a:ext cx="295143" cy="306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>
            <a:off x="8844196" y="2903528"/>
            <a:ext cx="339903" cy="38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/>
          <p:nvPr/>
        </p:nvCxnSpPr>
        <p:spPr>
          <a:xfrm flipV="1">
            <a:off x="5406195" y="2965525"/>
            <a:ext cx="5746487" cy="89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de fletxa recta 23"/>
          <p:cNvCxnSpPr/>
          <p:nvPr/>
        </p:nvCxnSpPr>
        <p:spPr>
          <a:xfrm flipV="1">
            <a:off x="5406195" y="3125565"/>
            <a:ext cx="3438001" cy="73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de fletxa recta 25"/>
          <p:cNvCxnSpPr/>
          <p:nvPr/>
        </p:nvCxnSpPr>
        <p:spPr>
          <a:xfrm>
            <a:off x="5406195" y="3860781"/>
            <a:ext cx="1231670" cy="212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25236" y="4412958"/>
            <a:ext cx="402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https://www.ncbi.nlm.nih.gov/pubmed/</a:t>
            </a:r>
            <a:r>
              <a:rPr lang="ca-E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4160" y="6350436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https://www.ncbi.nlm.nih.gov/pubmed/25839061</a:t>
            </a:r>
            <a:r>
              <a:rPr lang="ca-ES" dirty="0"/>
              <a:t> 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7983" y="1877579"/>
            <a:ext cx="4456852" cy="1956665"/>
          </a:xfrm>
        </p:spPr>
        <p:txBody>
          <a:bodyPr>
            <a:normAutofit/>
          </a:bodyPr>
          <a:lstStyle/>
          <a:p>
            <a:r>
              <a:rPr lang="en-US" dirty="0"/>
              <a:t>Advanced search</a:t>
            </a:r>
          </a:p>
          <a:p>
            <a:pPr lvl="1"/>
            <a:r>
              <a:rPr lang="en-US" dirty="0"/>
              <a:t>Narrows the search</a:t>
            </a:r>
          </a:p>
          <a:p>
            <a:r>
              <a:rPr lang="en-US" dirty="0"/>
              <a:t>Fields search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9305" y="6307672"/>
            <a:ext cx="573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2"/>
              </a:rPr>
              <a:t>https://www.google.com/advanced_search?hl=en-ES&amp;fg=1</a:t>
            </a:r>
            <a:r>
              <a:rPr lang="ca-ES" dirty="0"/>
              <a:t>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34" y="1455117"/>
            <a:ext cx="6744422" cy="4852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70" y="3688297"/>
            <a:ext cx="2495550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23655" y="3688297"/>
            <a:ext cx="867295" cy="29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Connector de fletxa recta 10"/>
          <p:cNvCxnSpPr/>
          <p:nvPr/>
        </p:nvCxnSpPr>
        <p:spPr>
          <a:xfrm flipH="1">
            <a:off x="3200400" y="2712027"/>
            <a:ext cx="2982191" cy="112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7629" y="6307672"/>
            <a:ext cx="433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https://www.lonelyplanet.com/south-africa</a:t>
            </a:r>
            <a:r>
              <a:rPr lang="ca-ES" dirty="0"/>
              <a:t> </a:t>
            </a: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35" y="2053069"/>
            <a:ext cx="6858000" cy="356235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9" y="3979595"/>
            <a:ext cx="3514725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7983" y="1877579"/>
            <a:ext cx="4456852" cy="1956665"/>
          </a:xfrm>
        </p:spPr>
        <p:txBody>
          <a:bodyPr>
            <a:normAutofit/>
          </a:bodyPr>
          <a:lstStyle/>
          <a:p>
            <a:r>
              <a:rPr lang="en-US" dirty="0"/>
              <a:t>Advanced search</a:t>
            </a:r>
          </a:p>
          <a:p>
            <a:pPr lvl="1"/>
            <a:r>
              <a:rPr lang="en-US" dirty="0"/>
              <a:t>Narrows the search</a:t>
            </a:r>
          </a:p>
          <a:p>
            <a:r>
              <a:rPr lang="en-US" dirty="0"/>
              <a:t>Fields search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83727" y="2626959"/>
            <a:ext cx="613611" cy="240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3" name="Connector de fletxa recta 12"/>
          <p:cNvCxnSpPr/>
          <p:nvPr/>
        </p:nvCxnSpPr>
        <p:spPr>
          <a:xfrm flipV="1">
            <a:off x="3865418" y="2867891"/>
            <a:ext cx="1018309" cy="153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78978" y="5711087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https://www.ncbi.nlm.nih.gov/pubmed/29932206</a:t>
            </a:r>
            <a:r>
              <a:rPr lang="ca-ES" dirty="0"/>
              <a:t> 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92727" y="2490643"/>
            <a:ext cx="4087091" cy="2954193"/>
          </a:xfrm>
        </p:spPr>
        <p:txBody>
          <a:bodyPr/>
          <a:lstStyle/>
          <a:p>
            <a:r>
              <a:rPr lang="en-US" dirty="0"/>
              <a:t>Boolean operators</a:t>
            </a:r>
          </a:p>
          <a:p>
            <a:pPr lvl="1"/>
            <a:r>
              <a:rPr lang="en-US" dirty="0"/>
              <a:t>Narrows the search</a:t>
            </a:r>
          </a:p>
          <a:p>
            <a:pPr lvl="1"/>
            <a:r>
              <a:rPr lang="en-US" dirty="0"/>
              <a:t>Broadens the search</a:t>
            </a:r>
          </a:p>
          <a:p>
            <a:r>
              <a:rPr lang="en-US" dirty="0"/>
              <a:t>Parentheses to prioritize Boolean operators</a:t>
            </a:r>
          </a:p>
          <a:p>
            <a:r>
              <a:rPr lang="en-US" dirty="0"/>
              <a:t>Fields search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34" y="1825625"/>
            <a:ext cx="5981966" cy="3816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0522" y="6075053"/>
            <a:ext cx="561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hlinkClick r:id="rId3"/>
              </a:rPr>
              <a:t>Boolean </a:t>
            </a:r>
            <a:r>
              <a:rPr lang="es-ES" b="1" i="1" dirty="0" err="1">
                <a:hlinkClick r:id="rId3"/>
              </a:rPr>
              <a:t>operators</a:t>
            </a:r>
            <a:r>
              <a:rPr lang="es-ES" b="1" dirty="0"/>
              <a:t>. </a:t>
            </a:r>
            <a:r>
              <a:rPr lang="es-ES" b="1" dirty="0" err="1"/>
              <a:t>Information</a:t>
            </a:r>
            <a:r>
              <a:rPr lang="es-ES" b="1" dirty="0"/>
              <a:t> </a:t>
            </a:r>
            <a:r>
              <a:rPr lang="es-ES" b="1" dirty="0" err="1"/>
              <a:t>Resource</a:t>
            </a:r>
            <a:r>
              <a:rPr lang="es-ES" b="1" dirty="0"/>
              <a:t> Centre Blog.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832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Phases of the search process</a:t>
            </a:r>
            <a:endParaRPr lang="ca-E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151909" cy="709757"/>
          </a:xfrm>
        </p:spPr>
        <p:txBody>
          <a:bodyPr/>
          <a:lstStyle/>
          <a:p>
            <a:r>
              <a:rPr lang="en-US" dirty="0"/>
              <a:t>Boolean operators</a:t>
            </a:r>
          </a:p>
        </p:txBody>
      </p:sp>
      <p:sp>
        <p:nvSpPr>
          <p:cNvPr id="9" name="Contenidor de contingut 2"/>
          <p:cNvSpPr txBox="1">
            <a:spLocks/>
          </p:cNvSpPr>
          <p:nvPr/>
        </p:nvSpPr>
        <p:spPr>
          <a:xfrm>
            <a:off x="1780309" y="6223286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AND</a:t>
            </a:r>
          </a:p>
        </p:txBody>
      </p:sp>
      <p:sp>
        <p:nvSpPr>
          <p:cNvPr id="11" name="Contenidor de contingut 2"/>
          <p:cNvSpPr txBox="1">
            <a:spLocks/>
          </p:cNvSpPr>
          <p:nvPr/>
        </p:nvSpPr>
        <p:spPr>
          <a:xfrm>
            <a:off x="5744440" y="6200193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OR</a:t>
            </a:r>
          </a:p>
        </p:txBody>
      </p:sp>
      <p:sp>
        <p:nvSpPr>
          <p:cNvPr id="12" name="Contenidor de contingut 2"/>
          <p:cNvSpPr txBox="1">
            <a:spLocks/>
          </p:cNvSpPr>
          <p:nvPr/>
        </p:nvSpPr>
        <p:spPr>
          <a:xfrm>
            <a:off x="9583880" y="6236705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NOT</a:t>
            </a: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819" y="2525856"/>
            <a:ext cx="3076575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17" y="2412855"/>
            <a:ext cx="278130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84" y="2474768"/>
            <a:ext cx="31337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151909" cy="709757"/>
          </a:xfrm>
        </p:spPr>
        <p:txBody>
          <a:bodyPr/>
          <a:lstStyle/>
          <a:p>
            <a:r>
              <a:rPr lang="en-US" dirty="0"/>
              <a:t>Boolean operators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878138"/>
            <a:ext cx="3564335" cy="204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28" y="2878138"/>
            <a:ext cx="3641515" cy="204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98" y="2861034"/>
            <a:ext cx="3169983" cy="2064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idor de contingut 2"/>
          <p:cNvSpPr txBox="1">
            <a:spLocks/>
          </p:cNvSpPr>
          <p:nvPr/>
        </p:nvSpPr>
        <p:spPr>
          <a:xfrm>
            <a:off x="1780309" y="5308888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AND</a:t>
            </a:r>
          </a:p>
        </p:txBody>
      </p:sp>
      <p:sp>
        <p:nvSpPr>
          <p:cNvPr id="8" name="Contenidor de contingut 2"/>
          <p:cNvSpPr txBox="1">
            <a:spLocks/>
          </p:cNvSpPr>
          <p:nvPr/>
        </p:nvSpPr>
        <p:spPr>
          <a:xfrm>
            <a:off x="5744440" y="5285795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OR</a:t>
            </a:r>
          </a:p>
        </p:txBody>
      </p:sp>
      <p:sp>
        <p:nvSpPr>
          <p:cNvPr id="9" name="Contenidor de contingut 2"/>
          <p:cNvSpPr txBox="1">
            <a:spLocks/>
          </p:cNvSpPr>
          <p:nvPr/>
        </p:nvSpPr>
        <p:spPr>
          <a:xfrm>
            <a:off x="9583880" y="5322307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NOT</a:t>
            </a: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5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1152525"/>
          </a:xfrm>
        </p:spPr>
        <p:txBody>
          <a:bodyPr/>
          <a:lstStyle/>
          <a:p>
            <a:r>
              <a:rPr lang="en-US" dirty="0"/>
              <a:t>Exact phrase</a:t>
            </a:r>
          </a:p>
          <a:p>
            <a:pPr lvl="1"/>
            <a:r>
              <a:rPr lang="en-US" dirty="0"/>
              <a:t>Narrows the search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3890889"/>
            <a:ext cx="6634163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2914577"/>
            <a:ext cx="3057525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6"/>
            <a:ext cx="3484418" cy="1104610"/>
          </a:xfrm>
        </p:spPr>
        <p:txBody>
          <a:bodyPr/>
          <a:lstStyle/>
          <a:p>
            <a:r>
              <a:rPr lang="en-US" dirty="0"/>
              <a:t>Truncation</a:t>
            </a:r>
          </a:p>
          <a:p>
            <a:pPr lvl="1"/>
            <a:r>
              <a:rPr lang="en-US" dirty="0"/>
              <a:t>Broadens the search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2398712"/>
            <a:ext cx="5695950" cy="695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7" y="3342842"/>
            <a:ext cx="1731818" cy="2729345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6" y="3106738"/>
            <a:ext cx="4205034" cy="2234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idor de contingut 2"/>
          <p:cNvSpPr txBox="1">
            <a:spLocks/>
          </p:cNvSpPr>
          <p:nvPr/>
        </p:nvSpPr>
        <p:spPr>
          <a:xfrm>
            <a:off x="1303284" y="5510938"/>
            <a:ext cx="3484418" cy="5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Automatic truncation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en-US" dirty="0"/>
              <a:t>Exploratory search</a:t>
            </a:r>
          </a:p>
          <a:p>
            <a:pPr lvl="1"/>
            <a:r>
              <a:rPr lang="en-US" dirty="0"/>
              <a:t>Terms hierarchically structured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2244255"/>
            <a:ext cx="6778851" cy="3298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http://dmoz-odp.org/</a:t>
            </a:r>
            <a:r>
              <a:rPr lang="ca-E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3820F-4350-46A0-AFA9-4B8E3DE962E2}"/>
              </a:ext>
            </a:extLst>
          </p:cNvPr>
          <p:cNvSpPr/>
          <p:nvPr/>
        </p:nvSpPr>
        <p:spPr>
          <a:xfrm>
            <a:off x="4984955" y="3465871"/>
            <a:ext cx="1401097" cy="427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en-US" dirty="0"/>
              <a:t>Exploratory search</a:t>
            </a:r>
          </a:p>
          <a:p>
            <a:pPr lvl="1"/>
            <a:r>
              <a:rPr lang="en-US" dirty="0"/>
              <a:t>Terms hierarchically structured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2"/>
              </a:rPr>
              <a:t>http://dmoz-odp.org/</a:t>
            </a:r>
            <a:r>
              <a:rPr lang="ca-ES" dirty="0"/>
              <a:t> 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193CD3F-F8A7-47FF-9C65-76A72E6F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96" y="1842909"/>
            <a:ext cx="5739632" cy="3806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CB300F-6BED-4246-B23F-1BF503AB0734}"/>
              </a:ext>
            </a:extLst>
          </p:cNvPr>
          <p:cNvSpPr/>
          <p:nvPr/>
        </p:nvSpPr>
        <p:spPr>
          <a:xfrm>
            <a:off x="5088296" y="4616246"/>
            <a:ext cx="110602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97A87FC4-F9B4-46E2-AC55-FAC54982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96" y="1661192"/>
            <a:ext cx="5483368" cy="3879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en-US" dirty="0"/>
              <a:t>Exploratory search</a:t>
            </a:r>
          </a:p>
          <a:p>
            <a:pPr lvl="1"/>
            <a:r>
              <a:rPr lang="en-US" dirty="0"/>
              <a:t>Terms hierarchically structured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http://dmoz-odp.org/</a:t>
            </a:r>
            <a:r>
              <a:rPr lang="ca-E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CB300F-6BED-4246-B23F-1BF503AB0734}"/>
              </a:ext>
            </a:extLst>
          </p:cNvPr>
          <p:cNvSpPr/>
          <p:nvPr/>
        </p:nvSpPr>
        <p:spPr>
          <a:xfrm>
            <a:off x="5542986" y="2138516"/>
            <a:ext cx="2775104" cy="35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91AE75-AAD7-4BD1-86ED-4F750290192D}"/>
              </a:ext>
            </a:extLst>
          </p:cNvPr>
          <p:cNvSpPr/>
          <p:nvPr/>
        </p:nvSpPr>
        <p:spPr>
          <a:xfrm>
            <a:off x="5013140" y="3786390"/>
            <a:ext cx="4130859" cy="1754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4"/>
            <a:ext cx="4003964" cy="1894321"/>
          </a:xfrm>
        </p:spPr>
        <p:txBody>
          <a:bodyPr/>
          <a:lstStyle/>
          <a:p>
            <a:r>
              <a:rPr lang="en-US" dirty="0"/>
              <a:t>Exploratory search</a:t>
            </a:r>
          </a:p>
          <a:p>
            <a:pPr lvl="1"/>
            <a:r>
              <a:rPr lang="en-US" dirty="0"/>
              <a:t>Filters</a:t>
            </a:r>
          </a:p>
          <a:p>
            <a:pPr lvl="2"/>
            <a:r>
              <a:rPr lang="en-US" dirty="0"/>
              <a:t>Narrows the search.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31" y="1825624"/>
            <a:ext cx="5966524" cy="4296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257799" y="2202873"/>
            <a:ext cx="1454727" cy="3408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Evaluate the results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relevance</a:t>
            </a:r>
          </a:p>
          <a:p>
            <a:pPr lvl="1"/>
            <a:r>
              <a:rPr lang="en-US" dirty="0"/>
              <a:t>Authorship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Updating</a:t>
            </a:r>
          </a:p>
          <a:p>
            <a:pPr lvl="1"/>
            <a:r>
              <a:rPr lang="en-US" dirty="0"/>
              <a:t>Authoritative of the publication</a:t>
            </a:r>
          </a:p>
          <a:p>
            <a:pPr lvl="1"/>
            <a:r>
              <a:rPr lang="en-US" dirty="0"/>
              <a:t>Access</a:t>
            </a:r>
          </a:p>
          <a:p>
            <a:r>
              <a:rPr lang="en-US" dirty="0"/>
              <a:t>Subjective relevance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3492"/>
            <a:ext cx="5032052" cy="237295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92984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Know what is needed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Clearly identify the problem to be solved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Subject analysis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Situational analysis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List of terms for the search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96" y="2790776"/>
            <a:ext cx="4575258" cy="317885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Clearly identify the problem to be solved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purpose &gt; To find </a:t>
            </a:r>
            <a:r>
              <a:rPr lang="en-US" b="1" dirty="0"/>
              <a:t>the best information </a:t>
            </a:r>
            <a:r>
              <a:rPr lang="en-US" dirty="0"/>
              <a:t>to solve the problem.</a:t>
            </a:r>
          </a:p>
          <a:p>
            <a:pPr lvl="1"/>
            <a:r>
              <a:rPr lang="en-US" dirty="0"/>
              <a:t>Avoid irrelevant information (noise)</a:t>
            </a:r>
          </a:p>
          <a:p>
            <a:pPr lvl="1"/>
            <a:r>
              <a:rPr lang="en-US" dirty="0"/>
              <a:t>Avoid the lack of relevant information (silence)</a:t>
            </a:r>
          </a:p>
          <a:p>
            <a:r>
              <a:rPr lang="en-US" dirty="0"/>
              <a:t>Analysis of the problem</a:t>
            </a:r>
          </a:p>
          <a:p>
            <a:pPr lvl="1"/>
            <a:r>
              <a:rPr lang="en-US" dirty="0"/>
              <a:t>Specify the scope of the information we need (subject)</a:t>
            </a:r>
          </a:p>
          <a:p>
            <a:pPr lvl="1"/>
            <a:r>
              <a:rPr lang="en-US" dirty="0"/>
              <a:t>Determine the characteristics that the information must have (situational)</a:t>
            </a:r>
          </a:p>
          <a:p>
            <a:r>
              <a:rPr lang="en-US" dirty="0"/>
              <a:t>Example &gt; </a:t>
            </a:r>
            <a:r>
              <a:rPr lang="en-US" i="1" dirty="0"/>
              <a:t>The case of the Patriot Act</a:t>
            </a:r>
            <a:r>
              <a:rPr lang="en-US" dirty="0"/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Subject analysis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subject</a:t>
            </a:r>
          </a:p>
          <a:p>
            <a:r>
              <a:rPr lang="en-US" dirty="0"/>
              <a:t>Specific aspects of the subject</a:t>
            </a:r>
          </a:p>
          <a:p>
            <a:r>
              <a:rPr lang="en-US" dirty="0"/>
              <a:t>Point of view</a:t>
            </a:r>
          </a:p>
          <a:p>
            <a:r>
              <a:rPr lang="en-US" dirty="0"/>
              <a:t>Geographic scope</a:t>
            </a:r>
          </a:p>
          <a:p>
            <a:r>
              <a:rPr lang="en-US" dirty="0"/>
              <a:t>Chronological scope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Related with Where to search + How to search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Situational analysis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Related to the situation itself (rel. Where to search + Evaluate results)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Level of exhaustivity</a:t>
            </a:r>
          </a:p>
          <a:p>
            <a:pPr lvl="1"/>
            <a:r>
              <a:rPr lang="en-US" dirty="0"/>
              <a:t>Type of resources</a:t>
            </a:r>
          </a:p>
          <a:p>
            <a:pPr lvl="1"/>
            <a:r>
              <a:rPr lang="en-US" dirty="0"/>
              <a:t>Time allowed to find and read the information</a:t>
            </a:r>
          </a:p>
          <a:p>
            <a:r>
              <a:rPr lang="en-US" dirty="0"/>
              <a:t>Related to the person who has the information need (rel. Evaluate results)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Knowledge about the subject</a:t>
            </a:r>
          </a:p>
          <a:p>
            <a:pPr lvl="1"/>
            <a:r>
              <a:rPr lang="en-US" dirty="0"/>
              <a:t>Languages that can read</a:t>
            </a:r>
          </a:p>
          <a:p>
            <a:pPr lvl="1"/>
            <a:r>
              <a:rPr lang="en-US" dirty="0"/>
              <a:t>Access to information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List of terms for the search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37309" y="1758155"/>
            <a:ext cx="3041074" cy="2346253"/>
          </a:xfrm>
        </p:spPr>
        <p:txBody>
          <a:bodyPr>
            <a:normAutofit/>
          </a:bodyPr>
          <a:lstStyle/>
          <a:p>
            <a:r>
              <a:rPr lang="en-US" dirty="0"/>
              <a:t>Terms</a:t>
            </a:r>
          </a:p>
          <a:p>
            <a:r>
              <a:rPr lang="en-US" dirty="0"/>
              <a:t>Synonymous</a:t>
            </a:r>
          </a:p>
          <a:p>
            <a:r>
              <a:rPr lang="en-US" dirty="0"/>
              <a:t>Equivalents in other languages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/>
          </p:nvPr>
        </p:nvGraphicFramePr>
        <p:xfrm>
          <a:off x="3767282" y="1839335"/>
          <a:ext cx="773545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Patriot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Terrorism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Terrorismus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Terrorismo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Jurisprudence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Jurisprudenz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Jurisprudencia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Libraries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Bibliotheken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Bibliotecas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Library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Benutzer der Bibliothek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Usuarios de bibliotecas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Information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Datenschutz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Privacidad de la 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Data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Datenprivatsphäre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Privacidad de los 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Data 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Datenschutz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Protección de los 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United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States of America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Vereinigte Staaten von Amerika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Estados</a:t>
                      </a:r>
                      <a:r>
                        <a:rPr lang="es-ES" sz="1600" baseline="0" noProof="0" dirty="0">
                          <a:solidFill>
                            <a:schemeClr val="tx1"/>
                          </a:solidFill>
                        </a:rPr>
                        <a:t> Unidos de América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EE.UU.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11039" y="116472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Subject and situational analysis determine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Where to search</a:t>
            </a:r>
          </a:p>
          <a:p>
            <a:pPr marL="457200" lvl="1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How to search</a:t>
            </a:r>
          </a:p>
          <a:p>
            <a:pPr marL="457200" lvl="1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Evaluate the results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Where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Select the appropriate search tools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58" y="1786688"/>
            <a:ext cx="2679448" cy="1339724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186" y="3441021"/>
            <a:ext cx="1961396" cy="853784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922" y="4661210"/>
            <a:ext cx="2022128" cy="120114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688" y="4992396"/>
            <a:ext cx="3099681" cy="869958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234" y="3566829"/>
            <a:ext cx="1990725" cy="2295525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purl.org/dc/dcmitype/"/>
    <ds:schemaRef ds:uri="http://schemas.microsoft.com/office/2006/metadata/properties"/>
    <ds:schemaRef ds:uri="4873beb7-5857-4685-be1f-d57550cc96cc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808</Words>
  <Application>Microsoft Office PowerPoint</Application>
  <PresentationFormat>Široki zaslon</PresentationFormat>
  <Paragraphs>246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Century Gothic</vt:lpstr>
      <vt:lpstr>Calibri</vt:lpstr>
      <vt:lpstr>Wingdings</vt:lpstr>
      <vt:lpstr>Arial</vt:lpstr>
      <vt:lpstr>Wingdings 3</vt:lpstr>
      <vt:lpstr>Raleway</vt:lpstr>
      <vt:lpstr>Fjalla One</vt:lpstr>
      <vt:lpstr>Ion</vt:lpstr>
      <vt:lpstr>The Search Process</vt:lpstr>
      <vt:lpstr>Phases of the search process</vt:lpstr>
      <vt:lpstr>Know what is needed</vt:lpstr>
      <vt:lpstr>1. Clearly identify the problem to be solved</vt:lpstr>
      <vt:lpstr>2. Subject analysis</vt:lpstr>
      <vt:lpstr>3. Situational analysis</vt:lpstr>
      <vt:lpstr>4. List of terms for the search</vt:lpstr>
      <vt:lpstr>PowerPoint prezentacija</vt:lpstr>
      <vt:lpstr>Where to search</vt:lpstr>
      <vt:lpstr>Where to search</vt:lpstr>
      <vt:lpstr>Google</vt:lpstr>
      <vt:lpstr>PubMed (database)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How to search</vt:lpstr>
      <vt:lpstr>Evaluate the results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2018-11-11T17:19:53Z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