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55"/>
  </p:notesMasterIdLst>
  <p:handoutMasterIdLst>
    <p:handoutMasterId r:id="rId56"/>
  </p:handoutMasterIdLst>
  <p:sldIdLst>
    <p:sldId id="256" r:id="rId5"/>
    <p:sldId id="277" r:id="rId6"/>
    <p:sldId id="278" r:id="rId7"/>
    <p:sldId id="279" r:id="rId8"/>
    <p:sldId id="280" r:id="rId9"/>
    <p:sldId id="334" r:id="rId10"/>
    <p:sldId id="335" r:id="rId11"/>
    <p:sldId id="282" r:id="rId12"/>
    <p:sldId id="283" r:id="rId13"/>
    <p:sldId id="332" r:id="rId14"/>
    <p:sldId id="333" r:id="rId15"/>
    <p:sldId id="295" r:id="rId16"/>
    <p:sldId id="336" r:id="rId17"/>
    <p:sldId id="297" r:id="rId18"/>
    <p:sldId id="298" r:id="rId19"/>
    <p:sldId id="299" r:id="rId20"/>
    <p:sldId id="305" r:id="rId21"/>
    <p:sldId id="300" r:id="rId22"/>
    <p:sldId id="301" r:id="rId23"/>
    <p:sldId id="302" r:id="rId24"/>
    <p:sldId id="303" r:id="rId25"/>
    <p:sldId id="304" r:id="rId26"/>
    <p:sldId id="306" r:id="rId27"/>
    <p:sldId id="337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276" r:id="rId54"/>
  </p:sldIdLst>
  <p:sldSz cx="12192000" cy="6858000"/>
  <p:notesSz cx="7023100" cy="9309100"/>
  <p:embeddedFontLst>
    <p:embeddedFont>
      <p:font typeface="Wingdings 3" panose="05040102010807070707" pitchFamily="18" charset="2"/>
      <p:regular r:id="rId57"/>
    </p:embeddedFont>
    <p:embeddedFont>
      <p:font typeface="Fjalla One" panose="020B0604020202020204" charset="0"/>
      <p:regular r:id="rId58"/>
    </p:embeddedFont>
    <p:embeddedFont>
      <p:font typeface="Century Gothic" panose="020B0502020202020204" pitchFamily="34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Raleway" panose="020B0604020202020204" charset="-18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6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it-IT" dirty="0" smtClean="0"/>
            <a:t>casarosa@isti.cnr.it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600" kern="1200" dirty="0" smtClean="0"/>
            <a:t>casarosa@isti.cnr.it</a:t>
          </a:r>
          <a:endParaRPr lang="en-US" sz="56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013"/>
            <a:fld id="{D0C87434-DFC0-4069-9235-EFCD095DEA4A}" type="slidenum">
              <a:rPr lang="en-US" smtClean="0"/>
              <a:pPr defTabSz="989013"/>
              <a:t>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23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E1382-9D1B-4696-8854-E78B23A0559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84A14-6EAD-4666-94CB-DE3170FDCCC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2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464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464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013"/>
            <a:fld id="{70234118-2F88-4E6C-94DF-4AADF91967AA}" type="slidenum">
              <a:rPr lang="en-US" smtClean="0"/>
              <a:pPr defTabSz="989013"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4274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84A14-6EAD-4666-94CB-DE3170FDCCC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7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41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28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A7ADF-AFF7-4EC8-8594-1E1D589709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36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6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2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5FB47-5FBE-44A9-B024-AF723F89E3BE}" type="slidenum">
              <a:rPr lang="it-IT" smtClean="0">
                <a:latin typeface="Times New Roman" pitchFamily="18" charset="0"/>
              </a:rPr>
              <a:pPr/>
              <a:t>4</a:t>
            </a:fld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87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1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9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64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78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8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92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90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D72D0-8661-4CA0-8338-06C93322AC5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9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76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7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E1382-9D1B-4696-8854-E78B23A055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28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18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0DC7B-0724-4362-A2CF-7BCE52780A5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18312" cy="38354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2238" cy="4603750"/>
          </a:xfrm>
          <a:noFill/>
          <a:ln>
            <a:solidFill>
              <a:srgbClr val="000000"/>
            </a:solidFill>
          </a:ln>
        </p:spPr>
        <p:txBody>
          <a:bodyPr lIns="99048" tIns="49524" rIns="99048" bIns="49524"/>
          <a:lstStyle/>
          <a:p>
            <a:pPr marL="228600" indent="-228600" defTabSz="457200" eaLnBrk="1" hangingPunct="1">
              <a:buFontTx/>
              <a:buAutoNum type="arabicParenR"/>
            </a:pPr>
            <a:r>
              <a:rPr lang="pl-PL" smtClean="0"/>
              <a:t>The simplest ontology we can define is with RDF Schema</a:t>
            </a:r>
          </a:p>
          <a:p>
            <a:pPr marL="228600" indent="-228600" defTabSz="457200" eaLnBrk="1" hangingPunct="1">
              <a:buFontTx/>
              <a:buAutoNum type="arabicParenR"/>
            </a:pPr>
            <a:r>
              <a:rPr lang="pl-PL" smtClean="0"/>
              <a:t>RDFS defines a small vocabulary ...</a:t>
            </a:r>
          </a:p>
          <a:p>
            <a:pPr marL="228600" indent="-228600" defTabSz="457200" eaLnBrk="1" hangingPunct="1">
              <a:buFontTx/>
              <a:buAutoNum type="arabicParenR"/>
            </a:pPr>
            <a:r>
              <a:rPr lang="pl-PL" smtClean="0"/>
              <a:t>It can be easily used to define other vocabularies</a:t>
            </a:r>
          </a:p>
          <a:p>
            <a:pPr marL="228600" indent="-228600" defTabSz="457200" eaLnBrk="1" hangingPunct="1">
              <a:buFontTx/>
              <a:buAutoNum type="arabicParenR"/>
            </a:pPr>
            <a:r>
              <a:rPr lang="pl-PL" smtClean="0"/>
              <a:t>Like in our example ...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3773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84A14-6EAD-4666-94CB-DE3170FDCCC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983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BBF45E-2B90-4DE4-9B5F-77C2A1AF4BF7}" type="slidenum">
              <a:rPr lang="en-US" sz="1300" smtClean="0">
                <a:latin typeface="Times New Roman" pitchFamily="18" charset="0"/>
              </a:rPr>
              <a:pPr/>
              <a:t>12</a:t>
            </a:fld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9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702F-46A6-8D4D-8E38-07265C5C7F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28272-DDD0-4709-9CF0-4FA02BB58EBE}" type="slidenum">
              <a:rPr lang="it-IT" smtClean="0"/>
              <a:pPr/>
              <a:t>14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11712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F6B1F-531B-4FA4-97A8-B8844EFAC1C5}" type="slidenum">
              <a:rPr lang="it-IT" smtClean="0"/>
              <a:pPr/>
              <a:t>15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88352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09499-D135-4AD1-A598-0EDE8900BFE4}" type="slidenum">
              <a:rPr lang="it-IT" smtClean="0"/>
              <a:pPr/>
              <a:t>16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00288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AB637-4BA2-49B6-9A82-CF34A1390829}" type="slidenum">
              <a:rPr lang="it-IT" smtClean="0"/>
              <a:pPr/>
              <a:t>18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62843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onardo_da_Vinci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Mona_Lisa" TargetMode="External"/><Relationship Id="rId4" Type="http://schemas.openxmlformats.org/officeDocument/2006/relationships/hyperlink" Target="https://en.wikipedia.org/wiki/The_Last_Supper_(Leonardo_da_Vinci)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Semanti</a:t>
            </a:r>
            <a:r>
              <a:rPr lang="hr-HR" dirty="0" err="1" smtClean="0"/>
              <a:t>čki</a:t>
            </a:r>
            <a:r>
              <a:rPr lang="en-US" dirty="0" smtClean="0"/>
              <a:t> </a:t>
            </a:r>
            <a:r>
              <a:rPr lang="en-US" dirty="0"/>
              <a:t>Web </a:t>
            </a:r>
            <a:r>
              <a:rPr lang="hr-HR" dirty="0" smtClean="0"/>
              <a:t>i povezani podaci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Vittore </a:t>
            </a:r>
            <a:r>
              <a:rPr lang="it-IT" sz="3600" dirty="0" err="1" smtClean="0"/>
              <a:t>Casarosa</a:t>
            </a:r>
            <a:r>
              <a:rPr lang="hr-HR" sz="3600" smtClean="0"/>
              <a:t> / AAIS</a:t>
            </a:r>
            <a:endParaRPr lang="it-IT" sz="3600" dirty="0"/>
          </a:p>
          <a:p>
            <a:endParaRPr lang="it-IT" sz="6400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hr-HR" dirty="0" smtClean="0"/>
              <a:t>Broj pretraživanja putem </a:t>
            </a:r>
            <a:r>
              <a:rPr lang="hr-HR" dirty="0" err="1" smtClean="0"/>
              <a:t>Go</a:t>
            </a:r>
            <a:r>
              <a:rPr lang="en-US" dirty="0" smtClean="0"/>
              <a:t>ogle</a:t>
            </a:r>
            <a:r>
              <a:rPr lang="hr-HR" dirty="0" smtClean="0"/>
              <a:t>a 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5" y="1681316"/>
            <a:ext cx="7575755" cy="4532672"/>
          </a:xfrm>
          <a:prstGeom prst="rect">
            <a:avLst/>
          </a:prstGeom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Casarosa, 2018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144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8050"/>
          </a:xfrm>
        </p:spPr>
        <p:txBody>
          <a:bodyPr/>
          <a:lstStyle/>
          <a:p>
            <a:r>
              <a:rPr lang="hr-HR" sz="3600" dirty="0" smtClean="0"/>
              <a:t>Tragati za informacijom</a:t>
            </a:r>
            <a:r>
              <a:rPr lang="en-US" sz="3600" dirty="0" smtClean="0"/>
              <a:t> = </a:t>
            </a:r>
            <a:r>
              <a:rPr lang="hr-HR" sz="3600" dirty="0" smtClean="0"/>
              <a:t>„</a:t>
            </a:r>
            <a:r>
              <a:rPr lang="en-US" sz="3600" dirty="0" smtClean="0"/>
              <a:t>g</a:t>
            </a:r>
            <a:r>
              <a:rPr lang="hr-HR" sz="3600" dirty="0" smtClean="0"/>
              <a:t>u</a:t>
            </a:r>
            <a:r>
              <a:rPr lang="en-US" sz="3600" dirty="0" err="1" smtClean="0"/>
              <a:t>gl</a:t>
            </a:r>
            <a:r>
              <a:rPr lang="hr-HR" sz="3600" dirty="0" err="1" smtClean="0"/>
              <a:t>ati</a:t>
            </a:r>
            <a:r>
              <a:rPr lang="hr-HR" sz="3600" dirty="0" smtClean="0"/>
              <a:t>”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298" y="1340768"/>
            <a:ext cx="4806975" cy="491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Casarosa, 2018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7731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169605"/>
          </a:xfrm>
        </p:spPr>
        <p:txBody>
          <a:bodyPr/>
          <a:lstStyle/>
          <a:p>
            <a:r>
              <a:rPr lang="hr-HR" smtClean="0"/>
              <a:t>Količina </a:t>
            </a:r>
            <a:r>
              <a:rPr lang="hr-HR" dirty="0" smtClean="0"/>
              <a:t>digitalnih informacija</a:t>
            </a:r>
            <a:endParaRPr lang="en-US" dirty="0" smtClean="0"/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1622323"/>
            <a:ext cx="4786313" cy="451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5760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</a:t>
            </a:r>
            <a:r>
              <a:rPr lang="hr-HR" dirty="0" err="1" smtClean="0"/>
              <a:t>hitektura</a:t>
            </a:r>
            <a:r>
              <a:rPr lang="hr-HR" dirty="0" smtClean="0"/>
              <a:t> </a:t>
            </a:r>
            <a:endParaRPr lang="en-US" dirty="0"/>
          </a:p>
        </p:txBody>
      </p:sp>
      <p:pic>
        <p:nvPicPr>
          <p:cNvPr id="5" name="Picture 4" descr="SearchEngineComponents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552" y="1316040"/>
            <a:ext cx="8172400" cy="5065289"/>
          </a:xfrm>
          <a:prstGeom prst="rect">
            <a:avLst/>
          </a:prstGeom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Casarosa, 2018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128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it-IT" dirty="0" smtClean="0"/>
              <a:t>World Wide Web</a:t>
            </a:r>
            <a:endParaRPr lang="en-US" dirty="0" smtClean="0"/>
          </a:p>
        </p:txBody>
      </p:sp>
      <p:sp>
        <p:nvSpPr>
          <p:cNvPr id="30723" name="Rectangle 2051"/>
          <p:cNvSpPr>
            <a:spLocks noGrp="1" noChangeArrowheads="1"/>
          </p:cNvSpPr>
          <p:nvPr>
            <p:ph idx="1"/>
          </p:nvPr>
        </p:nvSpPr>
        <p:spPr>
          <a:xfrm>
            <a:off x="1103312" y="1622324"/>
            <a:ext cx="8946541" cy="44835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sz="2400" dirty="0"/>
              <a:t>k</a:t>
            </a:r>
            <a:r>
              <a:rPr lang="en-US" sz="2400" dirty="0" err="1" smtClean="0"/>
              <a:t>ombina</a:t>
            </a:r>
            <a:r>
              <a:rPr lang="hr-HR" sz="2400" dirty="0" err="1" smtClean="0"/>
              <a:t>cija</a:t>
            </a:r>
            <a:r>
              <a:rPr lang="hr-HR" sz="2400" dirty="0" smtClean="0"/>
              <a:t> računalnih i telekomunikacijskih tehnologija</a:t>
            </a:r>
          </a:p>
          <a:p>
            <a:pPr>
              <a:lnSpc>
                <a:spcPct val="90000"/>
              </a:lnSpc>
            </a:pPr>
            <a:r>
              <a:rPr lang="hr-HR" sz="2400" dirty="0" smtClean="0"/>
              <a:t>počeo kao </a:t>
            </a:r>
            <a:r>
              <a:rPr lang="en-US" sz="2400" dirty="0" smtClean="0"/>
              <a:t>“</a:t>
            </a:r>
            <a:r>
              <a:rPr lang="en-US" sz="2400" dirty="0"/>
              <a:t>hyperlink” </a:t>
            </a:r>
            <a:r>
              <a:rPr lang="en-US" sz="2400" dirty="0" smtClean="0"/>
              <a:t>(</a:t>
            </a:r>
            <a:r>
              <a:rPr lang="hr-HR" sz="2400" dirty="0" smtClean="0"/>
              <a:t>kasne 1980.-e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hr-HR" sz="2400" dirty="0"/>
              <a:t>p</a:t>
            </a:r>
            <a:r>
              <a:rPr lang="hr-HR" sz="2400" dirty="0" smtClean="0"/>
              <a:t>ojava preglednika (</a:t>
            </a:r>
            <a:r>
              <a:rPr lang="en-US" sz="2400" dirty="0" smtClean="0"/>
              <a:t>browser</a:t>
            </a:r>
            <a:r>
              <a:rPr lang="hr-HR" sz="2400" dirty="0"/>
              <a:t>)</a:t>
            </a:r>
            <a:r>
              <a:rPr lang="en-US" sz="2400" dirty="0" smtClean="0"/>
              <a:t> </a:t>
            </a:r>
            <a:r>
              <a:rPr lang="en-US" sz="2400" dirty="0"/>
              <a:t>(Mosaic) </a:t>
            </a:r>
            <a:r>
              <a:rPr lang="en-US" sz="2400" dirty="0" smtClean="0"/>
              <a:t>(</a:t>
            </a:r>
            <a:r>
              <a:rPr lang="hr-HR" sz="2400" dirty="0" smtClean="0"/>
              <a:t>rane 1990.-e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 err="1" smtClean="0"/>
              <a:t>informa</a:t>
            </a:r>
            <a:r>
              <a:rPr lang="hr-HR" sz="2400" dirty="0" err="1" smtClean="0"/>
              <a:t>cijska</a:t>
            </a:r>
            <a:r>
              <a:rPr lang="hr-HR" sz="2400" dirty="0" smtClean="0"/>
              <a:t> eksplozija</a:t>
            </a:r>
            <a:r>
              <a:rPr lang="en-US" sz="2400" dirty="0" smtClean="0"/>
              <a:t>”</a:t>
            </a:r>
            <a:r>
              <a:rPr lang="hr-HR" sz="2400" dirty="0" smtClean="0"/>
              <a:t> na mreži</a:t>
            </a:r>
            <a:r>
              <a:rPr lang="en-US" sz="2400" dirty="0" smtClean="0"/>
              <a:t> (</a:t>
            </a:r>
            <a:r>
              <a:rPr lang="hr-HR" sz="2400" dirty="0" smtClean="0"/>
              <a:t>sredina 1990.-ih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hr-HR" sz="2400" dirty="0"/>
              <a:t>p</a:t>
            </a:r>
            <a:r>
              <a:rPr lang="hr-HR" sz="2400" dirty="0" smtClean="0"/>
              <a:t>ojava </a:t>
            </a:r>
            <a:r>
              <a:rPr lang="en-US" sz="2400" dirty="0" smtClean="0"/>
              <a:t>“</a:t>
            </a:r>
            <a:r>
              <a:rPr lang="en-US" sz="2400" dirty="0"/>
              <a:t>dot come, dot gone”  </a:t>
            </a:r>
            <a:r>
              <a:rPr lang="en-US" sz="2400" dirty="0" smtClean="0"/>
              <a:t>(</a:t>
            </a:r>
            <a:r>
              <a:rPr lang="hr-HR" sz="2400" dirty="0" smtClean="0"/>
              <a:t>kasne 1990.-e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hr-HR" sz="2400" dirty="0"/>
              <a:t>d</a:t>
            </a:r>
            <a:r>
              <a:rPr lang="hr-HR" sz="2400" dirty="0" smtClean="0"/>
              <a:t>rugi val web-a</a:t>
            </a:r>
            <a:r>
              <a:rPr lang="en-US" sz="2400" dirty="0" smtClean="0"/>
              <a:t> (</a:t>
            </a:r>
            <a:r>
              <a:rPr lang="hr-HR" sz="2400" dirty="0" smtClean="0"/>
              <a:t>početak</a:t>
            </a:r>
            <a:r>
              <a:rPr lang="en-US" sz="2400" dirty="0" smtClean="0"/>
              <a:t> 2000</a:t>
            </a:r>
            <a:r>
              <a:rPr lang="hr-HR" sz="2400" dirty="0" smtClean="0"/>
              <a:t>.-ih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Web </a:t>
            </a:r>
            <a:r>
              <a:rPr lang="en-US" sz="2400" dirty="0"/>
              <a:t>2.0 </a:t>
            </a:r>
            <a:r>
              <a:rPr lang="en-US" sz="2400" dirty="0" smtClean="0"/>
              <a:t>(</a:t>
            </a:r>
            <a:r>
              <a:rPr lang="hr-HR" sz="2400" dirty="0" smtClean="0"/>
              <a:t>oko</a:t>
            </a:r>
            <a:r>
              <a:rPr lang="en-US" sz="2400" dirty="0" smtClean="0"/>
              <a:t> 2004</a:t>
            </a:r>
            <a:r>
              <a:rPr lang="hr-HR" sz="2400" dirty="0" smtClean="0"/>
              <a:t>.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Web </a:t>
            </a:r>
            <a:r>
              <a:rPr lang="en-US" sz="2400" dirty="0"/>
              <a:t>3.0 </a:t>
            </a:r>
            <a:r>
              <a:rPr lang="en-US" sz="2400" dirty="0" smtClean="0"/>
              <a:t>(</a:t>
            </a:r>
            <a:r>
              <a:rPr lang="hr-HR" sz="2400" dirty="0" smtClean="0"/>
              <a:t>oko</a:t>
            </a:r>
            <a:r>
              <a:rPr lang="en-US" sz="2400" dirty="0" smtClean="0"/>
              <a:t> 2010</a:t>
            </a:r>
            <a:r>
              <a:rPr lang="hr-HR" sz="2400" dirty="0" smtClean="0"/>
              <a:t>.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hr-HR" sz="2400" dirty="0"/>
              <a:t>d</a:t>
            </a:r>
            <a:r>
              <a:rPr lang="hr-HR" sz="2400" dirty="0" smtClean="0"/>
              <a:t>anas raspolažemo 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hr-HR" sz="2200" dirty="0"/>
              <a:t>p</a:t>
            </a:r>
            <a:r>
              <a:rPr lang="hr-HR" sz="2200" dirty="0" smtClean="0"/>
              <a:t>ribližno </a:t>
            </a:r>
            <a:r>
              <a:rPr lang="en-US" sz="2200" dirty="0" smtClean="0"/>
              <a:t>1500 mi</a:t>
            </a:r>
            <a:r>
              <a:rPr lang="hr-HR" sz="2200" dirty="0" err="1" smtClean="0"/>
              <a:t>lijuna</a:t>
            </a:r>
            <a:r>
              <a:rPr lang="hr-HR" sz="2200" dirty="0" smtClean="0"/>
              <a:t> poslužitelja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hr-HR" sz="2200" dirty="0"/>
              <a:t>p</a:t>
            </a:r>
            <a:r>
              <a:rPr lang="hr-HR" sz="2200" dirty="0" smtClean="0"/>
              <a:t>ribližno </a:t>
            </a:r>
            <a:r>
              <a:rPr lang="en-US" sz="2200" dirty="0" smtClean="0"/>
              <a:t>45 </a:t>
            </a:r>
            <a:r>
              <a:rPr lang="hr-HR" sz="2200" dirty="0" smtClean="0"/>
              <a:t>do</a:t>
            </a:r>
            <a:r>
              <a:rPr lang="en-US" sz="2200" dirty="0" smtClean="0"/>
              <a:t> </a:t>
            </a:r>
            <a:r>
              <a:rPr lang="en-US" sz="2200" dirty="0"/>
              <a:t>50 </a:t>
            </a:r>
            <a:r>
              <a:rPr lang="hr-HR" sz="2200" dirty="0" smtClean="0"/>
              <a:t>milijardi</a:t>
            </a:r>
            <a:r>
              <a:rPr lang="en-US" sz="2200" dirty="0" smtClean="0"/>
              <a:t> </a:t>
            </a:r>
            <a:r>
              <a:rPr lang="hr-HR" sz="2200" dirty="0" smtClean="0"/>
              <a:t>mrežnih stranica</a:t>
            </a:r>
            <a:endParaRPr lang="en-US" sz="22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5908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1082"/>
          </a:xfrm>
        </p:spPr>
        <p:txBody>
          <a:bodyPr/>
          <a:lstStyle/>
          <a:p>
            <a:r>
              <a:rPr lang="hr-HR" sz="3600" smtClean="0"/>
              <a:t>Programi za obradu </a:t>
            </a:r>
            <a:r>
              <a:rPr lang="hr-HR" sz="3600" dirty="0" smtClean="0"/>
              <a:t>teksta</a:t>
            </a:r>
            <a:r>
              <a:rPr lang="it-IT" sz="3600" dirty="0" smtClean="0"/>
              <a:t> </a:t>
            </a:r>
            <a:r>
              <a:rPr lang="hr-HR" sz="3600" dirty="0" smtClean="0"/>
              <a:t>(</a:t>
            </a:r>
            <a:r>
              <a:rPr lang="hr-HR" sz="3600" dirty="0" err="1" smtClean="0"/>
              <a:t>text</a:t>
            </a:r>
            <a:r>
              <a:rPr lang="hr-HR" sz="3600" dirty="0" smtClean="0"/>
              <a:t> </a:t>
            </a:r>
            <a:r>
              <a:rPr lang="it-IT" sz="3600" dirty="0" smtClean="0"/>
              <a:t>editor</a:t>
            </a:r>
            <a:r>
              <a:rPr lang="hr-HR" sz="3600" dirty="0" smtClean="0"/>
              <a:t>s)</a:t>
            </a:r>
            <a:endParaRPr lang="it-IT" sz="3600" dirty="0" smtClean="0"/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>
          <a:xfrm>
            <a:off x="1103312" y="1612489"/>
            <a:ext cx="8946541" cy="4473679"/>
          </a:xfrm>
        </p:spPr>
        <p:txBody>
          <a:bodyPr>
            <a:normAutofit fontScale="92500" lnSpcReduction="20000"/>
          </a:bodyPr>
          <a:lstStyle/>
          <a:p>
            <a:r>
              <a:rPr lang="hr-HR" sz="2200" dirty="0" smtClean="0"/>
              <a:t>programi za obradu teksta pojavili su se u prvim danima šire primjene računala </a:t>
            </a:r>
            <a:r>
              <a:rPr lang="it-IT" sz="2200" dirty="0" smtClean="0"/>
              <a:t>(</a:t>
            </a:r>
            <a:r>
              <a:rPr lang="hr-HR" sz="2200" dirty="0" smtClean="0"/>
              <a:t>1960-ih)</a:t>
            </a:r>
            <a:endParaRPr lang="it-IT" sz="2200" dirty="0"/>
          </a:p>
          <a:p>
            <a:r>
              <a:rPr lang="hr-HR" sz="2200" dirty="0" smtClean="0"/>
              <a:t>svaki</a:t>
            </a:r>
            <a:r>
              <a:rPr lang="it-IT" sz="2200" dirty="0" smtClean="0"/>
              <a:t> </a:t>
            </a:r>
            <a:r>
              <a:rPr lang="it-IT" sz="2200" dirty="0"/>
              <a:t>“</a:t>
            </a:r>
            <a:r>
              <a:rPr lang="it-IT" sz="2200" dirty="0" smtClean="0"/>
              <a:t>te</a:t>
            </a:r>
            <a:r>
              <a:rPr lang="hr-HR" sz="2200" dirty="0" err="1" smtClean="0"/>
              <a:t>kst</a:t>
            </a:r>
            <a:r>
              <a:rPr lang="it-IT" sz="2200" dirty="0" smtClean="0"/>
              <a:t> </a:t>
            </a:r>
            <a:r>
              <a:rPr lang="it-IT" sz="2200" dirty="0" err="1" smtClean="0"/>
              <a:t>procesor</a:t>
            </a:r>
            <a:r>
              <a:rPr lang="it-IT" sz="2200" dirty="0"/>
              <a:t>” </a:t>
            </a:r>
            <a:r>
              <a:rPr lang="hr-HR" sz="2200" dirty="0" smtClean="0"/>
              <a:t>(ili</a:t>
            </a:r>
            <a:r>
              <a:rPr lang="it-IT" sz="2200" dirty="0" smtClean="0"/>
              <a:t> </a:t>
            </a:r>
            <a:r>
              <a:rPr lang="it-IT" sz="2200" dirty="0"/>
              <a:t>editor) </a:t>
            </a:r>
            <a:r>
              <a:rPr lang="hr-HR" sz="2200" dirty="0" smtClean="0"/>
              <a:t>ima dvije osnovne funkcije</a:t>
            </a:r>
            <a:r>
              <a:rPr lang="it-IT" sz="2200" dirty="0" smtClean="0"/>
              <a:t>: </a:t>
            </a:r>
            <a:endParaRPr lang="it-IT" sz="2200" dirty="0"/>
          </a:p>
          <a:p>
            <a:pPr lvl="1"/>
            <a:r>
              <a:rPr lang="hr-HR" sz="2200" dirty="0" smtClean="0"/>
              <a:t>Procesiranje (obrada) samog teksta </a:t>
            </a:r>
            <a:r>
              <a:rPr lang="it-IT" sz="2200" dirty="0" smtClean="0"/>
              <a:t>(</a:t>
            </a:r>
            <a:r>
              <a:rPr lang="hr-HR" sz="2200" dirty="0" smtClean="0"/>
              <a:t>brisanje, zamjena, ubacivanje, i sl.</a:t>
            </a:r>
            <a:r>
              <a:rPr lang="it-IT" sz="2200" dirty="0" smtClean="0"/>
              <a:t>)</a:t>
            </a:r>
            <a:endParaRPr lang="it-IT" sz="2200" dirty="0"/>
          </a:p>
          <a:p>
            <a:pPr lvl="1"/>
            <a:r>
              <a:rPr lang="it-IT" sz="2200" dirty="0" err="1" smtClean="0"/>
              <a:t>specif</a:t>
            </a:r>
            <a:r>
              <a:rPr lang="hr-HR" sz="2200" dirty="0" err="1" smtClean="0"/>
              <a:t>iciranje</a:t>
            </a:r>
            <a:r>
              <a:rPr lang="it-IT" sz="2200" dirty="0" smtClean="0"/>
              <a:t> </a:t>
            </a:r>
            <a:r>
              <a:rPr lang="hr-HR" sz="2200" dirty="0" smtClean="0"/>
              <a:t>prikaza</a:t>
            </a:r>
            <a:r>
              <a:rPr lang="it-IT" sz="2200" dirty="0" smtClean="0"/>
              <a:t> (</a:t>
            </a:r>
            <a:r>
              <a:rPr lang="hr-HR" sz="2200" dirty="0" smtClean="0"/>
              <a:t>masno, centriranje, novi redak, itd.</a:t>
            </a:r>
            <a:r>
              <a:rPr lang="it-IT" sz="2200" dirty="0" smtClean="0"/>
              <a:t>)</a:t>
            </a:r>
            <a:endParaRPr lang="it-IT" sz="2200" dirty="0"/>
          </a:p>
          <a:p>
            <a:r>
              <a:rPr lang="hr-HR" sz="2200" dirty="0"/>
              <a:t>p</a:t>
            </a:r>
            <a:r>
              <a:rPr lang="hr-HR" sz="2200" dirty="0" smtClean="0"/>
              <a:t>rvi programi za obradu teksta koristili</a:t>
            </a:r>
            <a:r>
              <a:rPr lang="it-IT" sz="2200" dirty="0" smtClean="0"/>
              <a:t> </a:t>
            </a:r>
            <a:r>
              <a:rPr lang="hr-HR" sz="2200" dirty="0"/>
              <a:t>su </a:t>
            </a:r>
            <a:r>
              <a:rPr lang="hr-HR" sz="2200" dirty="0" err="1"/>
              <a:t>označiteljske</a:t>
            </a:r>
            <a:r>
              <a:rPr lang="hr-HR" sz="2200" dirty="0"/>
              <a:t> jezike (</a:t>
            </a:r>
            <a:r>
              <a:rPr lang="it-IT" sz="2200" i="1" dirty="0" smtClean="0"/>
              <a:t>markup</a:t>
            </a:r>
            <a:r>
              <a:rPr lang="hr-HR" sz="2200" i="1" dirty="0" smtClean="0"/>
              <a:t> </a:t>
            </a:r>
            <a:r>
              <a:rPr lang="hr-HR" sz="2200" i="1" dirty="0" err="1" smtClean="0"/>
              <a:t>languages</a:t>
            </a:r>
            <a:r>
              <a:rPr lang="hr-HR" sz="2200" dirty="0" smtClean="0"/>
              <a:t>)</a:t>
            </a:r>
            <a:r>
              <a:rPr lang="it-IT" sz="2200" dirty="0" smtClean="0"/>
              <a:t> (</a:t>
            </a:r>
            <a:r>
              <a:rPr lang="hr-HR" sz="2200" dirty="0" err="1" smtClean="0"/>
              <a:t>t.j</a:t>
            </a:r>
            <a:r>
              <a:rPr lang="hr-HR" sz="2200" dirty="0" smtClean="0"/>
              <a:t>. naredbe pomiješane unutar testa</a:t>
            </a:r>
            <a:r>
              <a:rPr lang="it-IT" sz="2200" dirty="0" smtClean="0"/>
              <a:t>) </a:t>
            </a:r>
            <a:r>
              <a:rPr lang="hr-HR" sz="2200" dirty="0" smtClean="0"/>
              <a:t>kako bi osigurale naredbe za formatiranje  pri čemu je bilo moguće postići ograničenu interaktivnost.</a:t>
            </a:r>
          </a:p>
          <a:p>
            <a:r>
              <a:rPr lang="it-IT" sz="2200" dirty="0" smtClean="0"/>
              <a:t>“</a:t>
            </a:r>
            <a:r>
              <a:rPr lang="hr-HR" sz="2200" dirty="0" smtClean="0"/>
              <a:t>druga generacija</a:t>
            </a:r>
            <a:r>
              <a:rPr lang="it-IT" sz="2200" dirty="0" smtClean="0"/>
              <a:t>” </a:t>
            </a:r>
            <a:r>
              <a:rPr lang="hr-HR" sz="2200" dirty="0" smtClean="0"/>
              <a:t>obrađivača koristila je </a:t>
            </a:r>
            <a:r>
              <a:rPr lang="it-IT" sz="2200" dirty="0" smtClean="0"/>
              <a:t>WYSIWYG </a:t>
            </a:r>
            <a:r>
              <a:rPr lang="it-IT" sz="2200" dirty="0" err="1" smtClean="0"/>
              <a:t>paradigm</a:t>
            </a:r>
            <a:r>
              <a:rPr lang="hr-HR" sz="2200" dirty="0" smtClean="0"/>
              <a:t>u</a:t>
            </a:r>
            <a:r>
              <a:rPr lang="it-IT" sz="2200" dirty="0" smtClean="0"/>
              <a:t>: </a:t>
            </a:r>
            <a:r>
              <a:rPr lang="it-IT" sz="2200" i="1" dirty="0" err="1"/>
              <a:t>What</a:t>
            </a:r>
            <a:r>
              <a:rPr lang="it-IT" sz="2200" i="1" dirty="0"/>
              <a:t> </a:t>
            </a:r>
            <a:r>
              <a:rPr lang="it-IT" sz="2200" i="1" dirty="0" err="1"/>
              <a:t>You</a:t>
            </a:r>
            <a:r>
              <a:rPr lang="it-IT" sz="2200" i="1" dirty="0"/>
              <a:t> </a:t>
            </a:r>
            <a:r>
              <a:rPr lang="it-IT" sz="2200" i="1" dirty="0" err="1"/>
              <a:t>See</a:t>
            </a:r>
            <a:r>
              <a:rPr lang="it-IT" sz="2200" i="1" dirty="0"/>
              <a:t> </a:t>
            </a:r>
            <a:r>
              <a:rPr lang="it-IT" sz="2200" i="1" dirty="0" err="1"/>
              <a:t>Is</a:t>
            </a:r>
            <a:r>
              <a:rPr lang="it-IT" sz="2200" i="1" dirty="0"/>
              <a:t> </a:t>
            </a:r>
            <a:r>
              <a:rPr lang="it-IT" sz="2200" i="1" dirty="0" err="1"/>
              <a:t>What</a:t>
            </a:r>
            <a:r>
              <a:rPr lang="it-IT" sz="2200" i="1" dirty="0"/>
              <a:t> </a:t>
            </a:r>
            <a:r>
              <a:rPr lang="it-IT" sz="2200" i="1" dirty="0" err="1"/>
              <a:t>You</a:t>
            </a:r>
            <a:r>
              <a:rPr lang="it-IT" sz="2200" i="1" dirty="0"/>
              <a:t> </a:t>
            </a:r>
            <a:r>
              <a:rPr lang="it-IT" sz="2200" i="1" dirty="0" err="1"/>
              <a:t>Get</a:t>
            </a:r>
            <a:r>
              <a:rPr lang="it-IT" sz="2200" i="1" dirty="0"/>
              <a:t> </a:t>
            </a:r>
            <a:r>
              <a:rPr lang="hr-HR" sz="2200" dirty="0" smtClean="0"/>
              <a:t>– ono što vidiš, to dobiješ, pri čemu je interaktivnost postala snažnija te je omogućena preko zaslona i miša. </a:t>
            </a:r>
            <a:r>
              <a:rPr lang="it-IT" sz="2200" dirty="0" smtClean="0"/>
              <a:t> </a:t>
            </a:r>
            <a:endParaRPr lang="it-IT" sz="22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9419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hr-HR" smtClean="0"/>
              <a:t>Hiperveze (poveznice)</a:t>
            </a:r>
            <a:endParaRPr lang="it-IT" dirty="0" smtClean="0"/>
          </a:p>
        </p:txBody>
      </p:sp>
      <p:sp>
        <p:nvSpPr>
          <p:cNvPr id="32771" name="Segnaposto contenuto 2"/>
          <p:cNvSpPr>
            <a:spLocks noGrp="1"/>
          </p:cNvSpPr>
          <p:nvPr>
            <p:ph idx="1"/>
          </p:nvPr>
        </p:nvSpPr>
        <p:spPr>
          <a:xfrm>
            <a:off x="1455174" y="1447800"/>
            <a:ext cx="8831826" cy="4736690"/>
          </a:xfrm>
        </p:spPr>
        <p:txBody>
          <a:bodyPr>
            <a:normAutofit/>
          </a:bodyPr>
          <a:lstStyle/>
          <a:p>
            <a:r>
              <a:rPr lang="hr-HR" dirty="0"/>
              <a:t>p</a:t>
            </a:r>
            <a:r>
              <a:rPr lang="hr-HR" dirty="0" smtClean="0"/>
              <a:t>rva ideja predočena u 1960-ima – kao obilježje </a:t>
            </a:r>
            <a:r>
              <a:rPr lang="en-US" dirty="0" smtClean="0"/>
              <a:t> “</a:t>
            </a:r>
            <a:r>
              <a:rPr lang="hr-HR" dirty="0" smtClean="0"/>
              <a:t>pametnog</a:t>
            </a:r>
            <a:r>
              <a:rPr lang="en-US" dirty="0" smtClean="0"/>
              <a:t> editor</a:t>
            </a:r>
            <a:r>
              <a:rPr lang="hr-HR" dirty="0" smtClean="0"/>
              <a:t>a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hr-HR" sz="2000" dirty="0" smtClean="0"/>
              <a:t>Označavanjem dijela teksta bilo je moguće otvoriti drugi dokument </a:t>
            </a:r>
          </a:p>
          <a:p>
            <a:pPr lvl="1"/>
            <a:r>
              <a:rPr lang="hr-HR" sz="2000" dirty="0"/>
              <a:t>s</a:t>
            </a:r>
            <a:r>
              <a:rPr lang="hr-HR" sz="2000" dirty="0" smtClean="0"/>
              <a:t> pojavom zaslona i miša (1980.-e) hiperlink se ponovo javlja u </a:t>
            </a:r>
            <a:r>
              <a:rPr lang="en-US" dirty="0" smtClean="0"/>
              <a:t>“</a:t>
            </a:r>
            <a:r>
              <a:rPr lang="en-US" dirty="0"/>
              <a:t>3D </a:t>
            </a:r>
            <a:r>
              <a:rPr lang="en-US" dirty="0" smtClean="0"/>
              <a:t>do</a:t>
            </a:r>
            <a:r>
              <a:rPr lang="hr-HR" dirty="0" smtClean="0"/>
              <a:t>k</a:t>
            </a:r>
            <a:r>
              <a:rPr lang="en-US" dirty="0" err="1" smtClean="0"/>
              <a:t>ument</a:t>
            </a:r>
            <a:r>
              <a:rPr lang="hr-HR" dirty="0" smtClean="0"/>
              <a:t>ima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hr-HR" dirty="0"/>
              <a:t>s</a:t>
            </a:r>
            <a:r>
              <a:rPr lang="hr-HR" dirty="0" smtClean="0"/>
              <a:t> pojavom weba (ili „brzog Interneta”)</a:t>
            </a:r>
            <a:r>
              <a:rPr lang="en-US" dirty="0" smtClean="0"/>
              <a:t>, </a:t>
            </a:r>
            <a:r>
              <a:rPr lang="hr-HR" dirty="0" smtClean="0"/>
              <a:t>poveznice </a:t>
            </a:r>
            <a:r>
              <a:rPr lang="hr-HR" strike="dblStrike" dirty="0" smtClean="0"/>
              <a:t>prerasta</a:t>
            </a:r>
            <a:r>
              <a:rPr lang="hr-HR" dirty="0" smtClean="0"/>
              <a:t> postaju poznate kao </a:t>
            </a:r>
            <a:r>
              <a:rPr lang="en-US" dirty="0" smtClean="0"/>
              <a:t>“</a:t>
            </a:r>
            <a:r>
              <a:rPr lang="en-US" dirty="0"/>
              <a:t>web </a:t>
            </a:r>
            <a:r>
              <a:rPr lang="en-US" dirty="0" smtClean="0"/>
              <a:t>h</a:t>
            </a:r>
            <a:r>
              <a:rPr lang="hr-HR" dirty="0" err="1" smtClean="0"/>
              <a:t>iperveze</a:t>
            </a:r>
            <a:r>
              <a:rPr lang="en-US" dirty="0" smtClean="0"/>
              <a:t>”</a:t>
            </a:r>
            <a:r>
              <a:rPr lang="hr-HR" dirty="0" smtClean="0"/>
              <a:t> ili web poveznice.</a:t>
            </a:r>
            <a:endParaRPr lang="en-US" dirty="0"/>
          </a:p>
          <a:p>
            <a:pPr lvl="1"/>
            <a:r>
              <a:rPr lang="hr-HR" sz="2000" dirty="0" smtClean="0"/>
              <a:t>odabirom </a:t>
            </a:r>
            <a:r>
              <a:rPr lang="hr-HR" sz="2000" dirty="0"/>
              <a:t>dijela teksta bilo je moguće otvoriti drugi dokument </a:t>
            </a:r>
            <a:r>
              <a:rPr lang="hr-HR" sz="2000" dirty="0" smtClean="0"/>
              <a:t>na različitom računalu</a:t>
            </a:r>
            <a:endParaRPr lang="en-US" sz="2000" dirty="0"/>
          </a:p>
          <a:p>
            <a:pPr lvl="1"/>
            <a:r>
              <a:rPr lang="hr-HR" sz="2000" dirty="0"/>
              <a:t>p</a:t>
            </a:r>
            <a:r>
              <a:rPr lang="hr-HR" sz="2000" dirty="0" smtClean="0"/>
              <a:t>rvi koji je primijenio tu ideju bio je Tim </a:t>
            </a:r>
            <a:r>
              <a:rPr lang="en-US" sz="2000" dirty="0" smtClean="0"/>
              <a:t>Berners Lee</a:t>
            </a:r>
            <a:endParaRPr lang="en-US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6547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Poveznice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290785"/>
            <a:ext cx="5688632" cy="4942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8529" y="2695077"/>
            <a:ext cx="28906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Poveznica (link) se sastoji od dva dijela</a:t>
            </a:r>
            <a:r>
              <a:rPr lang="en-US" dirty="0" smtClean="0"/>
              <a:t>: </a:t>
            </a:r>
            <a:endParaRPr lang="en-US" dirty="0"/>
          </a:p>
          <a:p>
            <a:r>
              <a:rPr lang="hr-HR" dirty="0" smtClean="0"/>
              <a:t>vidljivog teksta i poveznice na izvor</a:t>
            </a:r>
            <a:r>
              <a:rPr lang="en-US" dirty="0" smtClean="0"/>
              <a:t> (</a:t>
            </a:r>
            <a:r>
              <a:rPr lang="hr-HR" dirty="0" smtClean="0"/>
              <a:t>uobičajeno, mrežno mjesto</a:t>
            </a:r>
            <a:r>
              <a:rPr lang="en-US" dirty="0" smtClean="0"/>
              <a:t>) </a:t>
            </a:r>
            <a:r>
              <a:rPr lang="hr-HR" dirty="0" smtClean="0"/>
              <a:t>koje se može pogledati ili koje se otvara u pregledniku nakon što se pritisne oznaka na vidljivom tekstu.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5467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8721"/>
          </a:xfrm>
        </p:spPr>
        <p:txBody>
          <a:bodyPr/>
          <a:lstStyle/>
          <a:p>
            <a:r>
              <a:rPr lang="hr-HR" smtClean="0"/>
              <a:t>Preglednici </a:t>
            </a:r>
            <a:r>
              <a:rPr lang="hr-HR" dirty="0" smtClean="0"/>
              <a:t>(browseri)</a:t>
            </a:r>
            <a:endParaRPr lang="it-IT" dirty="0" smtClean="0"/>
          </a:p>
        </p:txBody>
      </p:sp>
      <p:sp>
        <p:nvSpPr>
          <p:cNvPr id="33795" name="Segnaposto contenuto 2"/>
          <p:cNvSpPr>
            <a:spLocks noGrp="1"/>
          </p:cNvSpPr>
          <p:nvPr>
            <p:ph idx="1"/>
          </p:nvPr>
        </p:nvSpPr>
        <p:spPr>
          <a:xfrm>
            <a:off x="963561" y="1641988"/>
            <a:ext cx="9323439" cy="4404852"/>
          </a:xfrm>
        </p:spPr>
        <p:txBody>
          <a:bodyPr>
            <a:normAutofit/>
          </a:bodyPr>
          <a:lstStyle/>
          <a:p>
            <a:r>
              <a:rPr lang="hr-HR" sz="2200" dirty="0"/>
              <a:t>s</a:t>
            </a:r>
            <a:r>
              <a:rPr lang="hr-HR" sz="2200" dirty="0" smtClean="0"/>
              <a:t> pojavom hiperveza izrasta problem pravilnog prikaza mrežne stranice koja se generira na drugom računalu, vjerojatno putem različitog </a:t>
            </a:r>
            <a:r>
              <a:rPr lang="en-US" sz="2200" dirty="0" smtClean="0"/>
              <a:t>(WYSIWYG) editor</a:t>
            </a:r>
            <a:r>
              <a:rPr lang="hr-HR" sz="2200" dirty="0"/>
              <a:t>a</a:t>
            </a:r>
            <a:endParaRPr lang="en-US" sz="2200" dirty="0"/>
          </a:p>
          <a:p>
            <a:r>
              <a:rPr lang="hr-HR" sz="2200" dirty="0" smtClean="0"/>
              <a:t>rješenje je pronađeno u </a:t>
            </a:r>
            <a:r>
              <a:rPr lang="en-US" sz="2200" dirty="0" smtClean="0"/>
              <a:t>HTML</a:t>
            </a:r>
            <a:r>
              <a:rPr lang="hr-HR" sz="2200" dirty="0" smtClean="0"/>
              <a:t>-u</a:t>
            </a:r>
            <a:r>
              <a:rPr lang="en-US" sz="2200" dirty="0" smtClean="0"/>
              <a:t> </a:t>
            </a:r>
            <a:r>
              <a:rPr lang="en-US" sz="2200" dirty="0"/>
              <a:t>(Hyper Text Markup Language), </a:t>
            </a:r>
            <a:r>
              <a:rPr lang="hr-HR" sz="2200" dirty="0" smtClean="0"/>
              <a:t>tj. </a:t>
            </a:r>
            <a:r>
              <a:rPr lang="en-US" sz="2200" dirty="0" smtClean="0"/>
              <a:t>standard</a:t>
            </a:r>
            <a:r>
              <a:rPr lang="hr-HR" sz="2200" dirty="0" err="1" smtClean="0"/>
              <a:t>nom</a:t>
            </a:r>
            <a:r>
              <a:rPr lang="en-US" sz="2200" dirty="0" smtClean="0"/>
              <a:t> </a:t>
            </a:r>
            <a:r>
              <a:rPr lang="hr-HR" sz="2200" dirty="0" err="1" smtClean="0"/>
              <a:t>označiteljskom</a:t>
            </a:r>
            <a:r>
              <a:rPr lang="hr-HR" sz="2200" dirty="0" smtClean="0"/>
              <a:t> jeziku</a:t>
            </a:r>
            <a:r>
              <a:rPr lang="hr-HR" sz="2200" dirty="0"/>
              <a:t> </a:t>
            </a:r>
            <a:r>
              <a:rPr lang="hr-HR" sz="2200" dirty="0" smtClean="0"/>
              <a:t>i njegovom implementacijom u pametnim preglednicima</a:t>
            </a:r>
            <a:r>
              <a:rPr lang="en-US" sz="2200" dirty="0" smtClean="0"/>
              <a:t> (browser</a:t>
            </a:r>
            <a:r>
              <a:rPr lang="en-US" sz="2200" dirty="0"/>
              <a:t>) </a:t>
            </a:r>
            <a:r>
              <a:rPr lang="hr-HR" sz="2200" dirty="0" smtClean="0"/>
              <a:t>koji su bili kadri korektno predstaviti stranice oblikovane s </a:t>
            </a:r>
            <a:r>
              <a:rPr lang="en-US" sz="2200" dirty="0" smtClean="0"/>
              <a:t>HTML</a:t>
            </a:r>
            <a:r>
              <a:rPr lang="hr-HR" sz="2200" dirty="0" smtClean="0"/>
              <a:t>-om</a:t>
            </a:r>
            <a:r>
              <a:rPr lang="en-US" sz="2200" dirty="0" smtClean="0"/>
              <a:t>, </a:t>
            </a:r>
            <a:r>
              <a:rPr lang="hr-HR" sz="2200" dirty="0" smtClean="0"/>
              <a:t>bez obzira na to odakle dolaze	</a:t>
            </a:r>
            <a:endParaRPr lang="en-US" sz="2200" dirty="0"/>
          </a:p>
          <a:p>
            <a:r>
              <a:rPr lang="hr-HR" sz="2200" dirty="0" smtClean="0"/>
              <a:t>osim toga, pojavio se i </a:t>
            </a:r>
            <a:r>
              <a:rPr lang="en-US" sz="2200" dirty="0" smtClean="0"/>
              <a:t>HTTP </a:t>
            </a:r>
            <a:r>
              <a:rPr lang="en-US" sz="2200" dirty="0"/>
              <a:t>(Hyper Text Transfer Protocol) </a:t>
            </a:r>
            <a:r>
              <a:rPr lang="hr-HR" sz="2200" dirty="0" smtClean="0"/>
              <a:t>koji je omogućavao komunikaciju između </a:t>
            </a:r>
            <a:r>
              <a:rPr lang="en-US" sz="2200" dirty="0" smtClean="0"/>
              <a:t>“browser</a:t>
            </a:r>
            <a:r>
              <a:rPr lang="hr-HR" sz="2200" dirty="0" smtClean="0"/>
              <a:t>a</a:t>
            </a:r>
            <a:r>
              <a:rPr lang="en-US" sz="2200" dirty="0" smtClean="0"/>
              <a:t>”</a:t>
            </a:r>
            <a:r>
              <a:rPr lang="hr-HR" sz="2200" dirty="0" smtClean="0"/>
              <a:t> – preglednika koji je potraživao određenu stranicu – i poslužitelja koji je osiguravao pristup istoj.</a:t>
            </a:r>
            <a:endParaRPr lang="en-US" sz="22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dirty="0" smtClean="0"/>
              <a:t>Vittore </a:t>
            </a:r>
            <a:r>
              <a:rPr lang="it-IT" altLang="en-US" dirty="0" err="1" smtClean="0"/>
              <a:t>Casaros</a:t>
            </a:r>
            <a:r>
              <a:rPr lang="hr-HR" altLang="en-US" dirty="0" smtClean="0"/>
              <a:t>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1299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</a:t>
            </a:r>
            <a:r>
              <a:rPr lang="hr-HR" smtClean="0"/>
              <a:t>rhitektura </a:t>
            </a:r>
            <a:r>
              <a:rPr lang="it-IT" dirty="0" smtClean="0"/>
              <a:t>Web</a:t>
            </a:r>
            <a:r>
              <a:rPr lang="hr-HR" dirty="0" smtClean="0"/>
              <a:t>a</a:t>
            </a:r>
            <a:endParaRPr lang="it-IT" dirty="0"/>
          </a:p>
        </p:txBody>
      </p:sp>
      <p:pic>
        <p:nvPicPr>
          <p:cNvPr id="359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024" y="1484785"/>
            <a:ext cx="836453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Vertical Scroll 7"/>
          <p:cNvSpPr/>
          <p:nvPr/>
        </p:nvSpPr>
        <p:spPr bwMode="auto">
          <a:xfrm>
            <a:off x="1190172" y="4368073"/>
            <a:ext cx="1714578" cy="1733252"/>
          </a:xfrm>
          <a:prstGeom prst="verticalScroll">
            <a:avLst>
              <a:gd name="adj" fmla="val 13602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400"/>
              <a:t>Prijenos </a:t>
            </a:r>
            <a:r>
              <a:rPr lang="it-IT" sz="1400"/>
              <a:t>HTML </a:t>
            </a:r>
            <a:r>
              <a:rPr lang="hr-HR" sz="1400"/>
              <a:t>stranica</a:t>
            </a:r>
            <a:r>
              <a:rPr lang="it-IT" sz="1400"/>
              <a:t> </a:t>
            </a:r>
            <a:r>
              <a:rPr lang="hr-HR" sz="1400"/>
              <a:t>između servera i </a:t>
            </a:r>
            <a:r>
              <a:rPr lang="hr-HR" sz="1400" smtClean="0"/>
              <a:t>preglednika</a:t>
            </a:r>
            <a:endParaRPr lang="it-IT" sz="140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2685143" y="4403201"/>
            <a:ext cx="1781018" cy="53165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9" name="Rounded Rectangular Callout 8"/>
          <p:cNvSpPr/>
          <p:nvPr/>
        </p:nvSpPr>
        <p:spPr bwMode="auto">
          <a:xfrm>
            <a:off x="2997258" y="5990733"/>
            <a:ext cx="1162262" cy="404661"/>
          </a:xfrm>
          <a:prstGeom prst="wedgeRoundRectCallout">
            <a:avLst>
              <a:gd name="adj1" fmla="val 69386"/>
              <a:gd name="adj2" fmla="val -336151"/>
              <a:gd name="adj3" fmla="val 16667"/>
            </a:avLst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</a:rPr>
              <a:t>Physical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</a:rPr>
              <a:t>connection</a:t>
            </a:r>
            <a:endParaRPr kumimoji="1" lang="en-US" sz="1400" dirty="0">
              <a:latin typeface="Arial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8219863" y="5948675"/>
            <a:ext cx="1162262" cy="404661"/>
          </a:xfrm>
          <a:prstGeom prst="wedgeRoundRectCallout">
            <a:avLst>
              <a:gd name="adj1" fmla="val -126260"/>
              <a:gd name="adj2" fmla="val -392208"/>
              <a:gd name="adj3" fmla="val 16667"/>
            </a:avLst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</a:rPr>
              <a:t>Logical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</a:rPr>
              <a:t>connection</a:t>
            </a:r>
            <a:endParaRPr kumimoji="1" lang="en-US" sz="1400" dirty="0">
              <a:latin typeface="Arial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5386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013" y="1651819"/>
            <a:ext cx="8880987" cy="4834706"/>
          </a:xfrm>
        </p:spPr>
        <p:txBody>
          <a:bodyPr/>
          <a:lstStyle/>
          <a:p>
            <a:endParaRPr lang="en-US" sz="1400" dirty="0"/>
          </a:p>
          <a:p>
            <a:r>
              <a:rPr lang="en-US" dirty="0" smtClean="0"/>
              <a:t>Internet </a:t>
            </a:r>
            <a:r>
              <a:rPr lang="hr-HR" dirty="0"/>
              <a:t>i</a:t>
            </a:r>
            <a:r>
              <a:rPr lang="en-US" dirty="0" smtClean="0"/>
              <a:t> Web</a:t>
            </a:r>
          </a:p>
          <a:p>
            <a:r>
              <a:rPr lang="en-US" dirty="0" err="1" smtClean="0"/>
              <a:t>Semanti</a:t>
            </a:r>
            <a:r>
              <a:rPr lang="hr-HR" dirty="0" err="1" smtClean="0"/>
              <a:t>čki</a:t>
            </a:r>
            <a:r>
              <a:rPr lang="en-US" dirty="0" smtClean="0"/>
              <a:t> Web</a:t>
            </a:r>
          </a:p>
          <a:p>
            <a:r>
              <a:rPr lang="en-US" dirty="0" smtClean="0"/>
              <a:t>RDF </a:t>
            </a:r>
            <a:r>
              <a:rPr lang="hr-HR" dirty="0"/>
              <a:t>(</a:t>
            </a:r>
            <a:r>
              <a:rPr lang="en-US" dirty="0" smtClean="0"/>
              <a:t>Resource Description Framework</a:t>
            </a:r>
            <a:r>
              <a:rPr lang="hr-HR" dirty="0" smtClean="0"/>
              <a:t>) – Okvir za opis izvora podataka</a:t>
            </a:r>
            <a:r>
              <a:rPr lang="en-US" dirty="0" smtClean="0"/>
              <a:t> </a:t>
            </a:r>
          </a:p>
          <a:p>
            <a:r>
              <a:rPr lang="en-US" dirty="0" smtClean="0"/>
              <a:t>RDF </a:t>
            </a:r>
            <a:r>
              <a:rPr lang="hr-HR" dirty="0"/>
              <a:t>s</a:t>
            </a:r>
            <a:r>
              <a:rPr lang="en-US" dirty="0" err="1" smtClean="0"/>
              <a:t>hema</a:t>
            </a:r>
            <a:endParaRPr lang="en-US" dirty="0" smtClean="0"/>
          </a:p>
          <a:p>
            <a:r>
              <a:rPr lang="en-US" dirty="0" smtClean="0"/>
              <a:t>LOD </a:t>
            </a:r>
            <a:r>
              <a:rPr lang="hr-HR" dirty="0"/>
              <a:t>(</a:t>
            </a:r>
            <a:r>
              <a:rPr lang="en-US" dirty="0" smtClean="0"/>
              <a:t>Linked Open Da</a:t>
            </a:r>
            <a:r>
              <a:rPr lang="hr-HR" dirty="0" smtClean="0"/>
              <a:t>t</a:t>
            </a:r>
            <a:r>
              <a:rPr lang="en-US" dirty="0" smtClean="0"/>
              <a:t>a</a:t>
            </a:r>
            <a:r>
              <a:rPr lang="hr-HR" dirty="0" smtClean="0"/>
              <a:t>) – povezani otvoreni podaci</a:t>
            </a:r>
            <a:endParaRPr lang="en-US" dirty="0" smtClean="0"/>
          </a:p>
          <a:p>
            <a:r>
              <a:rPr lang="hr-HR" dirty="0" smtClean="0"/>
              <a:t>Kako publicirati knjižnične </a:t>
            </a:r>
            <a:r>
              <a:rPr lang="en-US" dirty="0" smtClean="0"/>
              <a:t>LOD</a:t>
            </a:r>
            <a:r>
              <a:rPr lang="hr-HR" dirty="0" smtClean="0"/>
              <a:t>-ove?</a:t>
            </a:r>
            <a:endParaRPr lang="en-US" dirty="0" smtClean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5950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0780"/>
          </a:xfrm>
        </p:spPr>
        <p:txBody>
          <a:bodyPr/>
          <a:lstStyle/>
          <a:p>
            <a:r>
              <a:rPr lang="hr-HR" dirty="0"/>
              <a:t>E</a:t>
            </a:r>
            <a:r>
              <a:rPr lang="en-US" smtClean="0"/>
              <a:t>volu</a:t>
            </a:r>
            <a:r>
              <a:rPr lang="hr-HR" dirty="0" err="1" smtClean="0"/>
              <a:t>cija</a:t>
            </a:r>
            <a:r>
              <a:rPr lang="en-US" dirty="0" smtClean="0"/>
              <a:t> Web</a:t>
            </a:r>
            <a:r>
              <a:rPr lang="hr-HR" dirty="0" smtClean="0"/>
              <a:t>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71484"/>
            <a:ext cx="8946541" cy="444418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Web 1.0 (</a:t>
            </a:r>
            <a:r>
              <a:rPr lang="en-US" sz="2400" dirty="0" smtClean="0"/>
              <a:t>1993</a:t>
            </a:r>
            <a:r>
              <a:rPr lang="hr-HR" sz="2400" dirty="0" smtClean="0"/>
              <a:t>.</a:t>
            </a:r>
            <a:r>
              <a:rPr lang="en-US" sz="2400" dirty="0" smtClean="0"/>
              <a:t>-2003</a:t>
            </a:r>
            <a:r>
              <a:rPr lang="hr-HR" sz="2400" dirty="0" smtClean="0"/>
              <a:t>.</a:t>
            </a:r>
            <a:r>
              <a:rPr lang="en-US" sz="2400" dirty="0" smtClean="0"/>
              <a:t>/4</a:t>
            </a:r>
            <a:r>
              <a:rPr lang="hr-HR" sz="2400" dirty="0" smtClean="0"/>
              <a:t>.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200" dirty="0"/>
              <a:t>Web </a:t>
            </a:r>
            <a:r>
              <a:rPr lang="hr-HR" sz="2200" dirty="0" smtClean="0"/>
              <a:t>je novi medij za objavljivanje </a:t>
            </a:r>
            <a:endParaRPr lang="en-US" sz="2200" dirty="0"/>
          </a:p>
          <a:p>
            <a:pPr lvl="1"/>
            <a:r>
              <a:rPr lang="hr-HR" sz="2200" dirty="0"/>
              <a:t>k</a:t>
            </a:r>
            <a:r>
              <a:rPr lang="hr-HR" sz="2200" dirty="0" smtClean="0"/>
              <a:t>orisnici </a:t>
            </a:r>
            <a:r>
              <a:rPr lang="en-US" sz="2200" dirty="0" smtClean="0"/>
              <a:t>(</a:t>
            </a:r>
            <a:r>
              <a:rPr lang="hr-HR" sz="2200" dirty="0" smtClean="0"/>
              <a:t>ljudi</a:t>
            </a:r>
            <a:r>
              <a:rPr lang="en-US" sz="2200" dirty="0" smtClean="0"/>
              <a:t>) </a:t>
            </a:r>
            <a:r>
              <a:rPr lang="hr-HR" sz="2200" dirty="0" smtClean="0"/>
              <a:t>mogu samo čitati</a:t>
            </a:r>
            <a:endParaRPr lang="en-US" sz="2200" dirty="0"/>
          </a:p>
          <a:p>
            <a:r>
              <a:rPr lang="en-US" sz="2400" dirty="0"/>
              <a:t>Web 2.0 (</a:t>
            </a:r>
            <a:r>
              <a:rPr lang="en-US" sz="2400" dirty="0" smtClean="0"/>
              <a:t>2003</a:t>
            </a:r>
            <a:r>
              <a:rPr lang="hr-HR" sz="2400" dirty="0" smtClean="0"/>
              <a:t>.</a:t>
            </a:r>
            <a:r>
              <a:rPr lang="en-US" sz="2400" dirty="0" smtClean="0"/>
              <a:t>/4</a:t>
            </a:r>
            <a:r>
              <a:rPr lang="hr-HR" sz="2400" dirty="0" smtClean="0"/>
              <a:t>.</a:t>
            </a:r>
            <a:r>
              <a:rPr lang="hr-HR" sz="2400" dirty="0"/>
              <a:t> </a:t>
            </a:r>
            <a:r>
              <a:rPr lang="hr-HR" sz="2400" dirty="0" smtClean="0"/>
              <a:t>→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200" dirty="0"/>
              <a:t>Web </a:t>
            </a:r>
            <a:r>
              <a:rPr lang="hr-HR" sz="2200" dirty="0" smtClean="0"/>
              <a:t>je društveni medij</a:t>
            </a:r>
            <a:endParaRPr lang="en-US" sz="2200" dirty="0"/>
          </a:p>
          <a:p>
            <a:pPr lvl="1"/>
            <a:r>
              <a:rPr lang="hr-HR" sz="2200" dirty="0"/>
              <a:t>korisnici </a:t>
            </a:r>
            <a:r>
              <a:rPr lang="en-US" sz="2200" dirty="0" smtClean="0"/>
              <a:t>(</a:t>
            </a:r>
            <a:r>
              <a:rPr lang="hr-HR" sz="2200" dirty="0" smtClean="0"/>
              <a:t>ljudi</a:t>
            </a:r>
            <a:r>
              <a:rPr lang="en-US" sz="2200" dirty="0" smtClean="0"/>
              <a:t>) </a:t>
            </a:r>
            <a:r>
              <a:rPr lang="hr-HR" sz="2200" dirty="0" smtClean="0"/>
              <a:t>mogu objavljivati i međusobno se povezivati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(</a:t>
            </a:r>
            <a:r>
              <a:rPr lang="hr-HR" sz="2200" dirty="0" smtClean="0"/>
              <a:t>na primjer,</a:t>
            </a:r>
            <a:r>
              <a:rPr lang="en-US" sz="2200" dirty="0" smtClean="0"/>
              <a:t> </a:t>
            </a:r>
            <a:r>
              <a:rPr lang="en-US" sz="2200" dirty="0" err="1"/>
              <a:t>Youtube</a:t>
            </a:r>
            <a:r>
              <a:rPr lang="en-US" sz="2200" dirty="0"/>
              <a:t>, Wiki, Flickr, </a:t>
            </a:r>
            <a:r>
              <a:rPr lang="en-US" sz="2200" dirty="0" smtClean="0"/>
              <a:t>Facebook)</a:t>
            </a:r>
            <a:endParaRPr lang="en-US" sz="2200" dirty="0"/>
          </a:p>
          <a:p>
            <a:r>
              <a:rPr lang="en-US" sz="2400" dirty="0"/>
              <a:t>Web 3.0 (</a:t>
            </a:r>
            <a:r>
              <a:rPr lang="en-US" sz="2400" dirty="0" smtClean="0"/>
              <a:t>2010</a:t>
            </a:r>
            <a:r>
              <a:rPr lang="hr-HR" sz="2400" dirty="0" smtClean="0"/>
              <a:t>.</a:t>
            </a:r>
            <a:r>
              <a:rPr lang="en-US" sz="2400" dirty="0" smtClean="0"/>
              <a:t>/1</a:t>
            </a:r>
            <a:r>
              <a:rPr lang="hr-HR" sz="2400" dirty="0"/>
              <a:t>. </a:t>
            </a:r>
            <a:r>
              <a:rPr lang="hr-HR" sz="2400" dirty="0" smtClean="0"/>
              <a:t>→)</a:t>
            </a:r>
            <a:r>
              <a:rPr lang="en-US" sz="2400" dirty="0" smtClean="0"/>
              <a:t>, </a:t>
            </a:r>
            <a:r>
              <a:rPr lang="hr-HR" sz="2400" dirty="0" smtClean="0"/>
              <a:t>naziva se i </a:t>
            </a:r>
            <a:r>
              <a:rPr lang="en-US" sz="2400" dirty="0" err="1" smtClean="0"/>
              <a:t>IoT</a:t>
            </a:r>
            <a:r>
              <a:rPr lang="en-US" sz="2400" dirty="0" smtClean="0"/>
              <a:t> </a:t>
            </a:r>
            <a:r>
              <a:rPr lang="en-US" sz="2400" dirty="0"/>
              <a:t>- Internet of </a:t>
            </a:r>
            <a:r>
              <a:rPr lang="en-US" sz="2400" dirty="0" smtClean="0"/>
              <a:t>Things</a:t>
            </a:r>
            <a:r>
              <a:rPr lang="hr-HR" sz="2400" dirty="0" smtClean="0"/>
              <a:t> (Internet stvari)</a:t>
            </a:r>
            <a:endParaRPr lang="en-US" sz="2400" dirty="0"/>
          </a:p>
          <a:p>
            <a:pPr lvl="1"/>
            <a:r>
              <a:rPr lang="hr-HR" sz="2200" dirty="0"/>
              <a:t>k</a:t>
            </a:r>
            <a:r>
              <a:rPr lang="hr-HR" sz="2200" dirty="0" smtClean="0"/>
              <a:t>orisnici </a:t>
            </a:r>
            <a:r>
              <a:rPr lang="en-US" sz="2200" dirty="0" smtClean="0"/>
              <a:t>Web</a:t>
            </a:r>
            <a:r>
              <a:rPr lang="hr-HR" sz="2200" dirty="0" smtClean="0"/>
              <a:t>-a su </a:t>
            </a:r>
            <a:r>
              <a:rPr lang="en-US" sz="2200" dirty="0" smtClean="0"/>
              <a:t>“program</a:t>
            </a:r>
            <a:r>
              <a:rPr lang="hr-HR" sz="2200" dirty="0" smtClean="0"/>
              <a:t>i</a:t>
            </a:r>
            <a:r>
              <a:rPr lang="en-US" sz="2200" dirty="0" smtClean="0"/>
              <a:t>” </a:t>
            </a:r>
            <a:r>
              <a:rPr lang="hr-HR" sz="2200" dirty="0" smtClean="0"/>
              <a:t>koji provode interakciju</a:t>
            </a:r>
            <a:endParaRPr lang="en-US" sz="2200" dirty="0"/>
          </a:p>
          <a:p>
            <a:pPr lvl="1"/>
            <a:r>
              <a:rPr lang="hr-HR" sz="2200" dirty="0" smtClean="0"/>
              <a:t>korisnici </a:t>
            </a:r>
            <a:r>
              <a:rPr lang="en-US" sz="2200" dirty="0"/>
              <a:t>Web</a:t>
            </a:r>
            <a:r>
              <a:rPr lang="hr-HR" sz="2200" dirty="0"/>
              <a:t>-a su</a:t>
            </a:r>
            <a:r>
              <a:rPr lang="en-US" sz="2200" dirty="0" smtClean="0"/>
              <a:t>“</a:t>
            </a:r>
            <a:r>
              <a:rPr lang="hr-HR" sz="2200" dirty="0" smtClean="0"/>
              <a:t>stvari</a:t>
            </a:r>
            <a:r>
              <a:rPr lang="en-US" sz="2200" dirty="0" smtClean="0"/>
              <a:t>”, </a:t>
            </a:r>
            <a:r>
              <a:rPr lang="hr-HR" sz="2200" dirty="0" smtClean="0"/>
              <a:t>čiji se programi povezuju s drugim „stvarima”</a:t>
            </a:r>
            <a:endParaRPr lang="en-US" sz="2200" dirty="0"/>
          </a:p>
          <a:p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6366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</a:t>
            </a:r>
            <a:r>
              <a:rPr lang="en-US" smtClean="0"/>
              <a:t>volu</a:t>
            </a:r>
            <a:r>
              <a:rPr lang="hr-HR" err="1" smtClean="0"/>
              <a:t>cija</a:t>
            </a:r>
            <a:r>
              <a:rPr lang="hr-HR" smtClean="0"/>
              <a:t> informacija </a:t>
            </a:r>
            <a:r>
              <a:rPr lang="hr-HR" dirty="0" smtClean="0"/>
              <a:t>na </a:t>
            </a:r>
            <a:r>
              <a:rPr lang="en-US" dirty="0" smtClean="0"/>
              <a:t>Web</a:t>
            </a:r>
            <a:r>
              <a:rPr lang="hr-HR" dirty="0" smtClean="0"/>
              <a:t>-u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1652"/>
            <a:ext cx="8946541" cy="45867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World </a:t>
            </a:r>
            <a:r>
              <a:rPr lang="en-US" sz="2400" dirty="0"/>
              <a:t>Wide Web </a:t>
            </a:r>
            <a:r>
              <a:rPr lang="hr-HR" sz="2400" dirty="0" smtClean="0"/>
              <a:t>se naziva ‘mrežom’ jer se informacije mogu vidjeti kao grafovi mrežnih mjesta povezanih hipervezama.</a:t>
            </a:r>
            <a:endParaRPr lang="en-US" sz="2400" dirty="0"/>
          </a:p>
          <a:p>
            <a:r>
              <a:rPr lang="hr-HR" sz="2400" dirty="0" smtClean="0"/>
              <a:t>hiperveze su</a:t>
            </a:r>
            <a:r>
              <a:rPr lang="en-US" sz="2400" dirty="0" smtClean="0"/>
              <a:t> </a:t>
            </a:r>
            <a:r>
              <a:rPr lang="en-US" sz="2400" dirty="0"/>
              <a:t>“</a:t>
            </a:r>
            <a:r>
              <a:rPr lang="en-US" sz="2400" dirty="0" smtClean="0"/>
              <a:t>anon</a:t>
            </a:r>
            <a:r>
              <a:rPr lang="hr-HR" sz="2400" dirty="0" err="1" smtClean="0"/>
              <a:t>imne</a:t>
            </a:r>
            <a:r>
              <a:rPr lang="en-US" sz="2400" dirty="0" smtClean="0"/>
              <a:t>”, </a:t>
            </a:r>
            <a:r>
              <a:rPr lang="hr-HR" sz="2400" dirty="0" smtClean="0"/>
              <a:t>odnosno one ne kazuju što je na drugoj strani; osoba koja čita riječi povezane hipervezama može razumjeti što se na drugoj strani hiperveze nalazi.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hr-HR" sz="2400" dirty="0" smtClean="0"/>
              <a:t>u</a:t>
            </a:r>
            <a:r>
              <a:rPr lang="en-US" sz="2400" dirty="0" smtClean="0"/>
              <a:t> Web</a:t>
            </a:r>
            <a:r>
              <a:rPr lang="hr-HR" sz="2400" dirty="0" smtClean="0"/>
              <a:t>u povezanih</a:t>
            </a:r>
            <a:r>
              <a:rPr lang="en-US" sz="2400" dirty="0" smtClean="0"/>
              <a:t>(</a:t>
            </a:r>
            <a:r>
              <a:rPr lang="hr-HR" sz="2400" dirty="0" smtClean="0"/>
              <a:t>otvorenih</a:t>
            </a:r>
            <a:r>
              <a:rPr lang="en-US" sz="2400" dirty="0" smtClean="0"/>
              <a:t>) </a:t>
            </a:r>
            <a:r>
              <a:rPr lang="hr-HR" sz="2400" dirty="0" smtClean="0"/>
              <a:t>podataka hiperveze imaju </a:t>
            </a:r>
            <a:r>
              <a:rPr lang="en-US" sz="2400" dirty="0" smtClean="0"/>
              <a:t>“</a:t>
            </a:r>
            <a:r>
              <a:rPr lang="hr-HR" sz="2400" dirty="0" smtClean="0"/>
              <a:t>vrstu”</a:t>
            </a:r>
            <a:r>
              <a:rPr lang="en-US" sz="2400" dirty="0" smtClean="0"/>
              <a:t>, </a:t>
            </a:r>
            <a:r>
              <a:rPr lang="hr-HR" sz="2400" dirty="0" smtClean="0"/>
              <a:t>što </a:t>
            </a:r>
            <a:r>
              <a:rPr lang="en-US" sz="2400" dirty="0" smtClean="0"/>
              <a:t>(</a:t>
            </a:r>
            <a:r>
              <a:rPr lang="hr-HR" sz="2400" dirty="0" smtClean="0"/>
              <a:t>u odgovarajućem rječniku</a:t>
            </a:r>
            <a:r>
              <a:rPr lang="en-US" sz="2400" dirty="0" smtClean="0"/>
              <a:t>) </a:t>
            </a:r>
            <a:r>
              <a:rPr lang="hr-HR" sz="2400" dirty="0" smtClean="0"/>
              <a:t>osigurava određenu indikaciju </a:t>
            </a:r>
            <a:r>
              <a:rPr lang="en-US" sz="2400" dirty="0" smtClean="0"/>
              <a:t>(</a:t>
            </a:r>
            <a:r>
              <a:rPr lang="hr-HR" sz="2400" dirty="0" smtClean="0"/>
              <a:t>o osobi ili programu</a:t>
            </a:r>
            <a:r>
              <a:rPr lang="en-US" sz="2400" dirty="0" smtClean="0"/>
              <a:t>)</a:t>
            </a:r>
            <a:r>
              <a:rPr lang="hr-HR" sz="2400" dirty="0" smtClean="0"/>
              <a:t> odnosno</a:t>
            </a:r>
            <a:r>
              <a:rPr lang="en-US" sz="2400" dirty="0" smtClean="0"/>
              <a:t> </a:t>
            </a:r>
            <a:r>
              <a:rPr lang="hr-HR" sz="2400" dirty="0" smtClean="0"/>
              <a:t>o onome što se može očekivati na drugom kraju veze.</a:t>
            </a:r>
            <a:endParaRPr lang="en-US" dirty="0" smtClean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9147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World Wide Web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07048"/>
            <a:ext cx="5791200" cy="4405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5343" y="5939989"/>
            <a:ext cx="849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linkClick r:id="rId3"/>
              </a:rPr>
              <a:t>Leonardo da Vinci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painted “</a:t>
            </a:r>
            <a:r>
              <a:rPr lang="en-US" dirty="0">
                <a:hlinkClick r:id="rId4"/>
              </a:rPr>
              <a:t>Monna Lisa</a:t>
            </a:r>
            <a:r>
              <a:rPr lang="en-US" dirty="0"/>
              <a:t>”, in Italian called “</a:t>
            </a:r>
            <a:r>
              <a:rPr lang="en-US" dirty="0">
                <a:hlinkClick r:id="rId5"/>
              </a:rPr>
              <a:t>La </a:t>
            </a:r>
            <a:r>
              <a:rPr lang="en-US" dirty="0" err="1">
                <a:hlinkClick r:id="rId5"/>
              </a:rPr>
              <a:t>Gioconda</a:t>
            </a:r>
            <a:r>
              <a:rPr lang="en-US" dirty="0"/>
              <a:t>”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6590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</a:t>
            </a:r>
            <a:r>
              <a:rPr lang="hr-HR" dirty="0" smtClean="0"/>
              <a:t>povezanih podataka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62" y="1340768"/>
            <a:ext cx="7985787" cy="4794561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61693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Semanti</a:t>
            </a:r>
            <a:r>
              <a:rPr lang="hr-HR" dirty="0" err="1" smtClean="0"/>
              <a:t>čki</a:t>
            </a:r>
            <a:r>
              <a:rPr lang="hr-HR" dirty="0" smtClean="0"/>
              <a:t> web – shema 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325" y="1472006"/>
            <a:ext cx="7875726" cy="4852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37104" y="600660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Marja-Riitta Koivunen and Eric Miller w3.org </a:t>
            </a:r>
            <a:endParaRPr lang="it-IT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Casarosa, 2018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6356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0157"/>
          </a:xfrm>
        </p:spPr>
        <p:txBody>
          <a:bodyPr/>
          <a:lstStyle/>
          <a:p>
            <a:r>
              <a:rPr lang="it-IT" dirty="0" err="1" smtClean="0"/>
              <a:t>Semanti</a:t>
            </a:r>
            <a:r>
              <a:rPr lang="hr-HR" dirty="0" err="1" smtClean="0"/>
              <a:t>čki</a:t>
            </a:r>
            <a:r>
              <a:rPr lang="it-IT" dirty="0" smtClean="0"/>
              <a:t> Web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716" y="1412875"/>
            <a:ext cx="9488780" cy="4895850"/>
          </a:xfrm>
        </p:spPr>
        <p:txBody>
          <a:bodyPr>
            <a:normAutofit/>
          </a:bodyPr>
          <a:lstStyle/>
          <a:p>
            <a:r>
              <a:rPr lang="hr-HR" sz="2400" smtClean="0"/>
              <a:t>Ideja semantičkog weba je omogućiti strojno razumijevanje „značenja izvora” (ili opisa izvora) dostupnih na mreži.</a:t>
            </a:r>
          </a:p>
          <a:p>
            <a:r>
              <a:rPr lang="hr-HR" sz="2400" smtClean="0"/>
              <a:t>To se ostvaruje formaliziranjem opis izvora kako bi isti bio razumljiv računalu (odnosno programu koji se izvršava na računalu).</a:t>
            </a:r>
          </a:p>
          <a:p>
            <a:r>
              <a:rPr lang="hr-HR" sz="2400" smtClean="0"/>
              <a:t>Prvi korak u izradi formalnog opisa izvora odnosi se na definiranje točnog „isječka svemira” koji se želi opisati, a potom, i definiranje odgovarajućeg konceptualnog modela kojim bi se to učinilo.</a:t>
            </a:r>
          </a:p>
          <a:p>
            <a:r>
              <a:rPr lang="hr-HR" sz="2400" smtClean="0"/>
              <a:t>Nakon toga, možemo opisati i konceptulani model u formaliziranom obliku kako bi i on bio razumljiv računalu.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2537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88050"/>
          </a:xfrm>
        </p:spPr>
        <p:txBody>
          <a:bodyPr/>
          <a:lstStyle/>
          <a:p>
            <a:r>
              <a:rPr lang="hr-HR" dirty="0" smtClean="0"/>
              <a:t>Što je </a:t>
            </a:r>
            <a:r>
              <a:rPr lang="hr-HR" dirty="0"/>
              <a:t>k</a:t>
            </a:r>
            <a:r>
              <a:rPr lang="hr-HR" dirty="0" smtClean="0"/>
              <a:t>onceptualni model?</a:t>
            </a:r>
            <a:endParaRPr lang="en-U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7690" y="1340768"/>
            <a:ext cx="8906992" cy="4983832"/>
          </a:xfrm>
        </p:spPr>
        <p:txBody>
          <a:bodyPr>
            <a:normAutofit fontScale="92500"/>
          </a:bodyPr>
          <a:lstStyle/>
          <a:p>
            <a:r>
              <a:rPr lang="hr-HR" sz="2400" dirty="0" smtClean="0"/>
              <a:t>Konceptualni model predstavlja apstraktni okvir (engl. </a:t>
            </a:r>
            <a:r>
              <a:rPr lang="hr-HR" sz="2400" i="1" dirty="0" err="1"/>
              <a:t>a</a:t>
            </a:r>
            <a:r>
              <a:rPr lang="hr-HR" sz="2400" i="1" dirty="0" err="1" smtClean="0"/>
              <a:t>bstract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framework</a:t>
            </a:r>
            <a:r>
              <a:rPr lang="hr-HR" sz="2400" dirty="0" smtClean="0"/>
              <a:t>) za razumijevanje značajnih odnosa između entiteta u nekom okruženju te razvoj konzistentnih standarda ili specifikacija koje podržavaju to okruženje.</a:t>
            </a:r>
          </a:p>
          <a:p>
            <a:r>
              <a:rPr lang="hr-HR" sz="2400" dirty="0" smtClean="0"/>
              <a:t>Referentni model je temeljen na malenom broju jedinstvenih koncepata te se može koristiti kao osnova za edukaciju i objašnjenje standarda „nestručnjacima”.</a:t>
            </a:r>
          </a:p>
          <a:p>
            <a:r>
              <a:rPr lang="hr-HR" sz="2400" dirty="0"/>
              <a:t>Referentni model </a:t>
            </a:r>
            <a:r>
              <a:rPr lang="hr-HR" sz="2400" b="1" dirty="0"/>
              <a:t>nije direktno </a:t>
            </a:r>
            <a:r>
              <a:rPr lang="hr-HR" sz="2400" b="1" dirty="0" smtClean="0"/>
              <a:t>povezan s </a:t>
            </a:r>
            <a:r>
              <a:rPr lang="hr-HR" sz="2400" b="1" dirty="0"/>
              <a:t>bilo </a:t>
            </a:r>
            <a:r>
              <a:rPr lang="hr-HR" sz="2400" b="1" dirty="0" smtClean="0"/>
              <a:t>kojim standardom, tehnologijom </a:t>
            </a:r>
            <a:r>
              <a:rPr lang="hr-HR" sz="2400" b="1" dirty="0"/>
              <a:t>ili </a:t>
            </a:r>
            <a:r>
              <a:rPr lang="hr-HR" sz="2400" b="1" dirty="0" smtClean="0"/>
              <a:t>kojim drugim, konkretnim detaljem vezanim </a:t>
            </a:r>
            <a:r>
              <a:rPr lang="hr-HR" sz="2400" b="1" dirty="0"/>
              <a:t>uz njihovu implementaciju</a:t>
            </a:r>
            <a:r>
              <a:rPr lang="hr-HR" sz="2400" dirty="0"/>
              <a:t>, </a:t>
            </a:r>
            <a:r>
              <a:rPr lang="hr-HR" sz="2400" dirty="0" smtClean="0"/>
              <a:t>njime se samo </a:t>
            </a:r>
            <a:r>
              <a:rPr lang="hr-HR" sz="2400" dirty="0"/>
              <a:t>nastoji osigurati najčešće </a:t>
            </a:r>
            <a:r>
              <a:rPr lang="hr-HR" sz="2400" dirty="0" smtClean="0"/>
              <a:t>rabljena semantika </a:t>
            </a:r>
            <a:r>
              <a:rPr lang="hr-HR" sz="2400" dirty="0"/>
              <a:t>koja bi se </a:t>
            </a:r>
            <a:r>
              <a:rPr lang="hr-HR" sz="2400" dirty="0" smtClean="0"/>
              <a:t>nedvosmisleno koristila u istim primjenama (implementacijama).</a:t>
            </a:r>
            <a:endParaRPr lang="hr-HR" sz="24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771041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Semantički web – </a:t>
            </a:r>
            <a:r>
              <a:rPr lang="hr-HR" dirty="0" smtClean="0"/>
              <a:t>nastavak…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512" y="1412875"/>
            <a:ext cx="8856984" cy="489585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Glavni formalizam (formalizirani okvir) korišten za opis izvora je RDF – </a:t>
            </a:r>
            <a:r>
              <a:rPr lang="en-US" sz="2400" i="1" dirty="0" smtClean="0"/>
              <a:t>Resource </a:t>
            </a:r>
            <a:r>
              <a:rPr lang="en-US" sz="2400" i="1" dirty="0"/>
              <a:t>Description </a:t>
            </a:r>
            <a:r>
              <a:rPr lang="en-US" sz="2400" i="1" dirty="0" smtClean="0"/>
              <a:t>Framework</a:t>
            </a:r>
            <a:r>
              <a:rPr lang="hr-HR" sz="2400" dirty="0" smtClean="0"/>
              <a:t>.</a:t>
            </a:r>
            <a:endParaRPr lang="hr-HR" sz="2400" i="1" dirty="0" smtClean="0"/>
          </a:p>
          <a:p>
            <a:r>
              <a:rPr lang="hr-HR" sz="2400" dirty="0" smtClean="0"/>
              <a:t>RDF opisi (izvora) temelje se i na RDF </a:t>
            </a:r>
            <a:r>
              <a:rPr lang="hr-HR" sz="2400" dirty="0" err="1" smtClean="0"/>
              <a:t>Schemi</a:t>
            </a:r>
            <a:r>
              <a:rPr lang="hr-HR" sz="2400" dirty="0" smtClean="0"/>
              <a:t> (koja se često naziva rječnikom ili </a:t>
            </a:r>
            <a:r>
              <a:rPr lang="hr-HR" sz="2400" b="1" dirty="0" smtClean="0">
                <a:solidFill>
                  <a:srgbClr val="0070C0"/>
                </a:solidFill>
              </a:rPr>
              <a:t>ontologijom</a:t>
            </a:r>
            <a:r>
              <a:rPr lang="hr-HR" sz="2400" dirty="0" smtClean="0"/>
              <a:t>), a koja je također opisana u RDF-u.</a:t>
            </a:r>
          </a:p>
          <a:p>
            <a:r>
              <a:rPr lang="hr-HR" sz="2400" dirty="0" smtClean="0"/>
              <a:t>Jednu od glavnih </a:t>
            </a:r>
            <a:r>
              <a:rPr lang="hr-HR" sz="2400" dirty="0" err="1" smtClean="0"/>
              <a:t>incijativa</a:t>
            </a:r>
            <a:r>
              <a:rPr lang="hr-HR" sz="2400" dirty="0" smtClean="0"/>
              <a:t> na semantičkom webu predstavljaju </a:t>
            </a:r>
            <a:r>
              <a:rPr lang="hr-HR" sz="2400" b="1" dirty="0" smtClean="0"/>
              <a:t>Povezani otvoreni podaci</a:t>
            </a:r>
            <a:r>
              <a:rPr lang="hr-HR" sz="2400" dirty="0" smtClean="0"/>
              <a:t> (</a:t>
            </a:r>
            <a:r>
              <a:rPr lang="en-US" sz="2400" dirty="0">
                <a:solidFill>
                  <a:srgbClr val="0070C0"/>
                </a:solidFill>
              </a:rPr>
              <a:t>Linked Open </a:t>
            </a:r>
            <a:r>
              <a:rPr lang="en-US" sz="2400" dirty="0" smtClean="0">
                <a:solidFill>
                  <a:srgbClr val="0070C0"/>
                </a:solidFill>
              </a:rPr>
              <a:t>Dana</a:t>
            </a:r>
            <a:r>
              <a:rPr lang="hr-HR" sz="2400" dirty="0" smtClean="0">
                <a:solidFill>
                  <a:srgbClr val="0070C0"/>
                </a:solidFill>
              </a:rPr>
              <a:t> - </a:t>
            </a:r>
            <a:r>
              <a:rPr lang="en-US" sz="2400" dirty="0" smtClean="0">
                <a:solidFill>
                  <a:srgbClr val="0070C0"/>
                </a:solidFill>
              </a:rPr>
              <a:t>LOD)</a:t>
            </a:r>
            <a:r>
              <a:rPr lang="en-US" sz="2400" dirty="0" smtClean="0"/>
              <a:t>,</a:t>
            </a:r>
            <a:r>
              <a:rPr lang="hr-HR" sz="2400" dirty="0" smtClean="0"/>
              <a:t> u kojoj su izvori (ili njihovi opisi) opisani putem RDF-a kako bi postali dostupni i međusobno povezani (putem tzv. „</a:t>
            </a:r>
            <a:r>
              <a:rPr lang="hr-HR" sz="2400" dirty="0" err="1" smtClean="0"/>
              <a:t>typed</a:t>
            </a:r>
            <a:r>
              <a:rPr lang="hr-HR" sz="2400" dirty="0" smtClean="0"/>
              <a:t> </a:t>
            </a:r>
            <a:r>
              <a:rPr lang="hr-HR" sz="2400" dirty="0" err="1" smtClean="0"/>
              <a:t>links</a:t>
            </a:r>
            <a:r>
              <a:rPr lang="hr-HR" sz="2400" dirty="0" smtClean="0"/>
              <a:t>”, npr. RDF predikata) na webu.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6009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/>
              <a:t>RDF – Resource Description Framework</a:t>
            </a:r>
            <a:endParaRPr lang="en-US" sz="2800" dirty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76" y="1447800"/>
            <a:ext cx="8786813" cy="47244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RDF je način predstavljanja informacija o izvorima na webu.</a:t>
            </a:r>
          </a:p>
          <a:p>
            <a:r>
              <a:rPr lang="hr-HR" dirty="0"/>
              <a:t>i</a:t>
            </a:r>
            <a:r>
              <a:rPr lang="hr-HR" dirty="0" smtClean="0"/>
              <a:t>zvor je bilo što – nešto što posjeduje identitet. Na primjer, izvor može biti elektronički dokument, slika, usluga </a:t>
            </a:r>
          </a:p>
          <a:p>
            <a:pPr lvl="1"/>
            <a:r>
              <a:rPr lang="hr-HR" dirty="0" smtClean="0"/>
              <a:t>npr. „vremenska prognoza za Toronto”, i zbirka drugih izvora. </a:t>
            </a:r>
          </a:p>
          <a:p>
            <a:pPr lvl="1"/>
            <a:r>
              <a:rPr lang="hr-HR" dirty="0" smtClean="0"/>
              <a:t>nisu svi izvori mrežno „</a:t>
            </a:r>
            <a:r>
              <a:rPr lang="hr-HR" dirty="0" err="1" smtClean="0"/>
              <a:t>pretraživi</a:t>
            </a:r>
            <a:r>
              <a:rPr lang="hr-HR" dirty="0" smtClean="0"/>
              <a:t>”; ali, npr., ljudska bića, korporacije i knjige u knjižnici također predstavljaju izvore.</a:t>
            </a:r>
          </a:p>
          <a:p>
            <a:r>
              <a:rPr lang="hr-HR" dirty="0"/>
              <a:t>s</a:t>
            </a:r>
            <a:r>
              <a:rPr lang="hr-HR" dirty="0" smtClean="0"/>
              <a:t>vi izvori su identificirani </a:t>
            </a:r>
            <a:r>
              <a:rPr lang="hr-HR" dirty="0" smtClean="0">
                <a:solidFill>
                  <a:srgbClr val="0070C0"/>
                </a:solidFill>
              </a:rPr>
              <a:t>URI-</a:t>
            </a:r>
            <a:r>
              <a:rPr lang="hr-HR" dirty="0" err="1" smtClean="0">
                <a:solidFill>
                  <a:srgbClr val="0070C0"/>
                </a:solidFill>
              </a:rPr>
              <a:t>jem</a:t>
            </a:r>
            <a:r>
              <a:rPr lang="hr-HR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Uniform Resource Identifier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hr-HR" dirty="0" smtClean="0">
                <a:solidFill>
                  <a:srgbClr val="0070C0"/>
                </a:solidFill>
              </a:rPr>
              <a:t>.</a:t>
            </a:r>
            <a:endParaRPr lang="hr-HR" dirty="0" smtClean="0"/>
          </a:p>
          <a:p>
            <a:r>
              <a:rPr lang="hr-HR" dirty="0"/>
              <a:t>i</a:t>
            </a:r>
            <a:r>
              <a:rPr lang="hr-HR" dirty="0" smtClean="0"/>
              <a:t>zvori su opisani putem jednostavnih izjava koje specificiraju svojstvo i vrijednost svojstva izvora.</a:t>
            </a:r>
          </a:p>
          <a:p>
            <a:r>
              <a:rPr lang="hr-HR" dirty="0"/>
              <a:t>i</a:t>
            </a:r>
            <a:r>
              <a:rPr lang="hr-HR" dirty="0" smtClean="0"/>
              <a:t>zjave (engl. </a:t>
            </a:r>
            <a:r>
              <a:rPr lang="hr-HR" i="1" dirty="0" err="1"/>
              <a:t>s</a:t>
            </a:r>
            <a:r>
              <a:rPr lang="hr-HR" i="1" dirty="0" err="1" smtClean="0"/>
              <a:t>tatements</a:t>
            </a:r>
            <a:r>
              <a:rPr lang="hr-HR" dirty="0" smtClean="0"/>
              <a:t>) su sastavljene od tri dijela:</a:t>
            </a:r>
          </a:p>
          <a:p>
            <a:pPr lvl="1"/>
            <a:r>
              <a:rPr lang="hr-HR" dirty="0" smtClean="0"/>
              <a:t>Subjekta (obično predstavljenog u obliku URI-ja)</a:t>
            </a:r>
          </a:p>
          <a:p>
            <a:pPr lvl="1"/>
            <a:r>
              <a:rPr lang="hr-HR" dirty="0" smtClean="0"/>
              <a:t>Predikata (koji se pojavljuje uz subjekt)</a:t>
            </a:r>
          </a:p>
          <a:p>
            <a:pPr lvl="1"/>
            <a:r>
              <a:rPr lang="hr-HR" dirty="0" smtClean="0"/>
              <a:t>Objekta (vrijednosti predikata)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0463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48009"/>
          </a:xfrm>
        </p:spPr>
        <p:txBody>
          <a:bodyPr/>
          <a:lstStyle/>
          <a:p>
            <a:r>
              <a:rPr lang="hr-HR" dirty="0"/>
              <a:t>J</a:t>
            </a:r>
            <a:r>
              <a:rPr lang="hr-HR" smtClean="0"/>
              <a:t>ednostavan </a:t>
            </a:r>
            <a:r>
              <a:rPr lang="it-IT" dirty="0" smtClean="0"/>
              <a:t>RDF </a:t>
            </a:r>
            <a:r>
              <a:rPr lang="hr-HR" dirty="0" smtClean="0"/>
              <a:t>iskaz (</a:t>
            </a:r>
            <a:r>
              <a:rPr lang="it-IT" i="1" dirty="0" smtClean="0">
                <a:solidFill>
                  <a:srgbClr val="FF0000"/>
                </a:solidFill>
              </a:rPr>
              <a:t>statement</a:t>
            </a:r>
            <a:r>
              <a:rPr lang="hr-HR" dirty="0" smtClean="0"/>
              <a:t>)</a:t>
            </a:r>
            <a:endParaRPr lang="en-US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109" y="1341438"/>
            <a:ext cx="9344891" cy="48725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C00000"/>
                </a:solidFill>
              </a:rPr>
              <a:t>http://www.example.org/index.html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hr-HR" sz="2400" dirty="0" smtClean="0">
                <a:solidFill>
                  <a:srgbClr val="C00000"/>
                </a:solidFill>
              </a:rPr>
              <a:t>ima stvaraoca čija je vrijednost „</a:t>
            </a:r>
            <a:r>
              <a:rPr lang="en-US" sz="2400" dirty="0" smtClean="0">
                <a:solidFill>
                  <a:srgbClr val="7030A0"/>
                </a:solidFill>
              </a:rPr>
              <a:t>John Smith</a:t>
            </a:r>
            <a:r>
              <a:rPr lang="hr-HR" sz="2400" dirty="0" smtClean="0">
                <a:solidFill>
                  <a:srgbClr val="7030A0"/>
                </a:solidFill>
              </a:rPr>
              <a:t>”</a:t>
            </a:r>
            <a:endParaRPr lang="it-IT" sz="24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err="1" smtClean="0"/>
              <a:t>subje</a:t>
            </a:r>
            <a:r>
              <a:rPr lang="hr-HR" sz="2400" dirty="0" smtClean="0"/>
              <a:t>k</a:t>
            </a:r>
            <a:r>
              <a:rPr lang="en-US" sz="2400" dirty="0" smtClean="0"/>
              <a:t>t </a:t>
            </a:r>
            <a:r>
              <a:rPr lang="hr-HR" sz="2400" dirty="0" smtClean="0"/>
              <a:t>je sljedeći</a:t>
            </a:r>
            <a:r>
              <a:rPr lang="it-IT" sz="2400" dirty="0" smtClean="0"/>
              <a:t> </a:t>
            </a:r>
            <a:r>
              <a:rPr lang="en-US" sz="2400" dirty="0"/>
              <a:t>UR</a:t>
            </a:r>
            <a:r>
              <a:rPr lang="it-IT" sz="2400" dirty="0"/>
              <a:t>I</a:t>
            </a:r>
            <a:r>
              <a:rPr lang="en-US" sz="2400" dirty="0"/>
              <a:t> </a:t>
            </a:r>
            <a:r>
              <a:rPr lang="en-US" sz="2400" b="1" dirty="0">
                <a:latin typeface="Courier New" pitchFamily="49" charset="0"/>
              </a:rPr>
              <a:t>http://www.example.org/index.html</a:t>
            </a:r>
          </a:p>
          <a:p>
            <a:pPr>
              <a:lnSpc>
                <a:spcPct val="90000"/>
              </a:lnSpc>
              <a:defRPr/>
            </a:pPr>
            <a:r>
              <a:rPr lang="hr-HR" sz="2400" dirty="0" err="1"/>
              <a:t>p</a:t>
            </a:r>
            <a:r>
              <a:rPr lang="en-US" sz="2400" dirty="0" err="1" smtClean="0"/>
              <a:t>redi</a:t>
            </a:r>
            <a:r>
              <a:rPr lang="hr-HR" sz="2400" dirty="0" smtClean="0"/>
              <a:t>kat je fraza</a:t>
            </a:r>
            <a:r>
              <a:rPr lang="en-US" sz="2400" dirty="0" smtClean="0"/>
              <a:t> “</a:t>
            </a:r>
            <a:r>
              <a:rPr lang="hr-HR" sz="2400" dirty="0" smtClean="0"/>
              <a:t>ima stvaraoca</a:t>
            </a:r>
            <a:r>
              <a:rPr lang="en-US" sz="2400" dirty="0" smtClean="0"/>
              <a:t>"</a:t>
            </a: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hr-HR" sz="2400" dirty="0" err="1"/>
              <a:t>o</a:t>
            </a:r>
            <a:r>
              <a:rPr lang="en-US" sz="2400" dirty="0" err="1" smtClean="0"/>
              <a:t>bje</a:t>
            </a:r>
            <a:r>
              <a:rPr lang="hr-HR" sz="2400" dirty="0" err="1" smtClean="0"/>
              <a:t>kt</a:t>
            </a:r>
            <a:r>
              <a:rPr lang="hr-HR" sz="2400" dirty="0" smtClean="0"/>
              <a:t> je fraza</a:t>
            </a:r>
            <a:r>
              <a:rPr lang="en-US" sz="2400" dirty="0" smtClean="0"/>
              <a:t> </a:t>
            </a:r>
            <a:r>
              <a:rPr lang="en-US" sz="2400" dirty="0"/>
              <a:t>"John Smith“</a:t>
            </a:r>
            <a:endParaRPr lang="it-IT" sz="2400" dirty="0"/>
          </a:p>
          <a:p>
            <a:pPr>
              <a:lnSpc>
                <a:spcPct val="90000"/>
              </a:lnSpc>
              <a:defRPr/>
            </a:pPr>
            <a:endParaRPr lang="it-IT" sz="800" dirty="0"/>
          </a:p>
          <a:p>
            <a:pPr>
              <a:lnSpc>
                <a:spcPct val="90000"/>
              </a:lnSpc>
              <a:defRPr/>
            </a:pPr>
            <a:r>
              <a:rPr lang="hr-HR" sz="2400" dirty="0"/>
              <a:t>k</a:t>
            </a:r>
            <a:r>
              <a:rPr lang="hr-HR" sz="2400" dirty="0" smtClean="0"/>
              <a:t>ako bi se izbjeglo </a:t>
            </a:r>
            <a:r>
              <a:rPr lang="en-US" sz="2400" dirty="0" smtClean="0"/>
              <a:t>“</a:t>
            </a:r>
            <a:r>
              <a:rPr lang="hr-HR" sz="2400" dirty="0" smtClean="0"/>
              <a:t>krivo razumijevanje</a:t>
            </a:r>
            <a:r>
              <a:rPr lang="en-US" sz="2400" dirty="0" smtClean="0"/>
              <a:t>”, </a:t>
            </a:r>
            <a:r>
              <a:rPr lang="hr-HR" sz="2400" dirty="0" smtClean="0"/>
              <a:t>s</a:t>
            </a:r>
            <a:r>
              <a:rPr lang="en-US" sz="2400" dirty="0" err="1" smtClean="0"/>
              <a:t>ubje</a:t>
            </a:r>
            <a:r>
              <a:rPr lang="hr-HR" sz="2400" dirty="0" smtClean="0"/>
              <a:t>k</a:t>
            </a:r>
            <a:r>
              <a:rPr lang="en-US" sz="2400" dirty="0" smtClean="0"/>
              <a:t>t </a:t>
            </a:r>
            <a:r>
              <a:rPr lang="hr-HR" sz="2400" dirty="0" smtClean="0"/>
              <a:t>i</a:t>
            </a:r>
            <a:r>
              <a:rPr lang="en-US" sz="2400" dirty="0" smtClean="0"/>
              <a:t> </a:t>
            </a:r>
            <a:r>
              <a:rPr lang="hr-HR" sz="2400" dirty="0"/>
              <a:t>p</a:t>
            </a:r>
            <a:r>
              <a:rPr lang="en-US" sz="2400" dirty="0" err="1" smtClean="0"/>
              <a:t>redi</a:t>
            </a:r>
            <a:r>
              <a:rPr lang="hr-HR" sz="2400" dirty="0" smtClean="0"/>
              <a:t>kat</a:t>
            </a:r>
            <a:r>
              <a:rPr lang="en-US" sz="2400" dirty="0" smtClean="0"/>
              <a:t> </a:t>
            </a:r>
            <a:r>
              <a:rPr lang="en-US" sz="2400" dirty="0"/>
              <a:t>RDF </a:t>
            </a:r>
            <a:r>
              <a:rPr lang="hr-HR" sz="2400" dirty="0" smtClean="0"/>
              <a:t>iskaza uvijek su označeni </a:t>
            </a:r>
            <a:r>
              <a:rPr lang="en-US" sz="2400" dirty="0" smtClean="0"/>
              <a:t>URI</a:t>
            </a:r>
            <a:r>
              <a:rPr lang="hr-HR" sz="2400" dirty="0" smtClean="0"/>
              <a:t>-</a:t>
            </a:r>
            <a:r>
              <a:rPr lang="hr-HR" sz="2400" dirty="0" err="1" smtClean="0"/>
              <a:t>jima</a:t>
            </a: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hr-HR" sz="2200" dirty="0" err="1"/>
              <a:t>s</a:t>
            </a:r>
            <a:r>
              <a:rPr lang="en-US" sz="2200" dirty="0" err="1" smtClean="0"/>
              <a:t>ubje</a:t>
            </a:r>
            <a:r>
              <a:rPr lang="hr-HR" sz="2200" dirty="0" smtClean="0"/>
              <a:t>k</a:t>
            </a:r>
            <a:r>
              <a:rPr lang="en-US" sz="2200" dirty="0" smtClean="0"/>
              <a:t>t</a:t>
            </a:r>
            <a:r>
              <a:rPr lang="it-IT" sz="2200" dirty="0"/>
              <a:t>		</a:t>
            </a:r>
            <a:r>
              <a:rPr lang="en-US" sz="2200" dirty="0"/>
              <a:t>http://www.example.org/index.html</a:t>
            </a:r>
          </a:p>
          <a:p>
            <a:pPr lvl="1">
              <a:lnSpc>
                <a:spcPct val="90000"/>
              </a:lnSpc>
              <a:defRPr/>
            </a:pPr>
            <a:r>
              <a:rPr lang="hr-HR" sz="2200" dirty="0" err="1"/>
              <a:t>p</a:t>
            </a:r>
            <a:r>
              <a:rPr lang="en-US" sz="2200" dirty="0" err="1" smtClean="0"/>
              <a:t>redi</a:t>
            </a:r>
            <a:r>
              <a:rPr lang="hr-HR" sz="2200" dirty="0" smtClean="0"/>
              <a:t>k</a:t>
            </a:r>
            <a:r>
              <a:rPr lang="en-US" sz="2200" dirty="0" smtClean="0"/>
              <a:t>ate</a:t>
            </a:r>
            <a:r>
              <a:rPr lang="it-IT" sz="2200" dirty="0"/>
              <a:t>	</a:t>
            </a:r>
            <a:r>
              <a:rPr lang="en-US" sz="2200" dirty="0"/>
              <a:t>http://purl.org/dc/elements/1.1/creator</a:t>
            </a:r>
          </a:p>
          <a:p>
            <a:pPr lvl="1">
              <a:lnSpc>
                <a:spcPct val="90000"/>
              </a:lnSpc>
              <a:defRPr/>
            </a:pPr>
            <a:r>
              <a:rPr lang="hr-HR" sz="2200" dirty="0" err="1"/>
              <a:t>o</a:t>
            </a:r>
            <a:r>
              <a:rPr lang="en-US" sz="2200" dirty="0" err="1" smtClean="0"/>
              <a:t>bje</a:t>
            </a:r>
            <a:r>
              <a:rPr lang="hr-HR" sz="2200" dirty="0" smtClean="0"/>
              <a:t>k</a:t>
            </a:r>
            <a:r>
              <a:rPr lang="en-US" sz="2200" dirty="0" smtClean="0"/>
              <a:t>t</a:t>
            </a:r>
            <a:r>
              <a:rPr lang="it-IT" sz="2200" dirty="0"/>
              <a:t>		</a:t>
            </a:r>
            <a:r>
              <a:rPr lang="en-US" sz="2200" dirty="0"/>
              <a:t>http://www.example.org/staffid/85740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1794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68" y="281816"/>
            <a:ext cx="9404723" cy="7955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Internet </a:t>
            </a:r>
            <a:r>
              <a:rPr lang="hr-HR" dirty="0" smtClean="0"/>
              <a:t>i</a:t>
            </a:r>
            <a:r>
              <a:rPr lang="en-US" dirty="0" smtClean="0"/>
              <a:t>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619" y="1063416"/>
            <a:ext cx="9585922" cy="49864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/>
              <a:t>Internet </a:t>
            </a:r>
            <a:r>
              <a:rPr lang="hr-HR" sz="1800" dirty="0" smtClean="0"/>
              <a:t>je svjetska mreža računala.</a:t>
            </a:r>
            <a:endParaRPr lang="en-US" sz="1800" dirty="0"/>
          </a:p>
          <a:p>
            <a:pPr lvl="1">
              <a:defRPr/>
            </a:pPr>
            <a:r>
              <a:rPr lang="hr-HR" dirty="0" smtClean="0"/>
              <a:t>započinje </a:t>
            </a:r>
            <a:r>
              <a:rPr lang="en-US" dirty="0" smtClean="0"/>
              <a:t>1969</a:t>
            </a:r>
            <a:r>
              <a:rPr lang="hr-HR" dirty="0" smtClean="0"/>
              <a:t>.</a:t>
            </a:r>
            <a:r>
              <a:rPr lang="en-US" dirty="0" smtClean="0"/>
              <a:t> </a:t>
            </a:r>
            <a:r>
              <a:rPr lang="hr-HR" dirty="0" smtClean="0"/>
              <a:t>kao sveučilišna znanstvena mreža</a:t>
            </a:r>
            <a:r>
              <a:rPr lang="en-US" dirty="0" smtClean="0"/>
              <a:t> (</a:t>
            </a:r>
            <a:r>
              <a:rPr lang="hr-HR" dirty="0" smtClean="0"/>
              <a:t>u okviru</a:t>
            </a:r>
            <a:r>
              <a:rPr lang="en-US" dirty="0" smtClean="0"/>
              <a:t> DARPA</a:t>
            </a:r>
            <a:r>
              <a:rPr lang="hr-HR" dirty="0" smtClean="0"/>
              <a:t> projekta</a:t>
            </a:r>
            <a:r>
              <a:rPr lang="en-US" dirty="0" smtClean="0"/>
              <a:t>) </a:t>
            </a:r>
            <a:r>
              <a:rPr lang="hr-H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4 </a:t>
            </a:r>
            <a:r>
              <a:rPr lang="hr-HR" dirty="0" smtClean="0"/>
              <a:t>računala</a:t>
            </a:r>
            <a:endParaRPr lang="en-US" dirty="0"/>
          </a:p>
          <a:p>
            <a:pPr lvl="1">
              <a:defRPr/>
            </a:pPr>
            <a:r>
              <a:rPr lang="hr-HR" dirty="0"/>
              <a:t>d</a:t>
            </a:r>
            <a:r>
              <a:rPr lang="hr-HR" dirty="0" smtClean="0"/>
              <a:t>o konca 19</a:t>
            </a:r>
            <a:r>
              <a:rPr lang="en-US" dirty="0" smtClean="0"/>
              <a:t>80</a:t>
            </a:r>
            <a:r>
              <a:rPr lang="hr-HR" dirty="0" smtClean="0"/>
              <a:t>.-ih, kada ustvari postaje otvoren ‘svijetu’</a:t>
            </a:r>
            <a:r>
              <a:rPr lang="en-US" dirty="0" smtClean="0"/>
              <a:t>,</a:t>
            </a:r>
            <a:r>
              <a:rPr lang="hr-HR" dirty="0" smtClean="0"/>
              <a:t> imao je više od</a:t>
            </a:r>
            <a:r>
              <a:rPr lang="en-US" dirty="0" smtClean="0"/>
              <a:t> 20</a:t>
            </a:r>
            <a:r>
              <a:rPr lang="hr-HR" dirty="0" smtClean="0"/>
              <a:t>.</a:t>
            </a:r>
            <a:r>
              <a:rPr lang="en-US" dirty="0" smtClean="0"/>
              <a:t>000</a:t>
            </a:r>
            <a:r>
              <a:rPr lang="hr-HR" dirty="0" smtClean="0"/>
              <a:t> poslužitelja</a:t>
            </a:r>
            <a:endParaRPr lang="en-US" dirty="0"/>
          </a:p>
          <a:p>
            <a:pPr lvl="1">
              <a:defRPr/>
            </a:pPr>
            <a:r>
              <a:rPr lang="hr-HR" dirty="0"/>
              <a:t>u</a:t>
            </a:r>
            <a:r>
              <a:rPr lang="hr-HR" dirty="0" smtClean="0"/>
              <a:t> lipnju </a:t>
            </a:r>
            <a:r>
              <a:rPr lang="en-US" dirty="0" smtClean="0"/>
              <a:t>2018</a:t>
            </a:r>
            <a:r>
              <a:rPr lang="hr-HR" dirty="0"/>
              <a:t>.</a:t>
            </a:r>
            <a:r>
              <a:rPr lang="en-US" dirty="0" smtClean="0"/>
              <a:t> </a:t>
            </a:r>
            <a:r>
              <a:rPr lang="hr-HR" dirty="0" smtClean="0"/>
              <a:t>ukupan broj poslužitelja procjenjuje se između</a:t>
            </a:r>
            <a:r>
              <a:rPr lang="en-US" dirty="0" smtClean="0"/>
              <a:t> </a:t>
            </a:r>
            <a:r>
              <a:rPr lang="en-US" dirty="0"/>
              <a:t>1.2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/>
              <a:t>1.7 </a:t>
            </a:r>
            <a:r>
              <a:rPr lang="hr-HR" dirty="0" smtClean="0"/>
              <a:t>milijardi</a:t>
            </a:r>
            <a:endParaRPr lang="en-US" dirty="0"/>
          </a:p>
          <a:p>
            <a:pPr lvl="1">
              <a:defRPr/>
            </a:pPr>
            <a:r>
              <a:rPr lang="hr-HR" dirty="0"/>
              <a:t>k</a:t>
            </a:r>
            <a:r>
              <a:rPr lang="hr-HR" dirty="0" smtClean="0"/>
              <a:t>oncem prosinca </a:t>
            </a:r>
            <a:r>
              <a:rPr lang="en-US" dirty="0" smtClean="0"/>
              <a:t>2017</a:t>
            </a:r>
            <a:r>
              <a:rPr lang="hr-HR" dirty="0"/>
              <a:t> </a:t>
            </a:r>
            <a:r>
              <a:rPr lang="hr-HR" dirty="0" smtClean="0"/>
              <a:t>ukupan broj korisnika Interneta procijenjen je na </a:t>
            </a:r>
            <a:r>
              <a:rPr lang="en-US" dirty="0" smtClean="0"/>
              <a:t>4.16 </a:t>
            </a:r>
            <a:r>
              <a:rPr lang="hr-HR" dirty="0" smtClean="0"/>
              <a:t>milijardi</a:t>
            </a:r>
            <a:endParaRPr lang="en-US" dirty="0"/>
          </a:p>
          <a:p>
            <a:pPr>
              <a:defRPr/>
            </a:pPr>
            <a:r>
              <a:rPr lang="hr-HR" sz="1800" dirty="0" smtClean="0"/>
              <a:t>Web je </a:t>
            </a:r>
            <a:r>
              <a:rPr lang="en-US" sz="1800" b="1" dirty="0" err="1" smtClean="0"/>
              <a:t>informa</a:t>
            </a:r>
            <a:r>
              <a:rPr lang="hr-HR" sz="1800" b="1" dirty="0" err="1" smtClean="0"/>
              <a:t>cijski</a:t>
            </a:r>
            <a:r>
              <a:rPr lang="hr-HR" sz="1800" b="1" dirty="0" smtClean="0"/>
              <a:t> prostor</a:t>
            </a:r>
            <a:r>
              <a:rPr lang="en-US" sz="1800" b="1" dirty="0" smtClean="0"/>
              <a:t> </a:t>
            </a:r>
            <a:r>
              <a:rPr lang="hr-HR" sz="1800" dirty="0" smtClean="0"/>
              <a:t>koji je pristupačan preko </a:t>
            </a:r>
            <a:r>
              <a:rPr lang="en-US" sz="1800" dirty="0" smtClean="0"/>
              <a:t>Internet</a:t>
            </a:r>
            <a:r>
              <a:rPr lang="hr-HR" sz="1800" dirty="0" smtClean="0"/>
              <a:t>a</a:t>
            </a:r>
            <a:endParaRPr lang="en-US" sz="1800" dirty="0"/>
          </a:p>
          <a:p>
            <a:pPr lvl="1">
              <a:defRPr/>
            </a:pPr>
            <a:r>
              <a:rPr lang="hr-HR" dirty="0"/>
              <a:t>u</a:t>
            </a:r>
            <a:r>
              <a:rPr lang="hr-HR" dirty="0" smtClean="0"/>
              <a:t> lipnju</a:t>
            </a:r>
            <a:r>
              <a:rPr lang="en-US" dirty="0" smtClean="0"/>
              <a:t> 2018</a:t>
            </a:r>
            <a:r>
              <a:rPr lang="hr-HR" dirty="0" smtClean="0"/>
              <a:t>.</a:t>
            </a:r>
            <a:r>
              <a:rPr lang="en-US" dirty="0" smtClean="0"/>
              <a:t> </a:t>
            </a:r>
            <a:r>
              <a:rPr lang="hr-HR" dirty="0" smtClean="0"/>
              <a:t>broj ‘vidljivih’ mrežnih mjesta (web </a:t>
            </a:r>
            <a:r>
              <a:rPr lang="hr-HR" dirty="0" err="1" smtClean="0"/>
              <a:t>pages</a:t>
            </a:r>
            <a:r>
              <a:rPr lang="hr-HR" dirty="0" smtClean="0"/>
              <a:t>) koje indeksira Google procijenjen je između</a:t>
            </a:r>
            <a:r>
              <a:rPr lang="en-US" dirty="0" smtClean="0"/>
              <a:t> </a:t>
            </a:r>
            <a:r>
              <a:rPr lang="en-US" dirty="0"/>
              <a:t>45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/>
              <a:t>50 </a:t>
            </a:r>
            <a:r>
              <a:rPr lang="hr-HR" dirty="0" smtClean="0"/>
              <a:t>milijardi stranica</a:t>
            </a:r>
            <a:endParaRPr lang="en-US" dirty="0"/>
          </a:p>
          <a:p>
            <a:pPr lvl="1">
              <a:defRPr/>
            </a:pPr>
            <a:r>
              <a:rPr lang="hr-HR" dirty="0"/>
              <a:t>d</a:t>
            </a:r>
            <a:r>
              <a:rPr lang="hr-HR" dirty="0" smtClean="0"/>
              <a:t>akako, postoji i ‘nevidljivi’ (‘duboki’) web, čiji sadržaj ne indeksira nijedan pretraživač i čija je veličina posve nepoznata </a:t>
            </a:r>
            <a:endParaRPr lang="en-US" dirty="0"/>
          </a:p>
          <a:p>
            <a:pPr>
              <a:defRPr/>
            </a:pPr>
            <a:r>
              <a:rPr lang="en-US" sz="1800" dirty="0" smtClean="0"/>
              <a:t>Web </a:t>
            </a:r>
            <a:r>
              <a:rPr lang="hr-HR" sz="1800" dirty="0" smtClean="0"/>
              <a:t>djeluje na osnovi kombinacije računalne i telekomunikacijske tehnologije</a:t>
            </a:r>
            <a:endParaRPr lang="en-US" sz="18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3614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URI </a:t>
            </a:r>
            <a:r>
              <a:rPr lang="hr-HR" dirty="0" smtClean="0"/>
              <a:t>sintaksa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5560" y="3068960"/>
            <a:ext cx="8532440" cy="320533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ftp://ftp.is.co.za/rfc/rfc1808.txt</a:t>
            </a:r>
          </a:p>
          <a:p>
            <a:r>
              <a:rPr lang="it-IT" b="1" dirty="0">
                <a:solidFill>
                  <a:srgbClr val="0070C0"/>
                </a:solidFill>
              </a:rPr>
              <a:t>http://www.ietf.org/</a:t>
            </a:r>
            <a:r>
              <a:rPr lang="it-IT" b="1" dirty="0" err="1">
                <a:solidFill>
                  <a:srgbClr val="0070C0"/>
                </a:solidFill>
              </a:rPr>
              <a:t>rfc</a:t>
            </a:r>
            <a:r>
              <a:rPr lang="it-IT" b="1" dirty="0">
                <a:solidFill>
                  <a:srgbClr val="0070C0"/>
                </a:solidFill>
              </a:rPr>
              <a:t>/</a:t>
            </a:r>
            <a:r>
              <a:rPr lang="it-IT" b="1" dirty="0" err="1">
                <a:solidFill>
                  <a:srgbClr val="0070C0"/>
                </a:solidFill>
              </a:rPr>
              <a:t>rfc2396.txt</a:t>
            </a:r>
            <a:endParaRPr lang="it-IT" b="1" dirty="0">
              <a:solidFill>
                <a:srgbClr val="0070C0"/>
              </a:solidFill>
            </a:endParaRPr>
          </a:p>
          <a:p>
            <a:r>
              <a:rPr lang="it-IT" dirty="0" err="1"/>
              <a:t>ldap</a:t>
            </a:r>
            <a:r>
              <a:rPr lang="it-IT" dirty="0"/>
              <a:t>://[2001:</a:t>
            </a:r>
            <a:r>
              <a:rPr lang="it-IT" dirty="0" err="1"/>
              <a:t>db8</a:t>
            </a:r>
            <a:r>
              <a:rPr lang="it-IT" dirty="0"/>
              <a:t>::7]/</a:t>
            </a:r>
            <a:r>
              <a:rPr lang="it-IT" dirty="0" err="1"/>
              <a:t>c=GB</a:t>
            </a:r>
            <a:r>
              <a:rPr lang="it-IT" dirty="0"/>
              <a:t>?</a:t>
            </a:r>
            <a:r>
              <a:rPr lang="it-IT" dirty="0" err="1"/>
              <a:t>objectClass</a:t>
            </a:r>
            <a:r>
              <a:rPr lang="it-IT" dirty="0"/>
              <a:t>?</a:t>
            </a:r>
            <a:r>
              <a:rPr lang="it-IT" dirty="0" err="1"/>
              <a:t>one</a:t>
            </a:r>
            <a:endParaRPr lang="it-IT" dirty="0"/>
          </a:p>
          <a:p>
            <a:r>
              <a:rPr lang="it-IT" dirty="0"/>
              <a:t>mailto:John.Doe@example.com</a:t>
            </a:r>
          </a:p>
          <a:p>
            <a:r>
              <a:rPr lang="it-IT" dirty="0"/>
              <a:t>news:comp.infosystems.www.servers.unix</a:t>
            </a:r>
          </a:p>
          <a:p>
            <a:r>
              <a:rPr lang="it-IT" dirty="0" err="1"/>
              <a:t>tel</a:t>
            </a:r>
            <a:r>
              <a:rPr lang="it-IT" dirty="0"/>
              <a:t>:+1-816-555-1212</a:t>
            </a:r>
          </a:p>
          <a:p>
            <a:r>
              <a:rPr lang="it-IT" dirty="0"/>
              <a:t>telnet://192.0.2.16:80/</a:t>
            </a:r>
          </a:p>
          <a:p>
            <a:r>
              <a:rPr lang="it-IT" dirty="0" err="1"/>
              <a:t>urn</a:t>
            </a:r>
            <a:r>
              <a:rPr lang="it-IT" dirty="0"/>
              <a:t>:</a:t>
            </a:r>
            <a:r>
              <a:rPr lang="it-IT" dirty="0" err="1"/>
              <a:t>oasis</a:t>
            </a:r>
            <a:r>
              <a:rPr lang="it-IT" dirty="0"/>
              <a:t>:</a:t>
            </a:r>
            <a:r>
              <a:rPr lang="it-IT" dirty="0" err="1"/>
              <a:t>names</a:t>
            </a:r>
            <a:r>
              <a:rPr lang="it-IT" dirty="0"/>
              <a:t>:</a:t>
            </a:r>
            <a:r>
              <a:rPr lang="it-IT" dirty="0" err="1"/>
              <a:t>specification</a:t>
            </a:r>
            <a:r>
              <a:rPr lang="it-IT" dirty="0"/>
              <a:t>:</a:t>
            </a:r>
            <a:r>
              <a:rPr lang="it-IT" dirty="0" err="1"/>
              <a:t>docbook</a:t>
            </a:r>
            <a:r>
              <a:rPr lang="it-IT" dirty="0"/>
              <a:t>:</a:t>
            </a:r>
            <a:r>
              <a:rPr lang="it-IT" dirty="0" err="1"/>
              <a:t>dtd</a:t>
            </a:r>
            <a:r>
              <a:rPr lang="it-IT" dirty="0"/>
              <a:t>:xml:</a:t>
            </a:r>
            <a:r>
              <a:rPr lang="it-IT" dirty="0" err="1"/>
              <a:t>4.1.2bb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91544" y="141277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&lt;scheme name&gt; : &lt;hierarchical part&gt; [ ? &lt;query&gt; ] [ # &lt;fragment&gt; ]</a:t>
            </a:r>
          </a:p>
          <a:p>
            <a:endParaRPr lang="it-IT" sz="800" dirty="0"/>
          </a:p>
          <a:p>
            <a:r>
              <a:rPr lang="it-IT" sz="2000" dirty="0" err="1"/>
              <a:t>any</a:t>
            </a:r>
            <a:r>
              <a:rPr lang="it-IT" sz="2000" dirty="0"/>
              <a:t>:  //example.com:8042/over/</a:t>
            </a:r>
            <a:r>
              <a:rPr lang="it-IT" sz="2000" dirty="0" err="1"/>
              <a:t>there</a:t>
            </a:r>
            <a:r>
              <a:rPr lang="it-IT" sz="2000" dirty="0"/>
              <a:t>   ?name=ferret#nose </a:t>
            </a:r>
          </a:p>
          <a:p>
            <a:r>
              <a:rPr lang="it-IT" sz="2000" dirty="0"/>
              <a:t>\_/      \______________/   \________/ \_________/  \__/ </a:t>
            </a:r>
          </a:p>
          <a:p>
            <a:r>
              <a:rPr lang="it-IT" sz="2000" dirty="0" err="1"/>
              <a:t>scheme</a:t>
            </a:r>
            <a:r>
              <a:rPr lang="it-IT" sz="2000" dirty="0"/>
              <a:t>     authority               </a:t>
            </a:r>
            <a:r>
              <a:rPr lang="it-IT" sz="2000" dirty="0" err="1"/>
              <a:t>path</a:t>
            </a:r>
            <a:r>
              <a:rPr lang="it-IT" sz="2000" dirty="0"/>
              <a:t>             </a:t>
            </a:r>
            <a:r>
              <a:rPr lang="it-IT" sz="2000" dirty="0" err="1"/>
              <a:t>query</a:t>
            </a:r>
            <a:r>
              <a:rPr lang="it-IT" sz="2000" dirty="0"/>
              <a:t>      </a:t>
            </a:r>
            <a:r>
              <a:rPr lang="it-IT" sz="2000" dirty="0" err="1"/>
              <a:t>fragment</a:t>
            </a:r>
            <a:endParaRPr lang="it-IT" sz="20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292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93057" y="228600"/>
            <a:ext cx="9173497" cy="838200"/>
          </a:xfrm>
        </p:spPr>
        <p:txBody>
          <a:bodyPr/>
          <a:lstStyle/>
          <a:p>
            <a:r>
              <a:rPr lang="hr-HR" dirty="0"/>
              <a:t>D</a:t>
            </a:r>
            <a:r>
              <a:rPr lang="hr-HR" smtClean="0"/>
              <a:t>odatna </a:t>
            </a:r>
            <a:r>
              <a:rPr lang="hr-HR" dirty="0" smtClean="0"/>
              <a:t>svojstva izvora</a:t>
            </a:r>
            <a:endParaRPr lang="en-US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533833"/>
            <a:ext cx="8946541" cy="4316362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http://www.example.org/index.html  </a:t>
            </a:r>
            <a:r>
              <a:rPr lang="it-IT" sz="2400"/>
              <a:t/>
            </a:r>
            <a:br>
              <a:rPr lang="it-IT" sz="2400"/>
            </a:br>
            <a:r>
              <a:rPr lang="hr-HR" sz="2400" smtClean="0">
                <a:solidFill>
                  <a:srgbClr val="FF0000"/>
                </a:solidFill>
              </a:rPr>
              <a:t>ima stvaraoca</a:t>
            </a:r>
            <a:r>
              <a:rPr lang="it-IT" sz="2400">
                <a:solidFill>
                  <a:srgbClr val="FF0000"/>
                </a:solidFill>
              </a:rPr>
              <a:t/>
            </a:r>
            <a:br>
              <a:rPr lang="it-IT" sz="2400">
                <a:solidFill>
                  <a:srgbClr val="FF0000"/>
                </a:solidFill>
              </a:rPr>
            </a:br>
            <a:r>
              <a:rPr lang="hr-HR" sz="2400" smtClean="0">
                <a:solidFill>
                  <a:srgbClr val="FF0000"/>
                </a:solidFill>
              </a:rPr>
              <a:t>čija je vrijednost </a:t>
            </a:r>
            <a:r>
              <a:rPr lang="it-IT" sz="2400" smtClean="0"/>
              <a:t>John </a:t>
            </a:r>
            <a:r>
              <a:rPr lang="it-IT" sz="2400" dirty="0"/>
              <a:t>Smith</a:t>
            </a:r>
          </a:p>
          <a:p>
            <a:endParaRPr lang="it-IT" sz="2400" dirty="0"/>
          </a:p>
          <a:p>
            <a:r>
              <a:rPr lang="en-US" sz="2400" dirty="0"/>
              <a:t>http://www.example.org/index.html  </a:t>
            </a:r>
            <a:r>
              <a:rPr lang="it-IT" sz="2400"/>
              <a:t/>
            </a:r>
            <a:br>
              <a:rPr lang="it-IT" sz="2400"/>
            </a:br>
            <a:r>
              <a:rPr lang="hr-HR" sz="2400" smtClean="0">
                <a:solidFill>
                  <a:srgbClr val="FF0000"/>
                </a:solidFill>
              </a:rPr>
              <a:t>ima datum kreiranja</a:t>
            </a:r>
            <a:r>
              <a:rPr lang="it-IT" sz="2400"/>
              <a:t/>
            </a:r>
            <a:br>
              <a:rPr lang="it-IT" sz="2400"/>
            </a:br>
            <a:r>
              <a:rPr lang="hr-HR" sz="2400">
                <a:solidFill>
                  <a:srgbClr val="FF0000"/>
                </a:solidFill>
              </a:rPr>
              <a:t>čija je vrijednost </a:t>
            </a:r>
            <a:r>
              <a:rPr lang="hr-HR" sz="2400" smtClean="0"/>
              <a:t>August 16, </a:t>
            </a:r>
            <a:r>
              <a:rPr lang="en-US" sz="2400" smtClean="0"/>
              <a:t>1999</a:t>
            </a:r>
            <a:endParaRPr lang="it-IT" sz="2400" dirty="0"/>
          </a:p>
          <a:p>
            <a:endParaRPr lang="en-US" sz="2400" dirty="0"/>
          </a:p>
          <a:p>
            <a:r>
              <a:rPr lang="en-US" sz="2400" dirty="0"/>
              <a:t>http://www.example.org/index.html </a:t>
            </a:r>
            <a:r>
              <a:rPr lang="it-IT" sz="2400"/>
              <a:t/>
            </a:r>
            <a:br>
              <a:rPr lang="it-IT" sz="2400"/>
            </a:br>
            <a:r>
              <a:rPr lang="hr-HR" sz="2400" smtClean="0">
                <a:solidFill>
                  <a:srgbClr val="FF0000"/>
                </a:solidFill>
              </a:rPr>
              <a:t>ima jezik</a:t>
            </a:r>
            <a:r>
              <a:rPr lang="it-IT" sz="2400"/>
              <a:t/>
            </a:r>
            <a:br>
              <a:rPr lang="it-IT" sz="2400"/>
            </a:br>
            <a:r>
              <a:rPr lang="hr-HR" sz="2400">
                <a:solidFill>
                  <a:srgbClr val="FF0000"/>
                </a:solidFill>
              </a:rPr>
              <a:t>čija je vrijednost </a:t>
            </a:r>
            <a:r>
              <a:rPr lang="en-US" sz="2400" smtClean="0"/>
              <a:t>English</a:t>
            </a:r>
            <a:endParaRPr lang="it-IT" sz="24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8615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RDF </a:t>
            </a:r>
            <a:r>
              <a:rPr lang="hr-HR" dirty="0" smtClean="0"/>
              <a:t>iskaz kao </a:t>
            </a:r>
            <a:r>
              <a:rPr lang="hr-HR" dirty="0" smtClean="0">
                <a:solidFill>
                  <a:srgbClr val="FF0000"/>
                </a:solidFill>
              </a:rPr>
              <a:t>„trojke” (</a:t>
            </a:r>
            <a:r>
              <a:rPr lang="it-IT" dirty="0" smtClean="0">
                <a:solidFill>
                  <a:srgbClr val="FF0000"/>
                </a:solidFill>
              </a:rPr>
              <a:t>triple</a:t>
            </a:r>
            <a:r>
              <a:rPr lang="hr-HR" dirty="0" smtClean="0">
                <a:solidFill>
                  <a:srgbClr val="FF0000"/>
                </a:solidFill>
              </a:rPr>
              <a:t>ti)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582" y="1295400"/>
            <a:ext cx="9326418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hr-HR" dirty="0" smtClean="0"/>
              <a:t>Svaki element korespondira tzv. RDF „trojci” ili </a:t>
            </a:r>
            <a:r>
              <a:rPr lang="hr-HR" dirty="0" err="1" smtClean="0"/>
              <a:t>tripletu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8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http://www.example.org/index.html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http://purl.org/dc/elements/1.1/creator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&lt;http://www.example.org/staffid/85740&gt; 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http://www.example.org/index.html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http://www.example.org/terms/creation-date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"August 16, 1999" 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http://www.example.org/index.html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http://purl.org/dc/elements/1.1/language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"en" 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3199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smtClean="0"/>
              <a:t>kraćivanje </a:t>
            </a:r>
            <a:r>
              <a:rPr lang="it-IT" smtClean="0"/>
              <a:t>URI</a:t>
            </a:r>
            <a:r>
              <a:rPr lang="hr-HR" smtClean="0"/>
              <a:t>-ja</a:t>
            </a:r>
            <a:endParaRPr lang="en-US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602659"/>
            <a:ext cx="8946541" cy="44933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prefix </a:t>
            </a:r>
            <a:r>
              <a:rPr lang="en-US" dirty="0" err="1"/>
              <a:t>rdf</a:t>
            </a:r>
            <a:r>
              <a:rPr lang="en-US" dirty="0"/>
              <a:t>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http://www.w3.org/1999/02/22-rdf-syntax-ns#</a:t>
            </a:r>
          </a:p>
          <a:p>
            <a:pPr>
              <a:lnSpc>
                <a:spcPct val="90000"/>
              </a:lnSpc>
            </a:pPr>
            <a:r>
              <a:rPr lang="en-US" dirty="0"/>
              <a:t>prefix </a:t>
            </a:r>
            <a:r>
              <a:rPr lang="en-US" dirty="0" err="1"/>
              <a:t>rdfs</a:t>
            </a:r>
            <a:r>
              <a:rPr lang="en-US" dirty="0"/>
              <a:t>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http://www.w3.org/2000/01/rdf-schema#</a:t>
            </a:r>
          </a:p>
          <a:p>
            <a:pPr>
              <a:lnSpc>
                <a:spcPct val="90000"/>
              </a:lnSpc>
            </a:pPr>
            <a:r>
              <a:rPr lang="en-US" dirty="0"/>
              <a:t>prefix dc:,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http://purl.org/dc/elements/1.1/</a:t>
            </a:r>
          </a:p>
          <a:p>
            <a:pPr>
              <a:lnSpc>
                <a:spcPct val="90000"/>
              </a:lnSpc>
            </a:pPr>
            <a:r>
              <a:rPr lang="en-US" dirty="0"/>
              <a:t>prefix </a:t>
            </a:r>
            <a:r>
              <a:rPr lang="en-US" dirty="0" err="1"/>
              <a:t>xsd</a:t>
            </a:r>
            <a:r>
              <a:rPr lang="en-US" dirty="0"/>
              <a:t>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http://www.w3.org/2001/XMLSchema#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prefix ex:,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http://www.example.org/</a:t>
            </a:r>
            <a:r>
              <a:rPr lang="it-IT" dirty="0"/>
              <a:t>  (or </a:t>
            </a:r>
            <a:r>
              <a:rPr lang="en-US" dirty="0"/>
              <a:t>http://www.example.</a:t>
            </a:r>
            <a:r>
              <a:rPr lang="it-IT" dirty="0" err="1"/>
              <a:t>com</a:t>
            </a:r>
            <a:r>
              <a:rPr lang="en-US" dirty="0"/>
              <a:t>/</a:t>
            </a:r>
            <a:r>
              <a:rPr lang="it-IT" dirty="0"/>
              <a:t>) </a:t>
            </a:r>
          </a:p>
          <a:p>
            <a:pPr>
              <a:lnSpc>
                <a:spcPct val="90000"/>
              </a:lnSpc>
            </a:pPr>
            <a:r>
              <a:rPr lang="en-US" dirty="0"/>
              <a:t>prefix </a:t>
            </a:r>
            <a:r>
              <a:rPr lang="en-US" dirty="0" err="1"/>
              <a:t>exterms</a:t>
            </a:r>
            <a:r>
              <a:rPr lang="en-US" dirty="0"/>
              <a:t>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http://www.example.org/terms/</a:t>
            </a:r>
          </a:p>
          <a:p>
            <a:pPr>
              <a:lnSpc>
                <a:spcPct val="90000"/>
              </a:lnSpc>
            </a:pPr>
            <a:r>
              <a:rPr lang="en-US" dirty="0"/>
              <a:t>prefix </a:t>
            </a:r>
            <a:r>
              <a:rPr lang="en-US" dirty="0" err="1"/>
              <a:t>exstaff</a:t>
            </a:r>
            <a:r>
              <a:rPr lang="en-US" dirty="0"/>
              <a:t>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http://www.example.org/staffid/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2459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Skraćene RDF „</a:t>
            </a:r>
            <a:r>
              <a:rPr lang="it-IT" dirty="0" err="1" smtClean="0"/>
              <a:t>tr</a:t>
            </a:r>
            <a:r>
              <a:rPr lang="hr-HR" dirty="0" err="1" smtClean="0"/>
              <a:t>ojke</a:t>
            </a:r>
            <a:r>
              <a:rPr lang="hr-HR" dirty="0" smtClean="0"/>
              <a:t>”</a:t>
            </a:r>
            <a:endParaRPr lang="en-US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ex:index.html  </a:t>
            </a:r>
            <a:r>
              <a:rPr lang="it-IT" smtClean="0"/>
              <a:t/>
            </a:r>
            <a:br>
              <a:rPr lang="it-IT" smtClean="0"/>
            </a:br>
            <a:r>
              <a:rPr lang="en-US" smtClean="0"/>
              <a:t>dc:creator             </a:t>
            </a:r>
            <a:r>
              <a:rPr lang="it-IT" smtClean="0"/>
              <a:t/>
            </a:r>
            <a:br>
              <a:rPr lang="it-IT" smtClean="0"/>
            </a:br>
            <a:r>
              <a:rPr lang="en-US" smtClean="0"/>
              <a:t>exstaff:85740 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ex:index.html  </a:t>
            </a:r>
            <a:r>
              <a:rPr lang="it-IT" smtClean="0"/>
              <a:t/>
            </a:r>
            <a:br>
              <a:rPr lang="it-IT" smtClean="0"/>
            </a:br>
            <a:r>
              <a:rPr lang="en-US" smtClean="0"/>
              <a:t>exterms:creation-date  </a:t>
            </a:r>
            <a:r>
              <a:rPr lang="it-IT" smtClean="0"/>
              <a:t/>
            </a:r>
            <a:br>
              <a:rPr lang="it-IT" smtClean="0"/>
            </a:br>
            <a:r>
              <a:rPr lang="en-US" smtClean="0"/>
              <a:t>"August 16, 1999" 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ex:index.html  </a:t>
            </a:r>
            <a:r>
              <a:rPr lang="it-IT" smtClean="0"/>
              <a:t/>
            </a:r>
            <a:br>
              <a:rPr lang="it-IT" smtClean="0"/>
            </a:br>
            <a:r>
              <a:rPr lang="en-US" smtClean="0"/>
              <a:t>dc:language            </a:t>
            </a:r>
            <a:r>
              <a:rPr lang="it-IT" smtClean="0"/>
              <a:t/>
            </a:r>
            <a:br>
              <a:rPr lang="it-IT" smtClean="0"/>
            </a:br>
            <a:r>
              <a:rPr lang="en-US" smtClean="0"/>
              <a:t>"en" 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6067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RDF </a:t>
            </a:r>
            <a:r>
              <a:rPr lang="hr-HR" dirty="0" smtClean="0"/>
              <a:t>iskaz kao grafički prikaz</a:t>
            </a:r>
            <a:endParaRPr lang="en-US" dirty="0" smtClean="0"/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2747963" y="2057400"/>
            <a:ext cx="9144000" cy="3693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0247" name="Picture 4" descr="Several Statements About the Same Re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2315782"/>
            <a:ext cx="7921625" cy="37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711624" y="1484785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/>
              <a:t>S</a:t>
            </a:r>
            <a:r>
              <a:rPr lang="hr-HR" sz="2400" smtClean="0"/>
              <a:t>vaka RDF „trojka</a:t>
            </a:r>
            <a:r>
              <a:rPr lang="hr-HR" sz="2400" dirty="0" smtClean="0"/>
              <a:t>” korespondira jednoj strelici na prikazu</a:t>
            </a:r>
            <a:endParaRPr lang="en-US" sz="24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6046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621895" cy="1400530"/>
          </a:xfrm>
        </p:spPr>
        <p:txBody>
          <a:bodyPr/>
          <a:lstStyle/>
          <a:p>
            <a:r>
              <a:rPr lang="hr-HR" sz="3600" dirty="0"/>
              <a:t>P</a:t>
            </a:r>
            <a:r>
              <a:rPr lang="en-US" sz="3600" smtClean="0"/>
              <a:t>redi</a:t>
            </a:r>
            <a:r>
              <a:rPr lang="hr-HR" sz="3600" dirty="0" smtClean="0"/>
              <a:t>katne </a:t>
            </a:r>
            <a:r>
              <a:rPr lang="hr-HR" sz="3600" smtClean="0"/>
              <a:t>vrijednosti moraju biti</a:t>
            </a:r>
            <a:r>
              <a:rPr lang="en-US" sz="3600" smtClean="0"/>
              <a:t> URI</a:t>
            </a:r>
            <a:r>
              <a:rPr lang="hr-HR" sz="3600" smtClean="0"/>
              <a:t>-ji</a:t>
            </a:r>
            <a:r>
              <a:rPr lang="en-US" sz="3600" smtClean="0"/>
              <a:t>...</a:t>
            </a:r>
            <a:endParaRPr lang="en-US" sz="3600" dirty="0" smtClean="0"/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2747963" y="2057400"/>
            <a:ext cx="9144000" cy="3693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4343" name="Picture 4" descr="More Information About John Smi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2057400"/>
            <a:ext cx="66976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8303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... </a:t>
            </a:r>
            <a:r>
              <a:rPr lang="hr-HR" dirty="0"/>
              <a:t>d</a:t>
            </a:r>
            <a:r>
              <a:rPr lang="hr-HR" dirty="0" smtClean="0"/>
              <a:t>o bilo koje dubine</a:t>
            </a:r>
            <a:endParaRPr lang="en-US" dirty="0" smtClean="0"/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2667000" y="1714500"/>
            <a:ext cx="9144000" cy="3693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5367" name="Picture 4" descr="Breaking Up John's Add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14500"/>
            <a:ext cx="6858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2569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923798"/>
          </a:xfrm>
        </p:spPr>
        <p:txBody>
          <a:bodyPr/>
          <a:lstStyle/>
          <a:p>
            <a:r>
              <a:rPr lang="it-IT" dirty="0" smtClean="0"/>
              <a:t>RDF </a:t>
            </a:r>
            <a:r>
              <a:rPr lang="hr-HR" dirty="0" smtClean="0"/>
              <a:t>– </a:t>
            </a:r>
            <a:r>
              <a:rPr lang="it-IT" dirty="0" smtClean="0"/>
              <a:t>s</a:t>
            </a:r>
            <a:r>
              <a:rPr lang="hr-HR" dirty="0" err="1" smtClean="0"/>
              <a:t>ažetak</a:t>
            </a:r>
            <a:endParaRPr lang="en-US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1651819"/>
            <a:ext cx="8946541" cy="43458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RDF </a:t>
            </a:r>
            <a:r>
              <a:rPr lang="hr-HR" dirty="0" smtClean="0"/>
              <a:t>prikaz je skup </a:t>
            </a:r>
            <a:r>
              <a:rPr lang="en-US" dirty="0" smtClean="0"/>
              <a:t>RDF </a:t>
            </a:r>
            <a:r>
              <a:rPr lang="en-US" dirty="0" err="1" smtClean="0"/>
              <a:t>tr</a:t>
            </a:r>
            <a:r>
              <a:rPr lang="hr-HR" dirty="0" err="1" smtClean="0"/>
              <a:t>ojki</a:t>
            </a:r>
            <a:endParaRPr lang="hr-HR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RDF </a:t>
            </a:r>
            <a:r>
              <a:rPr lang="en-US" dirty="0" err="1" smtClean="0"/>
              <a:t>tr</a:t>
            </a:r>
            <a:r>
              <a:rPr lang="hr-HR" dirty="0" err="1" smtClean="0"/>
              <a:t>ojka</a:t>
            </a:r>
            <a:r>
              <a:rPr lang="en-US" dirty="0" smtClean="0"/>
              <a:t> </a:t>
            </a:r>
            <a:r>
              <a:rPr lang="hr-HR" dirty="0" smtClean="0"/>
              <a:t>ima</a:t>
            </a:r>
            <a:r>
              <a:rPr lang="hr-HR" dirty="0"/>
              <a:t> </a:t>
            </a:r>
            <a:r>
              <a:rPr lang="hr-HR" dirty="0" smtClean="0"/>
              <a:t>tri sastavnice:</a:t>
            </a:r>
            <a:endParaRPr lang="it-IT" dirty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subje</a:t>
            </a:r>
            <a:r>
              <a:rPr lang="hr-HR" sz="2000" dirty="0" smtClean="0"/>
              <a:t>k</a:t>
            </a:r>
            <a:r>
              <a:rPr lang="en-US" sz="2000" dirty="0" smtClean="0"/>
              <a:t>t,</a:t>
            </a:r>
            <a:r>
              <a:rPr lang="hr-HR" sz="2000" dirty="0" smtClean="0"/>
              <a:t> koji je</a:t>
            </a:r>
            <a:r>
              <a:rPr lang="en-US" sz="2000" dirty="0" smtClean="0"/>
              <a:t> </a:t>
            </a:r>
            <a:r>
              <a:rPr lang="en-US" sz="2000" dirty="0"/>
              <a:t>RDF URI </a:t>
            </a:r>
            <a:r>
              <a:rPr lang="en-US" sz="2000" dirty="0" err="1" smtClean="0"/>
              <a:t>referenc</a:t>
            </a:r>
            <a:r>
              <a:rPr lang="hr-HR" sz="2000" dirty="0" smtClean="0"/>
              <a:t>a ili prazan</a:t>
            </a:r>
            <a:r>
              <a:rPr lang="en-US" sz="2000" dirty="0" smtClean="0"/>
              <a:t> </a:t>
            </a:r>
            <a:r>
              <a:rPr lang="en-US" sz="2000" dirty="0"/>
              <a:t>RDF </a:t>
            </a:r>
            <a:r>
              <a:rPr lang="hr-HR" sz="2000" dirty="0" smtClean="0"/>
              <a:t>čvor</a:t>
            </a:r>
            <a:endParaRPr lang="it-IT" sz="2000" dirty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predi</a:t>
            </a:r>
            <a:r>
              <a:rPr lang="hr-HR" sz="2000" dirty="0" smtClean="0"/>
              <a:t>k</a:t>
            </a:r>
            <a:r>
              <a:rPr lang="en-US" sz="2000" dirty="0" smtClean="0"/>
              <a:t>at, </a:t>
            </a:r>
            <a:r>
              <a:rPr lang="hr-HR" sz="2000" dirty="0" smtClean="0"/>
              <a:t>koji je</a:t>
            </a:r>
            <a:r>
              <a:rPr lang="en-US" sz="2000" dirty="0" smtClean="0"/>
              <a:t> </a:t>
            </a:r>
            <a:r>
              <a:rPr lang="en-US" sz="2000" dirty="0"/>
              <a:t>RDF URI </a:t>
            </a:r>
            <a:r>
              <a:rPr lang="en-US" sz="2000" dirty="0" err="1" smtClean="0"/>
              <a:t>referenc</a:t>
            </a:r>
            <a:r>
              <a:rPr lang="hr-HR" sz="2000" dirty="0" smtClean="0"/>
              <a:t>a</a:t>
            </a:r>
            <a:endParaRPr lang="it-IT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object</a:t>
            </a:r>
            <a:r>
              <a:rPr lang="en-US" sz="2000" dirty="0"/>
              <a:t>, </a:t>
            </a:r>
            <a:r>
              <a:rPr lang="hr-HR" sz="2000" dirty="0" smtClean="0"/>
              <a:t>koji je </a:t>
            </a:r>
            <a:r>
              <a:rPr lang="en-US" sz="2000" dirty="0" smtClean="0"/>
              <a:t>RDF </a:t>
            </a:r>
            <a:r>
              <a:rPr lang="en-US" sz="2000" dirty="0"/>
              <a:t>URI </a:t>
            </a:r>
            <a:r>
              <a:rPr lang="en-US" sz="2000" dirty="0" err="1" smtClean="0"/>
              <a:t>referenc</a:t>
            </a:r>
            <a:r>
              <a:rPr lang="hr-HR" sz="2000" dirty="0" smtClean="0"/>
              <a:t>a</a:t>
            </a:r>
            <a:r>
              <a:rPr lang="en-US" sz="2000" dirty="0" smtClean="0"/>
              <a:t>, RDF </a:t>
            </a:r>
            <a:r>
              <a:rPr lang="hr-HR" sz="2000" dirty="0"/>
              <a:t>slovna vrijednost (</a:t>
            </a:r>
            <a:r>
              <a:rPr lang="hr-HR" sz="2000" dirty="0" err="1"/>
              <a:t>literal</a:t>
            </a:r>
            <a:r>
              <a:rPr lang="hr-HR" sz="2000" dirty="0" smtClean="0"/>
              <a:t>)</a:t>
            </a:r>
            <a:r>
              <a:rPr lang="en-US" sz="2000" dirty="0" smtClean="0"/>
              <a:t> </a:t>
            </a:r>
            <a:r>
              <a:rPr lang="hr-HR" sz="2000" dirty="0" smtClean="0"/>
              <a:t>ili prazan </a:t>
            </a:r>
            <a:r>
              <a:rPr lang="en-US" sz="2000" dirty="0" smtClean="0"/>
              <a:t>RDF </a:t>
            </a:r>
            <a:r>
              <a:rPr lang="hr-HR" sz="2000" dirty="0" smtClean="0"/>
              <a:t>čvor</a:t>
            </a:r>
            <a:endParaRPr lang="it-IT" sz="2000" dirty="0"/>
          </a:p>
          <a:p>
            <a:pPr>
              <a:lnSpc>
                <a:spcPct val="90000"/>
              </a:lnSpc>
            </a:pPr>
            <a:r>
              <a:rPr lang="en-US" dirty="0" smtClean="0"/>
              <a:t>RDF </a:t>
            </a:r>
            <a:r>
              <a:rPr lang="hr-HR" dirty="0"/>
              <a:t>slovna </a:t>
            </a:r>
            <a:r>
              <a:rPr lang="hr-HR" dirty="0" smtClean="0"/>
              <a:t>vrijednost (</a:t>
            </a:r>
            <a:r>
              <a:rPr lang="hr-HR" dirty="0" err="1" smtClean="0"/>
              <a:t>literal</a:t>
            </a:r>
            <a:r>
              <a:rPr lang="hr-HR" dirty="0" smtClean="0"/>
              <a:t>)</a:t>
            </a:r>
            <a:r>
              <a:rPr lang="en-US" dirty="0" smtClean="0"/>
              <a:t> </a:t>
            </a:r>
            <a:r>
              <a:rPr lang="hr-HR" dirty="0" smtClean="0"/>
              <a:t>može biti dvoznačna (javlja se u dva oblika):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RDF </a:t>
            </a:r>
            <a:r>
              <a:rPr lang="hr-HR" sz="2100" dirty="0" smtClean="0"/>
              <a:t>jednostavna slovna vrijednost (</a:t>
            </a:r>
            <a:r>
              <a:rPr lang="en-US" sz="2100" i="1" dirty="0" smtClean="0"/>
              <a:t>plain literal</a:t>
            </a:r>
            <a:r>
              <a:rPr lang="hr-HR" sz="2100" dirty="0" smtClean="0"/>
              <a:t>)</a:t>
            </a:r>
            <a:r>
              <a:rPr lang="en-US" sz="2100" dirty="0" smtClean="0"/>
              <a:t> </a:t>
            </a:r>
            <a:r>
              <a:rPr lang="hr-HR" sz="2100" dirty="0" smtClean="0"/>
              <a:t>je niz znakova s neobavezno povezanim jezičnim izrazom (</a:t>
            </a:r>
            <a:r>
              <a:rPr lang="hr-HR" sz="2100" dirty="0" err="1" smtClean="0"/>
              <a:t>tagom</a:t>
            </a:r>
            <a:r>
              <a:rPr lang="hr-HR" sz="2100" dirty="0" smtClean="0"/>
              <a:t>)</a:t>
            </a:r>
            <a:r>
              <a:rPr lang="en-US" sz="2100" dirty="0" smtClean="0"/>
              <a:t> </a:t>
            </a:r>
            <a:r>
              <a:rPr lang="hr-HR" sz="2100" dirty="0" smtClean="0"/>
              <a:t>koji opisuje jezik niza znakova</a:t>
            </a:r>
            <a:endParaRPr lang="it-IT" sz="21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RDF</a:t>
            </a:r>
            <a:r>
              <a:rPr lang="hr-HR" sz="2000" dirty="0" smtClean="0"/>
              <a:t> slovna vrijednost s unaprijed definiran format znakova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smtClean="0"/>
              <a:t>(</a:t>
            </a:r>
            <a:r>
              <a:rPr lang="en-US" sz="2000" i="1" dirty="0" smtClean="0"/>
              <a:t>typed literal</a:t>
            </a:r>
            <a:r>
              <a:rPr lang="hr-HR" sz="2000" dirty="0" smtClean="0"/>
              <a:t>)</a:t>
            </a:r>
            <a:r>
              <a:rPr lang="en-US" sz="2000" dirty="0" smtClean="0"/>
              <a:t> </a:t>
            </a:r>
            <a:r>
              <a:rPr lang="hr-HR" sz="2000" dirty="0"/>
              <a:t>je niz znakova </a:t>
            </a:r>
            <a:r>
              <a:rPr lang="hr-HR" sz="2000" dirty="0" smtClean="0"/>
              <a:t>s povezanom </a:t>
            </a:r>
            <a:r>
              <a:rPr lang="en-US" sz="2000" dirty="0" smtClean="0"/>
              <a:t>RDF </a:t>
            </a:r>
            <a:r>
              <a:rPr lang="hr-HR" sz="2000" dirty="0" smtClean="0"/>
              <a:t>vrstom </a:t>
            </a:r>
            <a:r>
              <a:rPr lang="en-US" sz="2000" dirty="0" smtClean="0"/>
              <a:t>URI</a:t>
            </a:r>
            <a:r>
              <a:rPr lang="hr-HR" sz="2000" dirty="0" smtClean="0"/>
              <a:t> podataka</a:t>
            </a:r>
            <a:r>
              <a:rPr lang="en-US" sz="2000" dirty="0" smtClean="0"/>
              <a:t>. RDF </a:t>
            </a:r>
            <a:r>
              <a:rPr lang="hr-HR" sz="2000" dirty="0" smtClean="0"/>
              <a:t>vrsta podataka određuje sintaksu i semantiku znakovnih nizova koji predstavljaju podatke poput Booleovih, integrirajućih podataka, datuma, i sl.</a:t>
            </a:r>
            <a:endParaRPr lang="en-US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2815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it-IT" smtClean="0"/>
              <a:t>RDF </a:t>
            </a:r>
            <a:r>
              <a:rPr lang="hr-HR" smtClean="0"/>
              <a:t>Sc</a:t>
            </a:r>
            <a:r>
              <a:rPr lang="it-IT" smtClean="0"/>
              <a:t>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1612491"/>
            <a:ext cx="8946541" cy="4395020"/>
          </a:xfrm>
        </p:spPr>
        <p:txBody>
          <a:bodyPr>
            <a:normAutofit/>
          </a:bodyPr>
          <a:lstStyle/>
          <a:p>
            <a:r>
              <a:rPr lang="en-US" dirty="0" smtClean="0"/>
              <a:t>RDF</a:t>
            </a:r>
            <a:r>
              <a:rPr lang="hr-HR" dirty="0" smtClean="0"/>
              <a:t> </a:t>
            </a:r>
            <a:r>
              <a:rPr lang="hr-HR" dirty="0" err="1" smtClean="0"/>
              <a:t>Schema</a:t>
            </a:r>
            <a:r>
              <a:rPr lang="en-US" dirty="0" smtClean="0"/>
              <a:t> </a:t>
            </a:r>
            <a:r>
              <a:rPr lang="hr-HR" dirty="0" smtClean="0"/>
              <a:t>osigurava način da se izraze jednostavni stavovi vezani uz izvore, koristeći </a:t>
            </a:r>
            <a:r>
              <a:rPr lang="en-US" dirty="0" smtClean="0"/>
              <a:t>“</a:t>
            </a:r>
            <a:r>
              <a:rPr lang="hr-HR" dirty="0" smtClean="0"/>
              <a:t>imenovana</a:t>
            </a:r>
            <a:r>
              <a:rPr lang="en-US" dirty="0" smtClean="0"/>
              <a:t>” </a:t>
            </a:r>
            <a:r>
              <a:rPr lang="hr-HR" dirty="0" smtClean="0"/>
              <a:t>svojstva i vrijednosti.</a:t>
            </a:r>
            <a:endParaRPr lang="en-US" dirty="0"/>
          </a:p>
          <a:p>
            <a:r>
              <a:rPr lang="hr-HR" dirty="0" smtClean="0"/>
              <a:t>Uobičajeno je definirati rječnike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term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ine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 smtClean="0"/>
              <a:t> </a:t>
            </a:r>
            <a:r>
              <a:rPr lang="hr-HR" dirty="0" smtClean="0"/>
              <a:t>koje se namjerava koristiti kao iskaze kako bi se označilo da se njima opisuju specifične vrste ili klase izvora te da će se koristiti specifična svojstva pri opisu tih izvora.</a:t>
            </a:r>
            <a:endParaRPr lang="en-US" dirty="0"/>
          </a:p>
          <a:p>
            <a:pPr lvl="1"/>
            <a:r>
              <a:rPr lang="hr-HR" dirty="0" smtClean="0"/>
              <a:t>Na primjer, da bi se opisao bibliografski izvor, odredit će se klase poput</a:t>
            </a:r>
            <a:r>
              <a:rPr lang="en-US" dirty="0" smtClean="0"/>
              <a:t> “</a:t>
            </a:r>
            <a:r>
              <a:rPr lang="hr-HR" dirty="0" smtClean="0"/>
              <a:t>knjiga</a:t>
            </a:r>
            <a:r>
              <a:rPr lang="en-US" dirty="0" smtClean="0"/>
              <a:t>” </a:t>
            </a:r>
            <a:r>
              <a:rPr lang="hr-HR" dirty="0" smtClean="0"/>
              <a:t>ili</a:t>
            </a:r>
            <a:r>
              <a:rPr lang="en-US" dirty="0" smtClean="0"/>
              <a:t> “</a:t>
            </a:r>
            <a:r>
              <a:rPr lang="hr-HR" dirty="0" smtClean="0"/>
              <a:t>članak u časopisu</a:t>
            </a:r>
            <a:r>
              <a:rPr lang="en-US" dirty="0" smtClean="0"/>
              <a:t>”, </a:t>
            </a:r>
            <a:r>
              <a:rPr lang="hr-HR" dirty="0" smtClean="0"/>
              <a:t>i koristiti svojstva poput </a:t>
            </a:r>
            <a:r>
              <a:rPr lang="en-US" dirty="0" smtClean="0"/>
              <a:t>“</a:t>
            </a:r>
            <a:r>
              <a:rPr lang="en-US" dirty="0" err="1" smtClean="0"/>
              <a:t>autor</a:t>
            </a:r>
            <a:r>
              <a:rPr lang="en-US" dirty="0"/>
              <a:t>”, </a:t>
            </a:r>
            <a:r>
              <a:rPr lang="en-US" dirty="0" smtClean="0"/>
              <a:t>“</a:t>
            </a:r>
            <a:r>
              <a:rPr lang="hr-HR" dirty="0" smtClean="0"/>
              <a:t>naslov</a:t>
            </a:r>
            <a:r>
              <a:rPr lang="en-US" dirty="0" smtClean="0"/>
              <a:t>”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 smtClean="0"/>
              <a:t>subje</a:t>
            </a:r>
            <a:r>
              <a:rPr lang="hr-HR" dirty="0" smtClean="0"/>
              <a:t>k</a:t>
            </a:r>
            <a:r>
              <a:rPr lang="en-US" dirty="0" smtClean="0"/>
              <a:t>t</a:t>
            </a:r>
            <a:r>
              <a:rPr lang="en-US" dirty="0"/>
              <a:t>”  </a:t>
            </a:r>
            <a:r>
              <a:rPr lang="hr-HR" dirty="0" smtClean="0"/>
              <a:t>sa svrhom njihova opisa</a:t>
            </a:r>
            <a:endParaRPr lang="en-US" dirty="0"/>
          </a:p>
          <a:p>
            <a:r>
              <a:rPr lang="en-US" dirty="0" smtClean="0"/>
              <a:t>RDF </a:t>
            </a:r>
            <a:r>
              <a:rPr lang="hr-HR" dirty="0" smtClean="0"/>
              <a:t>Sc</a:t>
            </a:r>
            <a:r>
              <a:rPr lang="en-US" dirty="0" err="1" smtClean="0"/>
              <a:t>hema</a:t>
            </a:r>
            <a:r>
              <a:rPr lang="en-US" dirty="0" smtClean="0"/>
              <a:t> </a:t>
            </a:r>
            <a:r>
              <a:rPr lang="hr-HR" dirty="0" smtClean="0"/>
              <a:t>osigurava način da se predstavi </a:t>
            </a:r>
            <a:r>
              <a:rPr lang="en-US" dirty="0" smtClean="0"/>
              <a:t>“</a:t>
            </a:r>
            <a:r>
              <a:rPr lang="hr-HR" dirty="0"/>
              <a:t>k</a:t>
            </a:r>
            <a:r>
              <a:rPr lang="en-US" dirty="0" err="1" smtClean="0"/>
              <a:t>onceptual</a:t>
            </a:r>
            <a:r>
              <a:rPr lang="hr-HR" dirty="0" smtClean="0"/>
              <a:t>ni</a:t>
            </a:r>
            <a:r>
              <a:rPr lang="en-US" dirty="0" smtClean="0"/>
              <a:t> </a:t>
            </a:r>
            <a:r>
              <a:rPr lang="en-US" dirty="0"/>
              <a:t>model” </a:t>
            </a:r>
            <a:r>
              <a:rPr lang="en-US" dirty="0" smtClean="0"/>
              <a:t> (</a:t>
            </a:r>
            <a:r>
              <a:rPr lang="hr-HR" dirty="0" smtClean="0"/>
              <a:t>malog</a:t>
            </a:r>
            <a:r>
              <a:rPr lang="en-US" dirty="0" smtClean="0"/>
              <a:t>) </a:t>
            </a:r>
            <a:r>
              <a:rPr lang="hr-HR" dirty="0" smtClean="0"/>
              <a:t>dijela svijeta oko nas</a:t>
            </a:r>
            <a:r>
              <a:rPr lang="en-US" dirty="0" smtClean="0"/>
              <a:t>, </a:t>
            </a:r>
            <a:r>
              <a:rPr lang="hr-HR" dirty="0" smtClean="0"/>
              <a:t>definiranjem njegovih glavnih </a:t>
            </a:r>
            <a:r>
              <a:rPr lang="en-US" dirty="0" smtClean="0"/>
              <a:t>“</a:t>
            </a:r>
            <a:r>
              <a:rPr lang="hr-HR" dirty="0"/>
              <a:t>k</a:t>
            </a:r>
            <a:r>
              <a:rPr lang="en-US" dirty="0" err="1" smtClean="0"/>
              <a:t>oncep</a:t>
            </a:r>
            <a:r>
              <a:rPr lang="hr-HR" dirty="0" smtClean="0"/>
              <a:t>ata</a:t>
            </a:r>
            <a:r>
              <a:rPr lang="en-US" dirty="0" smtClean="0"/>
              <a:t>” (</a:t>
            </a:r>
            <a:r>
              <a:rPr lang="hr-HR" dirty="0" smtClean="0"/>
              <a:t>klasa</a:t>
            </a:r>
            <a:r>
              <a:rPr lang="en-US" dirty="0" smtClean="0"/>
              <a:t>), </a:t>
            </a:r>
            <a:r>
              <a:rPr lang="hr-HR" dirty="0" smtClean="0"/>
              <a:t>njihovih svojstava</a:t>
            </a:r>
            <a:r>
              <a:rPr lang="en-US" dirty="0" smtClean="0"/>
              <a:t> </a:t>
            </a:r>
            <a:r>
              <a:rPr lang="hr-HR" dirty="0" smtClean="0"/>
              <a:t>i odnosa </a:t>
            </a:r>
            <a:r>
              <a:rPr lang="en-US" dirty="0" smtClean="0"/>
              <a:t>(</a:t>
            </a:r>
            <a:r>
              <a:rPr lang="en-US" dirty="0" err="1" smtClean="0"/>
              <a:t>pred</a:t>
            </a:r>
            <a:r>
              <a:rPr lang="hr-HR" dirty="0" err="1" smtClean="0"/>
              <a:t>ikata</a:t>
            </a:r>
            <a:r>
              <a:rPr lang="en-US" dirty="0" smtClean="0"/>
              <a:t>)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LOD - </a:t>
            </a:r>
            <a:fld id="{151F7388-258C-4FA1-A198-E9149862E203}" type="slidenum">
              <a:rPr lang="it-IT" altLang="en-US" smtClean="0"/>
              <a:pPr>
                <a:defRPr/>
              </a:pPr>
              <a:t>39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1973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Kratak </a:t>
            </a:r>
            <a:r>
              <a:rPr lang="hr-HR" dirty="0" smtClean="0"/>
              <a:t>uvid u evoluciju I</a:t>
            </a:r>
            <a:r>
              <a:rPr lang="it-IT" dirty="0" err="1" smtClean="0"/>
              <a:t>nternet</a:t>
            </a:r>
            <a:r>
              <a:rPr lang="hr-HR" dirty="0" smtClean="0"/>
              <a:t>a</a:t>
            </a:r>
            <a:endParaRPr lang="en-US" dirty="0" smtClean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1"/>
            <a:ext cx="2209800" cy="2043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4" y="3481388"/>
            <a:ext cx="2376487" cy="2767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1" y="1600200"/>
            <a:ext cx="2886075" cy="2133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1981200" y="4267200"/>
            <a:ext cx="2286844" cy="1631216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hr-HR" sz="2000" dirty="0"/>
              <a:t>e</a:t>
            </a:r>
            <a:r>
              <a:rPr lang="hr-HR" sz="2000" dirty="0" smtClean="0"/>
              <a:t>ksperimentalna mreža:</a:t>
            </a:r>
            <a:endParaRPr lang="it-IT" sz="2000" dirty="0"/>
          </a:p>
          <a:p>
            <a:pPr algn="ctr"/>
            <a:r>
              <a:rPr lang="it-IT" sz="2000" dirty="0" err="1"/>
              <a:t>DARPA</a:t>
            </a:r>
            <a:endParaRPr lang="it-IT" sz="2000" dirty="0"/>
          </a:p>
          <a:p>
            <a:pPr algn="ctr"/>
            <a:r>
              <a:rPr lang="it-IT" sz="2000" dirty="0" err="1"/>
              <a:t>Arpanet</a:t>
            </a:r>
            <a:endParaRPr lang="it-IT" sz="2000" dirty="0"/>
          </a:p>
          <a:p>
            <a:pPr algn="ctr"/>
            <a:r>
              <a:rPr lang="hr-HR" sz="2000" dirty="0" smtClean="0"/>
              <a:t>19</a:t>
            </a:r>
            <a:r>
              <a:rPr lang="it-IT" sz="2000" dirty="0" smtClean="0"/>
              <a:t>70</a:t>
            </a:r>
            <a:r>
              <a:rPr lang="hr-HR" sz="2000" dirty="0" smtClean="0"/>
              <a:t>.-ih</a:t>
            </a:r>
            <a:endParaRPr lang="en-US" sz="2000" dirty="0"/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4421531" y="1447800"/>
            <a:ext cx="2586912" cy="224676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hr-HR" sz="2000" dirty="0" smtClean="0"/>
              <a:t>Znanstvena mreža </a:t>
            </a:r>
            <a:r>
              <a:rPr lang="it-IT" sz="2000" dirty="0" smtClean="0"/>
              <a:t>NSF</a:t>
            </a:r>
            <a:r>
              <a:rPr lang="hr-HR" sz="2000" dirty="0" smtClean="0"/>
              <a:t> </a:t>
            </a:r>
            <a:r>
              <a:rPr lang="it-IT" sz="2000" smtClean="0"/>
              <a:t>Internet</a:t>
            </a:r>
            <a:r>
              <a:rPr lang="hr-HR" sz="2000" smtClean="0"/>
              <a:t> (Američka </a:t>
            </a:r>
            <a:r>
              <a:rPr lang="hr-HR" sz="2000" dirty="0"/>
              <a:t>n</a:t>
            </a:r>
            <a:r>
              <a:rPr lang="hr-HR" sz="2000" smtClean="0"/>
              <a:t>acionalna </a:t>
            </a:r>
            <a:r>
              <a:rPr lang="hr-HR" sz="2000" dirty="0" smtClean="0"/>
              <a:t>znanstvena zaklada) </a:t>
            </a:r>
            <a:endParaRPr lang="it-IT" sz="2000" dirty="0"/>
          </a:p>
          <a:p>
            <a:pPr algn="ctr"/>
            <a:r>
              <a:rPr lang="hr-HR" sz="2000" dirty="0" smtClean="0"/>
              <a:t>19</a:t>
            </a:r>
            <a:r>
              <a:rPr lang="it-IT" sz="2000" dirty="0" smtClean="0"/>
              <a:t>80</a:t>
            </a:r>
            <a:r>
              <a:rPr lang="hr-HR" sz="2000" dirty="0" smtClean="0"/>
              <a:t>.-ih</a:t>
            </a:r>
            <a:endParaRPr lang="en-US" sz="2000" dirty="0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7924800" y="3886200"/>
            <a:ext cx="2438400" cy="1631216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hr-HR" sz="2000" dirty="0" smtClean="0"/>
              <a:t>komunikacijska infrastruktura</a:t>
            </a:r>
            <a:endParaRPr lang="it-IT" sz="2000" dirty="0"/>
          </a:p>
          <a:p>
            <a:pPr algn="ctr"/>
            <a:r>
              <a:rPr lang="hr-HR" sz="2000" dirty="0" smtClean="0"/>
              <a:t>- Privatni i javni sektor: </a:t>
            </a:r>
            <a:r>
              <a:rPr lang="it-IT" sz="2000" dirty="0" smtClean="0"/>
              <a:t>Web</a:t>
            </a:r>
            <a:endParaRPr lang="it-IT" sz="2000" dirty="0"/>
          </a:p>
          <a:p>
            <a:pPr algn="ctr"/>
            <a:r>
              <a:rPr lang="hr-HR" sz="2000" smtClean="0"/>
              <a:t>19</a:t>
            </a:r>
            <a:r>
              <a:rPr lang="it-IT" sz="2000" dirty="0" smtClean="0"/>
              <a:t>90</a:t>
            </a:r>
            <a:r>
              <a:rPr lang="hr-HR" sz="2000" dirty="0" smtClean="0"/>
              <a:t>.-ih</a:t>
            </a:r>
            <a:endParaRPr lang="en-US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6498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Osnovni </a:t>
            </a:r>
            <a:r>
              <a:rPr lang="hr-HR" dirty="0" smtClean="0"/>
              <a:t>pojmovi u </a:t>
            </a:r>
            <a:r>
              <a:rPr lang="it-IT" smtClean="0"/>
              <a:t>RDF </a:t>
            </a:r>
            <a:r>
              <a:rPr lang="hr-HR"/>
              <a:t>S</a:t>
            </a:r>
            <a:r>
              <a:rPr lang="hr-HR" smtClean="0"/>
              <a:t>c</a:t>
            </a:r>
            <a:r>
              <a:rPr lang="it-IT" smtClean="0"/>
              <a:t>hem</a:t>
            </a:r>
            <a:r>
              <a:rPr lang="hr-HR" dirty="0" smtClean="0"/>
              <a:t>i</a:t>
            </a:r>
            <a:endParaRPr lang="en-US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g</a:t>
            </a:r>
            <a:r>
              <a:rPr lang="hr-HR" sz="2400" dirty="0" smtClean="0"/>
              <a:t>lavni pojmovi u</a:t>
            </a:r>
            <a:r>
              <a:rPr lang="en-US" sz="2400" dirty="0" smtClean="0"/>
              <a:t> </a:t>
            </a:r>
            <a:r>
              <a:rPr lang="en-US" sz="2400" dirty="0"/>
              <a:t>RDF </a:t>
            </a:r>
            <a:r>
              <a:rPr lang="hr-HR" sz="2400" dirty="0" smtClean="0"/>
              <a:t>Sc</a:t>
            </a:r>
            <a:r>
              <a:rPr lang="en-US" sz="2400" dirty="0" smtClean="0"/>
              <a:t>hem</a:t>
            </a:r>
            <a:r>
              <a:rPr lang="hr-HR" sz="2400" dirty="0" smtClean="0"/>
              <a:t>i su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hr-HR" sz="2200" dirty="0" smtClean="0"/>
              <a:t>klase</a:t>
            </a:r>
            <a:r>
              <a:rPr lang="en-US" sz="2200" dirty="0" smtClean="0"/>
              <a:t>, </a:t>
            </a:r>
            <a:r>
              <a:rPr lang="hr-HR" sz="2200" dirty="0" smtClean="0"/>
              <a:t>koje mogu biti organizirane u pod-klase (pod-skupine) (</a:t>
            </a:r>
            <a:r>
              <a:rPr lang="hr-HR" sz="2200" dirty="0" err="1" smtClean="0"/>
              <a:t>subClasses</a:t>
            </a:r>
            <a:r>
              <a:rPr lang="hr-HR" sz="2200" dirty="0" smtClean="0"/>
              <a:t>)</a:t>
            </a:r>
            <a:r>
              <a:rPr lang="en-US" sz="2200" dirty="0" smtClean="0"/>
              <a:t>, </a:t>
            </a:r>
            <a:r>
              <a:rPr lang="hr-HR" sz="2200" dirty="0" smtClean="0"/>
              <a:t>do bilo koje razine (gradeći pritom taksonomiju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r>
              <a:rPr lang="hr-HR" sz="2200" dirty="0" smtClean="0"/>
              <a:t>svojstva</a:t>
            </a:r>
            <a:r>
              <a:rPr lang="en-US" sz="2200" dirty="0" smtClean="0"/>
              <a:t>, </a:t>
            </a:r>
            <a:r>
              <a:rPr lang="hr-HR" sz="2200" dirty="0" smtClean="0"/>
              <a:t>koja također mogu biti organizirana u pod-svojstva (</a:t>
            </a:r>
            <a:r>
              <a:rPr lang="hr-HR" sz="2200" dirty="0" err="1" smtClean="0"/>
              <a:t>subProperties</a:t>
            </a:r>
            <a:r>
              <a:rPr lang="hr-HR" sz="2200" dirty="0" smtClean="0"/>
              <a:t>), do bilo koje razine (gradeći pritom drugu taksonomiju)</a:t>
            </a:r>
            <a:r>
              <a:rPr lang="en-US" sz="2200" dirty="0" smtClean="0"/>
              <a:t> </a:t>
            </a:r>
            <a:endParaRPr lang="it-IT" sz="2200" dirty="0"/>
          </a:p>
          <a:p>
            <a:r>
              <a:rPr lang="hr-HR" sz="2400" dirty="0"/>
              <a:t>r</a:t>
            </a:r>
            <a:r>
              <a:rPr lang="hr-HR" sz="2400" dirty="0" smtClean="0"/>
              <a:t>ječnički opisi upisani u jezik </a:t>
            </a:r>
            <a:r>
              <a:rPr lang="en-US" sz="2400" dirty="0" smtClean="0"/>
              <a:t>RDF </a:t>
            </a:r>
            <a:r>
              <a:rPr lang="hr-HR" sz="2400" dirty="0" smtClean="0"/>
              <a:t>Sc</a:t>
            </a:r>
            <a:r>
              <a:rPr lang="en-US" sz="2400" dirty="0" smtClean="0"/>
              <a:t>hem</a:t>
            </a:r>
            <a:r>
              <a:rPr lang="hr-HR" sz="2400" dirty="0" smtClean="0"/>
              <a:t>e jesu važeći </a:t>
            </a:r>
            <a:r>
              <a:rPr lang="en-US" sz="2400" dirty="0" smtClean="0"/>
              <a:t>RDF </a:t>
            </a:r>
            <a:r>
              <a:rPr lang="hr-HR" sz="2400" dirty="0" smtClean="0"/>
              <a:t>grafovi</a:t>
            </a:r>
            <a:endParaRPr lang="it-IT" sz="2400" dirty="0"/>
          </a:p>
          <a:p>
            <a:r>
              <a:rPr lang="hr-HR" sz="2400" dirty="0"/>
              <a:t>p</a:t>
            </a:r>
            <a:r>
              <a:rPr lang="hr-HR" sz="2400" dirty="0" smtClean="0"/>
              <a:t>ostoji bliska analogija s </a:t>
            </a:r>
            <a:r>
              <a:rPr lang="it-IT" sz="2400" dirty="0" smtClean="0"/>
              <a:t>XML do</a:t>
            </a:r>
            <a:r>
              <a:rPr lang="hr-HR" sz="2400" dirty="0" err="1" smtClean="0"/>
              <a:t>kumentima</a:t>
            </a:r>
            <a:r>
              <a:rPr lang="hr-HR" sz="2400" dirty="0" smtClean="0"/>
              <a:t> i</a:t>
            </a:r>
            <a:r>
              <a:rPr lang="it-IT" sz="2400" dirty="0" smtClean="0"/>
              <a:t> </a:t>
            </a:r>
            <a:r>
              <a:rPr lang="it-IT" sz="2400" dirty="0"/>
              <a:t>XML </a:t>
            </a:r>
            <a:r>
              <a:rPr lang="hr-HR" sz="2400" dirty="0" smtClean="0"/>
              <a:t>Sc</a:t>
            </a:r>
            <a:r>
              <a:rPr lang="it-IT" sz="2400" dirty="0" err="1" smtClean="0"/>
              <a:t>hem</a:t>
            </a:r>
            <a:r>
              <a:rPr lang="hr-HR" sz="2400" dirty="0" smtClean="0"/>
              <a:t>om</a:t>
            </a:r>
            <a:endParaRPr lang="en-US" sz="24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0651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it-IT" smtClean="0"/>
              <a:t>lase </a:t>
            </a:r>
            <a:r>
              <a:rPr lang="hr-HR" dirty="0" smtClean="0"/>
              <a:t>i</a:t>
            </a:r>
            <a:r>
              <a:rPr lang="it-IT" dirty="0" smtClean="0"/>
              <a:t> </a:t>
            </a:r>
            <a:r>
              <a:rPr lang="hr-HR" dirty="0" smtClean="0"/>
              <a:t>pod-klase</a:t>
            </a:r>
            <a:endParaRPr lang="en-US" dirty="0" smtClean="0"/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2524125" y="1285875"/>
            <a:ext cx="9144000" cy="3693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2535" name="Picture 4" descr="A Vehicle Class Hierarc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714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1232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4134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smtClean="0"/>
              <a:t>rimjer</a:t>
            </a:r>
            <a:r>
              <a:rPr lang="hr-HR" dirty="0" smtClean="0"/>
              <a:t>: prijevozno sredstvo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1919536" y="144471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ex:MotorVehicle        rdf:type          rdfs:Class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ex:PassengerVehicle    rdf:type          rdfs:Class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ex:Van                 rdf:type          rdfs:Class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ex:Truck               rdf:type          rdfs:Class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ex:MiniVan             rdf:type          rdfs:Class</a:t>
            </a: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ex:PassengerVehicle    rdfs:subClassOf   ex:MotorVehicle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ex:Van                 rdfs:subClassOf   ex:MotorVehicle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ex:Truck               rdfs:subClassOf   ex:MotorVehicle</a:t>
            </a: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ex:MiniVan             rdfs:subClassOf   ex:Van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ex:MiniVan             rdfs:subClassOf   ex:PassengerVehicle</a:t>
            </a: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Instance of a motor vehicle</a:t>
            </a:r>
          </a:p>
          <a:p>
            <a:r>
              <a:rPr lang="it-IT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it-IT" b="1" dirty="0">
                <a:latin typeface="Courier New" pitchFamily="49" charset="0"/>
                <a:cs typeface="Courier New" pitchFamily="49" charset="0"/>
              </a:rPr>
              <a:t> rdf:type          ex:PassengerVehicle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6770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145173"/>
          </a:xfrm>
        </p:spPr>
        <p:txBody>
          <a:bodyPr/>
          <a:lstStyle/>
          <a:p>
            <a:r>
              <a:rPr lang="hr-HR" dirty="0"/>
              <a:t>S</a:t>
            </a:r>
            <a:r>
              <a:rPr lang="hr-HR" smtClean="0"/>
              <a:t>vojstva</a:t>
            </a:r>
            <a:r>
              <a:rPr lang="it-IT" dirty="0" smtClean="0"/>
              <a:t>, </a:t>
            </a:r>
            <a:r>
              <a:rPr lang="it-IT" dirty="0" err="1" smtClean="0"/>
              <a:t>dom</a:t>
            </a:r>
            <a:r>
              <a:rPr lang="hr-HR" dirty="0" err="1" smtClean="0"/>
              <a:t>ene</a:t>
            </a:r>
            <a:r>
              <a:rPr lang="it-IT" dirty="0" smtClean="0"/>
              <a:t> </a:t>
            </a:r>
            <a:r>
              <a:rPr lang="hr-HR" dirty="0" smtClean="0"/>
              <a:t>i</a:t>
            </a:r>
            <a:r>
              <a:rPr lang="it-IT" dirty="0" smtClean="0"/>
              <a:t> </a:t>
            </a:r>
            <a:r>
              <a:rPr lang="en-GB" dirty="0" err="1" smtClean="0"/>
              <a:t>opseg</a:t>
            </a:r>
            <a:r>
              <a:rPr lang="en-GB" dirty="0" smtClean="0"/>
              <a:t> </a:t>
            </a:r>
            <a:endParaRPr lang="en-US" dirty="0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853247"/>
            <a:ext cx="8946541" cy="4301747"/>
          </a:xfrm>
        </p:spPr>
        <p:txBody>
          <a:bodyPr>
            <a:normAutofit fontScale="92500"/>
          </a:bodyPr>
          <a:lstStyle/>
          <a:p>
            <a:r>
              <a:rPr lang="hr-HR" sz="2400" dirty="0"/>
              <a:t>u</a:t>
            </a:r>
            <a:r>
              <a:rPr lang="it-IT" sz="2400" dirty="0" smtClean="0"/>
              <a:t> </a:t>
            </a:r>
            <a:r>
              <a:rPr lang="it-IT" sz="2400" dirty="0"/>
              <a:t>RDF </a:t>
            </a:r>
            <a:r>
              <a:rPr lang="hr-HR" sz="2400" dirty="0" smtClean="0"/>
              <a:t>Sc</a:t>
            </a:r>
            <a:r>
              <a:rPr lang="it-IT" sz="2400" dirty="0" err="1" smtClean="0"/>
              <a:t>hem</a:t>
            </a:r>
            <a:r>
              <a:rPr lang="hr-HR" sz="2400" dirty="0" smtClean="0"/>
              <a:t>i svojstva su definirana da bi bolje označivala klase</a:t>
            </a:r>
            <a:endParaRPr lang="it-IT" sz="2400" dirty="0"/>
          </a:p>
          <a:p>
            <a:r>
              <a:rPr lang="hr-HR" sz="2400" dirty="0"/>
              <a:t>u taksonomijama </a:t>
            </a:r>
            <a:r>
              <a:rPr lang="hr-HR" sz="2400" dirty="0" smtClean="0"/>
              <a:t>svojstva mogu biti organizirana tako da im se odrede pod-svojstva</a:t>
            </a:r>
            <a:endParaRPr lang="it-IT" sz="2400" dirty="0"/>
          </a:p>
          <a:p>
            <a:r>
              <a:rPr lang="hr-HR" sz="2400" dirty="0"/>
              <a:t>z</a:t>
            </a:r>
            <a:r>
              <a:rPr lang="hr-HR" sz="2400" dirty="0" smtClean="0"/>
              <a:t>a svojstvo je također moguće odrediti domenu iskaza i opseg te domene (popis mogućih vrijednosti)</a:t>
            </a:r>
            <a:endParaRPr lang="it-IT" sz="2400" dirty="0"/>
          </a:p>
          <a:p>
            <a:pPr lvl="1"/>
            <a:r>
              <a:rPr lang="hr-HR" sz="2200" b="1" dirty="0" smtClean="0"/>
              <a:t>D</a:t>
            </a:r>
            <a:r>
              <a:rPr lang="it-IT" sz="2200" b="1" dirty="0" smtClean="0"/>
              <a:t>o</a:t>
            </a:r>
            <a:r>
              <a:rPr lang="hr-HR" sz="2200" b="1" dirty="0" err="1" smtClean="0"/>
              <a:t>mena</a:t>
            </a:r>
            <a:r>
              <a:rPr lang="hr-HR" sz="2200" b="1" dirty="0" smtClean="0"/>
              <a:t> </a:t>
            </a:r>
            <a:r>
              <a:rPr lang="hr-HR" sz="2200" dirty="0" smtClean="0"/>
              <a:t>svojstva</a:t>
            </a:r>
            <a:r>
              <a:rPr lang="it-IT" sz="2200" dirty="0" smtClean="0"/>
              <a:t> </a:t>
            </a:r>
            <a:r>
              <a:rPr lang="hr-HR" sz="2200" dirty="0" smtClean="0"/>
              <a:t>je klasa entiteta koji mogu biti subjekti pojedinog </a:t>
            </a:r>
            <a:r>
              <a:rPr lang="it-IT" sz="2200" dirty="0" smtClean="0"/>
              <a:t> </a:t>
            </a:r>
            <a:r>
              <a:rPr lang="it-IT" sz="2200" dirty="0"/>
              <a:t>RDF </a:t>
            </a:r>
            <a:r>
              <a:rPr lang="hr-HR" sz="2200" dirty="0" smtClean="0"/>
              <a:t>iskaza u kojima se </a:t>
            </a:r>
            <a:r>
              <a:rPr lang="hr-HR" sz="2200" dirty="0"/>
              <a:t>promatrano </a:t>
            </a:r>
            <a:r>
              <a:rPr lang="hr-HR" sz="2200" dirty="0" smtClean="0"/>
              <a:t>svojstvo koristi kao predikat</a:t>
            </a:r>
            <a:r>
              <a:rPr lang="it-IT" sz="2200" dirty="0" smtClean="0"/>
              <a:t> </a:t>
            </a:r>
            <a:endParaRPr lang="it-IT" sz="2200" dirty="0"/>
          </a:p>
          <a:p>
            <a:pPr lvl="1"/>
            <a:r>
              <a:rPr lang="hr-HR" sz="2200" b="1" dirty="0" smtClean="0"/>
              <a:t>Opseg </a:t>
            </a:r>
            <a:r>
              <a:rPr lang="hr-HR" sz="2200" dirty="0" smtClean="0"/>
              <a:t>svojstva</a:t>
            </a:r>
            <a:r>
              <a:rPr lang="it-IT" sz="2200" dirty="0" smtClean="0"/>
              <a:t> </a:t>
            </a:r>
            <a:r>
              <a:rPr lang="hr-HR" sz="2200" dirty="0" smtClean="0"/>
              <a:t>je klasa entiteta koji mogu biti objekti pojedinog</a:t>
            </a:r>
            <a:r>
              <a:rPr lang="it-IT" sz="2200" dirty="0" smtClean="0"/>
              <a:t> </a:t>
            </a:r>
            <a:r>
              <a:rPr lang="it-IT" sz="2200" dirty="0"/>
              <a:t>RDF </a:t>
            </a:r>
            <a:r>
              <a:rPr lang="hr-HR" sz="2200" dirty="0" smtClean="0"/>
              <a:t>iskaza i u kojima se promatrano svojstvo koristi kao </a:t>
            </a:r>
            <a:r>
              <a:rPr lang="hr-HR" sz="2200" dirty="0"/>
              <a:t>predikat</a:t>
            </a:r>
            <a:r>
              <a:rPr lang="hr-HR" sz="2200" dirty="0" smtClean="0">
                <a:solidFill>
                  <a:srgbClr val="FF0000"/>
                </a:solidFill>
              </a:rPr>
              <a:t>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208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smtClean="0"/>
              <a:t>rimjer </a:t>
            </a:r>
            <a:r>
              <a:rPr lang="hr-HR" dirty="0" smtClean="0"/>
              <a:t>svojstava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1703512" y="1478369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ex:registeredTo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ex:rearSeatLegRoom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ex:rearSeatLegRoom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ex:PassengerVehicle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ex:weight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ex:primaryDriver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ex:primaryDriver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rdfs:range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ex:Person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ex:PassengerVehicle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ex:registeredTo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exstaff:85740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ex:rearSeatLegRoom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“127”^^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xsd:integer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b="1" dirty="0">
                <a:latin typeface="Courier New" pitchFamily="49" charset="0"/>
                <a:cs typeface="Courier New" pitchFamily="49" charset="0"/>
              </a:rPr>
              <a:t>ex:weight           "2500"^^xsd:integer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ex:primaryDriver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exstaff:85740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0530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Drugi </a:t>
            </a:r>
            <a:r>
              <a:rPr lang="hr-HR" dirty="0" smtClean="0"/>
              <a:t>primjeri svojstava</a:t>
            </a:r>
            <a:endParaRPr lang="en-US" dirty="0" smtClean="0"/>
          </a:p>
        </p:txBody>
      </p:sp>
      <p:sp>
        <p:nvSpPr>
          <p:cNvPr id="2056" name="CasellaDiTesto 7"/>
          <p:cNvSpPr txBox="1">
            <a:spLocks noChangeArrowheads="1"/>
          </p:cNvSpPr>
          <p:nvPr/>
        </p:nvSpPr>
        <p:spPr bwMode="auto">
          <a:xfrm>
            <a:off x="1881189" y="1500188"/>
            <a:ext cx="83581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ex:Person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rdfs:Class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it-IT" sz="2400" b="1" dirty="0">
                <a:latin typeface="Courier New" pitchFamily="49" charset="0"/>
                <a:cs typeface="Courier New" pitchFamily="49" charset="0"/>
              </a:rPr>
            </a:br>
            <a:r>
              <a:rPr lang="it-IT" sz="2400" b="1" dirty="0">
                <a:latin typeface="Courier New" pitchFamily="49" charset="0"/>
                <a:cs typeface="Courier New" pitchFamily="49" charset="0"/>
              </a:rPr>
              <a:t>ex:Book   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rdfs:Class</a:t>
            </a:r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it-IT" sz="2400" b="1" dirty="0">
                <a:latin typeface="Courier New" pitchFamily="49" charset="0"/>
                <a:cs typeface="Courier New" pitchFamily="49" charset="0"/>
              </a:rPr>
            </a:br>
            <a:r>
              <a:rPr lang="it-IT" sz="2400" b="1" dirty="0">
                <a:latin typeface="Courier New" pitchFamily="49" charset="0"/>
                <a:cs typeface="Courier New" pitchFamily="49" charset="0"/>
              </a:rPr>
              <a:t>ex: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hasauthor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Property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it-IT" sz="2400" b="1" dirty="0">
                <a:latin typeface="Courier New" pitchFamily="49" charset="0"/>
                <a:cs typeface="Courier New" pitchFamily="49" charset="0"/>
              </a:rPr>
            </a:br>
            <a:r>
              <a:rPr lang="it-IT" sz="2400" b="1" dirty="0">
                <a:latin typeface="Courier New" pitchFamily="49" charset="0"/>
                <a:cs typeface="Courier New" pitchFamily="49" charset="0"/>
              </a:rPr>
              <a:t>ex: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hasauthor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:domain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:Book</a:t>
            </a:r>
            <a:br>
              <a:rPr lang="it-IT" sz="2400" b="1" dirty="0">
                <a:latin typeface="Courier New" pitchFamily="49" charset="0"/>
                <a:cs typeface="Courier New" pitchFamily="49" charset="0"/>
              </a:rPr>
            </a:br>
            <a:r>
              <a:rPr lang="it-IT" sz="2400" b="1" dirty="0">
                <a:latin typeface="Courier New" pitchFamily="49" charset="0"/>
                <a:cs typeface="Courier New" pitchFamily="49" charset="0"/>
              </a:rPr>
              <a:t>ex: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hasauthor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range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Person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63378" y="4135954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ex:Female</a:t>
            </a:r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ex:Person</a:t>
            </a:r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rdfs:range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ex:Person</a:t>
            </a:r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endParaRPr lang="it-IT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4844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Zaključci putem svojstava (primjer)</a:t>
            </a:r>
            <a:endParaRPr lang="en-US" dirty="0" smtClean="0"/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1993570" y="2924944"/>
            <a:ext cx="8143875" cy="16004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expers:jane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expers:john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b="1" dirty="0">
              <a:latin typeface="Courier New" pitchFamily="49" charset="0"/>
            </a:endParaRPr>
          </a:p>
          <a:p>
            <a:r>
              <a:rPr lang="en-US" sz="2200" b="1">
                <a:latin typeface="Courier New" pitchFamily="49" charset="0"/>
              </a:rPr>
              <a:t>Jane </a:t>
            </a:r>
            <a:r>
              <a:rPr lang="en-US" sz="2200" b="1" smtClean="0">
                <a:latin typeface="Courier New" pitchFamily="49" charset="0"/>
              </a:rPr>
              <a:t>(John</a:t>
            </a:r>
            <a:r>
              <a:rPr lang="hr-HR" sz="2200" b="1" smtClean="0">
                <a:latin typeface="Courier New" pitchFamily="49" charset="0"/>
              </a:rPr>
              <a:t>ova majka</a:t>
            </a:r>
            <a:r>
              <a:rPr lang="en-US" sz="2200" b="1" smtClean="0">
                <a:latin typeface="Courier New" pitchFamily="49" charset="0"/>
              </a:rPr>
              <a:t>) </a:t>
            </a:r>
            <a:r>
              <a:rPr lang="hr-HR" sz="2200" b="1" smtClean="0">
                <a:latin typeface="Courier New" pitchFamily="49" charset="0"/>
              </a:rPr>
              <a:t>istovremeno mora pripadati i klasi Female i Person, a</a:t>
            </a:r>
            <a:r>
              <a:rPr lang="en-US" sz="2200" b="1" smtClean="0">
                <a:latin typeface="Courier New" pitchFamily="49" charset="0"/>
              </a:rPr>
              <a:t> </a:t>
            </a:r>
            <a:r>
              <a:rPr lang="en-US" sz="2200" b="1">
                <a:latin typeface="Courier New" pitchFamily="49" charset="0"/>
              </a:rPr>
              <a:t>John </a:t>
            </a:r>
            <a:r>
              <a:rPr lang="hr-HR" sz="2200" b="1" smtClean="0">
                <a:latin typeface="Courier New" pitchFamily="49" charset="0"/>
              </a:rPr>
              <a:t>mora pripadati klasi P</a:t>
            </a:r>
            <a:r>
              <a:rPr lang="en-US" sz="2200" b="1" smtClean="0">
                <a:latin typeface="Courier New" pitchFamily="49" charset="0"/>
              </a:rPr>
              <a:t>erson</a:t>
            </a:r>
            <a:r>
              <a:rPr lang="hr-HR" sz="2200" b="1" smtClean="0">
                <a:latin typeface="Courier New" pitchFamily="49" charset="0"/>
              </a:rPr>
              <a:t>.</a:t>
            </a:r>
            <a:endParaRPr lang="en-US" sz="2200" b="1" dirty="0">
              <a:latin typeface="Courier New" pitchFamily="49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52626" y="4581128"/>
            <a:ext cx="8319839" cy="144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200" b="1" smtClean="0">
                <a:latin typeface="Courier New" pitchFamily="49" charset="0"/>
              </a:rPr>
              <a:t>Navedena formalizacija omogućuje da se odgovori na sljedeći upit: „Pronađi sve ženske osobe” i da se u rezultatima pojavi Jane bez da se to izrijekom formaliziralo u RDF Schemi.</a:t>
            </a:r>
          </a:p>
        </p:txBody>
      </p:sp>
      <p:sp>
        <p:nvSpPr>
          <p:cNvPr id="11" name="CasellaDiTesto 9"/>
          <p:cNvSpPr txBox="1"/>
          <p:nvPr/>
        </p:nvSpPr>
        <p:spPr>
          <a:xfrm>
            <a:off x="1991544" y="1268760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ex:Female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ex:Person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rdfs:range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ex:Person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3559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1317524" y="452719"/>
            <a:ext cx="8534399" cy="740845"/>
          </a:xfrm>
          <a:noFill/>
        </p:spPr>
        <p:txBody>
          <a:bodyPr vert="horz" wrap="square" lIns="90000" tIns="46800" rIns="90000" bIns="46800" rtlCol="0" anchor="t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r-HR" dirty="0"/>
              <a:t>Z</a:t>
            </a:r>
            <a:r>
              <a:rPr lang="hr-HR" smtClean="0"/>
              <a:t>aključno </a:t>
            </a:r>
            <a:r>
              <a:rPr lang="hr-HR" dirty="0" smtClean="0"/>
              <a:t>o</a:t>
            </a:r>
            <a:r>
              <a:rPr lang="it-IT" dirty="0" smtClean="0"/>
              <a:t> </a:t>
            </a:r>
            <a:r>
              <a:rPr lang="pl-PL" dirty="0" smtClean="0"/>
              <a:t>RDF shemi</a:t>
            </a:r>
            <a:endParaRPr lang="en-GB" dirty="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idx="1"/>
          </p:nvPr>
        </p:nvSpPr>
        <p:spPr>
          <a:xfrm>
            <a:off x="951345" y="1560945"/>
            <a:ext cx="9465135" cy="450648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38138" indent="-338138">
              <a:lnSpc>
                <a:spcPct val="110000"/>
              </a:lnSpc>
            </a:pPr>
            <a:r>
              <a:rPr lang="en-US" sz="2400" dirty="0" smtClean="0"/>
              <a:t>RDF </a:t>
            </a:r>
            <a:r>
              <a:rPr lang="hr-HR" sz="2400" dirty="0" err="1" smtClean="0"/>
              <a:t>Schema</a:t>
            </a:r>
            <a:r>
              <a:rPr lang="hr-HR" sz="2400" dirty="0" smtClean="0"/>
              <a:t> je jednostavan</a:t>
            </a:r>
            <a:r>
              <a:rPr lang="en-US" sz="2400" dirty="0" smtClean="0"/>
              <a:t> </a:t>
            </a:r>
            <a:r>
              <a:rPr lang="en-US" sz="2400" dirty="0"/>
              <a:t>“meta” </a:t>
            </a:r>
            <a:r>
              <a:rPr lang="hr-HR" sz="2400" dirty="0" smtClean="0"/>
              <a:t>rječnik koji se koristi u svrhu opisa ontologija</a:t>
            </a:r>
            <a:endParaRPr lang="en-US" sz="2400" dirty="0"/>
          </a:p>
          <a:p>
            <a:pPr marL="738188" lvl="1" indent="-280988">
              <a:lnSpc>
                <a:spcPct val="110000"/>
              </a:lnSpc>
            </a:pPr>
            <a:r>
              <a:rPr lang="hr-HR" sz="2200" dirty="0" smtClean="0"/>
              <a:t>K</a:t>
            </a:r>
            <a:r>
              <a:rPr lang="en-US" sz="2200" dirty="0" smtClean="0"/>
              <a:t>las</a:t>
            </a:r>
            <a:r>
              <a:rPr lang="hr-HR" sz="2200" dirty="0" smtClean="0"/>
              <a:t>a (</a:t>
            </a:r>
            <a:r>
              <a:rPr lang="hr-HR" sz="2200" dirty="0" err="1" smtClean="0"/>
              <a:t>Class</a:t>
            </a:r>
            <a:r>
              <a:rPr lang="hr-HR" sz="2200" dirty="0" smtClean="0"/>
              <a:t>)</a:t>
            </a:r>
            <a:r>
              <a:rPr lang="en-US" sz="2200" dirty="0" smtClean="0"/>
              <a:t>, </a:t>
            </a:r>
            <a:r>
              <a:rPr lang="hr-HR" sz="2200" dirty="0" smtClean="0"/>
              <a:t>pod-klasa (</a:t>
            </a:r>
            <a:r>
              <a:rPr lang="hr-HR" sz="2200" dirty="0" err="1" smtClean="0"/>
              <a:t>subClass</a:t>
            </a:r>
            <a:r>
              <a:rPr lang="hr-HR" sz="2200" dirty="0" smtClean="0"/>
              <a:t>)</a:t>
            </a:r>
            <a:r>
              <a:rPr lang="en-US" sz="2200" dirty="0" smtClean="0"/>
              <a:t>, </a:t>
            </a:r>
            <a:r>
              <a:rPr lang="hr-HR" sz="2200" dirty="0" smtClean="0"/>
              <a:t>vrsta</a:t>
            </a:r>
            <a:endParaRPr lang="en-US" sz="2200" dirty="0"/>
          </a:p>
          <a:p>
            <a:pPr marL="1138238" lvl="2" indent="-280988">
              <a:lnSpc>
                <a:spcPct val="110000"/>
              </a:lnSpc>
            </a:pPr>
            <a:r>
              <a:rPr lang="en-US" sz="1800" dirty="0"/>
              <a:t>e.g., Person</a:t>
            </a:r>
            <a:r>
              <a:rPr lang="en-US" sz="1800" b="1" dirty="0"/>
              <a:t>, </a:t>
            </a:r>
            <a:r>
              <a:rPr lang="en-US" sz="1800" dirty="0"/>
              <a:t>Team</a:t>
            </a:r>
          </a:p>
          <a:p>
            <a:pPr marL="738188" lvl="1" indent="-280988">
              <a:lnSpc>
                <a:spcPct val="110000"/>
              </a:lnSpc>
            </a:pPr>
            <a:r>
              <a:rPr lang="hr-HR" sz="2200" dirty="0" smtClean="0"/>
              <a:t>Svojstvo (p</a:t>
            </a:r>
            <a:r>
              <a:rPr lang="en-US" sz="2200" dirty="0" err="1" smtClean="0"/>
              <a:t>roperty</a:t>
            </a:r>
            <a:r>
              <a:rPr lang="hr-HR" sz="2200" dirty="0" smtClean="0"/>
              <a:t>)</a:t>
            </a:r>
            <a:r>
              <a:rPr lang="en-US" sz="2200" dirty="0" smtClean="0"/>
              <a:t>,</a:t>
            </a:r>
            <a:r>
              <a:rPr lang="hr-HR" sz="2200" dirty="0" smtClean="0"/>
              <a:t> pod-svojstvo</a:t>
            </a:r>
            <a:r>
              <a:rPr lang="en-US" sz="2200" dirty="0" smtClean="0"/>
              <a:t> </a:t>
            </a:r>
            <a:r>
              <a:rPr lang="hr-HR" sz="2200" dirty="0" smtClean="0"/>
              <a:t>(</a:t>
            </a:r>
            <a:r>
              <a:rPr lang="en-US" sz="2200" dirty="0" err="1" smtClean="0"/>
              <a:t>subPropertyOf</a:t>
            </a:r>
            <a:r>
              <a:rPr lang="hr-HR" sz="2200" dirty="0" smtClean="0"/>
              <a:t>)</a:t>
            </a:r>
            <a:endParaRPr lang="en-US" sz="2200" dirty="0"/>
          </a:p>
          <a:p>
            <a:pPr marL="1138238" lvl="2" indent="-280988">
              <a:lnSpc>
                <a:spcPct val="110000"/>
              </a:lnSpc>
            </a:pPr>
            <a:r>
              <a:rPr lang="en-US" sz="1800" dirty="0"/>
              <a:t>e.g., </a:t>
            </a:r>
            <a:r>
              <a:rPr lang="en-US" sz="1800" dirty="0" err="1"/>
              <a:t>playsFor</a:t>
            </a:r>
            <a:endParaRPr lang="en-US" sz="1800" dirty="0"/>
          </a:p>
          <a:p>
            <a:pPr marL="738188" lvl="1" indent="-280988">
              <a:lnSpc>
                <a:spcPct val="110000"/>
              </a:lnSpc>
            </a:pPr>
            <a:r>
              <a:rPr lang="hr-HR" sz="2200" dirty="0"/>
              <a:t>d</a:t>
            </a:r>
            <a:r>
              <a:rPr lang="en-US" sz="2200" dirty="0" smtClean="0"/>
              <a:t>om</a:t>
            </a:r>
            <a:r>
              <a:rPr lang="hr-HR" sz="2200" dirty="0" err="1" smtClean="0"/>
              <a:t>ena</a:t>
            </a:r>
            <a:r>
              <a:rPr lang="en-US" sz="2200" dirty="0" smtClean="0"/>
              <a:t>  (</a:t>
            </a:r>
            <a:r>
              <a:rPr lang="hr-HR" sz="2200" b="1" dirty="0" smtClean="0"/>
              <a:t>kl</a:t>
            </a:r>
            <a:r>
              <a:rPr lang="en-US" sz="2200" b="1" dirty="0" smtClean="0"/>
              <a:t>as</a:t>
            </a:r>
            <a:r>
              <a:rPr lang="hr-HR" sz="2200" b="1" dirty="0" smtClean="0"/>
              <a:t>a za subjekte</a:t>
            </a:r>
            <a:r>
              <a:rPr lang="en-US" sz="2200" dirty="0" smtClean="0"/>
              <a:t> </a:t>
            </a:r>
            <a:r>
              <a:rPr lang="hr-HR" sz="2200" dirty="0" smtClean="0"/>
              <a:t>određenog </a:t>
            </a:r>
            <a:r>
              <a:rPr lang="hr-HR" sz="2200" i="1" dirty="0" smtClean="0"/>
              <a:t>svojstvo</a:t>
            </a:r>
            <a:r>
              <a:rPr lang="en-US" sz="2200" dirty="0" smtClean="0"/>
              <a:t>)</a:t>
            </a:r>
            <a:endParaRPr lang="en-US" sz="2200" dirty="0"/>
          </a:p>
          <a:p>
            <a:pPr marL="1138238" lvl="2" indent="-280988">
              <a:lnSpc>
                <a:spcPct val="110000"/>
              </a:lnSpc>
            </a:pPr>
            <a:r>
              <a:rPr lang="en-US" sz="1800" b="1" dirty="0"/>
              <a:t>Person</a:t>
            </a:r>
            <a:r>
              <a:rPr lang="en-US" sz="1800" dirty="0"/>
              <a:t>  </a:t>
            </a:r>
            <a:r>
              <a:rPr lang="en-US" sz="1800" i="1" dirty="0" err="1"/>
              <a:t>playsFor</a:t>
            </a:r>
            <a:r>
              <a:rPr lang="en-US" sz="1800" dirty="0"/>
              <a:t> Team</a:t>
            </a:r>
          </a:p>
          <a:p>
            <a:pPr marL="738188" lvl="1" indent="-280988">
              <a:lnSpc>
                <a:spcPct val="110000"/>
              </a:lnSpc>
            </a:pPr>
            <a:r>
              <a:rPr lang="hr-HR" sz="2200" dirty="0" smtClean="0"/>
              <a:t>opseg</a:t>
            </a:r>
            <a:r>
              <a:rPr lang="en-US" sz="2200" dirty="0" smtClean="0"/>
              <a:t>  (</a:t>
            </a:r>
            <a:r>
              <a:rPr lang="hr-HR" sz="2200" b="1" dirty="0"/>
              <a:t>k</a:t>
            </a:r>
            <a:r>
              <a:rPr lang="en-US" sz="2200" b="1" dirty="0" smtClean="0"/>
              <a:t>las</a:t>
            </a:r>
            <a:r>
              <a:rPr lang="hr-HR" sz="2200" b="1" dirty="0" smtClean="0"/>
              <a:t>a za iskaz vrijednosti za određeno </a:t>
            </a:r>
            <a:r>
              <a:rPr lang="hr-HR" sz="2200" i="1" dirty="0" smtClean="0"/>
              <a:t>svojstvo</a:t>
            </a:r>
            <a:r>
              <a:rPr lang="en-US" sz="2200" dirty="0" smtClean="0"/>
              <a:t>)</a:t>
            </a:r>
            <a:endParaRPr lang="en-US" sz="2200" dirty="0"/>
          </a:p>
          <a:p>
            <a:pPr marL="1138238" lvl="2" indent="-280988">
              <a:lnSpc>
                <a:spcPct val="110000"/>
              </a:lnSpc>
            </a:pPr>
            <a:r>
              <a:rPr lang="en-US" sz="1800" dirty="0"/>
              <a:t>Person  </a:t>
            </a:r>
            <a:r>
              <a:rPr lang="en-US" sz="1800" i="1" dirty="0" err="1"/>
              <a:t>playsFor</a:t>
            </a:r>
            <a:r>
              <a:rPr lang="en-US" sz="1800" dirty="0"/>
              <a:t> </a:t>
            </a:r>
            <a:r>
              <a:rPr lang="en-US" sz="1800" b="1" dirty="0"/>
              <a:t>Tea</a:t>
            </a:r>
            <a:r>
              <a:rPr lang="it-IT" sz="1800" b="1" dirty="0"/>
              <a:t>m</a:t>
            </a:r>
            <a:endParaRPr lang="en-US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7764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2664"/>
          </a:xfrm>
        </p:spPr>
        <p:txBody>
          <a:bodyPr/>
          <a:lstStyle/>
          <a:p>
            <a:r>
              <a:rPr lang="hr-HR" dirty="0"/>
              <a:t>O</a:t>
            </a:r>
            <a:r>
              <a:rPr lang="en-US" smtClean="0"/>
              <a:t>ntolo</a:t>
            </a:r>
            <a:r>
              <a:rPr lang="hr-HR" dirty="0" err="1" smtClean="0"/>
              <a:t>ški</a:t>
            </a:r>
            <a:r>
              <a:rPr lang="hr-HR" dirty="0" smtClean="0"/>
              <a:t> opisi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09" y="1341438"/>
            <a:ext cx="9548091" cy="48233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800" dirty="0" smtClean="0"/>
              <a:t>O</a:t>
            </a:r>
            <a:r>
              <a:rPr lang="en-US" sz="1800" dirty="0" err="1" smtClean="0"/>
              <a:t>ntolog</a:t>
            </a:r>
            <a:r>
              <a:rPr lang="hr-HR" sz="1800" dirty="0" err="1" smtClean="0"/>
              <a:t>ija</a:t>
            </a:r>
            <a:r>
              <a:rPr lang="hr-HR" sz="1800" dirty="0" smtClean="0"/>
              <a:t> je eksplicitna i formalna specifikacija konceptualnog modela koja predstavlja dio ‘univerzuma’ koji nas zanima</a:t>
            </a:r>
            <a:r>
              <a:rPr lang="en-US" sz="1800" dirty="0" smtClean="0"/>
              <a:t>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hr-HR" sz="1800" dirty="0" smtClean="0"/>
              <a:t>Trenutno, najvažniji ontologijski jezici za Web su: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XML </a:t>
            </a:r>
            <a:r>
              <a:rPr lang="hr-HR" sz="1800" dirty="0" smtClean="0"/>
              <a:t>koji osigurava površinsku sintaksu za strukturirane dokumente ali ne nameću semantička ograničenja vezano uz značenje tih dokumenata</a:t>
            </a:r>
            <a:r>
              <a:rPr lang="en-US" sz="1800" dirty="0" smtClean="0"/>
              <a:t>.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XML </a:t>
            </a:r>
            <a:r>
              <a:rPr lang="hr-HR" sz="1800" dirty="0" smtClean="0"/>
              <a:t>Sc</a:t>
            </a:r>
            <a:r>
              <a:rPr lang="en-US" sz="1800" dirty="0" err="1" smtClean="0"/>
              <a:t>hema</a:t>
            </a:r>
            <a:r>
              <a:rPr lang="en-US" sz="1800" dirty="0" smtClean="0"/>
              <a:t> </a:t>
            </a:r>
            <a:r>
              <a:rPr lang="hr-HR" sz="1800" dirty="0" smtClean="0"/>
              <a:t>koja predstavlja jezik za definiranje strukture i vrste sadržaja </a:t>
            </a:r>
            <a:r>
              <a:rPr lang="en-US" sz="1800" dirty="0" smtClean="0"/>
              <a:t>XML do</a:t>
            </a:r>
            <a:r>
              <a:rPr lang="hr-HR" sz="1800" dirty="0" smtClean="0"/>
              <a:t>k</a:t>
            </a:r>
            <a:r>
              <a:rPr lang="en-US" sz="1800" dirty="0" err="1" smtClean="0"/>
              <a:t>ument</a:t>
            </a:r>
            <a:r>
              <a:rPr lang="hr-HR" sz="1800" dirty="0" smtClean="0"/>
              <a:t>a</a:t>
            </a:r>
            <a:r>
              <a:rPr lang="en-US" sz="1800" dirty="0" smtClean="0"/>
              <a:t>.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RDF </a:t>
            </a:r>
            <a:r>
              <a:rPr lang="hr-HR" sz="1800" dirty="0" smtClean="0"/>
              <a:t>je model podataka za objekte</a:t>
            </a:r>
            <a:r>
              <a:rPr lang="en-US" sz="1800" dirty="0" smtClean="0"/>
              <a:t> (“</a:t>
            </a:r>
            <a:r>
              <a:rPr lang="hr-HR" sz="1800" dirty="0" smtClean="0"/>
              <a:t>izvore</a:t>
            </a:r>
            <a:r>
              <a:rPr lang="en-US" sz="1800" dirty="0" smtClean="0"/>
              <a:t>”) </a:t>
            </a:r>
            <a:r>
              <a:rPr lang="hr-HR" sz="1800" dirty="0" smtClean="0"/>
              <a:t>i odnose među njima</a:t>
            </a:r>
            <a:r>
              <a:rPr lang="en-US" sz="1800" dirty="0" smtClean="0"/>
              <a:t>; </a:t>
            </a:r>
            <a:r>
              <a:rPr lang="hr-HR" sz="1800" dirty="0" smtClean="0"/>
              <a:t>pruža jednostavnu semantiku za takav model podataka</a:t>
            </a:r>
            <a:r>
              <a:rPr lang="en-US" sz="1800" dirty="0" smtClean="0"/>
              <a:t> </a:t>
            </a:r>
            <a:r>
              <a:rPr lang="hr-HR" sz="1800" dirty="0" smtClean="0"/>
              <a:t>koji može biti predstavljeni </a:t>
            </a:r>
            <a:r>
              <a:rPr lang="en-US" sz="1800" dirty="0" smtClean="0"/>
              <a:t>XML </a:t>
            </a:r>
            <a:r>
              <a:rPr lang="hr-HR" sz="1800" dirty="0" smtClean="0"/>
              <a:t>sintaksom</a:t>
            </a:r>
            <a:r>
              <a:rPr lang="en-US" sz="1800" dirty="0" smtClean="0"/>
              <a:t>.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RDF </a:t>
            </a:r>
            <a:r>
              <a:rPr lang="hr-HR" sz="1800" dirty="0" smtClean="0"/>
              <a:t>Sc</a:t>
            </a:r>
            <a:r>
              <a:rPr lang="en-US" sz="1800" dirty="0" err="1" smtClean="0"/>
              <a:t>hema</a:t>
            </a:r>
            <a:r>
              <a:rPr lang="en-US" sz="1800" dirty="0" smtClean="0"/>
              <a:t> </a:t>
            </a:r>
            <a:r>
              <a:rPr lang="hr-HR" sz="1800" dirty="0" smtClean="0"/>
              <a:t>je opisni rječnički jezik za opis osobina i klasa  </a:t>
            </a:r>
            <a:r>
              <a:rPr lang="en-US" sz="1800" dirty="0" smtClean="0"/>
              <a:t>RDF </a:t>
            </a:r>
            <a:r>
              <a:rPr lang="hr-HR" sz="1800" dirty="0" smtClean="0"/>
              <a:t>izvora</a:t>
            </a:r>
            <a:r>
              <a:rPr lang="en-US" sz="1800" dirty="0" smtClean="0"/>
              <a:t>, </a:t>
            </a:r>
            <a:r>
              <a:rPr lang="hr-HR" sz="1800" dirty="0" smtClean="0"/>
              <a:t> sa semantikom koja omogućuje </a:t>
            </a:r>
            <a:r>
              <a:rPr lang="hr-HR" sz="1800" dirty="0"/>
              <a:t>g</a:t>
            </a:r>
            <a:r>
              <a:rPr lang="hr-HR" sz="1800" dirty="0" smtClean="0"/>
              <a:t>eneralizaciju hijerarhija tih svojstava i klasa</a:t>
            </a:r>
            <a:r>
              <a:rPr lang="en-US" sz="1800" dirty="0" smtClean="0"/>
              <a:t>.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OWL </a:t>
            </a:r>
            <a:r>
              <a:rPr lang="hr-HR" sz="1800" dirty="0" smtClean="0"/>
              <a:t>je bogatiji opisni rječnički jezik za opis svojstava i klasa, kao što su odnosi među klasama </a:t>
            </a:r>
            <a:r>
              <a:rPr lang="en-US" sz="1800" dirty="0" smtClean="0"/>
              <a:t>(</a:t>
            </a:r>
            <a:r>
              <a:rPr lang="en-US" sz="1800" dirty="0"/>
              <a:t>e.g., </a:t>
            </a:r>
            <a:r>
              <a:rPr lang="en-US" sz="1800" i="1" dirty="0" err="1"/>
              <a:t>disjointness</a:t>
            </a:r>
            <a:r>
              <a:rPr lang="en-US" sz="1800" dirty="0"/>
              <a:t>), </a:t>
            </a:r>
            <a:r>
              <a:rPr lang="hr-HR" sz="1800" dirty="0" err="1" smtClean="0"/>
              <a:t>kardinalnost</a:t>
            </a:r>
            <a:r>
              <a:rPr lang="en-US" sz="1800" dirty="0" smtClean="0"/>
              <a:t> </a:t>
            </a:r>
            <a:r>
              <a:rPr lang="en-US" sz="1800" dirty="0"/>
              <a:t>(e.g. “exactly one”), </a:t>
            </a:r>
            <a:r>
              <a:rPr lang="hr-HR" sz="1800" dirty="0" smtClean="0"/>
              <a:t>jednakost, bogatije navođenje svojstava, osobina svojstava </a:t>
            </a:r>
            <a:r>
              <a:rPr lang="en-US" sz="1800" dirty="0" smtClean="0"/>
              <a:t>(e.g</a:t>
            </a:r>
            <a:r>
              <a:rPr lang="en-US" sz="1800" dirty="0"/>
              <a:t>., </a:t>
            </a:r>
            <a:r>
              <a:rPr lang="en-US" sz="1800" dirty="0" smtClean="0"/>
              <a:t>symmetry)</a:t>
            </a:r>
            <a:r>
              <a:rPr lang="hr-HR" sz="1800" dirty="0" smtClean="0"/>
              <a:t> te </a:t>
            </a:r>
            <a:r>
              <a:rPr lang="hr-HR" sz="1800" dirty="0" err="1" smtClean="0"/>
              <a:t>enumerativnih</a:t>
            </a:r>
            <a:r>
              <a:rPr lang="hr-HR" sz="1800" dirty="0" smtClean="0"/>
              <a:t> klasa. </a:t>
            </a:r>
            <a:endParaRPr lang="en-US" sz="1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17817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0157"/>
          </a:xfrm>
        </p:spPr>
        <p:txBody>
          <a:bodyPr/>
          <a:lstStyle/>
          <a:p>
            <a:r>
              <a:rPr lang="hr-HR" smtClean="0"/>
              <a:t>Vježbe vezane </a:t>
            </a:r>
            <a:r>
              <a:rPr lang="hr-HR" dirty="0" smtClean="0"/>
              <a:t>uz ontologiju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4327" y="1412875"/>
            <a:ext cx="9766169" cy="4895850"/>
          </a:xfrm>
        </p:spPr>
        <p:txBody>
          <a:bodyPr>
            <a:normAutofit/>
          </a:bodyPr>
          <a:lstStyle/>
          <a:p>
            <a:r>
              <a:rPr lang="hr-HR" sz="2400" dirty="0"/>
              <a:t>o</a:t>
            </a:r>
            <a:r>
              <a:rPr lang="hr-HR" sz="2400" dirty="0" smtClean="0"/>
              <a:t>snovna ideja </a:t>
            </a:r>
            <a:r>
              <a:rPr lang="en-US" sz="2400" dirty="0" err="1" smtClean="0"/>
              <a:t>Semanti</a:t>
            </a:r>
            <a:r>
              <a:rPr lang="hr-HR" sz="2400" dirty="0" err="1" smtClean="0"/>
              <a:t>čkog</a:t>
            </a:r>
            <a:r>
              <a:rPr lang="hr-HR" sz="2400" dirty="0" smtClean="0"/>
              <a:t> </a:t>
            </a:r>
            <a:r>
              <a:rPr lang="en-US" sz="2400" dirty="0" smtClean="0"/>
              <a:t>Web</a:t>
            </a:r>
            <a:r>
              <a:rPr lang="hr-HR" sz="2400" dirty="0" smtClean="0"/>
              <a:t>a je učiniti dostupnim</a:t>
            </a:r>
            <a:r>
              <a:rPr lang="en-US" sz="2400" dirty="0" smtClean="0"/>
              <a:t> (</a:t>
            </a:r>
            <a:r>
              <a:rPr lang="hr-HR" sz="2400" dirty="0" smtClean="0"/>
              <a:t>za uporabu na </a:t>
            </a:r>
            <a:r>
              <a:rPr lang="en-US" sz="2400" dirty="0" smtClean="0"/>
              <a:t>Web</a:t>
            </a:r>
            <a:r>
              <a:rPr lang="hr-HR" sz="2400" dirty="0" smtClean="0"/>
              <a:t>u</a:t>
            </a:r>
            <a:r>
              <a:rPr lang="en-US" sz="2400" smtClean="0"/>
              <a:t>) </a:t>
            </a:r>
            <a:r>
              <a:rPr lang="hr-HR" sz="2400" smtClean="0"/>
              <a:t>izvore </a:t>
            </a:r>
            <a:r>
              <a:rPr lang="en-US" sz="2400" smtClean="0"/>
              <a:t>(</a:t>
            </a:r>
            <a:r>
              <a:rPr lang="hr-HR" sz="2400" dirty="0" smtClean="0"/>
              <a:t>ili opise izvora</a:t>
            </a:r>
            <a:r>
              <a:rPr lang="en-US" sz="2400" dirty="0" smtClean="0"/>
              <a:t>) </a:t>
            </a:r>
            <a:r>
              <a:rPr lang="hr-HR" sz="2400" dirty="0" smtClean="0"/>
              <a:t>čije „značenje” je </a:t>
            </a:r>
            <a:r>
              <a:rPr lang="hr-HR" sz="2400" smtClean="0"/>
              <a:t>razumljivo računalu</a:t>
            </a:r>
            <a:endParaRPr lang="en-US" sz="2400" dirty="0"/>
          </a:p>
          <a:p>
            <a:r>
              <a:rPr lang="hr-HR" sz="2400" dirty="0"/>
              <a:t>t</a:t>
            </a:r>
            <a:r>
              <a:rPr lang="hr-HR" sz="2400" dirty="0" smtClean="0"/>
              <a:t>o se postiže osiguranjem opisa izvora na </a:t>
            </a:r>
            <a:r>
              <a:rPr lang="en-US" sz="2400" dirty="0" smtClean="0"/>
              <a:t>“formal</a:t>
            </a:r>
            <a:r>
              <a:rPr lang="hr-HR" sz="2400" dirty="0" err="1" smtClean="0"/>
              <a:t>an</a:t>
            </a:r>
            <a:r>
              <a:rPr lang="hr-HR" sz="2400" dirty="0" smtClean="0"/>
              <a:t> način</a:t>
            </a:r>
            <a:r>
              <a:rPr lang="en-US" sz="2400" dirty="0" smtClean="0"/>
              <a:t>”, </a:t>
            </a:r>
            <a:r>
              <a:rPr lang="hr-HR" sz="2400" dirty="0" smtClean="0"/>
              <a:t>tako da računalo može „razumjeti” te opise </a:t>
            </a:r>
            <a:r>
              <a:rPr lang="en-US" sz="2400" dirty="0" smtClean="0"/>
              <a:t>(</a:t>
            </a:r>
            <a:r>
              <a:rPr lang="hr-HR" sz="2400" dirty="0" smtClean="0"/>
              <a:t>tj. program koji ga pokreće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hr-HR" sz="2400" dirty="0" smtClean="0"/>
              <a:t>prva stepenica u pristupu formalnom opisu je odrediti točno </a:t>
            </a:r>
            <a:r>
              <a:rPr lang="en-US" sz="2400" dirty="0" smtClean="0"/>
              <a:t>“</a:t>
            </a:r>
            <a:r>
              <a:rPr lang="hr-HR" sz="2400" dirty="0" smtClean="0"/>
              <a:t>dio univerzuma</a:t>
            </a:r>
            <a:r>
              <a:rPr lang="en-US" sz="2400" dirty="0" smtClean="0"/>
              <a:t>” </a:t>
            </a:r>
            <a:r>
              <a:rPr lang="hr-HR" sz="2400" dirty="0" smtClean="0"/>
              <a:t>koji se želi opisati, a zatim odrediti njegov „konceptualni </a:t>
            </a:r>
            <a:r>
              <a:rPr lang="hr-HR" sz="2400" smtClean="0"/>
              <a:t>model</a:t>
            </a:r>
            <a:r>
              <a:rPr lang="en-US" sz="2400" smtClean="0"/>
              <a:t>”</a:t>
            </a:r>
            <a:endParaRPr lang="en-US" sz="2400" dirty="0"/>
          </a:p>
          <a:p>
            <a:r>
              <a:rPr lang="hr-HR" sz="2400" dirty="0"/>
              <a:t>n</a:t>
            </a:r>
            <a:r>
              <a:rPr lang="hr-HR" sz="2400" dirty="0" smtClean="0"/>
              <a:t>akon toga može se opisati taj konceptualni model na formalan način koji omogućuje (odnosno razumije) računalo.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8920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Internet</a:t>
            </a:r>
            <a:r>
              <a:rPr lang="hr-HR" smtClean="0"/>
              <a:t> poslužitelji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38307" r="28595" b="16004"/>
          <a:stretch/>
        </p:blipFill>
        <p:spPr bwMode="auto">
          <a:xfrm>
            <a:off x="2135560" y="1556792"/>
            <a:ext cx="7992888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3415508" y="5935216"/>
            <a:ext cx="5368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70C0"/>
                </a:solidFill>
              </a:rPr>
              <a:t>https</a:t>
            </a:r>
            <a:r>
              <a:rPr lang="it-IT" sz="1400" dirty="0">
                <a:solidFill>
                  <a:srgbClr val="0070C0"/>
                </a:solidFill>
              </a:rPr>
              <a:t>://</a:t>
            </a:r>
            <a:r>
              <a:rPr lang="it-IT" sz="1400" dirty="0" err="1">
                <a:solidFill>
                  <a:srgbClr val="0070C0"/>
                </a:solidFill>
              </a:rPr>
              <a:t>news.netcraft.com</a:t>
            </a:r>
            <a:r>
              <a:rPr lang="it-IT" sz="1400" dirty="0">
                <a:solidFill>
                  <a:srgbClr val="0070C0"/>
                </a:solidFill>
              </a:rPr>
              <a:t>/</a:t>
            </a:r>
            <a:r>
              <a:rPr lang="it-IT" sz="1400" dirty="0" err="1">
                <a:solidFill>
                  <a:srgbClr val="0070C0"/>
                </a:solidFill>
              </a:rPr>
              <a:t>archives</a:t>
            </a:r>
            <a:r>
              <a:rPr lang="it-IT" sz="1400" dirty="0">
                <a:solidFill>
                  <a:srgbClr val="0070C0"/>
                </a:solidFill>
              </a:rPr>
              <a:t>/</a:t>
            </a:r>
            <a:r>
              <a:rPr lang="it-IT" sz="1400" dirty="0" err="1">
                <a:solidFill>
                  <a:srgbClr val="0070C0"/>
                </a:solidFill>
              </a:rPr>
              <a:t>category</a:t>
            </a:r>
            <a:r>
              <a:rPr lang="it-IT" sz="1400" dirty="0">
                <a:solidFill>
                  <a:srgbClr val="0070C0"/>
                </a:solidFill>
              </a:rPr>
              <a:t>/web-server-</a:t>
            </a:r>
            <a:r>
              <a:rPr lang="it-IT" sz="1400" dirty="0" err="1">
                <a:solidFill>
                  <a:srgbClr val="0070C0"/>
                </a:solidFill>
              </a:rPr>
              <a:t>survey</a:t>
            </a:r>
            <a:r>
              <a:rPr lang="it-IT" sz="14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4865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Nastavnikov kontakt</a:t>
            </a:r>
            <a:endParaRPr lang="en-US" dirty="0"/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498845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Korisnici </a:t>
            </a:r>
            <a:r>
              <a:rPr lang="it-IT" dirty="0" smtClean="0"/>
              <a:t>Internet </a:t>
            </a:r>
            <a:r>
              <a:rPr lang="hr-HR" dirty="0" smtClean="0"/>
              <a:t>u svijetu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30142" r="16910" b="23447"/>
          <a:stretch/>
        </p:blipFill>
        <p:spPr bwMode="auto">
          <a:xfrm>
            <a:off x="1905001" y="1412777"/>
            <a:ext cx="8410575" cy="4304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56261" r="36886" b="35748"/>
          <a:stretch/>
        </p:blipFill>
        <p:spPr bwMode="auto">
          <a:xfrm>
            <a:off x="3842035" y="5718344"/>
            <a:ext cx="4536505" cy="690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Casarosa, 2018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7998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Korisnici </a:t>
            </a:r>
            <a:r>
              <a:rPr lang="it-IT" dirty="0" smtClean="0"/>
              <a:t>Internet</a:t>
            </a:r>
            <a:r>
              <a:rPr lang="hr-HR" dirty="0" smtClean="0"/>
              <a:t>a</a:t>
            </a:r>
            <a:r>
              <a:rPr lang="it-IT" dirty="0" smtClean="0"/>
              <a:t> </a:t>
            </a:r>
            <a:r>
              <a:rPr lang="hr-HR" dirty="0" smtClean="0"/>
              <a:t>na mjesečnoj razini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t="25883" r="8996" b="27166"/>
          <a:stretch/>
        </p:blipFill>
        <p:spPr bwMode="auto">
          <a:xfrm>
            <a:off x="1726803" y="1675305"/>
            <a:ext cx="8324031" cy="4426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8" t="76373" r="27490" b="14887"/>
          <a:stretch/>
        </p:blipFill>
        <p:spPr bwMode="auto">
          <a:xfrm>
            <a:off x="4009708" y="5923916"/>
            <a:ext cx="4820285" cy="629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Casarosa, 2018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5748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smtClean="0"/>
              <a:t>orisnici </a:t>
            </a:r>
            <a:r>
              <a:rPr lang="it-IT" dirty="0" smtClean="0"/>
              <a:t>Internet</a:t>
            </a:r>
            <a:r>
              <a:rPr lang="hr-HR" smtClean="0"/>
              <a:t>a u </a:t>
            </a:r>
            <a:r>
              <a:rPr lang="hr-HR" dirty="0" smtClean="0"/>
              <a:t>svijetu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5" t="37971" r="18105" b="14069"/>
          <a:stretch/>
        </p:blipFill>
        <p:spPr bwMode="auto">
          <a:xfrm>
            <a:off x="2351584" y="1484784"/>
            <a:ext cx="7416824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8630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smtClean="0"/>
              <a:t>orast </a:t>
            </a:r>
            <a:r>
              <a:rPr lang="it-IT" dirty="0" smtClean="0"/>
              <a:t>Internet</a:t>
            </a:r>
            <a:r>
              <a:rPr lang="hr-HR" smtClean="0"/>
              <a:t>a u </a:t>
            </a:r>
            <a:r>
              <a:rPr lang="hr-HR" dirty="0" smtClean="0"/>
              <a:t>svijetu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16220" r="11519" b="8861"/>
          <a:stretch/>
        </p:blipFill>
        <p:spPr bwMode="auto">
          <a:xfrm>
            <a:off x="2351585" y="1340768"/>
            <a:ext cx="7390581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2018</a:t>
            </a:r>
            <a:endParaRPr lang="it-IT" alt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Vittore Casarosa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9134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4873beb7-5857-4685-be1f-d57550cc96cc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2653</Words>
  <Application>Microsoft Office PowerPoint</Application>
  <PresentationFormat>Široki zaslon</PresentationFormat>
  <Paragraphs>415</Paragraphs>
  <Slides>50</Slides>
  <Notes>32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50</vt:i4>
      </vt:variant>
    </vt:vector>
  </HeadingPairs>
  <TitlesOfParts>
    <vt:vector size="60" baseType="lpstr">
      <vt:lpstr>Wingdings 3</vt:lpstr>
      <vt:lpstr>Times New Roman</vt:lpstr>
      <vt:lpstr>Fjalla One</vt:lpstr>
      <vt:lpstr>Century Gothic</vt:lpstr>
      <vt:lpstr>Calibri</vt:lpstr>
      <vt:lpstr>Arial</vt:lpstr>
      <vt:lpstr>Wingdings</vt:lpstr>
      <vt:lpstr>Raleway</vt:lpstr>
      <vt:lpstr>Courier New</vt:lpstr>
      <vt:lpstr>Ion</vt:lpstr>
      <vt:lpstr>Semantički Web i povezani podaci</vt:lpstr>
      <vt:lpstr>Sadržaj</vt:lpstr>
      <vt:lpstr>Internet i Web</vt:lpstr>
      <vt:lpstr>Kratak uvid u evoluciju Interneta</vt:lpstr>
      <vt:lpstr>Internet poslužitelji</vt:lpstr>
      <vt:lpstr>Korisnici Internet u svijetu</vt:lpstr>
      <vt:lpstr>Korisnici Interneta na mjesečnoj razini</vt:lpstr>
      <vt:lpstr>Korisnici Interneta u svijetu</vt:lpstr>
      <vt:lpstr>Porast Interneta u svijetu</vt:lpstr>
      <vt:lpstr>Broj pretraživanja putem Googlea </vt:lpstr>
      <vt:lpstr>Tragati za informacijom = „guglati” </vt:lpstr>
      <vt:lpstr>Količina digitalnih informacija</vt:lpstr>
      <vt:lpstr>Arhitektura </vt:lpstr>
      <vt:lpstr>World Wide Web</vt:lpstr>
      <vt:lpstr>Programi za obradu teksta (text editors)</vt:lpstr>
      <vt:lpstr>Hiperveze (poveznice)</vt:lpstr>
      <vt:lpstr>Poveznice</vt:lpstr>
      <vt:lpstr>Preglednici (browseri)</vt:lpstr>
      <vt:lpstr>Arhitektura Weba</vt:lpstr>
      <vt:lpstr>Evolucija Web-a</vt:lpstr>
      <vt:lpstr>Evolucija informacija na Web-u</vt:lpstr>
      <vt:lpstr>The World Wide Web</vt:lpstr>
      <vt:lpstr>Web povezanih podataka</vt:lpstr>
      <vt:lpstr>Semantički web – shema </vt:lpstr>
      <vt:lpstr>Semantički Web</vt:lpstr>
      <vt:lpstr>Što je konceptualni model?</vt:lpstr>
      <vt:lpstr>Semantički web – nastavak…</vt:lpstr>
      <vt:lpstr>RDF – Resource Description Framework</vt:lpstr>
      <vt:lpstr>Jednostavan RDF iskaz (statement)</vt:lpstr>
      <vt:lpstr>URI sintaksa</vt:lpstr>
      <vt:lpstr>Dodatna svojstva izvora</vt:lpstr>
      <vt:lpstr>RDF iskaz kao „trojke” (tripleti) </vt:lpstr>
      <vt:lpstr>Skraćivanje URI-ja</vt:lpstr>
      <vt:lpstr>Skraćene RDF „trojke”</vt:lpstr>
      <vt:lpstr>RDF iskaz kao grafički prikaz</vt:lpstr>
      <vt:lpstr>Predikatne vrijednosti moraju biti URI-ji...</vt:lpstr>
      <vt:lpstr>... do bilo koje dubine</vt:lpstr>
      <vt:lpstr>RDF – sažetak</vt:lpstr>
      <vt:lpstr>RDF Schema</vt:lpstr>
      <vt:lpstr>Osnovni pojmovi u RDF Schemi</vt:lpstr>
      <vt:lpstr>Klase i pod-klase</vt:lpstr>
      <vt:lpstr>Primjer: prijevozno sredstvo</vt:lpstr>
      <vt:lpstr>Svojstva, domene i opseg </vt:lpstr>
      <vt:lpstr>Primjer svojstava</vt:lpstr>
      <vt:lpstr>Drugi primjeri svojstava</vt:lpstr>
      <vt:lpstr>Zaključci putem svojstava (primjer)</vt:lpstr>
      <vt:lpstr>Zaključno o RDF shemi</vt:lpstr>
      <vt:lpstr>Ontološki opisi</vt:lpstr>
      <vt:lpstr>Vježbe vezane uz ontologiju</vt:lpstr>
      <vt:lpstr>Nastavnikov 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2018-11-03T06:42:48Z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