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80" r:id="rId4"/>
  </p:sldMasterIdLst>
  <p:notesMasterIdLst>
    <p:notesMasterId r:id="rId45"/>
  </p:notesMasterIdLst>
  <p:handoutMasterIdLst>
    <p:handoutMasterId r:id="rId46"/>
  </p:handoutMasterIdLst>
  <p:sldIdLst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276" r:id="rId44"/>
  </p:sldIdLst>
  <p:sldSz cx="12192000" cy="6858000"/>
  <p:notesSz cx="7023100" cy="9309100"/>
  <p:embeddedFontLst>
    <p:embeddedFont>
      <p:font typeface="Garamond" panose="02020404030301010803" pitchFamily="18" charset="0"/>
      <p:regular r:id="rId47"/>
      <p:bold r:id="rId48"/>
      <p: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Wingdings 3" panose="05040102010807070707" pitchFamily="18" charset="2"/>
      <p:regular r:id="rId58"/>
    </p:embeddedFont>
    <p:embeddedFont>
      <p:font typeface="ＭＳ Ｐゴシック" panose="020B0600070205080204" pitchFamily="34" charset="-128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84" y="-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E9D6-2A90-4BCA-9917-059667D4BD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1E1409-B4D1-4074-90A1-337E7AFD5784}">
      <dgm:prSet phldrT="[Text]"/>
      <dgm:spPr/>
      <dgm:t>
        <a:bodyPr/>
        <a:lstStyle/>
        <a:p>
          <a:r>
            <a:rPr lang="hr-HR" dirty="0" smtClean="0"/>
            <a:t>Elena.Maceviciute@hb.se</a:t>
          </a:r>
          <a:endParaRPr lang="en-US" dirty="0"/>
        </a:p>
      </dgm:t>
    </dgm:pt>
    <dgm:pt modelId="{3A22935D-9DC8-463F-B9FD-A51FA2726A84}" type="parTrans" cxnId="{7D8B7E75-4507-4B72-AA00-67CAF20DBBA1}">
      <dgm:prSet/>
      <dgm:spPr/>
      <dgm:t>
        <a:bodyPr/>
        <a:lstStyle/>
        <a:p>
          <a:endParaRPr lang="en-US"/>
        </a:p>
      </dgm:t>
    </dgm:pt>
    <dgm:pt modelId="{BD917192-454C-479E-9824-7CFC05C66C75}" type="sibTrans" cxnId="{7D8B7E75-4507-4B72-AA00-67CAF20DBBA1}">
      <dgm:prSet/>
      <dgm:spPr/>
      <dgm:t>
        <a:bodyPr/>
        <a:lstStyle/>
        <a:p>
          <a:endParaRPr lang="en-US"/>
        </a:p>
      </dgm:t>
    </dgm:pt>
    <dgm:pt modelId="{D822D75A-238A-426D-A9D3-A664472FE3B0}" type="pres">
      <dgm:prSet presAssocID="{6787E9D6-2A90-4BCA-9917-059667D4BD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395514-DBA0-4CED-89BE-7504CBC7A432}" type="pres">
      <dgm:prSet presAssocID="{7D1E1409-B4D1-4074-90A1-337E7AFD578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EC5D75-B37E-4BA8-9052-2E0CEBAD8A2A}" type="presOf" srcId="{6787E9D6-2A90-4BCA-9917-059667D4BDBC}" destId="{D822D75A-238A-426D-A9D3-A664472FE3B0}" srcOrd="0" destOrd="0" presId="urn:microsoft.com/office/officeart/2005/8/layout/default"/>
    <dgm:cxn modelId="{7D8B7E75-4507-4B72-AA00-67CAF20DBBA1}" srcId="{6787E9D6-2A90-4BCA-9917-059667D4BDBC}" destId="{7D1E1409-B4D1-4074-90A1-337E7AFD5784}" srcOrd="0" destOrd="0" parTransId="{3A22935D-9DC8-463F-B9FD-A51FA2726A84}" sibTransId="{BD917192-454C-479E-9824-7CFC05C66C75}"/>
    <dgm:cxn modelId="{FFC89062-5E62-495C-8D02-15A93A33AD9B}" type="presOf" srcId="{7D1E1409-B4D1-4074-90A1-337E7AFD5784}" destId="{12395514-DBA0-4CED-89BE-7504CBC7A432}" srcOrd="0" destOrd="0" presId="urn:microsoft.com/office/officeart/2005/8/layout/default"/>
    <dgm:cxn modelId="{E08EED04-F774-4F97-861B-B6DA61ED375B}" type="presParOf" srcId="{D822D75A-238A-426D-A9D3-A664472FE3B0}" destId="{12395514-DBA0-4CED-89BE-7504CBC7A43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95514-DBA0-4CED-89BE-7504CBC7A432}">
      <dsp:nvSpPr>
        <dsp:cNvPr id="0" name=""/>
        <dsp:cNvSpPr/>
      </dsp:nvSpPr>
      <dsp:spPr>
        <a:xfrm>
          <a:off x="978594" y="892"/>
          <a:ext cx="6989960" cy="4193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100" kern="1200" dirty="0" smtClean="0"/>
            <a:t>Elena.Maceviciute@hb.se</a:t>
          </a:r>
          <a:endParaRPr lang="en-US" sz="4100" kern="1200" dirty="0"/>
        </a:p>
      </dsp:txBody>
      <dsp:txXfrm>
        <a:off x="978594" y="892"/>
        <a:ext cx="6989960" cy="419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4AC39-44E6-425E-AF49-CF7D189F346F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0F472-929B-459B-8D82-2FABCC5B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4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2775BC-6312-42C7-B7C5-EA6783C2D9CA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7F715A1-4ADC-44E0-9587-804FF39D6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lv-LV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1FF008-E130-3647-A7F7-EDD363284C58}" type="slidenum">
              <a:rPr lang="lv-LV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105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81CA5-9AB4-4C42-8523-C08735ADF6CD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26F5-2767-4603-A6AB-C8A8B2DD8667}" type="datetime1">
              <a:rPr lang="en-US" smtClean="0"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9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2A14-E944-4ECB-A310-66140ED828A3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091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E90D-8864-4A90-87B5-1AC8A9534E67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62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6813-A029-429B-9E3D-DDCFD256C577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6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163026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A26B-4394-4DB5-A5F9-89C7F7C08456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801" y="4953000"/>
            <a:ext cx="7999315" cy="107405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6458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D3D1-8626-4DD1-8A26-7B73F1EDCEBB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54953" y="3848610"/>
            <a:ext cx="8825659" cy="588517"/>
          </a:xfrm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222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4E54-E864-46D7-A9D8-37CC413F4C55}" type="datetime1">
              <a:rPr lang="en-US" smtClean="0"/>
              <a:t>11/10/2018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4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78BC0-B438-48E0-B88F-7F3A4310FBBF}" type="datetime1">
              <a:rPr lang="en-US" smtClean="0"/>
              <a:t>11/10/2018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3CA2-0DCC-4848-8516-6B201906D607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8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64151" y="1447799"/>
            <a:ext cx="1409965" cy="4413251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447799"/>
            <a:ext cx="6776630" cy="441325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7A541-5986-4296-8BBF-4096D89F9DE7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8184-6D91-4B46-B9C7-444B97D25C84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4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28D8-2148-4A3A-ACF6-84EA53E96759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7EDF-4926-41AE-AFB8-48F2B0AF5B0A}" type="datetime1">
              <a:rPr lang="en-US" smtClean="0"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431F-A377-413B-ADD7-56FB912CA6B2}" type="datetime1">
              <a:rPr lang="en-US" smtClean="0"/>
              <a:t>11/10/2018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7A87-816A-4285-8580-9CA68A7F32EB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329C3-46D8-4AAF-ADEA-485BE6A2BBF2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777C-0EB2-4285-AB1B-07A3A2C3BC68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8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DD4FA-D987-4145-A6A3-A2EB6F43AF9F}" type="datetime1">
              <a:rPr lang="en-US" smtClean="0"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8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00" y="6201344"/>
            <a:ext cx="2075547" cy="57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40" y="6096001"/>
            <a:ext cx="1583069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6" y="6218956"/>
            <a:ext cx="2237218" cy="6390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9941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60901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40EE750-CDCA-42AC-8903-11B93C359685}" type="datetime1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Maceviciute and Holma,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upload.wikimedia.org/wikipedia/commons/a/a8/PDCA_Process.pn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 smtClean="0"/>
              <a:t>Measuring</a:t>
            </a:r>
            <a:r>
              <a:rPr lang="sv-SE" dirty="0" smtClean="0"/>
              <a:t> </a:t>
            </a:r>
            <a:r>
              <a:rPr lang="sv-SE" dirty="0" err="1" smtClean="0"/>
              <a:t>quality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digital </a:t>
            </a:r>
            <a:r>
              <a:rPr lang="sv-SE" dirty="0" err="1" smtClean="0"/>
              <a:t>libraries</a:t>
            </a:r>
            <a:r>
              <a:rPr lang="sv-SE" dirty="0" smtClean="0"/>
              <a:t> and </a:t>
            </a:r>
            <a:r>
              <a:rPr lang="sv-SE" dirty="0" err="1" smtClean="0"/>
              <a:t>collections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Elena </a:t>
            </a:r>
            <a:r>
              <a:rPr lang="sv-SE" dirty="0" err="1" smtClean="0"/>
              <a:t>Maceviciute</a:t>
            </a:r>
            <a:r>
              <a:rPr lang="sv-SE" dirty="0" smtClean="0"/>
              <a:t> and </a:t>
            </a:r>
            <a:r>
              <a:rPr lang="sv-SE" dirty="0" err="1" smtClean="0"/>
              <a:t>Baiba</a:t>
            </a:r>
            <a:r>
              <a:rPr lang="sv-SE" dirty="0" smtClean="0"/>
              <a:t> Holma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55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lv-LV" sz="4000" dirty="0">
                <a:latin typeface="+mn-lt"/>
              </a:rPr>
              <a:t>Goal of evaluation</a:t>
            </a:r>
            <a:endParaRPr lang="en-US" sz="4000" dirty="0">
              <a:latin typeface="+mn-lt"/>
            </a:endParaRPr>
          </a:p>
        </p:txBody>
      </p:sp>
      <p:sp>
        <p:nvSpPr>
          <p:cNvPr id="92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9221" name="Content Placeholder 5" descr="File:PDCA Process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1806854"/>
            <a:ext cx="7194550" cy="4003976"/>
          </a:xfrm>
        </p:spPr>
      </p:pic>
    </p:spTree>
    <p:extLst>
      <p:ext uri="{BB962C8B-B14F-4D97-AF65-F5344CB8AC3E}">
        <p14:creationId xmlns:p14="http://schemas.microsoft.com/office/powerpoint/2010/main" val="39494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4" y="134076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Formative - </a:t>
            </a:r>
            <a:r>
              <a:rPr lang="en-US" dirty="0"/>
              <a:t>generally any evaluation that takes place before or during a project’s implementation with the aim of improving the project’s design and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Proactive (pre-project)</a:t>
            </a:r>
          </a:p>
          <a:p>
            <a:pPr lvl="1"/>
            <a:r>
              <a:rPr lang="en-US" dirty="0" err="1" smtClean="0"/>
              <a:t>Clarificative</a:t>
            </a:r>
            <a:r>
              <a:rPr lang="en-US" dirty="0" smtClean="0"/>
              <a:t> (development)</a:t>
            </a:r>
          </a:p>
          <a:p>
            <a:pPr lvl="1"/>
            <a:r>
              <a:rPr lang="en-US" dirty="0" smtClean="0"/>
              <a:t>Interactive (implementation)</a:t>
            </a:r>
          </a:p>
          <a:p>
            <a:pPr lvl="1"/>
            <a:r>
              <a:rPr lang="en-US" dirty="0" smtClean="0"/>
              <a:t>Monitoring (implementation)</a:t>
            </a:r>
            <a:endParaRPr lang="en-US" dirty="0"/>
          </a:p>
          <a:p>
            <a:r>
              <a:rPr lang="en-US" dirty="0" smtClean="0"/>
              <a:t>Summative - </a:t>
            </a:r>
            <a:r>
              <a:rPr lang="en-US" dirty="0"/>
              <a:t>assesses the overall or net effects—intended or unintended—of the program, </a:t>
            </a:r>
            <a:r>
              <a:rPr lang="en-US" dirty="0" smtClean="0"/>
              <a:t>investigates </a:t>
            </a:r>
            <a:r>
              <a:rPr lang="en-US" dirty="0"/>
              <a:t>whether the program or technology caused demonstrable effects </a:t>
            </a: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06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2204864"/>
            <a:ext cx="8229600" cy="1143000"/>
          </a:xfrm>
        </p:spPr>
        <p:txBody>
          <a:bodyPr/>
          <a:lstStyle/>
          <a:p>
            <a:r>
              <a:rPr lang="en-US" dirty="0" smtClean="0"/>
              <a:t>What is quality?</a:t>
            </a:r>
            <a:endParaRPr 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86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sz="3600" dirty="0">
                <a:latin typeface="+mn-lt"/>
              </a:rPr>
              <a:t>Concepts of quality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199108"/>
            <a:ext cx="8642350" cy="4927512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Transcendent </a:t>
            </a:r>
            <a:r>
              <a:rPr lang="en-US" dirty="0">
                <a:solidFill>
                  <a:srgbClr val="C00000"/>
                </a:solidFill>
                <a:latin typeface="Arial" charset="0"/>
              </a:rPr>
              <a:t>view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quality as an innate excellence of a product or service (cannot be defined)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Product-based view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quality as a precise and measurable variable (product has something that other similar product </a:t>
            </a:r>
            <a:r>
              <a:rPr lang="en-US" dirty="0" err="1">
                <a:solidFill>
                  <a:srgbClr val="0C1C1D"/>
                </a:solidFill>
                <a:latin typeface="Arial" charset="0"/>
              </a:rPr>
              <a:t>doesn</a:t>
            </a:r>
            <a:r>
              <a:rPr lang="ja-JP" altLang="en-US" dirty="0">
                <a:solidFill>
                  <a:srgbClr val="0C1C1D"/>
                </a:solidFill>
                <a:latin typeface="Arial" charset="0"/>
              </a:rPr>
              <a:t>’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t)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Manufacturing-based view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quality as a conformance to </a:t>
            </a:r>
            <a:r>
              <a:rPr lang="en-US" u="sng" dirty="0">
                <a:solidFill>
                  <a:srgbClr val="0C1C1D"/>
                </a:solidFill>
                <a:latin typeface="Arial" charset="0"/>
              </a:rPr>
              <a:t>requirements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 (clearly defined industrial specifications, without defects)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Value-based view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quality in terms of </a:t>
            </a:r>
            <a:r>
              <a:rPr lang="en-US" u="sng" dirty="0">
                <a:solidFill>
                  <a:srgbClr val="0C1C1D"/>
                </a:solidFill>
                <a:latin typeface="Arial" charset="0"/>
              </a:rPr>
              <a:t>costs and prices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(subjective judgment of excellence and worth)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User-based view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  - quality as a customers experience (preference) (fitness for use, meeting customers expectations)</a:t>
            </a:r>
            <a:endParaRPr lang="en-US" sz="1600" dirty="0">
              <a:solidFill>
                <a:srgbClr val="0C1C1D"/>
              </a:solidFill>
              <a:latin typeface="Arial" charset="0"/>
            </a:endParaRPr>
          </a:p>
          <a:p>
            <a:r>
              <a:rPr lang="lv-LV" sz="1800" i="1" dirty="0">
                <a:latin typeface="Arial" charset="0"/>
              </a:rPr>
              <a:t>Source: Garvin David (1987)</a:t>
            </a:r>
            <a:endParaRPr lang="en-US" sz="18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lv-LV" sz="3600" dirty="0">
                <a:solidFill>
                  <a:srgbClr val="262626"/>
                </a:solidFill>
                <a:latin typeface="Arial" charset="0"/>
              </a:rPr>
              <a:t>Quality and d</a:t>
            </a:r>
            <a:r>
              <a:rPr lang="en-US" sz="3600" dirty="0" err="1">
                <a:solidFill>
                  <a:srgbClr val="262626"/>
                </a:solidFill>
                <a:latin typeface="Arial" charset="0"/>
              </a:rPr>
              <a:t>igital</a:t>
            </a:r>
            <a:r>
              <a:rPr lang="en-US" sz="3600" dirty="0">
                <a:solidFill>
                  <a:srgbClr val="262626"/>
                </a:solidFill>
                <a:latin typeface="Arial" charset="0"/>
              </a:rPr>
              <a:t> collection maturation stages (</a:t>
            </a:r>
            <a:r>
              <a:rPr lang="ja-JP" altLang="en-US" sz="3600" dirty="0">
                <a:solidFill>
                  <a:srgbClr val="262626"/>
                </a:solidFill>
                <a:latin typeface="Arial" charset="0"/>
              </a:rPr>
              <a:t>“</a:t>
            </a:r>
            <a:r>
              <a:rPr lang="en-US" sz="3600" dirty="0">
                <a:solidFill>
                  <a:srgbClr val="262626"/>
                </a:solidFill>
                <a:latin typeface="Arial" charset="0"/>
              </a:rPr>
              <a:t>goodness</a:t>
            </a:r>
            <a:r>
              <a:rPr lang="ja-JP" altLang="en-US" sz="3600" dirty="0">
                <a:solidFill>
                  <a:srgbClr val="262626"/>
                </a:solidFill>
                <a:latin typeface="Arial" charset="0"/>
              </a:rPr>
              <a:t>”</a:t>
            </a:r>
            <a:r>
              <a:rPr lang="en-US" sz="3600" dirty="0">
                <a:solidFill>
                  <a:srgbClr val="262626"/>
                </a:solidFill>
                <a:latin typeface="Arial" charset="0"/>
              </a:rPr>
              <a:t> of DC</a:t>
            </a:r>
            <a:r>
              <a:rPr lang="en-US" sz="3600" dirty="0">
                <a:solidFill>
                  <a:srgbClr val="0C1C1D"/>
                </a:solidFill>
                <a:latin typeface="Arial" charset="0"/>
              </a:rPr>
              <a:t>)</a:t>
            </a:r>
            <a:r>
              <a:rPr lang="lv-LV" sz="3600" i="1" dirty="0">
                <a:solidFill>
                  <a:srgbClr val="0C1C1D"/>
                </a:solidFill>
                <a:latin typeface="Arial" charset="0"/>
              </a:rPr>
              <a:t>  </a:t>
            </a:r>
            <a:br>
              <a:rPr lang="lv-LV" sz="3600" i="1" dirty="0">
                <a:solidFill>
                  <a:srgbClr val="0C1C1D"/>
                </a:solidFill>
                <a:latin typeface="Arial" charset="0"/>
              </a:rPr>
            </a:br>
            <a:r>
              <a:rPr lang="lv-LV" sz="2700" i="1" dirty="0">
                <a:solidFill>
                  <a:srgbClr val="0C1C1D"/>
                </a:solidFill>
                <a:latin typeface="Arial" charset="0"/>
              </a:rPr>
              <a:t>(</a:t>
            </a:r>
            <a:r>
              <a:rPr lang="en-US" sz="2700" i="1" dirty="0">
                <a:solidFill>
                  <a:srgbClr val="0C1C1D"/>
                </a:solidFill>
                <a:latin typeface="Arial" charset="0"/>
              </a:rPr>
              <a:t>Manufacturing-based view</a:t>
            </a:r>
            <a:r>
              <a:rPr lang="lv-LV" sz="2700" i="1" dirty="0">
                <a:solidFill>
                  <a:srgbClr val="0C1C1D"/>
                </a:solidFill>
                <a:latin typeface="Arial" charset="0"/>
              </a:rPr>
              <a:t> of quality)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lv-LV" dirty="0">
              <a:solidFill>
                <a:srgbClr val="262626"/>
              </a:solidFill>
              <a:latin typeface="Arial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262626"/>
                </a:solidFill>
                <a:latin typeface="Arial" charset="0"/>
              </a:rPr>
              <a:t>1.Collection (minimal usefulness for users)</a:t>
            </a:r>
            <a:r>
              <a:rPr lang="lv-LV" sz="2000" dirty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(</a:t>
            </a:r>
            <a:r>
              <a:rPr lang="ja-JP" altLang="en-US" sz="2000" dirty="0">
                <a:solidFill>
                  <a:srgbClr val="262626"/>
                </a:solidFill>
                <a:latin typeface="Arial" charset="0"/>
              </a:rPr>
              <a:t>“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first generation</a:t>
            </a:r>
            <a:r>
              <a:rPr lang="lv-LV" sz="2000" dirty="0">
                <a:solidFill>
                  <a:srgbClr val="262626"/>
                </a:solidFill>
                <a:latin typeface="Arial" charset="0"/>
              </a:rPr>
              <a:t>”)</a:t>
            </a:r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lvl="1" eaLnBrk="1" hangingPunct="1"/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262626"/>
                </a:solidFill>
                <a:latin typeface="Arial" charset="0"/>
              </a:rPr>
              <a:t>2. Collection with levels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usability, accessibility, and fitness for use to the anticipated user group(s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).</a:t>
            </a:r>
            <a:r>
              <a:rPr lang="lv-LV" sz="2000" dirty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(</a:t>
            </a:r>
            <a:r>
              <a:rPr lang="ja-JP" altLang="en-US" sz="2000" dirty="0">
                <a:solidFill>
                  <a:srgbClr val="262626"/>
                </a:solidFill>
                <a:latin typeface="Arial" charset="0"/>
              </a:rPr>
              <a:t>“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second generation</a:t>
            </a:r>
            <a:r>
              <a:rPr lang="ja-JP" altLang="en-US" sz="2000" dirty="0">
                <a:solidFill>
                  <a:srgbClr val="262626"/>
                </a:solidFill>
                <a:latin typeface="Arial" charset="0"/>
              </a:rPr>
              <a:t>”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 of collections</a:t>
            </a:r>
            <a:r>
              <a:rPr lang="lv-LV" sz="2000" dirty="0">
                <a:solidFill>
                  <a:srgbClr val="262626"/>
                </a:solidFill>
                <a:latin typeface="Arial" charset="0"/>
              </a:rPr>
              <a:t>)</a:t>
            </a:r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lvl="1" eaLnBrk="1" hangingPunct="1"/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262626"/>
                </a:solidFill>
                <a:latin typeface="Arial" charset="0"/>
              </a:rPr>
              <a:t>3. Objects, metadata and collections – as a building blocks that others can reuse, repackage etc.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Interoperability, reusability, persistence, </a:t>
            </a:r>
            <a:r>
              <a:rPr lang="en-US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ver</a:t>
            </a:r>
            <a:r>
              <a:rPr lang="lv-LV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  <a:r>
              <a:rPr lang="en-US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fication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documentation, and support for intellectual property rights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.</a:t>
            </a:r>
            <a:r>
              <a:rPr lang="lv-LV" sz="2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lv-LV" sz="2000" dirty="0">
                <a:solidFill>
                  <a:srgbClr val="0C1C1D"/>
                </a:solidFill>
                <a:latin typeface="Arial" charset="0"/>
              </a:rPr>
              <a:t>(“</a:t>
            </a:r>
            <a:r>
              <a:rPr lang="en-US" sz="2000" dirty="0">
                <a:solidFill>
                  <a:srgbClr val="0C1C1D"/>
                </a:solidFill>
                <a:latin typeface="Arial" charset="0"/>
              </a:rPr>
              <a:t>third generation</a:t>
            </a:r>
            <a:r>
              <a:rPr lang="lv-LV" sz="2000" dirty="0">
                <a:solidFill>
                  <a:srgbClr val="0C1C1D"/>
                </a:solidFill>
                <a:latin typeface="Arial" charset="0"/>
              </a:rPr>
              <a:t>”)</a:t>
            </a:r>
            <a:endParaRPr lang="en-US" sz="2000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/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eaLnBrk="1" hangingPunct="1"/>
            <a:r>
              <a:rPr lang="en-US" sz="1800" i="1" dirty="0">
                <a:solidFill>
                  <a:srgbClr val="262626"/>
                </a:solidFill>
                <a:latin typeface="Arial" charset="0"/>
              </a:rPr>
              <a:t>Source: A Framework of Guidance for Building Good Digital Collection</a:t>
            </a:r>
          </a:p>
          <a:p>
            <a:pPr eaLnBrk="1" hangingPunct="1"/>
            <a:endParaRPr lang="lv-LV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lv-LV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lv-LV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" charset="0"/>
              </a:rPr>
              <a:t>Understanding quality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703388" y="1334660"/>
            <a:ext cx="8642350" cy="4858991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latin typeface="Arial" charset="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cxnSp>
        <p:nvCxnSpPr>
          <p:cNvPr id="17414" name="Straight Connector 6"/>
          <p:cNvCxnSpPr>
            <a:cxnSpLocks noChangeShapeType="1"/>
          </p:cNvCxnSpPr>
          <p:nvPr/>
        </p:nvCxnSpPr>
        <p:spPr bwMode="auto">
          <a:xfrm>
            <a:off x="6096000" y="2009437"/>
            <a:ext cx="0" cy="3785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5" name="Straight Connector 8"/>
          <p:cNvCxnSpPr>
            <a:cxnSpLocks noChangeShapeType="1"/>
          </p:cNvCxnSpPr>
          <p:nvPr/>
        </p:nvCxnSpPr>
        <p:spPr bwMode="auto">
          <a:xfrm>
            <a:off x="2135188" y="369861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6" name="Rounded Rectangle 9"/>
          <p:cNvSpPr>
            <a:spLocks noChangeArrowheads="1"/>
          </p:cNvSpPr>
          <p:nvPr/>
        </p:nvSpPr>
        <p:spPr bwMode="auto">
          <a:xfrm>
            <a:off x="1919290" y="3226418"/>
            <a:ext cx="1800225" cy="54071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Rational view</a:t>
            </a:r>
            <a:endParaRPr lang="en-US"/>
          </a:p>
        </p:txBody>
      </p:sp>
      <p:sp>
        <p:nvSpPr>
          <p:cNvPr id="17417" name="Rounded Rectangle 10"/>
          <p:cNvSpPr>
            <a:spLocks noChangeArrowheads="1"/>
          </p:cNvSpPr>
          <p:nvPr/>
        </p:nvSpPr>
        <p:spPr bwMode="auto">
          <a:xfrm>
            <a:off x="8616950" y="3159388"/>
            <a:ext cx="1727200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Empirical view</a:t>
            </a:r>
            <a:endParaRPr lang="en-US"/>
          </a:p>
        </p:txBody>
      </p:sp>
      <p:sp>
        <p:nvSpPr>
          <p:cNvPr id="17418" name="Rounded Rectangle 11"/>
          <p:cNvSpPr>
            <a:spLocks noChangeArrowheads="1"/>
          </p:cNvSpPr>
          <p:nvPr/>
        </p:nvSpPr>
        <p:spPr bwMode="auto">
          <a:xfrm>
            <a:off x="4367215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Absolute</a:t>
            </a:r>
            <a:endParaRPr lang="en-US"/>
          </a:p>
        </p:txBody>
      </p:sp>
      <p:sp>
        <p:nvSpPr>
          <p:cNvPr id="17419" name="Rounded Rectangle 12"/>
          <p:cNvSpPr>
            <a:spLocks noChangeArrowheads="1"/>
          </p:cNvSpPr>
          <p:nvPr/>
        </p:nvSpPr>
        <p:spPr bwMode="auto">
          <a:xfrm>
            <a:off x="6167440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Objective </a:t>
            </a:r>
            <a:endParaRPr lang="en-US"/>
          </a:p>
        </p:txBody>
      </p:sp>
      <p:sp>
        <p:nvSpPr>
          <p:cNvPr id="17420" name="Rounded Rectangle 13"/>
          <p:cNvSpPr>
            <a:spLocks noChangeArrowheads="1"/>
          </p:cNvSpPr>
          <p:nvPr/>
        </p:nvSpPr>
        <p:spPr bwMode="auto">
          <a:xfrm>
            <a:off x="624046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Subjective</a:t>
            </a:r>
            <a:endParaRPr lang="en-US"/>
          </a:p>
        </p:txBody>
      </p:sp>
      <p:sp>
        <p:nvSpPr>
          <p:cNvPr id="17421" name="Rounded Rectangle 14"/>
          <p:cNvSpPr>
            <a:spLocks noChangeArrowheads="1"/>
          </p:cNvSpPr>
          <p:nvPr/>
        </p:nvSpPr>
        <p:spPr bwMode="auto">
          <a:xfrm>
            <a:off x="436721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Relative</a:t>
            </a:r>
            <a:endParaRPr lang="en-US"/>
          </a:p>
        </p:txBody>
      </p:sp>
      <p:sp>
        <p:nvSpPr>
          <p:cNvPr id="17422" name="Oval 15"/>
          <p:cNvSpPr>
            <a:spLocks noChangeArrowheads="1"/>
          </p:cNvSpPr>
          <p:nvPr/>
        </p:nvSpPr>
        <p:spPr bwMode="auto">
          <a:xfrm>
            <a:off x="3503613" y="4374881"/>
            <a:ext cx="2087562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C00000"/>
                </a:solidFill>
              </a:rPr>
              <a:t>Manufacturing-based view</a:t>
            </a:r>
            <a:endParaRPr lang="en-US" sz="1200"/>
          </a:p>
        </p:txBody>
      </p:sp>
      <p:sp>
        <p:nvSpPr>
          <p:cNvPr id="17423" name="Oval 16"/>
          <p:cNvSpPr>
            <a:spLocks noChangeArrowheads="1"/>
          </p:cNvSpPr>
          <p:nvPr/>
        </p:nvSpPr>
        <p:spPr bwMode="auto">
          <a:xfrm>
            <a:off x="6383338" y="4374881"/>
            <a:ext cx="2089150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C00000"/>
                </a:solidFill>
              </a:rPr>
              <a:t>Product-based view </a:t>
            </a:r>
            <a:endParaRPr lang="en-US" sz="1200"/>
          </a:p>
        </p:txBody>
      </p:sp>
      <p:sp>
        <p:nvSpPr>
          <p:cNvPr id="17424" name="Oval 17"/>
          <p:cNvSpPr>
            <a:spLocks noChangeArrowheads="1"/>
          </p:cNvSpPr>
          <p:nvPr/>
        </p:nvSpPr>
        <p:spPr bwMode="auto">
          <a:xfrm>
            <a:off x="6311902" y="2685704"/>
            <a:ext cx="2087563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C00000"/>
                </a:solidFill>
              </a:rPr>
              <a:t>User-based view</a:t>
            </a:r>
            <a:endParaRPr lang="en-US" sz="1200"/>
          </a:p>
        </p:txBody>
      </p:sp>
      <p:sp>
        <p:nvSpPr>
          <p:cNvPr id="17425" name="Oval 18"/>
          <p:cNvSpPr>
            <a:spLocks noChangeArrowheads="1"/>
          </p:cNvSpPr>
          <p:nvPr/>
        </p:nvSpPr>
        <p:spPr bwMode="auto">
          <a:xfrm>
            <a:off x="7896227" y="2280540"/>
            <a:ext cx="2087563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C00000"/>
                </a:solidFill>
              </a:rPr>
              <a:t>Value-based view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429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1772816"/>
            <a:ext cx="8229600" cy="1143000"/>
          </a:xfrm>
        </p:spPr>
        <p:txBody>
          <a:bodyPr/>
          <a:lstStyle/>
          <a:p>
            <a:r>
              <a:rPr lang="en-US" dirty="0" smtClean="0"/>
              <a:t>Evaluating what?</a:t>
            </a:r>
            <a:endParaRPr 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0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r>
              <a:rPr lang="en-US" sz="3600" dirty="0">
                <a:latin typeface="Arial" charset="0"/>
              </a:rPr>
              <a:t>DL as </a:t>
            </a:r>
            <a:r>
              <a:rPr lang="en-US" sz="3600" dirty="0">
                <a:latin typeface="Arial" charset="0"/>
              </a:rPr>
              <a:t>complex systems</a:t>
            </a:r>
            <a:r>
              <a:rPr lang="lv-LV" sz="3600" dirty="0">
                <a:latin typeface="Arial" charset="0"/>
              </a:rPr>
              <a:t/>
            </a:r>
            <a:br>
              <a:rPr lang="lv-LV" sz="3600" dirty="0">
                <a:latin typeface="Arial" charset="0"/>
              </a:rPr>
            </a:br>
            <a:endParaRPr lang="lv-LV" sz="3600" dirty="0">
              <a:latin typeface="+mn-lt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>
                <a:latin typeface="Arial" charset="0"/>
              </a:rPr>
              <a:t>Evaluation </a:t>
            </a:r>
            <a:r>
              <a:rPr lang="en-US" dirty="0">
                <a:latin typeface="Arial" charset="0"/>
              </a:rPr>
              <a:t>(methods and metrics) depends on view on DL</a:t>
            </a:r>
          </a:p>
          <a:p>
            <a:pPr lvl="2">
              <a:buFontTx/>
              <a:buChar char="-"/>
            </a:pPr>
            <a:r>
              <a:rPr lang="en-US" dirty="0">
                <a:latin typeface="Arial" charset="0"/>
              </a:rPr>
              <a:t>Institutions (organizations)</a:t>
            </a:r>
          </a:p>
          <a:p>
            <a:pPr lvl="2">
              <a:buFontTx/>
              <a:buChar char="-"/>
            </a:pPr>
            <a:r>
              <a:rPr lang="en-US" dirty="0">
                <a:latin typeface="Arial" charset="0"/>
              </a:rPr>
              <a:t>Information systems</a:t>
            </a:r>
          </a:p>
          <a:p>
            <a:pPr lvl="2">
              <a:buFontTx/>
              <a:buChar char="-"/>
            </a:pPr>
            <a:r>
              <a:rPr lang="en-US" dirty="0">
                <a:latin typeface="Arial" charset="0"/>
              </a:rPr>
              <a:t>New technologies</a:t>
            </a:r>
          </a:p>
          <a:p>
            <a:pPr lvl="2">
              <a:buFontTx/>
              <a:buChar char="-"/>
            </a:pPr>
            <a:r>
              <a:rPr lang="en-US" dirty="0">
                <a:latin typeface="Arial" charset="0"/>
              </a:rPr>
              <a:t>Collections</a:t>
            </a:r>
          </a:p>
          <a:p>
            <a:pPr lvl="2">
              <a:buFontTx/>
              <a:buChar char="-"/>
            </a:pPr>
            <a:r>
              <a:rPr lang="en-US" dirty="0">
                <a:latin typeface="Arial" charset="0"/>
              </a:rPr>
              <a:t>New services</a:t>
            </a:r>
          </a:p>
          <a:p>
            <a:pPr marL="0" indent="0">
              <a:buNone/>
            </a:pPr>
            <a:r>
              <a:rPr lang="en-US" dirty="0">
                <a:latin typeface="Arial" charset="0"/>
              </a:rPr>
              <a:t>	</a:t>
            </a:r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</a:rPr>
              <a:t>Q</a:t>
            </a:r>
            <a:r>
              <a:rPr lang="lv-LV" dirty="0" smtClean="0">
                <a:latin typeface="Garamond" charset="0"/>
              </a:rPr>
              <a:t>uality of the elements</a:t>
            </a:r>
            <a:endParaRPr lang="lv-LV" dirty="0">
              <a:latin typeface="Garamond" charset="0"/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399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22234" r="7240" b="9630"/>
          <a:stretch>
            <a:fillRect/>
          </a:stretch>
        </p:blipFill>
        <p:spPr>
          <a:xfrm>
            <a:off x="1774825" y="1267628"/>
            <a:ext cx="8624888" cy="4777064"/>
          </a:xfrm>
          <a:noFill/>
        </p:spPr>
      </p:pic>
    </p:spTree>
    <p:extLst>
      <p:ext uri="{BB962C8B-B14F-4D97-AF65-F5344CB8AC3E}">
        <p14:creationId xmlns:p14="http://schemas.microsoft.com/office/powerpoint/2010/main" val="7160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sz="3600" dirty="0">
                <a:latin typeface="+mn-lt"/>
              </a:rPr>
              <a:t>Approaches to digital libraries</a:t>
            </a:r>
            <a:endParaRPr lang="en-US" sz="3600" dirty="0">
              <a:latin typeface="+mn-lt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847850" y="1267630"/>
            <a:ext cx="8642350" cy="485899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lv-LV" sz="2400" dirty="0">
              <a:latin typeface="Arial" charset="0"/>
            </a:endParaRPr>
          </a:p>
          <a:p>
            <a:pPr lvl="1" eaLnBrk="1" hangingPunct="1">
              <a:buFont typeface="Garamond" charset="0"/>
              <a:buAutoNum type="arabicPeriod"/>
            </a:pPr>
            <a:r>
              <a:rPr lang="lv-LV" sz="2400" b="1" dirty="0">
                <a:latin typeface="Arial" charset="0"/>
              </a:rPr>
              <a:t>Content</a:t>
            </a:r>
            <a:r>
              <a:rPr lang="lv-LV" sz="2400" b="1" dirty="0">
                <a:latin typeface="Arial" charset="0"/>
              </a:rPr>
              <a:t>-based approach </a:t>
            </a:r>
            <a:r>
              <a:rPr lang="lv-LV" sz="2400" dirty="0">
                <a:latin typeface="Arial" charset="0"/>
              </a:rPr>
              <a:t>(DL as collections of data and metadata);</a:t>
            </a:r>
          </a:p>
          <a:p>
            <a:pPr lvl="1" eaLnBrk="1" hangingPunct="1">
              <a:buFont typeface="Garamond" charset="0"/>
              <a:buAutoNum type="arabicPeriod"/>
            </a:pPr>
            <a:r>
              <a:rPr lang="lv-LV" sz="2400" b="1" dirty="0">
                <a:latin typeface="Arial" charset="0"/>
              </a:rPr>
              <a:t>Technical-based approach</a:t>
            </a:r>
            <a:r>
              <a:rPr lang="lv-LV" sz="2400" dirty="0">
                <a:latin typeface="Arial" charset="0"/>
              </a:rPr>
              <a:t> (DL as software systems)</a:t>
            </a:r>
          </a:p>
          <a:p>
            <a:pPr lvl="1" eaLnBrk="1" hangingPunct="1">
              <a:buFont typeface="Garamond" charset="0"/>
              <a:buAutoNum type="arabicPeriod"/>
            </a:pPr>
            <a:r>
              <a:rPr lang="lv-LV" sz="2400" b="1" dirty="0">
                <a:latin typeface="Arial" charset="0"/>
              </a:rPr>
              <a:t>Service –based approach </a:t>
            </a:r>
            <a:r>
              <a:rPr lang="lv-LV" sz="2400" dirty="0">
                <a:latin typeface="Arial" charset="0"/>
              </a:rPr>
              <a:t>(DL as organizations providing set of intagible goods)</a:t>
            </a:r>
          </a:p>
          <a:p>
            <a:pPr lvl="1" eaLnBrk="1" hangingPunct="1">
              <a:buFont typeface="Garamond" charset="0"/>
              <a:buAutoNum type="arabicPeriod"/>
            </a:pPr>
            <a:r>
              <a:rPr lang="lv-LV" sz="2400" b="1" dirty="0">
                <a:latin typeface="Arial" charset="0"/>
              </a:rPr>
              <a:t>User-based approach </a:t>
            </a:r>
            <a:r>
              <a:rPr lang="lv-LV" sz="2400" dirty="0">
                <a:latin typeface="Arial" charset="0"/>
              </a:rPr>
              <a:t>(DL as personal and social environments).</a:t>
            </a:r>
            <a:endParaRPr lang="en-US" sz="2400" dirty="0">
              <a:latin typeface="Arial" charset="0"/>
            </a:endParaRP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What</a:t>
            </a:r>
            <a:r>
              <a:rPr lang="sv-SE" dirty="0" smtClean="0"/>
              <a:t> is a digital </a:t>
            </a:r>
            <a:r>
              <a:rPr lang="sv-SE" dirty="0" err="1" smtClean="0"/>
              <a:t>library</a:t>
            </a:r>
            <a:r>
              <a:rPr lang="sv-SE" dirty="0" smtClean="0"/>
              <a:t>?</a:t>
            </a:r>
          </a:p>
          <a:p>
            <a:r>
              <a:rPr lang="sv-SE" dirty="0" err="1" smtClean="0"/>
              <a:t>What</a:t>
            </a:r>
            <a:r>
              <a:rPr lang="sv-SE" dirty="0" smtClean="0"/>
              <a:t> is </a:t>
            </a:r>
            <a:r>
              <a:rPr lang="sv-SE" dirty="0" err="1" smtClean="0"/>
              <a:t>evaluation</a:t>
            </a:r>
            <a:r>
              <a:rPr lang="sv-SE" dirty="0" smtClean="0"/>
              <a:t>?</a:t>
            </a:r>
          </a:p>
          <a:p>
            <a:r>
              <a:rPr lang="sv-SE" dirty="0" err="1" smtClean="0"/>
              <a:t>What</a:t>
            </a:r>
            <a:r>
              <a:rPr lang="sv-SE" dirty="0" smtClean="0"/>
              <a:t> is </a:t>
            </a:r>
            <a:r>
              <a:rPr lang="sv-SE" dirty="0" err="1" smtClean="0"/>
              <a:t>quality</a:t>
            </a:r>
            <a:r>
              <a:rPr lang="sv-SE" dirty="0" smtClean="0"/>
              <a:t>?</a:t>
            </a:r>
          </a:p>
          <a:p>
            <a:r>
              <a:rPr lang="en-GB" dirty="0" smtClean="0"/>
              <a:t>Evaluation as part of management</a:t>
            </a:r>
            <a:endParaRPr lang="en-GB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0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lv-LV" sz="4000" dirty="0">
                <a:latin typeface="+mn-lt"/>
              </a:rPr>
              <a:t>Evaluation elements</a:t>
            </a:r>
            <a:endParaRPr lang="en-US" sz="4000" dirty="0">
              <a:latin typeface="+mn-lt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>
              <a:latin typeface="Arial" charset="0"/>
            </a:endParaRPr>
          </a:p>
        </p:txBody>
      </p:sp>
      <p:sp>
        <p:nvSpPr>
          <p:cNvPr id="317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600825" y="3226419"/>
            <a:ext cx="1582738" cy="676267"/>
          </a:xfrm>
          <a:prstGeom prst="ellipse">
            <a:avLst/>
          </a:prstGeom>
          <a:solidFill>
            <a:srgbClr val="76B53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user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511677" y="4780046"/>
            <a:ext cx="1584325" cy="67626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usability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495552" y="1875376"/>
            <a:ext cx="1584325" cy="674777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system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600827" y="4374881"/>
            <a:ext cx="2447925" cy="540715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organization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511677" y="2416089"/>
            <a:ext cx="1584325" cy="674778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content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311902" y="1672794"/>
            <a:ext cx="1871663" cy="67477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usefulness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648076" y="3631583"/>
            <a:ext cx="1584325" cy="67626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context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208215" y="4441912"/>
            <a:ext cx="1584325" cy="67626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impact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183565" y="2416089"/>
            <a:ext cx="2160587" cy="67477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performance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040690" y="5253730"/>
            <a:ext cx="1584325" cy="6747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usage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135190" y="2888286"/>
            <a:ext cx="2447925" cy="540715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functionality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543927" y="3631583"/>
            <a:ext cx="1584325" cy="676267"/>
          </a:xfrm>
          <a:prstGeom prst="ellipse">
            <a:avLst/>
          </a:prstGeom>
          <a:solidFill>
            <a:srgbClr val="CC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lv-LV" dirty="0" err="1">
                <a:solidFill>
                  <a:schemeClr val="accent1">
                    <a:lumMod val="10000"/>
                  </a:schemeClr>
                </a:solidFill>
              </a:rPr>
              <a:t>service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sz="3600" dirty="0">
                <a:latin typeface="Arial" charset="0"/>
              </a:rPr>
              <a:t>Main concepts: Streams, Structures, Spaces, Scenarious, Societies</a:t>
            </a:r>
            <a:br>
              <a:rPr lang="lv-LV" sz="3600" dirty="0">
                <a:latin typeface="Arial" charset="0"/>
              </a:rPr>
            </a:br>
            <a:endParaRPr lang="lv-LV" sz="3600" dirty="0">
              <a:latin typeface="Garamond" charset="0"/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36869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v-LV" sz="2400" dirty="0">
              <a:latin typeface="Arial" charset="0"/>
            </a:endParaRPr>
          </a:p>
          <a:p>
            <a:r>
              <a:rPr lang="lv-LV" dirty="0" smtClean="0">
                <a:latin typeface="Arial" charset="0"/>
              </a:rPr>
              <a:t>DL </a:t>
            </a:r>
            <a:r>
              <a:rPr lang="lv-LV" dirty="0">
                <a:latin typeface="Arial" charset="0"/>
              </a:rPr>
              <a:t>are complex systems that</a:t>
            </a:r>
          </a:p>
          <a:p>
            <a:pPr lvl="1" eaLnBrk="1" hangingPunct="1"/>
            <a:r>
              <a:rPr lang="en-US" dirty="0">
                <a:latin typeface="Arial" charset="0"/>
              </a:rPr>
              <a:t>help satisfy info needs of users (</a:t>
            </a:r>
            <a:r>
              <a:rPr lang="en-US" b="1" dirty="0">
                <a:latin typeface="Arial" charset="0"/>
              </a:rPr>
              <a:t>societies</a:t>
            </a:r>
            <a:r>
              <a:rPr lang="en-US" dirty="0">
                <a:latin typeface="Arial" charset="0"/>
              </a:rPr>
              <a:t>)</a:t>
            </a:r>
          </a:p>
          <a:p>
            <a:pPr lvl="1" eaLnBrk="1" hangingPunct="1"/>
            <a:r>
              <a:rPr lang="en-US" dirty="0">
                <a:latin typeface="Arial" charset="0"/>
              </a:rPr>
              <a:t>provide info services (</a:t>
            </a:r>
            <a:r>
              <a:rPr lang="en-US" b="1" dirty="0">
                <a:latin typeface="Arial" charset="0"/>
              </a:rPr>
              <a:t>scenarios</a:t>
            </a:r>
            <a:r>
              <a:rPr lang="en-US" dirty="0">
                <a:latin typeface="Arial" charset="0"/>
              </a:rPr>
              <a:t>)</a:t>
            </a:r>
          </a:p>
          <a:p>
            <a:pPr lvl="1" eaLnBrk="1" hangingPunct="1"/>
            <a:r>
              <a:rPr lang="en-US" dirty="0">
                <a:latin typeface="Arial" charset="0"/>
              </a:rPr>
              <a:t>organize info in usable ways (</a:t>
            </a:r>
            <a:r>
              <a:rPr lang="en-US" b="1" dirty="0">
                <a:latin typeface="Arial" charset="0"/>
              </a:rPr>
              <a:t>structures</a:t>
            </a:r>
            <a:r>
              <a:rPr lang="en-US" dirty="0">
                <a:latin typeface="Arial" charset="0"/>
              </a:rPr>
              <a:t>)</a:t>
            </a:r>
          </a:p>
          <a:p>
            <a:pPr lvl="1" eaLnBrk="1" hangingPunct="1"/>
            <a:r>
              <a:rPr lang="en-US" dirty="0">
                <a:latin typeface="Arial" charset="0"/>
              </a:rPr>
              <a:t>present info in usable ways (</a:t>
            </a:r>
            <a:r>
              <a:rPr lang="en-US" b="1" dirty="0">
                <a:latin typeface="Arial" charset="0"/>
              </a:rPr>
              <a:t>spaces</a:t>
            </a:r>
            <a:r>
              <a:rPr lang="en-US" dirty="0">
                <a:latin typeface="Arial" charset="0"/>
              </a:rPr>
              <a:t>)</a:t>
            </a:r>
          </a:p>
          <a:p>
            <a:pPr lvl="1" eaLnBrk="1" hangingPunct="1"/>
            <a:r>
              <a:rPr lang="en-US" dirty="0">
                <a:latin typeface="Arial" charset="0"/>
              </a:rPr>
              <a:t>communicate info with users (</a:t>
            </a:r>
            <a:r>
              <a:rPr lang="en-US" b="1" dirty="0">
                <a:latin typeface="Arial" charset="0"/>
              </a:rPr>
              <a:t>streams</a:t>
            </a:r>
            <a:r>
              <a:rPr lang="en-US" dirty="0"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5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Garamond" charset="0"/>
              </a:rPr>
              <a:t>Dimensions and points of view</a:t>
            </a:r>
            <a:endParaRPr lang="lv-LV" dirty="0">
              <a:latin typeface="Garamond" charset="0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/>
            <a:r>
              <a:rPr lang="en-US" sz="2400" dirty="0">
                <a:latin typeface="Arial" charset="0"/>
              </a:rPr>
              <a:t>Six </a:t>
            </a:r>
            <a:r>
              <a:rPr lang="en-US" sz="2400" dirty="0">
                <a:latin typeface="Arial" charset="0"/>
              </a:rPr>
              <a:t>dimensions (</a:t>
            </a:r>
            <a:r>
              <a:rPr lang="en-US" sz="2400" dirty="0" err="1">
                <a:latin typeface="Arial" charset="0"/>
              </a:rPr>
              <a:t>Saracevic</a:t>
            </a:r>
            <a:r>
              <a:rPr lang="en-US" sz="2400" dirty="0">
                <a:latin typeface="Arial" charset="0"/>
              </a:rPr>
              <a:t>): </a:t>
            </a:r>
            <a:endParaRPr lang="en-US" sz="2400" dirty="0">
              <a:latin typeface="Arial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r>
              <a:rPr lang="en-US" sz="2400" dirty="0">
                <a:latin typeface="Arial" charset="0"/>
              </a:rPr>
              <a:t>	content</a:t>
            </a:r>
            <a:r>
              <a:rPr lang="en-US" sz="2400" dirty="0">
                <a:latin typeface="Arial" charset="0"/>
              </a:rPr>
              <a:t>; technology; interface; service; user, context;  </a:t>
            </a: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endParaRPr lang="en-US" sz="2400" dirty="0">
              <a:latin typeface="Arial" charset="0"/>
            </a:endParaRPr>
          </a:p>
          <a:p>
            <a:pPr marL="342900" lvl="1" indent="-342900"/>
            <a:r>
              <a:rPr lang="en-US" sz="2400" dirty="0">
                <a:latin typeface="Arial" charset="0"/>
              </a:rPr>
              <a:t>Evaluated </a:t>
            </a:r>
            <a:r>
              <a:rPr lang="en-US" sz="2400" dirty="0">
                <a:latin typeface="Arial" charset="0"/>
              </a:rPr>
              <a:t>by 5 groups of people: </a:t>
            </a: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r>
              <a:rPr lang="en-US" sz="2400" dirty="0">
                <a:latin typeface="Arial" charset="0"/>
              </a:rPr>
              <a:t>	administrators</a:t>
            </a:r>
            <a:r>
              <a:rPr lang="en-US" sz="2400" dirty="0">
                <a:latin typeface="Arial" charset="0"/>
              </a:rPr>
              <a:t>, developers; librarians; </a:t>
            </a:r>
            <a:r>
              <a:rPr lang="lv-LV" sz="2400" dirty="0">
                <a:latin typeface="Arial" charset="0"/>
              </a:rPr>
              <a:t>researchers; </a:t>
            </a:r>
            <a:r>
              <a:rPr lang="lv-LV" sz="2400" dirty="0">
                <a:latin typeface="Arial" charset="0"/>
              </a:rPr>
              <a:t>	users</a:t>
            </a:r>
            <a:r>
              <a:rPr lang="lv-LV" sz="240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  <a:p>
            <a:pPr eaLnBrk="1" hangingPunct="1"/>
            <a:endParaRPr lang="lv-LV" dirty="0">
              <a:latin typeface="Arial" charset="0"/>
            </a:endParaRPr>
          </a:p>
          <a:p>
            <a:pPr lvl="1"/>
            <a:endParaRPr lang="lv-LV" sz="2000" dirty="0">
              <a:latin typeface="Arial" charset="0"/>
            </a:endParaRPr>
          </a:p>
          <a:p>
            <a:pPr lvl="1"/>
            <a:endParaRPr lang="lv-LV" sz="2000" dirty="0">
              <a:latin typeface="Arial" charset="0"/>
            </a:endParaRPr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>
              <a:latin typeface="Garamond" charset="0"/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460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15282" r="3069" b="5460"/>
          <a:stretch>
            <a:fillRect/>
          </a:stretch>
        </p:blipFill>
        <p:spPr>
          <a:xfrm>
            <a:off x="2279650" y="1132078"/>
            <a:ext cx="7874000" cy="5055615"/>
          </a:xfrm>
          <a:noFill/>
        </p:spPr>
      </p:pic>
    </p:spTree>
    <p:extLst>
      <p:ext uri="{BB962C8B-B14F-4D97-AF65-F5344CB8AC3E}">
        <p14:creationId xmlns:p14="http://schemas.microsoft.com/office/powerpoint/2010/main" val="28907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9536" y="2204864"/>
            <a:ext cx="8229600" cy="1143000"/>
          </a:xfrm>
        </p:spPr>
        <p:txBody>
          <a:bodyPr/>
          <a:lstStyle/>
          <a:p>
            <a:r>
              <a:rPr lang="en-US" dirty="0" smtClean="0"/>
              <a:t>Measures, indicators, methods</a:t>
            </a:r>
            <a:endParaRPr 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84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3200" dirty="0">
                <a:latin typeface="Arial" charset="0"/>
                <a:cs typeface="Arial" charset="0"/>
              </a:rPr>
              <a:t>Interaction Triptych Model</a:t>
            </a:r>
            <a:endParaRPr lang="en-US" sz="3200" dirty="0">
              <a:latin typeface="Arial" charset="0"/>
              <a:cs typeface="Arial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981200" y="1639342"/>
            <a:ext cx="8229600" cy="4525963"/>
          </a:xfrm>
        </p:spPr>
        <p:txBody>
          <a:bodyPr/>
          <a:lstStyle/>
          <a:p>
            <a:pPr eaLnBrk="1" hangingPunct="1"/>
            <a:endParaRPr lang="lv-LV">
              <a:latin typeface="Arial" charset="0"/>
            </a:endParaRPr>
          </a:p>
        </p:txBody>
      </p:sp>
      <p:sp>
        <p:nvSpPr>
          <p:cNvPr id="4096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grpSp>
        <p:nvGrpSpPr>
          <p:cNvPr id="40966" name="Group 17"/>
          <p:cNvGrpSpPr>
            <a:grpSpLocks/>
          </p:cNvGrpSpPr>
          <p:nvPr/>
        </p:nvGrpSpPr>
        <p:grpSpPr bwMode="auto">
          <a:xfrm>
            <a:off x="2424115" y="2077957"/>
            <a:ext cx="7559675" cy="2904670"/>
            <a:chOff x="899592" y="2214265"/>
            <a:chExt cx="7560840" cy="3096344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899592" y="2286273"/>
              <a:ext cx="2232248" cy="57606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lv-LV" sz="2400" b="1" dirty="0" err="1">
                  <a:solidFill>
                    <a:srgbClr val="3B3B3B"/>
                  </a:solidFill>
                </a:rPr>
                <a:t>System</a:t>
              </a:r>
              <a:endParaRPr lang="en-US" sz="2400" b="1" dirty="0">
                <a:solidFill>
                  <a:srgbClr val="3B3B3B"/>
                </a:solidFill>
              </a:endParaRPr>
            </a:p>
            <a:p>
              <a:pPr algn="ctr">
                <a:defRPr/>
              </a:pPr>
              <a:endParaRPr lang="lv-LV" sz="2400" b="1" dirty="0"/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228184" y="2214265"/>
              <a:ext cx="2232248" cy="648072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lv-LV" sz="2400" b="1" dirty="0" err="1">
                  <a:solidFill>
                    <a:srgbClr val="3B3B3B"/>
                  </a:solidFill>
                </a:rPr>
                <a:t>Content</a:t>
              </a:r>
              <a:endParaRPr lang="en-US" sz="2400" b="1" dirty="0">
                <a:solidFill>
                  <a:srgbClr val="3B3B3B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563888" y="4734545"/>
              <a:ext cx="2232248" cy="57606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lv-LV" sz="2400" b="1" dirty="0" err="1">
                  <a:solidFill>
                    <a:srgbClr val="3B3B3B"/>
                  </a:solidFill>
                </a:rPr>
                <a:t>User</a:t>
              </a:r>
              <a:endParaRPr lang="en-US" sz="2400" b="1" dirty="0">
                <a:solidFill>
                  <a:srgbClr val="3B3B3B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835696" y="3510409"/>
              <a:ext cx="1872208" cy="64807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lv-LV" b="1" dirty="0" err="1">
                  <a:solidFill>
                    <a:srgbClr val="F2F2F2"/>
                  </a:solidFill>
                </a:rPr>
                <a:t>usability</a:t>
              </a:r>
              <a:endParaRPr lang="en-US" b="1" dirty="0">
                <a:solidFill>
                  <a:srgbClr val="F2F2F2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563888" y="2214265"/>
              <a:ext cx="2232248" cy="64807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r>
                <a:rPr lang="lv-LV" b="1" dirty="0" err="1">
                  <a:solidFill>
                    <a:schemeClr val="bg1">
                      <a:lumMod val="95000"/>
                    </a:schemeClr>
                  </a:solidFill>
                </a:rPr>
                <a:t>performance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364088" y="3510409"/>
              <a:ext cx="2160240" cy="64807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r>
                <a:rPr lang="lv-LV" b="1" dirty="0" err="1">
                  <a:solidFill>
                    <a:srgbClr val="F2F2F2"/>
                  </a:solidFill>
                </a:rPr>
                <a:t>usefulness</a:t>
              </a:r>
              <a:endParaRPr lang="en-US" b="1" dirty="0">
                <a:solidFill>
                  <a:srgbClr val="F2F2F2"/>
                </a:solidFill>
              </a:endParaRPr>
            </a:p>
          </p:txBody>
        </p:sp>
        <p:cxnSp>
          <p:nvCxnSpPr>
            <p:cNvPr id="40985" name="Straight Arrow Connector 20"/>
            <p:cNvCxnSpPr>
              <a:cxnSpLocks noChangeShapeType="1"/>
            </p:cNvCxnSpPr>
            <p:nvPr/>
          </p:nvCxnSpPr>
          <p:spPr bwMode="auto">
            <a:xfrm>
              <a:off x="3132138" y="2574925"/>
              <a:ext cx="36036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86" name="Straight Arrow Connector 22"/>
            <p:cNvCxnSpPr>
              <a:cxnSpLocks noChangeShapeType="1"/>
            </p:cNvCxnSpPr>
            <p:nvPr/>
          </p:nvCxnSpPr>
          <p:spPr bwMode="auto">
            <a:xfrm>
              <a:off x="5795963" y="2574925"/>
              <a:ext cx="36036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87" name="Straight Arrow Connector 24"/>
            <p:cNvCxnSpPr>
              <a:cxnSpLocks noChangeShapeType="1"/>
            </p:cNvCxnSpPr>
            <p:nvPr/>
          </p:nvCxnSpPr>
          <p:spPr bwMode="auto">
            <a:xfrm>
              <a:off x="1908175" y="2862263"/>
              <a:ext cx="647700" cy="647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88" name="Straight Arrow Connector 28"/>
            <p:cNvCxnSpPr>
              <a:cxnSpLocks noChangeShapeType="1"/>
            </p:cNvCxnSpPr>
            <p:nvPr/>
          </p:nvCxnSpPr>
          <p:spPr bwMode="auto">
            <a:xfrm>
              <a:off x="3059113" y="4086225"/>
              <a:ext cx="649287" cy="647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89" name="Straight Arrow Connector 29"/>
            <p:cNvCxnSpPr>
              <a:cxnSpLocks noChangeShapeType="1"/>
            </p:cNvCxnSpPr>
            <p:nvPr/>
          </p:nvCxnSpPr>
          <p:spPr bwMode="auto">
            <a:xfrm flipH="1">
              <a:off x="6804025" y="2790825"/>
              <a:ext cx="576263" cy="719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990" name="Straight Arrow Connector 31"/>
            <p:cNvCxnSpPr>
              <a:cxnSpLocks noChangeShapeType="1"/>
            </p:cNvCxnSpPr>
            <p:nvPr/>
          </p:nvCxnSpPr>
          <p:spPr bwMode="auto">
            <a:xfrm flipH="1">
              <a:off x="5651500" y="4086225"/>
              <a:ext cx="576263" cy="7207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033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lv-LV" dirty="0" smtClean="0">
                <a:latin typeface="Garamond" charset="0"/>
              </a:rPr>
              <a:t>Criteria</a:t>
            </a:r>
            <a:endParaRPr lang="lv-LV" dirty="0">
              <a:latin typeface="Garamond" charset="0"/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419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673" y="1412777"/>
            <a:ext cx="5781675" cy="4858991"/>
          </a:xfrm>
          <a:noFill/>
        </p:spPr>
      </p:pic>
    </p:spTree>
    <p:extLst>
      <p:ext uri="{BB962C8B-B14F-4D97-AF65-F5344CB8AC3E}">
        <p14:creationId xmlns:p14="http://schemas.microsoft.com/office/powerpoint/2010/main" val="3000575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672064" y="274638"/>
            <a:ext cx="3538736" cy="1066130"/>
          </a:xfrm>
        </p:spPr>
        <p:txBody>
          <a:bodyPr/>
          <a:lstStyle/>
          <a:p>
            <a:pPr eaLnBrk="1" hangingPunct="1"/>
            <a:r>
              <a:rPr lang="lv-LV" dirty="0">
                <a:latin typeface="Garamond" charset="0"/>
              </a:rPr>
              <a:t>Holistic model</a:t>
            </a:r>
            <a:endParaRPr lang="en-US" dirty="0">
              <a:latin typeface="Garamond" charset="0"/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2" t="17108" r="25957" b="9157"/>
          <a:stretch>
            <a:fillRect/>
          </a:stretch>
        </p:blipFill>
        <p:spPr bwMode="auto">
          <a:xfrm>
            <a:off x="1703390" y="186199"/>
            <a:ext cx="4897437" cy="609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Content Placehold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0" r="66446" b="50816"/>
          <a:stretch>
            <a:fillRect/>
          </a:stretch>
        </p:blipFill>
        <p:spPr>
          <a:xfrm>
            <a:off x="6743702" y="1470211"/>
            <a:ext cx="3406775" cy="3665842"/>
          </a:xfrm>
        </p:spPr>
      </p:pic>
    </p:spTree>
    <p:extLst>
      <p:ext uri="{BB962C8B-B14F-4D97-AF65-F5344CB8AC3E}">
        <p14:creationId xmlns:p14="http://schemas.microsoft.com/office/powerpoint/2010/main" val="41474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Garamond" charset="0"/>
              </a:rPr>
              <a:t>Characteristics and methods</a:t>
            </a:r>
            <a:endParaRPr lang="lv-LV" dirty="0">
              <a:latin typeface="Garamond" charset="0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lv-LV" sz="2400" dirty="0">
              <a:latin typeface="Arial" charset="0"/>
            </a:endParaRPr>
          </a:p>
          <a:p>
            <a:pPr lvl="1"/>
            <a:r>
              <a:rPr lang="en-US" b="1" dirty="0">
                <a:latin typeface="Arial" charset="0"/>
              </a:rPr>
              <a:t>System quality </a:t>
            </a:r>
            <a:r>
              <a:rPr lang="en-US" dirty="0">
                <a:latin typeface="Arial" charset="0"/>
              </a:rPr>
              <a:t>– the desirable characteristics of an</a:t>
            </a:r>
            <a:r>
              <a:rPr lang="lv-LV" dirty="0">
                <a:latin typeface="Arial" charset="0"/>
              </a:rPr>
              <a:t> </a:t>
            </a:r>
            <a:r>
              <a:rPr lang="en-US" b="1" dirty="0">
                <a:latin typeface="Arial" charset="0"/>
              </a:rPr>
              <a:t>information system</a:t>
            </a:r>
            <a:r>
              <a:rPr lang="en-US" dirty="0">
                <a:latin typeface="Arial" charset="0"/>
              </a:rPr>
              <a:t>. </a:t>
            </a:r>
            <a:r>
              <a:rPr lang="en-US" sz="1600" i="1" dirty="0">
                <a:latin typeface="Arial" charset="0"/>
              </a:rPr>
              <a:t>For example: ease of use, system</a:t>
            </a:r>
            <a:r>
              <a:rPr lang="lv-LV" sz="1600" i="1" dirty="0">
                <a:latin typeface="Arial" charset="0"/>
              </a:rPr>
              <a:t> </a:t>
            </a:r>
            <a:r>
              <a:rPr lang="en-US" sz="1600" i="1" dirty="0">
                <a:latin typeface="Arial" charset="0"/>
              </a:rPr>
              <a:t>flexibility, system reliability, and ease of learning, as</a:t>
            </a:r>
            <a:r>
              <a:rPr lang="lv-LV" sz="1600" i="1" dirty="0">
                <a:latin typeface="Arial" charset="0"/>
              </a:rPr>
              <a:t> </a:t>
            </a:r>
            <a:r>
              <a:rPr lang="en-US" sz="1600" i="1" dirty="0">
                <a:latin typeface="Arial" charset="0"/>
              </a:rPr>
              <a:t>well as system features of intuitiveness, sophistication,</a:t>
            </a:r>
            <a:r>
              <a:rPr lang="lv-LV" sz="1600" i="1" dirty="0">
                <a:latin typeface="Arial" charset="0"/>
              </a:rPr>
              <a:t> </a:t>
            </a:r>
            <a:r>
              <a:rPr lang="en-US" sz="1600" i="1" dirty="0">
                <a:latin typeface="Arial" charset="0"/>
              </a:rPr>
              <a:t>flexibility, and response times.</a:t>
            </a:r>
            <a:endParaRPr lang="lv-LV" sz="1600" i="1" dirty="0">
              <a:latin typeface="Arial" charset="0"/>
            </a:endParaRPr>
          </a:p>
          <a:p>
            <a:pPr lvl="1"/>
            <a:endParaRPr lang="en-US" sz="1400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 </a:t>
            </a:r>
            <a:r>
              <a:rPr lang="en-US" b="1" dirty="0">
                <a:latin typeface="Arial" charset="0"/>
              </a:rPr>
              <a:t>Information quality </a:t>
            </a:r>
            <a:r>
              <a:rPr lang="en-US" dirty="0">
                <a:latin typeface="Arial" charset="0"/>
              </a:rPr>
              <a:t>– the desirable characteristics of the</a:t>
            </a:r>
            <a:r>
              <a:rPr lang="lv-LV" dirty="0">
                <a:latin typeface="Arial" charset="0"/>
              </a:rPr>
              <a:t> </a:t>
            </a:r>
            <a:r>
              <a:rPr lang="en-US" b="1" dirty="0">
                <a:latin typeface="Arial" charset="0"/>
              </a:rPr>
              <a:t>system outputs</a:t>
            </a:r>
            <a:r>
              <a:rPr lang="en-US" dirty="0">
                <a:latin typeface="Arial" charset="0"/>
              </a:rPr>
              <a:t>; that is, management reports and Web</a:t>
            </a:r>
            <a:r>
              <a:rPr lang="lv-LV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pages. </a:t>
            </a:r>
            <a:r>
              <a:rPr lang="en-US" sz="1600" i="1" dirty="0">
                <a:latin typeface="Arial" charset="0"/>
              </a:rPr>
              <a:t>For example: relevance, understandability, accuracy,</a:t>
            </a:r>
            <a:r>
              <a:rPr lang="lv-LV" sz="1600" i="1" dirty="0">
                <a:latin typeface="Arial" charset="0"/>
              </a:rPr>
              <a:t> </a:t>
            </a:r>
            <a:r>
              <a:rPr lang="en-US" sz="1600" i="1" dirty="0">
                <a:latin typeface="Arial" charset="0"/>
              </a:rPr>
              <a:t>conciseness, completeness, understandability,</a:t>
            </a:r>
            <a:r>
              <a:rPr lang="lv-LV" sz="1600" i="1" dirty="0">
                <a:latin typeface="Arial" charset="0"/>
              </a:rPr>
              <a:t> </a:t>
            </a:r>
            <a:r>
              <a:rPr lang="en-US" sz="1600" i="1" dirty="0">
                <a:latin typeface="Arial" charset="0"/>
              </a:rPr>
              <a:t>currency, timeliness, and usability.</a:t>
            </a:r>
            <a:endParaRPr lang="lv-LV" sz="1600" i="1" dirty="0">
              <a:latin typeface="Arial" charset="0"/>
            </a:endParaRPr>
          </a:p>
          <a:p>
            <a:pPr lvl="1"/>
            <a:endParaRPr lang="en-US" sz="1600" i="1" dirty="0">
              <a:latin typeface="Arial" charset="0"/>
            </a:endParaRPr>
          </a:p>
          <a:p>
            <a:pPr lvl="1"/>
            <a:r>
              <a:rPr lang="en-US" b="1" dirty="0">
                <a:latin typeface="Arial" charset="0"/>
              </a:rPr>
              <a:t>Service quality </a:t>
            </a:r>
            <a:r>
              <a:rPr lang="en-US" dirty="0">
                <a:latin typeface="Arial" charset="0"/>
              </a:rPr>
              <a:t>– the quality of the </a:t>
            </a:r>
            <a:r>
              <a:rPr lang="en-US" b="1" dirty="0">
                <a:latin typeface="Arial" charset="0"/>
              </a:rPr>
              <a:t>support</a:t>
            </a:r>
            <a:r>
              <a:rPr lang="en-US" dirty="0">
                <a:latin typeface="Arial" charset="0"/>
              </a:rPr>
              <a:t> that system</a:t>
            </a:r>
            <a:r>
              <a:rPr lang="lv-LV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users receive from the IS department and IT support</a:t>
            </a:r>
            <a:r>
              <a:rPr lang="lv-LV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personnel. </a:t>
            </a:r>
            <a:r>
              <a:rPr lang="en-US" sz="1600" i="1" dirty="0">
                <a:latin typeface="Arial" charset="0"/>
              </a:rPr>
              <a:t>For example: responsiveness, accuracy,</a:t>
            </a:r>
            <a:r>
              <a:rPr lang="lv-LV" sz="1600" i="1" dirty="0">
                <a:latin typeface="Arial" charset="0"/>
              </a:rPr>
              <a:t>  </a:t>
            </a:r>
            <a:r>
              <a:rPr lang="en-US" sz="1600" i="1" dirty="0">
                <a:latin typeface="Arial" charset="0"/>
              </a:rPr>
              <a:t>reliability, technical competence, and empathy of the</a:t>
            </a:r>
            <a:r>
              <a:rPr lang="lv-LV" sz="1600" i="1" dirty="0">
                <a:latin typeface="Arial" charset="0"/>
              </a:rPr>
              <a:t> </a:t>
            </a:r>
            <a:r>
              <a:rPr lang="en-US" sz="1600" i="1" dirty="0">
                <a:latin typeface="Arial" charset="0"/>
              </a:rPr>
              <a:t>personnel staff.</a:t>
            </a:r>
            <a:r>
              <a:rPr lang="en-US" dirty="0">
                <a:latin typeface="Arial" charset="0"/>
              </a:rPr>
              <a:t> </a:t>
            </a:r>
            <a:r>
              <a:rPr lang="en-US" sz="1600" i="1" dirty="0">
                <a:latin typeface="Arial" charset="0"/>
              </a:rPr>
              <a:t>SERVQUAL, adapted from the field of</a:t>
            </a:r>
            <a:r>
              <a:rPr lang="lv-LV" sz="1600" i="1" dirty="0">
                <a:latin typeface="Arial" charset="0"/>
              </a:rPr>
              <a:t> </a:t>
            </a:r>
            <a:r>
              <a:rPr lang="en-US" sz="1600" i="1" dirty="0">
                <a:latin typeface="Arial" charset="0"/>
              </a:rPr>
              <a:t>marketing, is a popular instrument for measuring IS</a:t>
            </a:r>
            <a:r>
              <a:rPr lang="lv-LV" sz="1600" i="1" dirty="0">
                <a:latin typeface="Arial" charset="0"/>
              </a:rPr>
              <a:t> </a:t>
            </a:r>
            <a:r>
              <a:rPr lang="fr-FR" sz="1600" i="1" dirty="0">
                <a:latin typeface="Arial" charset="0"/>
              </a:rPr>
              <a:t>service </a:t>
            </a:r>
            <a:r>
              <a:rPr lang="fr-FR" sz="1600" i="1" dirty="0" err="1">
                <a:latin typeface="Arial" charset="0"/>
              </a:rPr>
              <a:t>quality</a:t>
            </a:r>
            <a:r>
              <a:rPr lang="fr-FR" sz="1600" i="1" dirty="0">
                <a:latin typeface="Arial" charset="0"/>
              </a:rPr>
              <a:t> (Pitt et al., 1995).</a:t>
            </a:r>
          </a:p>
          <a:p>
            <a:endParaRPr lang="lv-LV" sz="1200" dirty="0">
              <a:latin typeface="Arial" charset="0"/>
            </a:endParaRPr>
          </a:p>
          <a:p>
            <a:r>
              <a:rPr lang="en-US" sz="1200" dirty="0">
                <a:latin typeface="Arial" charset="0"/>
              </a:rPr>
              <a:t> </a:t>
            </a:r>
            <a:r>
              <a:rPr lang="lv-LV" sz="1200" dirty="0">
                <a:latin typeface="Arial" charset="0"/>
              </a:rPr>
              <a:t>Authors: DeLone, McLean (1992; 2003)</a:t>
            </a:r>
          </a:p>
          <a:p>
            <a:endParaRPr lang="en-US" sz="1200" dirty="0">
              <a:latin typeface="Arial" charset="0"/>
            </a:endParaRPr>
          </a:p>
        </p:txBody>
      </p:sp>
      <p:sp>
        <p:nvSpPr>
          <p:cNvPr id="5018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4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Garamond" charset="0"/>
              </a:rPr>
              <a:t>Characteristics and methods</a:t>
            </a:r>
            <a:endParaRPr lang="lv-LV" dirty="0">
              <a:latin typeface="Garamond" charset="0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>
                <a:latin typeface="Arial" charset="0"/>
              </a:rPr>
              <a:t>System use </a:t>
            </a:r>
            <a:r>
              <a:rPr lang="en-US">
                <a:latin typeface="Arial" charset="0"/>
              </a:rPr>
              <a:t>– the degree and manner in which staff and</a:t>
            </a:r>
            <a:r>
              <a:rPr lang="lv-LV">
                <a:latin typeface="Arial" charset="0"/>
              </a:rPr>
              <a:t>  </a:t>
            </a:r>
            <a:r>
              <a:rPr lang="en-US">
                <a:latin typeface="Arial" charset="0"/>
              </a:rPr>
              <a:t>customers </a:t>
            </a:r>
            <a:r>
              <a:rPr lang="en-US" b="1">
                <a:latin typeface="Arial" charset="0"/>
              </a:rPr>
              <a:t>utilize the capabilities </a:t>
            </a:r>
            <a:r>
              <a:rPr lang="en-US">
                <a:latin typeface="Arial" charset="0"/>
              </a:rPr>
              <a:t>of an information</a:t>
            </a:r>
            <a:r>
              <a:rPr lang="lv-LV">
                <a:latin typeface="Arial" charset="0"/>
              </a:rPr>
              <a:t> </a:t>
            </a:r>
            <a:r>
              <a:rPr lang="en-US">
                <a:latin typeface="Arial" charset="0"/>
              </a:rPr>
              <a:t>system. </a:t>
            </a:r>
            <a:r>
              <a:rPr lang="en-US" sz="1600" i="1">
                <a:latin typeface="Arial" charset="0"/>
              </a:rPr>
              <a:t>For example: amount of use, frequency of use,</a:t>
            </a:r>
            <a:r>
              <a:rPr lang="lv-LV" sz="1600" i="1">
                <a:latin typeface="Arial" charset="0"/>
              </a:rPr>
              <a:t> </a:t>
            </a:r>
            <a:r>
              <a:rPr lang="en-US" sz="1600" i="1">
                <a:latin typeface="Arial" charset="0"/>
              </a:rPr>
              <a:t>nature of use, appropriateness of use, extent of use, and</a:t>
            </a:r>
            <a:r>
              <a:rPr lang="lv-LV" sz="1600" i="1">
                <a:latin typeface="Arial" charset="0"/>
              </a:rPr>
              <a:t>  </a:t>
            </a:r>
            <a:r>
              <a:rPr lang="en-US" sz="1600" i="1">
                <a:latin typeface="Arial" charset="0"/>
              </a:rPr>
              <a:t>purpose of use.</a:t>
            </a:r>
            <a:endParaRPr lang="lv-LV" sz="1600" i="1">
              <a:latin typeface="Arial" charset="0"/>
            </a:endParaRPr>
          </a:p>
          <a:p>
            <a:pPr lvl="1"/>
            <a:endParaRPr lang="en-US">
              <a:latin typeface="Arial" charset="0"/>
            </a:endParaRPr>
          </a:p>
          <a:p>
            <a:pPr lvl="1"/>
            <a:r>
              <a:rPr lang="en-US" b="1">
                <a:latin typeface="Arial" charset="0"/>
              </a:rPr>
              <a:t>User satisfaction </a:t>
            </a:r>
            <a:r>
              <a:rPr lang="en-US">
                <a:latin typeface="Arial" charset="0"/>
              </a:rPr>
              <a:t>– users’ level of satisfaction with</a:t>
            </a:r>
            <a:r>
              <a:rPr lang="lv-LV">
                <a:latin typeface="Arial" charset="0"/>
              </a:rPr>
              <a:t> </a:t>
            </a:r>
            <a:r>
              <a:rPr lang="en-US">
                <a:latin typeface="Arial" charset="0"/>
              </a:rPr>
              <a:t>reports, Web sites, and support services. </a:t>
            </a:r>
            <a:endParaRPr lang="lv-LV">
              <a:latin typeface="Arial" charset="0"/>
            </a:endParaRPr>
          </a:p>
          <a:p>
            <a:pPr lvl="1"/>
            <a:endParaRPr lang="en-US">
              <a:latin typeface="Arial" charset="0"/>
            </a:endParaRPr>
          </a:p>
          <a:p>
            <a:pPr lvl="1"/>
            <a:r>
              <a:rPr lang="en-US" b="1">
                <a:latin typeface="Arial" charset="0"/>
              </a:rPr>
              <a:t> Net benefits </a:t>
            </a:r>
            <a:r>
              <a:rPr lang="en-US">
                <a:latin typeface="Arial" charset="0"/>
              </a:rPr>
              <a:t>– the extent to which IS are contributing to</a:t>
            </a:r>
            <a:r>
              <a:rPr lang="lv-LV">
                <a:latin typeface="Arial" charset="0"/>
              </a:rPr>
              <a:t> </a:t>
            </a:r>
            <a:r>
              <a:rPr lang="en-US" b="1">
                <a:latin typeface="Arial" charset="0"/>
              </a:rPr>
              <a:t>the success of individuals, groups, </a:t>
            </a:r>
            <a:r>
              <a:rPr lang="lv-LV" b="1">
                <a:latin typeface="Arial" charset="0"/>
              </a:rPr>
              <a:t> </a:t>
            </a:r>
            <a:r>
              <a:rPr lang="en-US" b="1">
                <a:latin typeface="Arial" charset="0"/>
              </a:rPr>
              <a:t>organizations,</a:t>
            </a:r>
            <a:r>
              <a:rPr lang="lv-LV" b="1">
                <a:latin typeface="Arial" charset="0"/>
              </a:rPr>
              <a:t> </a:t>
            </a:r>
            <a:r>
              <a:rPr lang="en-US" b="1">
                <a:latin typeface="Arial" charset="0"/>
              </a:rPr>
              <a:t>industries, and nations</a:t>
            </a:r>
            <a:r>
              <a:rPr lang="en-US">
                <a:latin typeface="Arial" charset="0"/>
              </a:rPr>
              <a:t>. </a:t>
            </a:r>
            <a:r>
              <a:rPr lang="en-US" sz="1600" i="1">
                <a:latin typeface="Arial" charset="0"/>
              </a:rPr>
              <a:t>For example: improved decision-</a:t>
            </a:r>
            <a:r>
              <a:rPr lang="lv-LV" sz="1600" i="1">
                <a:latin typeface="Arial" charset="0"/>
              </a:rPr>
              <a:t> </a:t>
            </a:r>
            <a:r>
              <a:rPr lang="en-US" sz="1600" i="1">
                <a:latin typeface="Arial" charset="0"/>
              </a:rPr>
              <a:t>making, improved productivity, increased sales,</a:t>
            </a:r>
            <a:r>
              <a:rPr lang="lv-LV" sz="1600" i="1">
                <a:latin typeface="Arial" charset="0"/>
              </a:rPr>
              <a:t> </a:t>
            </a:r>
            <a:r>
              <a:rPr lang="en-US" sz="1600" i="1">
                <a:latin typeface="Arial" charset="0"/>
              </a:rPr>
              <a:t>cost reductions, improved profits, market efficiency,</a:t>
            </a:r>
            <a:r>
              <a:rPr lang="lv-LV" sz="1600" i="1">
                <a:latin typeface="Arial" charset="0"/>
              </a:rPr>
              <a:t> </a:t>
            </a:r>
            <a:r>
              <a:rPr lang="en-US" sz="1600" i="1">
                <a:latin typeface="Arial" charset="0"/>
              </a:rPr>
              <a:t>consumer welfare, creation of jobs, and economic</a:t>
            </a:r>
            <a:r>
              <a:rPr lang="lv-LV" sz="1600" i="1">
                <a:latin typeface="Arial" charset="0"/>
              </a:rPr>
              <a:t>  </a:t>
            </a:r>
            <a:r>
              <a:rPr lang="en-US" sz="1600" i="1">
                <a:latin typeface="Arial" charset="0"/>
              </a:rPr>
              <a:t>development. </a:t>
            </a:r>
            <a:r>
              <a:rPr lang="lv-LV" sz="1600" i="1">
                <a:latin typeface="Arial" charset="0"/>
              </a:rPr>
              <a:t>(measure impact).</a:t>
            </a:r>
            <a:endParaRPr lang="en-US">
              <a:latin typeface="Arial" charset="0"/>
            </a:endParaRPr>
          </a:p>
          <a:p>
            <a:endParaRPr lang="en-US" sz="1400">
              <a:latin typeface="Arial" charset="0"/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2348880"/>
            <a:ext cx="8229600" cy="1143000"/>
          </a:xfrm>
        </p:spPr>
        <p:txBody>
          <a:bodyPr/>
          <a:lstStyle/>
          <a:p>
            <a:r>
              <a:rPr lang="sv-SE" dirty="0" err="1" smtClean="0"/>
              <a:t>What</a:t>
            </a:r>
            <a:r>
              <a:rPr lang="sv-SE" dirty="0" smtClean="0"/>
              <a:t> is a digital </a:t>
            </a:r>
            <a:r>
              <a:rPr lang="sv-SE" dirty="0" err="1" smtClean="0"/>
              <a:t>library</a:t>
            </a:r>
            <a:r>
              <a:rPr lang="sv-SE" dirty="0" smtClean="0"/>
              <a:t>?</a:t>
            </a:r>
            <a:endParaRPr lang="en-GB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14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sz="2400" dirty="0">
                <a:latin typeface="+mn-lt"/>
              </a:rPr>
              <a:t>DL </a:t>
            </a:r>
            <a:r>
              <a:rPr lang="lv-LV" sz="2400" dirty="0" err="1">
                <a:latin typeface="+mn-lt"/>
              </a:rPr>
              <a:t>evaluation</a:t>
            </a:r>
            <a:r>
              <a:rPr lang="lv-LV" sz="2400" dirty="0">
                <a:latin typeface="+mn-lt"/>
              </a:rPr>
              <a:t> </a:t>
            </a:r>
            <a:r>
              <a:rPr lang="lv-LV" sz="2400" dirty="0" err="1">
                <a:latin typeface="+mn-lt"/>
              </a:rPr>
              <a:t>model</a:t>
            </a:r>
            <a:r>
              <a:rPr lang="lv-LV" sz="2400" dirty="0">
                <a:latin typeface="+mn-lt"/>
              </a:rPr>
              <a:t> </a:t>
            </a:r>
            <a:r>
              <a:rPr lang="lv-LV" sz="2400" dirty="0" err="1">
                <a:latin typeface="+mn-lt"/>
              </a:rPr>
              <a:t>from</a:t>
            </a:r>
            <a:r>
              <a:rPr lang="lv-LV" sz="2400" dirty="0">
                <a:latin typeface="+mn-lt"/>
              </a:rPr>
              <a:t> </a:t>
            </a:r>
            <a:r>
              <a:rPr lang="lv-LV" sz="2400" dirty="0" err="1">
                <a:latin typeface="+mn-lt"/>
              </a:rPr>
              <a:t>organizational</a:t>
            </a:r>
            <a:r>
              <a:rPr lang="lv-LV" sz="2400" dirty="0">
                <a:latin typeface="+mn-lt"/>
              </a:rPr>
              <a:t> </a:t>
            </a:r>
            <a:r>
              <a:rPr lang="lv-LV" sz="2400" dirty="0" err="1">
                <a:latin typeface="+mn-lt"/>
              </a:rPr>
              <a:t>perspective</a:t>
            </a:r>
            <a:endParaRPr lang="en-US" sz="2400" dirty="0">
              <a:latin typeface="+mn-lt"/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52229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7" y="1334659"/>
            <a:ext cx="6169025" cy="4255714"/>
          </a:xfrm>
        </p:spPr>
      </p:pic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2711452" y="5658894"/>
            <a:ext cx="7345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lv-LV" b="1" i="1"/>
              <a:t>Source: </a:t>
            </a:r>
            <a:r>
              <a:rPr lang="lv-LV" i="1"/>
              <a:t>M.Khoo, C.MacDonald, 2011</a:t>
            </a:r>
          </a:p>
          <a:p>
            <a:r>
              <a:rPr lang="lv-LV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82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132856"/>
            <a:ext cx="8229600" cy="1143000"/>
          </a:xfrm>
        </p:spPr>
        <p:txBody>
          <a:bodyPr/>
          <a:lstStyle/>
          <a:p>
            <a:r>
              <a:rPr lang="en-US" dirty="0" smtClean="0"/>
              <a:t>Evaluation methods</a:t>
            </a:r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79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sz="3200" dirty="0">
                <a:latin typeface="+mn-lt"/>
              </a:rPr>
              <a:t>Evaluation criteria </a:t>
            </a:r>
            <a:endParaRPr lang="en-US" sz="3200" dirty="0">
              <a:latin typeface="+mn-lt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>
              <a:buFont typeface="Arial" charset="0"/>
              <a:buChar char="•"/>
            </a:pPr>
            <a:r>
              <a:rPr lang="lv-LV" dirty="0" smtClean="0">
                <a:latin typeface="Arial" charset="0"/>
              </a:rPr>
              <a:t>Traditional </a:t>
            </a:r>
            <a:r>
              <a:rPr lang="lv-LV" dirty="0">
                <a:latin typeface="Arial" charset="0"/>
              </a:rPr>
              <a:t>library </a:t>
            </a:r>
            <a:r>
              <a:rPr lang="lv-LV" dirty="0" smtClean="0">
                <a:latin typeface="Arial" charset="0"/>
              </a:rPr>
              <a:t>evaluation</a:t>
            </a:r>
            <a:endParaRPr lang="lv-LV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dirty="0" smtClean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lv-LV" dirty="0" smtClean="0">
                <a:latin typeface="Arial" charset="0"/>
              </a:rPr>
              <a:t>IR </a:t>
            </a:r>
            <a:r>
              <a:rPr lang="lv-LV" dirty="0">
                <a:latin typeface="Arial" charset="0"/>
              </a:rPr>
              <a:t>system </a:t>
            </a:r>
            <a:endParaRPr lang="lv-LV" dirty="0" smtClean="0">
              <a:latin typeface="Arial" charset="0"/>
            </a:endParaRPr>
          </a:p>
          <a:p>
            <a:pPr marL="457200" lvl="1" indent="0">
              <a:buNone/>
            </a:pPr>
            <a:r>
              <a:rPr lang="lv-LV" dirty="0">
                <a:latin typeface="Arial" charset="0"/>
              </a:rPr>
              <a:t>	</a:t>
            </a:r>
            <a:r>
              <a:rPr lang="lv-LV" dirty="0" smtClean="0">
                <a:latin typeface="Arial" charset="0"/>
              </a:rPr>
              <a:t>performance</a:t>
            </a:r>
            <a:endParaRPr lang="lv-LV" sz="2400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lv-LV" dirty="0" smtClean="0">
                <a:latin typeface="Arial" charset="0"/>
              </a:rPr>
              <a:t>Human</a:t>
            </a:r>
            <a:r>
              <a:rPr lang="lv-LV" dirty="0">
                <a:latin typeface="Arial" charset="0"/>
              </a:rPr>
              <a:t>-computer </a:t>
            </a:r>
            <a:r>
              <a:rPr lang="lv-LV" dirty="0" smtClean="0">
                <a:latin typeface="Arial" charset="0"/>
              </a:rPr>
              <a:t>intercation</a:t>
            </a:r>
            <a:endParaRPr lang="lv-LV" sz="2400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sz="1800" b="1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68008" y="1412777"/>
            <a:ext cx="4038600" cy="4525963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lv-LV" i="1" dirty="0">
                <a:latin typeface="Arial" charset="0"/>
              </a:rPr>
              <a:t>circulation, collection size, growth rate, patron visits, satisfaction, financial stability, etc.</a:t>
            </a:r>
          </a:p>
          <a:p>
            <a:pPr marL="0" indent="0">
              <a:buNone/>
            </a:pPr>
            <a:endParaRPr lang="lv-LV" sz="2400" i="1" dirty="0">
              <a:latin typeface="Arial" charset="0"/>
            </a:endParaRPr>
          </a:p>
          <a:p>
            <a:pPr marL="0" indent="0">
              <a:buNone/>
            </a:pPr>
            <a:r>
              <a:rPr lang="lv-LV" sz="2400" i="1" dirty="0">
                <a:latin typeface="Arial" charset="0"/>
              </a:rPr>
              <a:t>relevance </a:t>
            </a:r>
            <a:r>
              <a:rPr lang="lv-LV" sz="2400" i="1" dirty="0">
                <a:latin typeface="Arial" charset="0"/>
              </a:rPr>
              <a:t>; precision and recall</a:t>
            </a:r>
            <a:endParaRPr lang="en-US" sz="2400" dirty="0"/>
          </a:p>
          <a:p>
            <a:pPr marL="0" indent="0">
              <a:buNone/>
            </a:pPr>
            <a:endParaRPr lang="lv-LV" sz="2200" i="1" dirty="0">
              <a:latin typeface="Arial" charset="0"/>
            </a:endParaRPr>
          </a:p>
          <a:p>
            <a:pPr marL="0" indent="0">
              <a:buNone/>
            </a:pPr>
            <a:r>
              <a:rPr lang="lv-LV" sz="2400" i="1" dirty="0">
                <a:latin typeface="Arial" charset="0"/>
              </a:rPr>
              <a:t>usability</a:t>
            </a:r>
            <a:r>
              <a:rPr lang="lv-LV" sz="2400" i="1" dirty="0">
                <a:latin typeface="Arial" charset="0"/>
              </a:rPr>
              <a:t>, functionality, efforts, tasks </a:t>
            </a:r>
            <a:endParaRPr lang="lv-LV" sz="2400" i="1" dirty="0">
              <a:latin typeface="Arial" charset="0"/>
            </a:endParaRPr>
          </a:p>
          <a:p>
            <a:pPr marL="0" lvl="1" indent="0">
              <a:buNone/>
            </a:pPr>
            <a:endParaRPr lang="en-US" sz="1400" b="1" dirty="0">
              <a:latin typeface="Arial" charset="0"/>
            </a:endParaRPr>
          </a:p>
          <a:p>
            <a:pPr marL="0" lvl="1" indent="0">
              <a:buNone/>
            </a:pPr>
            <a:r>
              <a:rPr lang="en-US" sz="1400" b="1" dirty="0">
                <a:latin typeface="Arial" charset="0"/>
              </a:rPr>
              <a:t>criterion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- a characteristic of something, which is used as basis for evaluation, classification etc.</a:t>
            </a:r>
            <a:endParaRPr lang="en-US" sz="1400" i="1" dirty="0">
              <a:latin typeface="Arial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57350" name="Right Arrow 5"/>
          <p:cNvSpPr>
            <a:spLocks noChangeArrowheads="1"/>
          </p:cNvSpPr>
          <p:nvPr/>
        </p:nvSpPr>
        <p:spPr bwMode="auto">
          <a:xfrm>
            <a:off x="5231904" y="1700809"/>
            <a:ext cx="649288" cy="251739"/>
          </a:xfrm>
          <a:prstGeom prst="rightArrow">
            <a:avLst>
              <a:gd name="adj1" fmla="val 50000"/>
              <a:gd name="adj2" fmla="val 50150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  <p:sp>
        <p:nvSpPr>
          <p:cNvPr id="57351" name="Right Arrow 6"/>
          <p:cNvSpPr>
            <a:spLocks noChangeArrowheads="1"/>
          </p:cNvSpPr>
          <p:nvPr/>
        </p:nvSpPr>
        <p:spPr bwMode="auto">
          <a:xfrm>
            <a:off x="5197132" y="2996953"/>
            <a:ext cx="647700" cy="251739"/>
          </a:xfrm>
          <a:prstGeom prst="rightArrow">
            <a:avLst>
              <a:gd name="adj1" fmla="val 50000"/>
              <a:gd name="adj2" fmla="val 50028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  <p:sp>
        <p:nvSpPr>
          <p:cNvPr id="57352" name="Right Arrow 7"/>
          <p:cNvSpPr>
            <a:spLocks noChangeArrowheads="1"/>
          </p:cNvSpPr>
          <p:nvPr/>
        </p:nvSpPr>
        <p:spPr bwMode="auto">
          <a:xfrm>
            <a:off x="5303912" y="4509120"/>
            <a:ext cx="647700" cy="253228"/>
          </a:xfrm>
          <a:prstGeom prst="rightArrow">
            <a:avLst>
              <a:gd name="adj1" fmla="val 50000"/>
              <a:gd name="adj2" fmla="val 49733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7902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sz="3200" dirty="0">
                <a:latin typeface="+mn-lt"/>
              </a:rPr>
              <a:t>Evaluation Criteria (2)</a:t>
            </a:r>
            <a:r>
              <a:rPr lang="lv-LV" sz="3600" dirty="0">
                <a:latin typeface="+mn-lt"/>
              </a:rPr>
              <a:t/>
            </a:r>
            <a:br>
              <a:rPr lang="lv-LV" sz="3600" dirty="0">
                <a:latin typeface="+mn-lt"/>
              </a:rPr>
            </a:br>
            <a:r>
              <a:rPr lang="lv-LV" sz="1800" i="1" dirty="0">
                <a:latin typeface="+mn-lt"/>
              </a:rPr>
              <a:t>(Source: Zhang, 2007)</a:t>
            </a:r>
            <a:endParaRPr lang="en-US" sz="1800" i="1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351088" y="1267628"/>
          <a:ext cx="7704136" cy="509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977">
                <a:tc>
                  <a:txBody>
                    <a:bodyPr/>
                    <a:lstStyle/>
                    <a:p>
                      <a:r>
                        <a:rPr lang="lv-LV" sz="1700" dirty="0" err="1" smtClean="0">
                          <a:solidFill>
                            <a:schemeClr val="tx1"/>
                          </a:solidFill>
                        </a:rPr>
                        <a:t>Levels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2902" marB="42902"/>
                </a:tc>
                <a:tc>
                  <a:txBody>
                    <a:bodyPr/>
                    <a:lstStyle/>
                    <a:p>
                      <a:r>
                        <a:rPr lang="lv-LV" sz="1700" dirty="0" err="1" smtClean="0">
                          <a:solidFill>
                            <a:schemeClr val="tx1"/>
                          </a:solidFill>
                        </a:rPr>
                        <a:t>Conventional</a:t>
                      </a:r>
                      <a:r>
                        <a:rPr lang="lv-LV" sz="17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v-LV" sz="1700" dirty="0" err="1" smtClean="0">
                          <a:solidFill>
                            <a:schemeClr val="tx1"/>
                          </a:solidFill>
                        </a:rPr>
                        <a:t>Criteria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2902" marB="42902"/>
                </a:tc>
                <a:tc>
                  <a:txBody>
                    <a:bodyPr/>
                    <a:lstStyle/>
                    <a:p>
                      <a:r>
                        <a:rPr lang="lv-LV" sz="1700" dirty="0" smtClean="0">
                          <a:solidFill>
                            <a:schemeClr val="tx1"/>
                          </a:solidFill>
                        </a:rPr>
                        <a:t>DL-</a:t>
                      </a:r>
                      <a:r>
                        <a:rPr lang="lv-LV" sz="1700" dirty="0" err="1" smtClean="0">
                          <a:solidFill>
                            <a:schemeClr val="tx1"/>
                          </a:solidFill>
                        </a:rPr>
                        <a:t>specific</a:t>
                      </a:r>
                      <a:r>
                        <a:rPr lang="lv-LV" sz="17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v-LV" sz="1700" dirty="0" err="1" smtClean="0">
                          <a:solidFill>
                            <a:schemeClr val="tx1"/>
                          </a:solidFill>
                        </a:rPr>
                        <a:t>Criteria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2902" marB="429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946">
                <a:tc>
                  <a:txBody>
                    <a:bodyPr/>
                    <a:lstStyle/>
                    <a:p>
                      <a:r>
                        <a:rPr lang="lv-LV" sz="17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Content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FFFF99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Accuracy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authority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clarity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cost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ease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of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understanding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informativeness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readability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timeliness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usefulness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Fidelity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suitability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to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original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artifact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scalability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for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user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communities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710">
                <a:tc>
                  <a:txBody>
                    <a:bodyPr/>
                    <a:lstStyle/>
                    <a:p>
                      <a:r>
                        <a:rPr lang="lv-LV" sz="17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Technology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92D05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Effectiveness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display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quality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robustness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for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digital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information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reliability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cost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response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time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Interoperability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compatibility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617">
                <a:tc>
                  <a:txBody>
                    <a:bodyPr/>
                    <a:lstStyle/>
                    <a:p>
                      <a:r>
                        <a:rPr lang="lv-LV" sz="17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Interface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Learnability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efficiency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memorability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errors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satisfaction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1183">
                <a:tc>
                  <a:txBody>
                    <a:bodyPr/>
                    <a:lstStyle/>
                    <a:p>
                      <a:r>
                        <a:rPr lang="lv-LV" sz="17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Service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Accessibility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courtesy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empathy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reliability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difference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before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and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after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service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intervention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gaps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between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expectation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and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perception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Courtesy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accuracy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satisfaction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repeat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users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awareness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cost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responsiveness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user's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control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710">
                <a:tc>
                  <a:txBody>
                    <a:bodyPr/>
                    <a:lstStyle/>
                    <a:p>
                      <a:r>
                        <a:rPr lang="lv-LV" sz="17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User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Session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time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accuracy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of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task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completion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acceptance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use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/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intent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to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use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satisfaction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710">
                <a:tc>
                  <a:txBody>
                    <a:bodyPr/>
                    <a:lstStyle/>
                    <a:p>
                      <a:r>
                        <a:rPr lang="lv-LV" sz="17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Context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Copyright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compliance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preservation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and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spreading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of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culture</a:t>
                      </a:r>
                      <a:r>
                        <a:rPr lang="lv-LV" sz="13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</a:t>
                      </a:r>
                      <a:r>
                        <a:rPr lang="lv-LV" sz="13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sustainability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840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63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sz="3200" dirty="0">
                <a:latin typeface="+mn-lt"/>
              </a:rPr>
              <a:t>Evaluation Criteria (3) </a:t>
            </a:r>
            <a:br>
              <a:rPr lang="lv-LV" sz="3200" dirty="0">
                <a:latin typeface="+mn-lt"/>
              </a:rPr>
            </a:br>
            <a:r>
              <a:rPr lang="lv-LV" sz="3200" dirty="0">
                <a:latin typeface="+mn-lt"/>
              </a:rPr>
              <a:t>(</a:t>
            </a:r>
            <a:r>
              <a:rPr lang="lv-LV" sz="1800" i="1" dirty="0">
                <a:latin typeface="+mn-lt"/>
              </a:rPr>
              <a:t>Source: Xie I)</a:t>
            </a:r>
            <a:endParaRPr lang="en-US" sz="1800" i="1" dirty="0">
              <a:latin typeface="+mn-lt"/>
            </a:endParaRP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59397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1063556"/>
            <a:ext cx="7632700" cy="5188188"/>
          </a:xfrm>
          <a:noFill/>
        </p:spPr>
      </p:pic>
    </p:spTree>
    <p:extLst>
      <p:ext uri="{BB962C8B-B14F-4D97-AF65-F5344CB8AC3E}">
        <p14:creationId xmlns:p14="http://schemas.microsoft.com/office/powerpoint/2010/main" val="20960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sz="3200" dirty="0">
                <a:latin typeface="+mn-lt"/>
              </a:rPr>
              <a:t>Evaluation Criteria (4)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774827" y="1267629"/>
          <a:ext cx="8642349" cy="35314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80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970">
                <a:tc rowSpan="2">
                  <a:txBody>
                    <a:bodyPr/>
                    <a:lstStyle/>
                    <a:p>
                      <a:pPr algn="ctr"/>
                      <a:r>
                        <a:rPr lang="lv-LV" sz="1700" dirty="0" err="1" smtClean="0"/>
                        <a:t>Perspective</a:t>
                      </a:r>
                      <a:endParaRPr lang="en-US" sz="1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v-LV" sz="1700" dirty="0" err="1" smtClean="0"/>
                        <a:t>Topic</a:t>
                      </a:r>
                      <a:endParaRPr lang="en-US" sz="1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97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System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Use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197"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System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216"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 err="1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User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44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50204" name="Rectangle 6"/>
          <p:cNvSpPr>
            <a:spLocks noChangeArrowheads="1"/>
          </p:cNvSpPr>
          <p:nvPr/>
        </p:nvSpPr>
        <p:spPr bwMode="auto">
          <a:xfrm>
            <a:off x="2279650" y="5456311"/>
            <a:ext cx="7704138" cy="60774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lv-LV" b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Source</a:t>
            </a:r>
            <a:r>
              <a:rPr lang="lv-LV" b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: </a:t>
            </a:r>
            <a:r>
              <a:rPr lang="lv-LV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Nicholson</a:t>
            </a:r>
            <a:r>
              <a:rPr lang="lv-LV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S. A. 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A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Theoretical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Framework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for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the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Holistic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Evaluation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of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Library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Service</a:t>
            </a:r>
            <a:endParaRPr lang="en-US" i="1" dirty="0">
              <a:solidFill>
                <a:schemeClr val="accent1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60445" name="Rectangle 7"/>
          <p:cNvSpPr>
            <a:spLocks noChangeArrowheads="1"/>
          </p:cNvSpPr>
          <p:nvPr/>
        </p:nvSpPr>
        <p:spPr bwMode="auto">
          <a:xfrm>
            <a:off x="5232402" y="2077957"/>
            <a:ext cx="1439863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lv-LV"/>
              <a:t>Efficiency</a:t>
            </a:r>
            <a:endParaRPr lang="en-US"/>
          </a:p>
        </p:txBody>
      </p:sp>
      <p:sp>
        <p:nvSpPr>
          <p:cNvPr id="60446" name="Rectangle 8"/>
          <p:cNvSpPr>
            <a:spLocks noChangeArrowheads="1"/>
          </p:cNvSpPr>
          <p:nvPr/>
        </p:nvSpPr>
        <p:spPr bwMode="auto">
          <a:xfrm>
            <a:off x="5087940" y="3429000"/>
            <a:ext cx="1728787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lv-LV"/>
              <a:t>Effectiveness</a:t>
            </a:r>
            <a:endParaRPr lang="en-US"/>
          </a:p>
        </p:txBody>
      </p:sp>
      <p:sp>
        <p:nvSpPr>
          <p:cNvPr id="60447" name="Rectangle 9"/>
          <p:cNvSpPr>
            <a:spLocks noChangeArrowheads="1"/>
          </p:cNvSpPr>
          <p:nvPr/>
        </p:nvSpPr>
        <p:spPr bwMode="auto">
          <a:xfrm>
            <a:off x="9120188" y="2416090"/>
            <a:ext cx="1223962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lv-LV"/>
              <a:t>Benefits</a:t>
            </a:r>
          </a:p>
          <a:p>
            <a:endParaRPr lang="en-US"/>
          </a:p>
        </p:txBody>
      </p:sp>
      <p:sp>
        <p:nvSpPr>
          <p:cNvPr id="60448" name="Rectangle 10"/>
          <p:cNvSpPr>
            <a:spLocks noChangeArrowheads="1"/>
          </p:cNvSpPr>
          <p:nvPr/>
        </p:nvSpPr>
        <p:spPr bwMode="auto">
          <a:xfrm>
            <a:off x="7248527" y="2009438"/>
            <a:ext cx="1800225" cy="4066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lv-LV"/>
              <a:t>Cost -Benefit</a:t>
            </a:r>
          </a:p>
          <a:p>
            <a:endParaRPr lang="en-US"/>
          </a:p>
        </p:txBody>
      </p:sp>
      <p:sp>
        <p:nvSpPr>
          <p:cNvPr id="60449" name="Rectangle 11"/>
          <p:cNvSpPr>
            <a:spLocks noChangeArrowheads="1"/>
          </p:cNvSpPr>
          <p:nvPr/>
        </p:nvSpPr>
        <p:spPr bwMode="auto">
          <a:xfrm>
            <a:off x="8904288" y="3361970"/>
            <a:ext cx="1223962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lv-LV"/>
              <a:t>Quality</a:t>
            </a:r>
            <a:endParaRPr lang="en-US"/>
          </a:p>
          <a:p>
            <a:endParaRPr lang="en-US"/>
          </a:p>
        </p:txBody>
      </p:sp>
      <p:sp>
        <p:nvSpPr>
          <p:cNvPr id="60450" name="Rectangle 12"/>
          <p:cNvSpPr>
            <a:spLocks noChangeArrowheads="1"/>
          </p:cNvSpPr>
          <p:nvPr/>
        </p:nvSpPr>
        <p:spPr bwMode="auto">
          <a:xfrm>
            <a:off x="6959600" y="3698615"/>
            <a:ext cx="1657350" cy="4066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lv-LV"/>
              <a:t>Relevance</a:t>
            </a:r>
          </a:p>
          <a:p>
            <a:endParaRPr lang="en-US"/>
          </a:p>
        </p:txBody>
      </p:sp>
      <p:sp>
        <p:nvSpPr>
          <p:cNvPr id="60451" name="Rectangle 13"/>
          <p:cNvSpPr>
            <a:spLocks noChangeArrowheads="1"/>
          </p:cNvSpPr>
          <p:nvPr/>
        </p:nvSpPr>
        <p:spPr bwMode="auto">
          <a:xfrm>
            <a:off x="6672263" y="2888285"/>
            <a:ext cx="2087562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lv-LV"/>
              <a:t>Cost-Effectiveness</a:t>
            </a:r>
            <a:endParaRPr lang="en-US"/>
          </a:p>
        </p:txBody>
      </p:sp>
      <p:cxnSp>
        <p:nvCxnSpPr>
          <p:cNvPr id="60452" name="Straight Arrow Connector 15"/>
          <p:cNvCxnSpPr>
            <a:cxnSpLocks noChangeShapeType="1"/>
          </p:cNvCxnSpPr>
          <p:nvPr/>
        </p:nvCxnSpPr>
        <p:spPr bwMode="auto">
          <a:xfrm>
            <a:off x="5016500" y="2888286"/>
            <a:ext cx="719138" cy="54071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3" name="Straight Arrow Connector 17"/>
          <p:cNvCxnSpPr>
            <a:cxnSpLocks noChangeShapeType="1"/>
          </p:cNvCxnSpPr>
          <p:nvPr/>
        </p:nvCxnSpPr>
        <p:spPr bwMode="auto">
          <a:xfrm flipV="1">
            <a:off x="5016502" y="2550152"/>
            <a:ext cx="792163" cy="3381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4" name="Straight Arrow Connector 21"/>
          <p:cNvCxnSpPr>
            <a:cxnSpLocks noChangeShapeType="1"/>
            <a:endCxn id="60449" idx="1"/>
          </p:cNvCxnSpPr>
          <p:nvPr/>
        </p:nvCxnSpPr>
        <p:spPr bwMode="auto">
          <a:xfrm flipV="1">
            <a:off x="7608888" y="3564552"/>
            <a:ext cx="1295400" cy="134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5" name="Straight Arrow Connector 24"/>
          <p:cNvCxnSpPr>
            <a:cxnSpLocks noChangeShapeType="1"/>
          </p:cNvCxnSpPr>
          <p:nvPr/>
        </p:nvCxnSpPr>
        <p:spPr bwMode="auto">
          <a:xfrm flipV="1">
            <a:off x="7032625" y="2416090"/>
            <a:ext cx="431800" cy="2025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6" name="Straight Arrow Connector 26"/>
          <p:cNvCxnSpPr>
            <a:cxnSpLocks noChangeShapeType="1"/>
          </p:cNvCxnSpPr>
          <p:nvPr/>
        </p:nvCxnSpPr>
        <p:spPr bwMode="auto">
          <a:xfrm>
            <a:off x="7032627" y="2618672"/>
            <a:ext cx="576263" cy="2025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7" name="Straight Arrow Connector 29"/>
          <p:cNvCxnSpPr>
            <a:cxnSpLocks noChangeShapeType="1"/>
            <a:stCxn id="60451" idx="3"/>
          </p:cNvCxnSpPr>
          <p:nvPr/>
        </p:nvCxnSpPr>
        <p:spPr bwMode="auto">
          <a:xfrm flipV="1">
            <a:off x="8759827" y="2821255"/>
            <a:ext cx="792163" cy="2696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8" name="Straight Arrow Connector 32"/>
          <p:cNvCxnSpPr>
            <a:cxnSpLocks noChangeShapeType="1"/>
            <a:stCxn id="60447" idx="1"/>
          </p:cNvCxnSpPr>
          <p:nvPr/>
        </p:nvCxnSpPr>
        <p:spPr bwMode="auto">
          <a:xfrm flipH="1" flipV="1">
            <a:off x="8975727" y="2416090"/>
            <a:ext cx="144463" cy="2025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459" name="Straight Arrow Connector 35"/>
          <p:cNvCxnSpPr>
            <a:cxnSpLocks noChangeShapeType="1"/>
            <a:stCxn id="60449" idx="0"/>
          </p:cNvCxnSpPr>
          <p:nvPr/>
        </p:nvCxnSpPr>
        <p:spPr bwMode="auto">
          <a:xfrm flipV="1">
            <a:off x="9517065" y="2821254"/>
            <a:ext cx="34925" cy="5407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184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sz="3200" dirty="0" err="1">
                <a:latin typeface="+mn-lt"/>
              </a:rPr>
              <a:t>Methods</a:t>
            </a:r>
            <a:r>
              <a:rPr lang="lv-LV" sz="3200" dirty="0">
                <a:latin typeface="+mn-lt"/>
              </a:rPr>
              <a:t> </a:t>
            </a:r>
            <a:r>
              <a:rPr lang="lv-LV" sz="3200" dirty="0" err="1">
                <a:latin typeface="+mn-lt"/>
              </a:rPr>
              <a:t>for</a:t>
            </a:r>
            <a:r>
              <a:rPr lang="lv-LV" sz="3200" dirty="0">
                <a:latin typeface="+mn-lt"/>
              </a:rPr>
              <a:t> </a:t>
            </a:r>
            <a:r>
              <a:rPr lang="lv-LV" sz="3200" dirty="0" err="1">
                <a:latin typeface="+mn-lt"/>
              </a:rPr>
              <a:t>measure</a:t>
            </a:r>
            <a:r>
              <a:rPr lang="lv-LV" sz="3200" dirty="0">
                <a:latin typeface="+mn-lt"/>
              </a:rPr>
              <a:t> </a:t>
            </a:r>
            <a:r>
              <a:rPr lang="lv-LV" sz="3200" dirty="0" err="1">
                <a:latin typeface="+mn-lt"/>
              </a:rPr>
              <a:t>of</a:t>
            </a:r>
            <a:r>
              <a:rPr lang="lv-LV" sz="3200" dirty="0">
                <a:latin typeface="+mn-lt"/>
              </a:rPr>
              <a:t> </a:t>
            </a:r>
            <a:r>
              <a:rPr lang="lv-LV" sz="3200" dirty="0" err="1">
                <a:latin typeface="+mn-lt"/>
              </a:rPr>
              <a:t>quality</a:t>
            </a:r>
            <a:r>
              <a:rPr lang="lv-LV" sz="3200" dirty="0">
                <a:latin typeface="+mn-lt"/>
              </a:rPr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703388" y="1401691"/>
            <a:ext cx="8642350" cy="4858991"/>
          </a:xfrm>
        </p:spPr>
        <p:txBody>
          <a:bodyPr/>
          <a:lstStyle/>
          <a:p>
            <a:endParaRPr lang="lv-LV" sz="2400">
              <a:latin typeface="Arial" charset="0"/>
            </a:endParaRPr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cxnSp>
        <p:nvCxnSpPr>
          <p:cNvPr id="63494" name="Straight Connector 6"/>
          <p:cNvCxnSpPr>
            <a:cxnSpLocks noChangeShapeType="1"/>
          </p:cNvCxnSpPr>
          <p:nvPr/>
        </p:nvCxnSpPr>
        <p:spPr bwMode="auto">
          <a:xfrm>
            <a:off x="6096000" y="2009437"/>
            <a:ext cx="0" cy="3785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495" name="Straight Connector 8"/>
          <p:cNvCxnSpPr>
            <a:cxnSpLocks noChangeShapeType="1"/>
          </p:cNvCxnSpPr>
          <p:nvPr/>
        </p:nvCxnSpPr>
        <p:spPr bwMode="auto">
          <a:xfrm>
            <a:off x="2135188" y="369861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3496" name="Rounded Rectangle 9"/>
          <p:cNvSpPr>
            <a:spLocks noChangeArrowheads="1"/>
          </p:cNvSpPr>
          <p:nvPr/>
        </p:nvSpPr>
        <p:spPr bwMode="auto">
          <a:xfrm>
            <a:off x="1919290" y="3226418"/>
            <a:ext cx="1800225" cy="54071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Rational view</a:t>
            </a:r>
            <a:endParaRPr lang="en-US"/>
          </a:p>
        </p:txBody>
      </p:sp>
      <p:sp>
        <p:nvSpPr>
          <p:cNvPr id="63497" name="Rounded Rectangle 10"/>
          <p:cNvSpPr>
            <a:spLocks noChangeArrowheads="1"/>
          </p:cNvSpPr>
          <p:nvPr/>
        </p:nvSpPr>
        <p:spPr bwMode="auto">
          <a:xfrm>
            <a:off x="8688388" y="3429000"/>
            <a:ext cx="1727200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Empirical view</a:t>
            </a:r>
            <a:endParaRPr lang="en-US"/>
          </a:p>
        </p:txBody>
      </p:sp>
      <p:sp>
        <p:nvSpPr>
          <p:cNvPr id="63498" name="Rounded Rectangle 11"/>
          <p:cNvSpPr>
            <a:spLocks noChangeArrowheads="1"/>
          </p:cNvSpPr>
          <p:nvPr/>
        </p:nvSpPr>
        <p:spPr bwMode="auto">
          <a:xfrm>
            <a:off x="4367215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Absolute</a:t>
            </a:r>
            <a:endParaRPr lang="en-US"/>
          </a:p>
        </p:txBody>
      </p:sp>
      <p:sp>
        <p:nvSpPr>
          <p:cNvPr id="63499" name="Rounded Rectangle 12"/>
          <p:cNvSpPr>
            <a:spLocks noChangeArrowheads="1"/>
          </p:cNvSpPr>
          <p:nvPr/>
        </p:nvSpPr>
        <p:spPr bwMode="auto">
          <a:xfrm>
            <a:off x="6167440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Objective </a:t>
            </a:r>
            <a:endParaRPr lang="en-US"/>
          </a:p>
        </p:txBody>
      </p:sp>
      <p:sp>
        <p:nvSpPr>
          <p:cNvPr id="63500" name="Rounded Rectangle 13"/>
          <p:cNvSpPr>
            <a:spLocks noChangeArrowheads="1"/>
          </p:cNvSpPr>
          <p:nvPr/>
        </p:nvSpPr>
        <p:spPr bwMode="auto">
          <a:xfrm>
            <a:off x="624046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Subjective</a:t>
            </a:r>
            <a:endParaRPr lang="en-US"/>
          </a:p>
        </p:txBody>
      </p:sp>
      <p:sp>
        <p:nvSpPr>
          <p:cNvPr id="63501" name="Rounded Rectangle 14"/>
          <p:cNvSpPr>
            <a:spLocks noChangeArrowheads="1"/>
          </p:cNvSpPr>
          <p:nvPr/>
        </p:nvSpPr>
        <p:spPr bwMode="auto">
          <a:xfrm>
            <a:off x="436721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lv-LV"/>
              <a:t>Relative</a:t>
            </a:r>
            <a:endParaRPr lang="en-US"/>
          </a:p>
        </p:txBody>
      </p:sp>
      <p:sp>
        <p:nvSpPr>
          <p:cNvPr id="14352" name="Oval 17"/>
          <p:cNvSpPr>
            <a:spLocks noChangeArrowheads="1"/>
          </p:cNvSpPr>
          <p:nvPr/>
        </p:nvSpPr>
        <p:spPr bwMode="auto">
          <a:xfrm>
            <a:off x="6311900" y="2821254"/>
            <a:ext cx="1728788" cy="405164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Interviews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7391400" y="2416090"/>
            <a:ext cx="1728788" cy="405164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Focus</a:t>
            </a:r>
            <a:r>
              <a:rPr lang="lv-LV" sz="1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groups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600825" y="4374881"/>
            <a:ext cx="1798638" cy="540715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Content</a:t>
            </a:r>
            <a:r>
              <a:rPr lang="lv-LV" sz="1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analyses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3216275" y="4105267"/>
            <a:ext cx="1727200" cy="405164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Log</a:t>
            </a:r>
            <a:r>
              <a:rPr lang="lv-LV" sz="1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analyses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51313" y="4780046"/>
            <a:ext cx="1873250" cy="473685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Statistical</a:t>
            </a:r>
            <a:r>
              <a:rPr lang="lv-LV" sz="1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lv-LV" sz="1200" b="1" dirty="0" err="1">
                <a:solidFill>
                  <a:schemeClr val="tx1">
                    <a:lumMod val="50000"/>
                  </a:schemeClr>
                </a:solidFill>
              </a:rPr>
              <a:t>data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2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sz="3200" dirty="0">
                <a:latin typeface="+mn-lt"/>
              </a:rPr>
              <a:t>HOW: </a:t>
            </a:r>
            <a:r>
              <a:rPr lang="lv-LV" sz="3200" dirty="0" err="1">
                <a:latin typeface="+mn-lt"/>
              </a:rPr>
              <a:t>Methods</a:t>
            </a:r>
            <a:r>
              <a:rPr lang="lv-LV" sz="3200" dirty="0">
                <a:latin typeface="+mn-lt"/>
              </a:rPr>
              <a:t> </a:t>
            </a:r>
            <a:r>
              <a:rPr lang="lv-LV" sz="3200" dirty="0" err="1">
                <a:latin typeface="+mn-lt"/>
              </a:rPr>
              <a:t>for</a:t>
            </a:r>
            <a:r>
              <a:rPr lang="lv-LV" sz="3200" dirty="0">
                <a:latin typeface="+mn-lt"/>
              </a:rPr>
              <a:t> </a:t>
            </a:r>
            <a:r>
              <a:rPr lang="lv-LV" sz="3200" dirty="0" err="1">
                <a:latin typeface="+mn-lt"/>
              </a:rPr>
              <a:t>data</a:t>
            </a:r>
            <a:r>
              <a:rPr lang="lv-LV" sz="3200" dirty="0">
                <a:latin typeface="+mn-lt"/>
              </a:rPr>
              <a:t> </a:t>
            </a:r>
            <a:r>
              <a:rPr lang="lv-LV" sz="3200" dirty="0" err="1">
                <a:latin typeface="+mn-lt"/>
              </a:rPr>
              <a:t>collection</a:t>
            </a:r>
            <a:r>
              <a:rPr lang="lv-LV" sz="3200" dirty="0">
                <a:latin typeface="+mn-lt"/>
              </a:rPr>
              <a:t> (3)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774825" y="1267629"/>
          <a:ext cx="8642350" cy="4236772"/>
        </p:xfrm>
        <a:graphic>
          <a:graphicData uri="http://schemas.openxmlformats.org/drawingml/2006/table">
            <a:tbl>
              <a:tblPr/>
              <a:tblGrid>
                <a:gridCol w="288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5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Perspective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Topic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system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Internal (library system)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Staff surveys and  interviews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Audits of collections, systems, or staff</a:t>
                      </a: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Transaction / web log analysis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Observation of user behaviour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7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External (user)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Surveys and interviews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Talk – alouds and in-process feedback mechanisms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Focus groups</a:t>
                      </a: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Surveys and interviews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Focus groups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3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49180" name="Rectangle 6"/>
          <p:cNvSpPr>
            <a:spLocks noChangeArrowheads="1"/>
          </p:cNvSpPr>
          <p:nvPr/>
        </p:nvSpPr>
        <p:spPr bwMode="auto">
          <a:xfrm>
            <a:off x="2351088" y="5725924"/>
            <a:ext cx="7345362" cy="60774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Source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: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Nicholson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S.A. A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Theoretical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Framework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for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the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Holistic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Evaluation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of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Library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Service</a:t>
            </a:r>
            <a:endParaRPr lang="en-US" i="1" dirty="0">
              <a:solidFill>
                <a:schemeClr val="accent4">
                  <a:lumMod val="7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11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sz="3600" dirty="0">
                <a:latin typeface="+mn-lt"/>
              </a:rPr>
              <a:t>HOW (4)</a:t>
            </a:r>
            <a:endParaRPr lang="en-US" sz="3600" dirty="0">
              <a:latin typeface="+mn-lt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 eaLnBrk="1" hangingPunct="1">
              <a:buFontTx/>
              <a:buChar char="-"/>
            </a:pPr>
            <a:r>
              <a:rPr lang="en-US">
                <a:latin typeface="Arial" charset="0"/>
              </a:rPr>
              <a:t>For evaluation of </a:t>
            </a:r>
            <a:r>
              <a:rPr lang="en-US" i="1">
                <a:latin typeface="Arial" charset="0"/>
              </a:rPr>
              <a:t>usability</a:t>
            </a:r>
          </a:p>
          <a:p>
            <a:pPr lvl="2" eaLnBrk="1" hangingPunct="1"/>
            <a:r>
              <a:rPr lang="en-US" sz="2000">
                <a:latin typeface="Arial" charset="0"/>
              </a:rPr>
              <a:t>Criteria – learnability, navigation, easy of use</a:t>
            </a:r>
            <a:r>
              <a:rPr lang="lv-LV" sz="2000">
                <a:latin typeface="Arial" charset="0"/>
              </a:rPr>
              <a:t>...</a:t>
            </a:r>
            <a:endParaRPr lang="en-US" sz="2000">
              <a:latin typeface="Arial" charset="0"/>
            </a:endParaRPr>
          </a:p>
          <a:p>
            <a:pPr lvl="2" eaLnBrk="1" hangingPunct="1"/>
            <a:r>
              <a:rPr lang="en-US" sz="2000">
                <a:latin typeface="Arial" charset="0"/>
              </a:rPr>
              <a:t>Methods – testing, observation, think-aloud; question</a:t>
            </a:r>
            <a:r>
              <a:rPr lang="lv-LV" sz="2000">
                <a:latin typeface="Arial" charset="0"/>
              </a:rPr>
              <a:t>naire</a:t>
            </a:r>
            <a:r>
              <a:rPr lang="en-US" sz="2000">
                <a:latin typeface="Arial" charset="0"/>
              </a:rPr>
              <a:t>; interviews</a:t>
            </a:r>
            <a:r>
              <a:rPr lang="lv-LV" sz="2000">
                <a:latin typeface="Arial" charset="0"/>
              </a:rPr>
              <a:t> (qualitative methods)</a:t>
            </a:r>
          </a:p>
          <a:p>
            <a:pPr lvl="2" eaLnBrk="1" hangingPunct="1"/>
            <a:endParaRPr lang="lv-LV" sz="1000">
              <a:latin typeface="Arial" charset="0"/>
            </a:endParaRPr>
          </a:p>
          <a:p>
            <a:pPr lvl="1" eaLnBrk="1" hangingPunct="1"/>
            <a:r>
              <a:rPr lang="en-US">
                <a:latin typeface="Arial" charset="0"/>
              </a:rPr>
              <a:t>For evaluation of </a:t>
            </a:r>
            <a:r>
              <a:rPr lang="en-US" i="1">
                <a:latin typeface="Arial" charset="0"/>
              </a:rPr>
              <a:t>content</a:t>
            </a:r>
          </a:p>
          <a:p>
            <a:pPr lvl="2" eaLnBrk="1" hangingPunct="1"/>
            <a:r>
              <a:rPr lang="en-US" sz="2000">
                <a:latin typeface="Arial" charset="0"/>
              </a:rPr>
              <a:t>Criteria – </a:t>
            </a:r>
            <a:r>
              <a:rPr lang="lv-LV" sz="2000">
                <a:latin typeface="Arial" charset="0"/>
              </a:rPr>
              <a:t>coverage; authority, completeness, format</a:t>
            </a:r>
            <a:endParaRPr lang="en-US" sz="2000">
              <a:latin typeface="Arial" charset="0"/>
            </a:endParaRPr>
          </a:p>
          <a:p>
            <a:pPr lvl="2" eaLnBrk="1" hangingPunct="1"/>
            <a:r>
              <a:rPr lang="en-US" sz="2000">
                <a:latin typeface="Arial" charset="0"/>
              </a:rPr>
              <a:t>Methods</a:t>
            </a:r>
            <a:r>
              <a:rPr lang="lv-LV" sz="2000">
                <a:latin typeface="Arial" charset="0"/>
              </a:rPr>
              <a:t> – content analysis; </a:t>
            </a:r>
            <a:r>
              <a:rPr lang="en-US" sz="2000">
                <a:latin typeface="Arial" charset="0"/>
              </a:rPr>
              <a:t>question</a:t>
            </a:r>
            <a:r>
              <a:rPr lang="lv-LV" sz="2000">
                <a:latin typeface="Arial" charset="0"/>
              </a:rPr>
              <a:t>naire, testing (both: qualitative and quantitative methods)</a:t>
            </a:r>
          </a:p>
          <a:p>
            <a:pPr lvl="2" eaLnBrk="1" hangingPunct="1"/>
            <a:endParaRPr lang="lv-LV" sz="1000">
              <a:latin typeface="Arial" charset="0"/>
            </a:endParaRPr>
          </a:p>
          <a:p>
            <a:pPr lvl="1" eaLnBrk="1" hangingPunct="1"/>
            <a:r>
              <a:rPr lang="lv-LV">
                <a:latin typeface="Arial" charset="0"/>
              </a:rPr>
              <a:t>For evaluation of </a:t>
            </a:r>
            <a:r>
              <a:rPr lang="lv-LV" i="1">
                <a:latin typeface="Arial" charset="0"/>
              </a:rPr>
              <a:t>service quality</a:t>
            </a:r>
            <a:endParaRPr lang="en-US" i="1">
              <a:latin typeface="Arial" charset="0"/>
            </a:endParaRPr>
          </a:p>
          <a:p>
            <a:pPr lvl="2">
              <a:lnSpc>
                <a:spcPct val="115000"/>
              </a:lnSpc>
            </a:pPr>
            <a:r>
              <a:rPr lang="en-US" sz="2000">
                <a:latin typeface="Arial" charset="0"/>
              </a:rPr>
              <a:t>Criteria – </a:t>
            </a:r>
            <a:r>
              <a:rPr lang="lv-LV" sz="2000">
                <a:latin typeface="Arial" charset="0"/>
              </a:rPr>
              <a:t>satisfaction, </a:t>
            </a:r>
            <a:r>
              <a:rPr lang="lv-LV" sz="2000">
                <a:solidFill>
                  <a:srgbClr val="202020"/>
                </a:solidFill>
                <a:latin typeface="CenturySchL-Roma" charset="0"/>
              </a:rPr>
              <a:t>a</a:t>
            </a:r>
            <a:r>
              <a:rPr lang="lv-LV" sz="2000">
                <a:solidFill>
                  <a:srgbClr val="202020"/>
                </a:solidFill>
                <a:latin typeface="CenturySchL-Roma" charset="0"/>
                <a:ea typeface="Calibri" charset="0"/>
                <a:cs typeface="CenturySchL-Roma" charset="0"/>
              </a:rPr>
              <a:t>ccessibility, courtesy, empathy,</a:t>
            </a:r>
            <a:r>
              <a:rPr lang="lv-LV" sz="2000">
                <a:solidFill>
                  <a:srgbClr val="20202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lv-LV" sz="2000">
                <a:solidFill>
                  <a:srgbClr val="202020"/>
                </a:solidFill>
                <a:latin typeface="CenturySchL-Roma" charset="0"/>
                <a:ea typeface="Calibri" charset="0"/>
                <a:cs typeface="CenturySchL-Roma" charset="0"/>
              </a:rPr>
              <a:t>reliability</a:t>
            </a:r>
            <a:endParaRPr lang="en-US" sz="2000">
              <a:latin typeface="Arial" charset="0"/>
            </a:endParaRPr>
          </a:p>
          <a:p>
            <a:pPr lvl="2" eaLnBrk="1" hangingPunct="1"/>
            <a:r>
              <a:rPr lang="en-US" sz="2000">
                <a:latin typeface="Arial" charset="0"/>
              </a:rPr>
              <a:t>Methods</a:t>
            </a:r>
            <a:r>
              <a:rPr lang="lv-LV" sz="2000">
                <a:latin typeface="Arial" charset="0"/>
              </a:rPr>
              <a:t> – interviews, </a:t>
            </a:r>
            <a:r>
              <a:rPr lang="en-US" sz="2000">
                <a:latin typeface="Arial" charset="0"/>
              </a:rPr>
              <a:t>question</a:t>
            </a:r>
            <a:r>
              <a:rPr lang="lv-LV" sz="2000">
                <a:latin typeface="Arial" charset="0"/>
              </a:rPr>
              <a:t>naire (qualitative methods)</a:t>
            </a:r>
          </a:p>
          <a:p>
            <a:pPr lvl="2" eaLnBrk="1" hangingPunct="1"/>
            <a:endParaRPr lang="lv-LV">
              <a:latin typeface="Arial" charset="0"/>
            </a:endParaRPr>
          </a:p>
          <a:p>
            <a:pPr eaLnBrk="1" hangingPunct="1"/>
            <a:endParaRPr lang="lv-LV">
              <a:latin typeface="Arial" charset="0"/>
            </a:endParaRPr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sz="2800" dirty="0" err="1">
                <a:latin typeface="+mn-lt"/>
              </a:rPr>
              <a:t>Model</a:t>
            </a:r>
            <a:r>
              <a:rPr lang="lv-LV" sz="2800" dirty="0">
                <a:latin typeface="+mn-lt"/>
              </a:rPr>
              <a:t> </a:t>
            </a:r>
            <a:r>
              <a:rPr lang="lv-LV" sz="2800" dirty="0" err="1">
                <a:latin typeface="+mn-lt"/>
              </a:rPr>
              <a:t>for</a:t>
            </a:r>
            <a:r>
              <a:rPr lang="lv-LV" sz="2800" dirty="0">
                <a:latin typeface="+mn-lt"/>
              </a:rPr>
              <a:t> </a:t>
            </a:r>
            <a:r>
              <a:rPr lang="lv-LV" sz="2800" dirty="0" err="1">
                <a:latin typeface="+mn-lt"/>
              </a:rPr>
              <a:t>evaluation</a:t>
            </a:r>
            <a:r>
              <a:rPr lang="lv-LV" sz="2800" dirty="0">
                <a:latin typeface="+mn-lt"/>
              </a:rPr>
              <a:t> </a:t>
            </a:r>
            <a:r>
              <a:rPr lang="lv-LV" sz="2800" dirty="0" err="1">
                <a:latin typeface="+mn-lt"/>
              </a:rPr>
              <a:t>planning</a:t>
            </a:r>
            <a:r>
              <a:rPr lang="lv-LV" sz="2800" dirty="0">
                <a:latin typeface="+mn-lt"/>
              </a:rPr>
              <a:t> (</a:t>
            </a:r>
            <a:r>
              <a:rPr lang="lv-LV" sz="2800" dirty="0" err="1">
                <a:latin typeface="+mn-lt"/>
              </a:rPr>
              <a:t>Evaluation</a:t>
            </a:r>
            <a:r>
              <a:rPr lang="lv-LV" sz="2800" dirty="0">
                <a:latin typeface="+mn-lt"/>
              </a:rPr>
              <a:t> </a:t>
            </a:r>
            <a:r>
              <a:rPr lang="lv-LV" sz="2800" dirty="0" err="1">
                <a:latin typeface="+mn-lt"/>
              </a:rPr>
              <a:t>Computer</a:t>
            </a:r>
            <a:r>
              <a:rPr lang="lv-LV" sz="2800" dirty="0">
                <a:latin typeface="+mn-lt"/>
              </a:rPr>
              <a:t>)</a:t>
            </a:r>
            <a:br>
              <a:rPr lang="lv-LV" sz="2800" dirty="0">
                <a:latin typeface="+mn-lt"/>
              </a:rPr>
            </a:br>
            <a:r>
              <a:rPr lang="lv-LV" sz="1800" i="1" dirty="0">
                <a:latin typeface="+mn-lt"/>
              </a:rPr>
              <a:t>(</a:t>
            </a:r>
            <a:r>
              <a:rPr lang="lv-LV" sz="1800" i="1" dirty="0" err="1">
                <a:latin typeface="+mn-lt"/>
              </a:rPr>
              <a:t>Source:Kovac</a:t>
            </a:r>
            <a:r>
              <a:rPr lang="lv-LV" sz="1800" i="1" dirty="0">
                <a:latin typeface="+mn-lt"/>
              </a:rPr>
              <a:t> L., </a:t>
            </a:r>
            <a:r>
              <a:rPr lang="lv-LV" sz="1800" i="1" dirty="0" err="1">
                <a:latin typeface="+mn-lt"/>
              </a:rPr>
              <a:t>Micsik</a:t>
            </a:r>
            <a:r>
              <a:rPr lang="lv-LV" sz="1800" i="1" dirty="0">
                <a:latin typeface="+mn-lt"/>
              </a:rPr>
              <a:t> A., 2004) </a:t>
            </a: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66565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334660"/>
            <a:ext cx="8642350" cy="4729399"/>
          </a:xfrm>
        </p:spPr>
      </p:pic>
    </p:spTree>
    <p:extLst>
      <p:ext uri="{BB962C8B-B14F-4D97-AF65-F5344CB8AC3E}">
        <p14:creationId xmlns:p14="http://schemas.microsoft.com/office/powerpoint/2010/main" val="420383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US"/>
              <a:t>Hybrid or virtual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v-SE" altLang="en-US" sz="2400"/>
              <a:t>Library</a:t>
            </a:r>
          </a:p>
          <a:p>
            <a:pPr lvl="1">
              <a:lnSpc>
                <a:spcPct val="90000"/>
              </a:lnSpc>
            </a:pPr>
            <a:r>
              <a:rPr lang="sv-SE" altLang="en-US" sz="2000"/>
              <a:t>Hybrid library term describes libraries containing a mix of print library resources and electronic resources </a:t>
            </a:r>
          </a:p>
          <a:p>
            <a:pPr lvl="1">
              <a:lnSpc>
                <a:spcPct val="90000"/>
              </a:lnSpc>
            </a:pPr>
            <a:r>
              <a:rPr lang="sv-SE" altLang="en-US" sz="2000"/>
              <a:t>Virtual (digital library) – information resources or information services that are available over the Internet</a:t>
            </a:r>
          </a:p>
          <a:p>
            <a:pPr>
              <a:lnSpc>
                <a:spcPct val="90000"/>
              </a:lnSpc>
            </a:pPr>
            <a:r>
              <a:rPr lang="sv-SE" altLang="en-US" sz="2400"/>
              <a:t>Organization</a:t>
            </a:r>
          </a:p>
          <a:p>
            <a:pPr lvl="1">
              <a:lnSpc>
                <a:spcPct val="90000"/>
              </a:lnSpc>
            </a:pPr>
            <a:r>
              <a:rPr lang="sv-SE" altLang="en-US" sz="2000"/>
              <a:t>Hybrid organization - a body that operates in both the public sector and the private sector fulfilling both public duties and developing commercial activities </a:t>
            </a:r>
          </a:p>
          <a:p>
            <a:pPr lvl="1">
              <a:lnSpc>
                <a:spcPct val="90000"/>
              </a:lnSpc>
            </a:pPr>
            <a:r>
              <a:rPr lang="sv-SE" altLang="en-US" sz="2000"/>
              <a:t>Virtual organization – a dispersed network of skills and capabilities accessible through IT for mutual goal.</a:t>
            </a:r>
          </a:p>
          <a:p>
            <a:pPr>
              <a:lnSpc>
                <a:spcPct val="90000"/>
              </a:lnSpc>
            </a:pPr>
            <a:endParaRPr lang="sv-SE" altLang="en-US" sz="240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3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 Contact Information</a:t>
            </a:r>
          </a:p>
        </p:txBody>
      </p:sp>
      <p:graphicFrame>
        <p:nvGraphicFramePr>
          <p:cNvPr id="4" name="Content Placeholder 3" descr="Instructor Contact Informat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8442126"/>
              </p:ext>
            </p:extLst>
          </p:nvPr>
        </p:nvGraphicFramePr>
        <p:xfrm>
          <a:off x="1103313" y="1998046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9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450" y="765176"/>
            <a:ext cx="7793038" cy="792163"/>
          </a:xfrm>
        </p:spPr>
        <p:txBody>
          <a:bodyPr/>
          <a:lstStyle/>
          <a:p>
            <a:r>
              <a:rPr lang="sv-SE" altLang="en-US" sz="4000" dirty="0"/>
              <a:t>Digital </a:t>
            </a:r>
            <a:r>
              <a:rPr lang="sv-SE" altLang="en-US" sz="4000" dirty="0" err="1"/>
              <a:t>library</a:t>
            </a:r>
            <a:r>
              <a:rPr lang="sv-SE" altLang="en-US" sz="4000" dirty="0"/>
              <a:t> – </a:t>
            </a:r>
            <a:r>
              <a:rPr lang="sv-SE" altLang="en-US" sz="4000" dirty="0" err="1"/>
              <a:t>organizational</a:t>
            </a:r>
            <a:r>
              <a:rPr lang="sv-SE" altLang="en-US" sz="4000" dirty="0"/>
              <a:t> </a:t>
            </a:r>
            <a:r>
              <a:rPr lang="sv-SE" altLang="en-US" sz="4000" dirty="0" err="1"/>
              <a:t>view</a:t>
            </a:r>
            <a:endParaRPr lang="sv-SE" altLang="en-US" sz="4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v-SE" altLang="en-US" sz="2800"/>
              <a:t>An organization, which might be virtual or not, that comprehensively collects, manages and preserves for the long term rich digital content, and delivers services based on it to user communities. </a:t>
            </a:r>
          </a:p>
          <a:p>
            <a:pPr>
              <a:lnSpc>
                <a:spcPct val="90000"/>
              </a:lnSpc>
            </a:pPr>
            <a:r>
              <a:rPr lang="sv-SE" altLang="en-US" sz="2800" i="1"/>
              <a:t>DL consists of relationships between producers, users, documents, and technologies.</a:t>
            </a:r>
          </a:p>
          <a:p>
            <a:pPr>
              <a:lnSpc>
                <a:spcPct val="90000"/>
              </a:lnSpc>
            </a:pPr>
            <a:r>
              <a:rPr lang="sv-SE" altLang="en-US" sz="2800" i="1"/>
              <a:t>DL exist in a complex and dynamic social and technical environment</a:t>
            </a:r>
            <a:endParaRPr lang="sv-SE" altLang="en-US" sz="2800"/>
          </a:p>
          <a:p>
            <a:pPr>
              <a:lnSpc>
                <a:spcPct val="90000"/>
              </a:lnSpc>
            </a:pPr>
            <a:endParaRPr lang="sv-SE" altLang="en-US" sz="280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2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6"/>
                </a:solidFill>
              </a:rPr>
              <a:t/>
            </a:r>
            <a:br>
              <a:rPr lang="en-US" sz="4000" dirty="0">
                <a:solidFill>
                  <a:schemeClr val="accent6"/>
                </a:solidFill>
              </a:rPr>
            </a:br>
            <a:r>
              <a:rPr lang="en-US" sz="4000" dirty="0"/>
              <a:t>Digital </a:t>
            </a:r>
            <a:r>
              <a:rPr lang="en-US" sz="4000" dirty="0"/>
              <a:t>collection</a:t>
            </a:r>
            <a:r>
              <a:rPr lang="lv-LV" sz="4000" dirty="0"/>
              <a:t> </a:t>
            </a:r>
            <a:br>
              <a:rPr lang="lv-LV" sz="4000" dirty="0"/>
            </a:b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just">
              <a:buNone/>
              <a:defRPr/>
            </a:pPr>
            <a:r>
              <a:rPr lang="en-US" sz="2400" dirty="0"/>
              <a:t>consists of </a:t>
            </a:r>
            <a:r>
              <a:rPr lang="en-US" sz="2400" b="1" dirty="0"/>
              <a:t>digital objects </a:t>
            </a:r>
            <a:r>
              <a:rPr lang="en-US" sz="2400" dirty="0"/>
              <a:t>that are selected and organized to facilitate their</a:t>
            </a:r>
            <a:r>
              <a:rPr lang="lv-LV" sz="2400" dirty="0"/>
              <a:t> </a:t>
            </a:r>
            <a:r>
              <a:rPr lang="en-US" sz="2400" b="1" dirty="0"/>
              <a:t>discovery, access, and use</a:t>
            </a:r>
            <a:r>
              <a:rPr lang="en-US" sz="2400" dirty="0"/>
              <a:t>. </a:t>
            </a:r>
            <a:r>
              <a:rPr lang="en-US" sz="2400" b="1" dirty="0"/>
              <a:t>Objects</a:t>
            </a:r>
            <a:r>
              <a:rPr lang="en-US" sz="2400" dirty="0"/>
              <a:t>, </a:t>
            </a:r>
            <a:r>
              <a:rPr lang="en-US" sz="2400" b="1" dirty="0"/>
              <a:t>metadata</a:t>
            </a:r>
            <a:r>
              <a:rPr lang="en-US" sz="2400" dirty="0"/>
              <a:t>, and the </a:t>
            </a:r>
            <a:r>
              <a:rPr lang="en-US" sz="2400" b="1" dirty="0"/>
              <a:t>user interface </a:t>
            </a:r>
            <a:r>
              <a:rPr lang="en-US" sz="2400" dirty="0"/>
              <a:t>together create the user</a:t>
            </a:r>
            <a:r>
              <a:rPr lang="lv-LV" sz="2400" dirty="0"/>
              <a:t> </a:t>
            </a:r>
            <a:r>
              <a:rPr lang="en-US" sz="2400" dirty="0"/>
              <a:t>experience of a collection.</a:t>
            </a:r>
            <a:endParaRPr lang="lv-LV" sz="2400" dirty="0"/>
          </a:p>
          <a:p>
            <a:pPr>
              <a:defRPr/>
            </a:pPr>
            <a:r>
              <a:rPr lang="lv-LV" sz="1400" i="1" dirty="0"/>
              <a:t>(</a:t>
            </a:r>
            <a:r>
              <a:rPr lang="lv-LV" sz="1400" i="1" dirty="0" err="1"/>
              <a:t>online</a:t>
            </a:r>
            <a:r>
              <a:rPr lang="lv-LV" sz="1400" i="1" dirty="0"/>
              <a:t>; </a:t>
            </a:r>
            <a:r>
              <a:rPr lang="lv-LV" sz="1400" i="1" dirty="0" err="1"/>
              <a:t>offline</a:t>
            </a:r>
            <a:r>
              <a:rPr lang="lv-LV" sz="1400" i="1" dirty="0"/>
              <a:t> </a:t>
            </a:r>
            <a:r>
              <a:rPr lang="lv-LV" sz="1400" i="1" dirty="0" err="1"/>
              <a:t>access</a:t>
            </a:r>
            <a:r>
              <a:rPr lang="lv-LV" sz="1400" i="1" dirty="0"/>
              <a:t>).</a:t>
            </a:r>
          </a:p>
          <a:p>
            <a:pPr>
              <a:defRPr/>
            </a:pPr>
            <a:endParaRPr lang="lv-LV" sz="2400" i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defRPr/>
            </a:pPr>
            <a:endParaRPr lang="lv-LV" sz="2400" i="1" dirty="0">
              <a:solidFill>
                <a:schemeClr val="tx1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Source: A Framework of Guidance for Building Good Digital Collection</a:t>
            </a:r>
            <a:endParaRPr lang="en-US" sz="1800" dirty="0"/>
          </a:p>
        </p:txBody>
      </p:sp>
      <p:sp>
        <p:nvSpPr>
          <p:cNvPr id="61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lv-LV" altLang="sv-SE" smtClean="0">
                <a:solidFill>
                  <a:schemeClr val="bg1"/>
                </a:solidFill>
                <a:cs typeface="Arial" pitchFamily="34" charset="0"/>
              </a:rPr>
              <a:t>Maceviciute and Holma, 2018</a:t>
            </a:r>
            <a:endParaRPr lang="lv-LV" altLang="sv-SE" smtClean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3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US"/>
              <a:t>DL achieves success by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sv-SE" altLang="en-US" sz="3200" i="1" dirty="0" err="1"/>
              <a:t>effective</a:t>
            </a:r>
            <a:r>
              <a:rPr lang="sv-SE" altLang="en-US" sz="3200" i="1" dirty="0"/>
              <a:t> </a:t>
            </a:r>
            <a:r>
              <a:rPr lang="sv-SE" altLang="en-US" sz="3200" i="1" dirty="0" err="1"/>
              <a:t>leadership</a:t>
            </a:r>
            <a:r>
              <a:rPr lang="sv-SE" altLang="en-US" sz="3200" i="1" dirty="0"/>
              <a:t>, </a:t>
            </a:r>
          </a:p>
          <a:p>
            <a:pPr lvl="1"/>
            <a:r>
              <a:rPr lang="sv-SE" altLang="en-US" sz="3200" i="1" dirty="0"/>
              <a:t>a </a:t>
            </a:r>
            <a:r>
              <a:rPr lang="sv-SE" altLang="en-US" sz="3200" i="1" dirty="0" err="1"/>
              <a:t>well-defined</a:t>
            </a:r>
            <a:r>
              <a:rPr lang="sv-SE" altLang="en-US" sz="3200" i="1" dirty="0"/>
              <a:t> set </a:t>
            </a:r>
            <a:r>
              <a:rPr lang="sv-SE" altLang="en-US" sz="3200" i="1" dirty="0" err="1"/>
              <a:t>of</a:t>
            </a:r>
            <a:r>
              <a:rPr lang="sv-SE" altLang="en-US" sz="3200" i="1" dirty="0"/>
              <a:t> </a:t>
            </a:r>
            <a:r>
              <a:rPr lang="sv-SE" altLang="en-US" sz="3200" i="1" dirty="0" err="1"/>
              <a:t>objectives</a:t>
            </a:r>
            <a:r>
              <a:rPr lang="sv-SE" altLang="en-US" sz="3200" i="1" dirty="0"/>
              <a:t>, </a:t>
            </a:r>
          </a:p>
          <a:p>
            <a:pPr lvl="1"/>
            <a:r>
              <a:rPr lang="sv-SE" altLang="en-US" sz="3200" i="1" dirty="0" err="1"/>
              <a:t>effective</a:t>
            </a:r>
            <a:r>
              <a:rPr lang="sv-SE" altLang="en-US" sz="3200" i="1" dirty="0"/>
              <a:t> management </a:t>
            </a:r>
            <a:r>
              <a:rPr lang="sv-SE" altLang="en-US" sz="3200" i="1" dirty="0" err="1"/>
              <a:t>of</a:t>
            </a:r>
            <a:r>
              <a:rPr lang="sv-SE" altLang="en-US" sz="3200" i="1" dirty="0"/>
              <a:t> </a:t>
            </a:r>
            <a:r>
              <a:rPr lang="sv-SE" altLang="en-US" sz="3200" i="1" dirty="0" err="1"/>
              <a:t>technology</a:t>
            </a:r>
            <a:r>
              <a:rPr lang="sv-SE" altLang="en-US" sz="3200" i="1" dirty="0"/>
              <a:t>, </a:t>
            </a:r>
          </a:p>
          <a:p>
            <a:pPr lvl="1"/>
            <a:r>
              <a:rPr lang="sv-SE" altLang="en-US" sz="3200" b="1" i="1" dirty="0" err="1"/>
              <a:t>paying</a:t>
            </a:r>
            <a:r>
              <a:rPr lang="sv-SE" altLang="en-US" sz="3200" b="1" i="1" dirty="0"/>
              <a:t> attention </a:t>
            </a:r>
            <a:r>
              <a:rPr lang="sv-SE" altLang="en-US" sz="3200" b="1" i="1" dirty="0" err="1"/>
              <a:t>to</a:t>
            </a:r>
            <a:r>
              <a:rPr lang="sv-SE" altLang="en-US" sz="3200" b="1" i="1" dirty="0"/>
              <a:t> </a:t>
            </a:r>
            <a:r>
              <a:rPr lang="sv-SE" altLang="en-US" sz="3200" b="1" i="1" dirty="0" err="1"/>
              <a:t>evaluation</a:t>
            </a:r>
            <a:r>
              <a:rPr lang="sv-SE" altLang="en-US" sz="3200" b="1" i="1" dirty="0"/>
              <a:t> and feedback from </a:t>
            </a:r>
            <a:r>
              <a:rPr lang="sv-SE" altLang="en-US" sz="3200" b="1" i="1" dirty="0" err="1"/>
              <a:t>users</a:t>
            </a:r>
            <a:r>
              <a:rPr lang="sv-SE" altLang="en-US" sz="3200" i="1" dirty="0"/>
              <a:t>,</a:t>
            </a:r>
          </a:p>
          <a:p>
            <a:pPr lvl="1"/>
            <a:r>
              <a:rPr lang="sv-SE" altLang="en-US" sz="3200" i="1" dirty="0" err="1"/>
              <a:t>rewarding</a:t>
            </a:r>
            <a:r>
              <a:rPr lang="sv-SE" altLang="en-US" sz="3200" i="1" dirty="0"/>
              <a:t> </a:t>
            </a:r>
            <a:r>
              <a:rPr lang="sv-SE" altLang="en-US" sz="3200" i="1" dirty="0" err="1"/>
              <a:t>commitment</a:t>
            </a:r>
            <a:r>
              <a:rPr lang="sv-SE" altLang="en-US" sz="3200" i="1" dirty="0"/>
              <a:t> and </a:t>
            </a:r>
            <a:r>
              <a:rPr lang="sv-SE" altLang="en-US" sz="3200" i="1" dirty="0" err="1"/>
              <a:t>motivating</a:t>
            </a:r>
            <a:r>
              <a:rPr lang="sv-SE" altLang="en-US" sz="3200" i="1" dirty="0"/>
              <a:t> </a:t>
            </a:r>
            <a:r>
              <a:rPr lang="sv-SE" altLang="en-US" sz="3200" i="1" dirty="0" err="1"/>
              <a:t>staff</a:t>
            </a:r>
            <a:r>
              <a:rPr lang="sv-SE" altLang="en-US" sz="3200" i="1" dirty="0"/>
              <a:t> </a:t>
            </a:r>
            <a:r>
              <a:rPr lang="sv-SE" altLang="en-US" sz="3200" i="1" dirty="0" err="1"/>
              <a:t>involved</a:t>
            </a:r>
            <a:r>
              <a:rPr lang="sv-SE" altLang="en-US" sz="3200" i="1" dirty="0"/>
              <a:t> in DL </a:t>
            </a:r>
            <a:r>
              <a:rPr lang="sv-SE" altLang="en-US" sz="3200" i="1" dirty="0" err="1"/>
              <a:t>development</a:t>
            </a:r>
            <a:r>
              <a:rPr lang="sv-SE" altLang="en-US" sz="3200" i="1" dirty="0"/>
              <a:t> </a:t>
            </a:r>
            <a:endParaRPr lang="sv-SE" altLang="en-US" sz="3200" dirty="0"/>
          </a:p>
          <a:p>
            <a:endParaRPr lang="sv-SE" altLang="en-US" dirty="0"/>
          </a:p>
          <a:p>
            <a:pPr>
              <a:buFont typeface="Wingdings" pitchFamily="2" charset="2"/>
              <a:buNone/>
            </a:pPr>
            <a:endParaRPr lang="sv-SE" alt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Maceviciute and Holma,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61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91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Evaluation as a part of management</a:t>
            </a:r>
            <a:br>
              <a:rPr lang="en-US" dirty="0">
                <a:latin typeface="Arial" charset="0"/>
                <a:cs typeface="Arial" charset="0"/>
              </a:rPr>
            </a:br>
            <a:endParaRPr lang="lv-LV" dirty="0">
              <a:latin typeface="Garamond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lv-LV" dirty="0">
              <a:latin typeface="Arial" charset="0"/>
            </a:endParaRPr>
          </a:p>
          <a:p>
            <a:pPr eaLnBrk="1" hangingPunct="1"/>
            <a:endParaRPr lang="lv-LV" dirty="0">
              <a:latin typeface="Arial" charset="0"/>
            </a:endParaRPr>
          </a:p>
          <a:p>
            <a:pPr algn="ctr" eaLnBrk="1" hangingPunct="1"/>
            <a:endParaRPr lang="lv-LV" dirty="0">
              <a:latin typeface="Arial" charset="0"/>
              <a:cs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14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/>
              <a:t>Deming circle</a:t>
            </a:r>
            <a:endParaRPr lang="en-US" sz="4000" dirty="0"/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Maceviciute and Holma, 2018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8197" name="Content Placeholder 5" descr="http://static-c.frankwatching.com/wp-content/uploads/2010/11/deming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672" y="1772816"/>
            <a:ext cx="5472608" cy="3384376"/>
          </a:xfrm>
        </p:spPr>
      </p:pic>
      <p:sp>
        <p:nvSpPr>
          <p:cNvPr id="8199" name="Rectangle 1"/>
          <p:cNvSpPr>
            <a:spLocks noChangeArrowheads="1"/>
          </p:cNvSpPr>
          <p:nvPr/>
        </p:nvSpPr>
        <p:spPr bwMode="auto">
          <a:xfrm>
            <a:off x="1847852" y="5571806"/>
            <a:ext cx="7993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lv-LV" sz="1200" b="1" i="1">
                <a:ea typeface="Calibri" charset="0"/>
                <a:cs typeface="Times New Roman" charset="0"/>
                <a:hlinkClick r:id=""/>
              </a:rPr>
              <a:t>Source: </a:t>
            </a:r>
          </a:p>
          <a:p>
            <a:pPr eaLnBrk="1" hangingPunct="1"/>
            <a:r>
              <a:rPr lang="lv-LV" sz="1200" b="1" i="1">
                <a:ea typeface="Calibri" charset="0"/>
                <a:cs typeface="Times New Roman" charset="0"/>
                <a:hlinkClick r:id=""/>
              </a:rPr>
              <a:t> http://www.frankwatching.com/archive/2010/11/15/beperkt-budget-maak-de-juiste-contentkeuzes/</a:t>
            </a:r>
            <a:endParaRPr lang="lv-LV" sz="1200" i="1">
              <a:ea typeface="Calibri" charset="0"/>
              <a:cs typeface="Times New Roman" charset="0"/>
            </a:endParaRPr>
          </a:p>
        </p:txBody>
      </p:sp>
      <p:sp>
        <p:nvSpPr>
          <p:cNvPr id="10" name="Up Arrow 9"/>
          <p:cNvSpPr>
            <a:spLocks noChangeArrowheads="1"/>
          </p:cNvSpPr>
          <p:nvPr/>
        </p:nvSpPr>
        <p:spPr bwMode="auto">
          <a:xfrm rot="-3293349">
            <a:off x="6322495" y="4416045"/>
            <a:ext cx="939922" cy="1570037"/>
          </a:xfrm>
          <a:prstGeom prst="upArrow">
            <a:avLst>
              <a:gd name="adj1" fmla="val 40694"/>
              <a:gd name="adj2" fmla="val 3460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975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alizado 1">
      <a:dk1>
        <a:sysClr val="windowText" lastClr="000000"/>
      </a:dk1>
      <a:lt1>
        <a:sysClr val="window" lastClr="FFFFFF"/>
      </a:lt1>
      <a:dk2>
        <a:srgbClr val="CB0F0F"/>
      </a:dk2>
      <a:lt2>
        <a:srgbClr val="EBEBEB"/>
      </a:lt2>
      <a:accent1>
        <a:srgbClr val="CB0F0F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2D78CC"/>
      </a:hlink>
      <a:folHlink>
        <a:srgbClr val="2D78C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847778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2012-07-18T23:36:00+00:00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1597963</Value>
    </PublishStatusLookup>
    <APAuthor xmlns="4873beb7-5857-4685-be1f-d57550cc96cc">
      <UserInfo>
        <DisplayName>REDMOND\v-alekha</DisplayName>
        <AccountId>2912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TP103039515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CEC0E97-8C84-410A-8286-2F18FF8966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AE737A-72D2-4F07-84A4-D46333E273A5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dcmitype/"/>
    <ds:schemaRef ds:uri="4873beb7-5857-4685-be1f-d57550cc96cc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AE901BC-D190-49E6-8B33-2F32A0F2BF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tf03039516</Template>
  <TotalTime>0</TotalTime>
  <Words>1637</Words>
  <Application>Microsoft Office PowerPoint</Application>
  <PresentationFormat>Široki zaslon</PresentationFormat>
  <Paragraphs>316</Paragraphs>
  <Slides>40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51" baseType="lpstr">
      <vt:lpstr>Garamond</vt:lpstr>
      <vt:lpstr>Century Gothic</vt:lpstr>
      <vt:lpstr>CenturySchL-Roma</vt:lpstr>
      <vt:lpstr>Calibri</vt:lpstr>
      <vt:lpstr>Wingdings 3</vt:lpstr>
      <vt:lpstr>Times New Roman</vt:lpstr>
      <vt:lpstr>ＭＳ Ｐゴシック</vt:lpstr>
      <vt:lpstr>Wingdings</vt:lpstr>
      <vt:lpstr>Arial</vt:lpstr>
      <vt:lpstr>メイリオ</vt:lpstr>
      <vt:lpstr>Ion</vt:lpstr>
      <vt:lpstr>Measuring quality of digital libraries and collections</vt:lpstr>
      <vt:lpstr>Outline</vt:lpstr>
      <vt:lpstr>What is a digital library?</vt:lpstr>
      <vt:lpstr>Hybrid or virtual</vt:lpstr>
      <vt:lpstr>Digital library – organizational view</vt:lpstr>
      <vt:lpstr> Digital collection  </vt:lpstr>
      <vt:lpstr>DL achieves success by</vt:lpstr>
      <vt:lpstr>Evaluation as a part of management </vt:lpstr>
      <vt:lpstr>Deming circle</vt:lpstr>
      <vt:lpstr>Goal of evaluation</vt:lpstr>
      <vt:lpstr>Types of evaluation</vt:lpstr>
      <vt:lpstr>What is quality?</vt:lpstr>
      <vt:lpstr>Concepts of quality</vt:lpstr>
      <vt:lpstr>Quality and digital collection maturation stages (“goodness” of DC)   (Manufacturing-based view of quality)</vt:lpstr>
      <vt:lpstr>Understanding quality</vt:lpstr>
      <vt:lpstr>Evaluating what?</vt:lpstr>
      <vt:lpstr> DL as complex systems </vt:lpstr>
      <vt:lpstr>Quality of the elements</vt:lpstr>
      <vt:lpstr>Approaches to digital libraries</vt:lpstr>
      <vt:lpstr>Evaluation elements</vt:lpstr>
      <vt:lpstr>Main concepts: Streams, Structures, Spaces, Scenarious, Societies </vt:lpstr>
      <vt:lpstr>Dimensions and points of view</vt:lpstr>
      <vt:lpstr>PowerPoint prezentacija</vt:lpstr>
      <vt:lpstr>Measures, indicators, methods</vt:lpstr>
      <vt:lpstr>Interaction Triptych Model</vt:lpstr>
      <vt:lpstr>Criteria</vt:lpstr>
      <vt:lpstr>Holistic model</vt:lpstr>
      <vt:lpstr>Characteristics and methods</vt:lpstr>
      <vt:lpstr>Characteristics and methods</vt:lpstr>
      <vt:lpstr>DL evaluation model from organizational perspective</vt:lpstr>
      <vt:lpstr>Evaluation methods</vt:lpstr>
      <vt:lpstr>Evaluation criteria </vt:lpstr>
      <vt:lpstr>Evaluation Criteria (2) (Source: Zhang, 2007)</vt:lpstr>
      <vt:lpstr>Evaluation Criteria (3)  (Source: Xie I)</vt:lpstr>
      <vt:lpstr>Evaluation Criteria (4)</vt:lpstr>
      <vt:lpstr>Methods for measure of quality </vt:lpstr>
      <vt:lpstr>HOW: Methods for data collection (3)</vt:lpstr>
      <vt:lpstr>HOW (4)</vt:lpstr>
      <vt:lpstr>Model for evaluation planning (Evaluation Computer) (Source:Kovac L., Micsik A., 2004) </vt:lpstr>
      <vt:lpstr>Instructor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2017-08-11T19:24:45Z</dcterms:created>
  <dcterms:modified xsi:type="dcterms:W3CDTF">2018-11-10T18:29:22Z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