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autoCompressPictures="0">
  <p:sldMasterIdLst>
    <p:sldMasterId id="2147483680" r:id="rId4"/>
  </p:sldMasterIdLst>
  <p:notesMasterIdLst>
    <p:notesMasterId r:id="rId54"/>
  </p:notesMasterIdLst>
  <p:handoutMasterIdLst>
    <p:handoutMasterId r:id="rId55"/>
  </p:handoutMasterIdLst>
  <p:sldIdLst>
    <p:sldId id="256" r:id="rId5"/>
    <p:sldId id="333" r:id="rId6"/>
    <p:sldId id="351" r:id="rId7"/>
    <p:sldId id="334" r:id="rId8"/>
    <p:sldId id="335" r:id="rId9"/>
    <p:sldId id="336" r:id="rId10"/>
    <p:sldId id="337" r:id="rId11"/>
    <p:sldId id="340" r:id="rId12"/>
    <p:sldId id="345" r:id="rId13"/>
    <p:sldId id="339" r:id="rId14"/>
    <p:sldId id="338" r:id="rId15"/>
    <p:sldId id="342" r:id="rId16"/>
    <p:sldId id="343" r:id="rId17"/>
    <p:sldId id="341" r:id="rId18"/>
    <p:sldId id="344" r:id="rId19"/>
    <p:sldId id="346" r:id="rId20"/>
    <p:sldId id="332" r:id="rId21"/>
    <p:sldId id="350" r:id="rId22"/>
    <p:sldId id="353" r:id="rId23"/>
    <p:sldId id="354" r:id="rId24"/>
    <p:sldId id="355" r:id="rId25"/>
    <p:sldId id="356" r:id="rId26"/>
    <p:sldId id="357" r:id="rId27"/>
    <p:sldId id="358" r:id="rId28"/>
    <p:sldId id="364" r:id="rId29"/>
    <p:sldId id="359" r:id="rId30"/>
    <p:sldId id="360" r:id="rId31"/>
    <p:sldId id="361" r:id="rId32"/>
    <p:sldId id="362" r:id="rId33"/>
    <p:sldId id="363" r:id="rId34"/>
    <p:sldId id="352" r:id="rId35"/>
    <p:sldId id="347" r:id="rId36"/>
    <p:sldId id="313" r:id="rId37"/>
    <p:sldId id="314" r:id="rId38"/>
    <p:sldId id="315" r:id="rId39"/>
    <p:sldId id="316" r:id="rId40"/>
    <p:sldId id="318" r:id="rId41"/>
    <p:sldId id="319" r:id="rId42"/>
    <p:sldId id="320" r:id="rId43"/>
    <p:sldId id="322" r:id="rId44"/>
    <p:sldId id="323" r:id="rId45"/>
    <p:sldId id="324" r:id="rId46"/>
    <p:sldId id="325" r:id="rId47"/>
    <p:sldId id="326" r:id="rId48"/>
    <p:sldId id="327" r:id="rId49"/>
    <p:sldId id="330" r:id="rId50"/>
    <p:sldId id="328" r:id="rId51"/>
    <p:sldId id="329" r:id="rId52"/>
    <p:sldId id="331" r:id="rId53"/>
  </p:sldIdLst>
  <p:sldSz cx="12192000" cy="6858000"/>
  <p:notesSz cx="6669088" cy="9872663"/>
  <p:embeddedFontLst>
    <p:embeddedFont>
      <p:font typeface="Cambria Math" panose="02040503050406030204" pitchFamily="18" charset="0"/>
      <p:regular r:id="rId56"/>
    </p:embeddedFont>
    <p:embeddedFont>
      <p:font typeface="Wingdings 3" panose="05040102010807070707" pitchFamily="18" charset="2"/>
      <p:regular r:id="rId57"/>
    </p:embeddedFont>
    <p:embeddedFont>
      <p:font typeface="Raleway" panose="020B0604020202020204" charset="0"/>
      <p:regular r:id="rId58"/>
      <p:bold r:id="rId59"/>
      <p:italic r:id="rId60"/>
      <p:boldItalic r:id="rId61"/>
    </p:embeddedFont>
    <p:embeddedFont>
      <p:font typeface="Fjalla One" panose="020B0604020202020204" charset="0"/>
      <p:regular r:id="rId62"/>
    </p:embeddedFont>
    <p:embeddedFont>
      <p:font typeface="Century Gothic" panose="020B0502020202020204" pitchFamily="34" charset="0"/>
      <p:regular r:id="rId63"/>
      <p:bold r:id="rId64"/>
      <p:italic r:id="rId65"/>
      <p:boldItalic r:id="rId66"/>
    </p:embeddedFont>
    <p:embeddedFont>
      <p:font typeface="Calibri" panose="020F0502020204030204" pitchFamily="34" charset="0"/>
      <p:regular r:id="rId67"/>
      <p:bold r:id="rId68"/>
      <p:italic r:id="rId69"/>
      <p:boldItalic r:id="rId7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0F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9" autoAdjust="0"/>
    <p:restoredTop sz="94660"/>
  </p:normalViewPr>
  <p:slideViewPr>
    <p:cSldViewPr snapToGrid="0" showGuides="1">
      <p:cViewPr varScale="1">
        <p:scale>
          <a:sx n="65" d="100"/>
          <a:sy n="65" d="100"/>
        </p:scale>
        <p:origin x="150" y="2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280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handoutMaster" Target="handoutMasters/handoutMaster1.xml"/><Relationship Id="rId63" Type="http://schemas.openxmlformats.org/officeDocument/2006/relationships/font" Target="fonts/font8.fntdata"/><Relationship Id="rId68" Type="http://schemas.openxmlformats.org/officeDocument/2006/relationships/font" Target="fonts/font13.fntdata"/><Relationship Id="rId7" Type="http://schemas.openxmlformats.org/officeDocument/2006/relationships/slide" Target="slides/slide3.xml"/><Relationship Id="rId71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font" Target="fonts/font3.fntdata"/><Relationship Id="rId66" Type="http://schemas.openxmlformats.org/officeDocument/2006/relationships/font" Target="fonts/font11.fntdata"/><Relationship Id="rId7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font" Target="fonts/font2.fntdata"/><Relationship Id="rId61" Type="http://schemas.openxmlformats.org/officeDocument/2006/relationships/font" Target="fonts/font6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font" Target="fonts/font5.fntdata"/><Relationship Id="rId65" Type="http://schemas.openxmlformats.org/officeDocument/2006/relationships/font" Target="fonts/font10.fntdata"/><Relationship Id="rId73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font" Target="fonts/font1.fntdata"/><Relationship Id="rId64" Type="http://schemas.openxmlformats.org/officeDocument/2006/relationships/font" Target="fonts/font9.fntdata"/><Relationship Id="rId69" Type="http://schemas.openxmlformats.org/officeDocument/2006/relationships/font" Target="fonts/font14.fntdata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font" Target="fonts/font4.fntdata"/><Relationship Id="rId67" Type="http://schemas.openxmlformats.org/officeDocument/2006/relationships/font" Target="fonts/font12.fntdata"/><Relationship Id="rId108" Type="http://schemas.microsoft.com/office/2015/10/relationships/revisionInfo" Target="revisionInfo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notesMaster" Target="notesMasters/notesMaster1.xml"/><Relationship Id="rId62" Type="http://schemas.openxmlformats.org/officeDocument/2006/relationships/font" Target="fonts/font7.fntdata"/><Relationship Id="rId70" Type="http://schemas.openxmlformats.org/officeDocument/2006/relationships/font" Target="fonts/font15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89838" cy="4949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743" y="1"/>
            <a:ext cx="2889838" cy="4949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4AC39-44E6-425E-AF49-CF7D189F346F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7684"/>
            <a:ext cx="2889838" cy="4949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743" y="9377684"/>
            <a:ext cx="2889838" cy="4949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0F472-929B-459B-8D82-2FABCC5B32A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2641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5348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5348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DF2775BC-6312-42C7-B7C5-EA6783C2D9CA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3063" y="1233488"/>
            <a:ext cx="5922962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51219"/>
            <a:ext cx="5335270" cy="3887361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8"/>
            <a:ext cx="2889938" cy="495347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377318"/>
            <a:ext cx="2889938" cy="495347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67F715A1-4ADC-44E0-9587-804FF39D6B2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4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715A1-4ADC-44E0-9587-804FF39D6B22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7887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715A1-4ADC-44E0-9587-804FF39D6B22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1600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715A1-4ADC-44E0-9587-804FF39D6B22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3533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715A1-4ADC-44E0-9587-804FF39D6B22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0206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715A1-4ADC-44E0-9587-804FF39D6B22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9541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715A1-4ADC-44E0-9587-804FF39D6B22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9411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715A1-4ADC-44E0-9587-804FF39D6B22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029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715A1-4ADC-44E0-9587-804FF39D6B22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1211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715A1-4ADC-44E0-9587-804FF39D6B22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140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892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391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640915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‹Nr.›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47621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460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3163026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74801" y="4953000"/>
            <a:ext cx="7999315" cy="1074057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0" i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4033" y="331651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664584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‹Nr.›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54953" y="3848610"/>
            <a:ext cx="8825659" cy="588517"/>
          </a:xfrm>
        </p:spPr>
        <p:txBody>
          <a:bodyPr anchor="b">
            <a:normAutofit/>
          </a:bodyPr>
          <a:lstStyle>
            <a:lvl1pPr marL="0" indent="0" algn="l" defTabSz="457200" rtl="0" eaLnBrk="1" latinLnBrk="0" hangingPunct="1">
              <a:buNone/>
              <a:defRPr lang="en-US" sz="3600" b="0" i="0" kern="1200" cap="none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7922269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9470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9" name="Picture Placeholder 2"/>
          <p:cNvSpPr>
            <a:spLocks noGrp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30" name="Picture Placeholder 2"/>
          <p:cNvSpPr>
            <a:spLocks noGrp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31" name="Picture Placeholder 2"/>
          <p:cNvSpPr>
            <a:spLocks noGrp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5526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b" anchorCtr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9830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64151" y="1447799"/>
            <a:ext cx="1409965" cy="4413251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447799"/>
            <a:ext cx="6776630" cy="4413251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0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446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998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208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202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123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31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989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085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1000"/>
                </a:schemeClr>
              </a:gs>
              <a:gs pos="75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8000"/>
                </a:schemeClr>
              </a:gs>
              <a:gs pos="71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799941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4000"/>
                </a:schemeClr>
              </a:gs>
              <a:gs pos="73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860901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0000"/>
                </a:schemeClr>
              </a:gs>
              <a:gs pos="66000">
                <a:schemeClr val="accent1">
                  <a:lumMod val="60000"/>
                  <a:lumOff val="40000"/>
                  <a:alpha val="0"/>
                </a:schemeClr>
              </a:gs>
              <a:gs pos="31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0FF0622-75E4-48B8-A617-5428CA5926CE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75541-8164-4CC7-9F2F-6F0C49BB858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67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einfose.ffos.hr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schloegl\AppData\Local\Temp\AEA%20Guiding%20Principles.pdf" TargetMode="External"/><Relationship Id="rId2" Type="http://schemas.openxmlformats.org/officeDocument/2006/relationships/hyperlink" Target="https://en.wikipedia.org/wiki/Evaluation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Library_assessment" TargetMode="External"/><Relationship Id="rId2" Type="http://schemas.openxmlformats.org/officeDocument/2006/relationships/hyperlink" Target="http://www.webology.org/2014/v11n1/a115.pdf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Precision_and_recal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ogo">
            <a:extLst>
              <a:ext uri="{FF2B5EF4-FFF2-40B4-BE49-F238E27FC236}">
                <a16:creationId xmlns:a16="http://schemas.microsoft.com/office/drawing/2014/main" id="{5262139E-4C4F-4754-BA74-C4D3B3792406}"/>
              </a:ext>
            </a:extLst>
          </p:cNvPr>
          <p:cNvSpPr txBox="1"/>
          <p:nvPr/>
        </p:nvSpPr>
        <p:spPr>
          <a:xfrm>
            <a:off x="140672" y="126610"/>
            <a:ext cx="30925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CB0F0F"/>
                </a:solidFill>
                <a:latin typeface="Raleway" panose="020B0503030101060003" pitchFamily="34" charset="0"/>
              </a:rPr>
              <a:t>EINFOSE</a:t>
            </a:r>
            <a:endParaRPr lang="es-ES" sz="5400" b="1" dirty="0">
              <a:solidFill>
                <a:srgbClr val="CB0F0F"/>
              </a:solidFill>
              <a:latin typeface="Raleway" panose="020B0503030101060003" pitchFamily="34" charset="0"/>
            </a:endParaRPr>
          </a:p>
          <a:p>
            <a:r>
              <a:rPr lang="en-US" u="sng" dirty="0">
                <a:latin typeface="Fjalla One" panose="02000506040000020004" pitchFamily="2" charset="0"/>
                <a:hlinkClick r:id="rId2" tooltip="Einfose web site"/>
              </a:rPr>
              <a:t>http://einfose.ffos.hr/</a:t>
            </a:r>
            <a:endParaRPr lang="es-ES" dirty="0">
              <a:latin typeface="Fjalla One" panose="02000506040000020004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7164" y="1447800"/>
            <a:ext cx="9873672" cy="3329581"/>
          </a:xfrm>
        </p:spPr>
        <p:txBody>
          <a:bodyPr/>
          <a:lstStyle/>
          <a:p>
            <a:pPr algn="r"/>
            <a:r>
              <a:rPr lang="en-US" sz="4800" b="1" dirty="0" smtClean="0"/>
              <a:t>Evaluation</a:t>
            </a:r>
            <a:r>
              <a:rPr lang="en-US" sz="4800" smtClean="0"/>
              <a:t/>
            </a:r>
            <a:br>
              <a:rPr lang="en-US" sz="4800" smtClean="0"/>
            </a:b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1800" dirty="0" smtClean="0"/>
              <a:t>Christian </a:t>
            </a:r>
            <a:r>
              <a:rPr lang="en-US" sz="1800" dirty="0" err="1" smtClean="0"/>
              <a:t>Schlögl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>University of Graz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4005440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Evaluation:</a:t>
            </a:r>
            <a:br>
              <a:rPr lang="en-US" dirty="0" smtClean="0"/>
            </a:br>
            <a:r>
              <a:rPr lang="en-US" sz="3200" dirty="0" smtClean="0"/>
              <a:t>Objects of evaluation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 err="1" smtClean="0"/>
              <a:t>Persons</a:t>
            </a:r>
            <a:endParaRPr lang="de-DE" dirty="0" smtClean="0"/>
          </a:p>
          <a:p>
            <a:r>
              <a:rPr lang="de-DE" dirty="0" smtClean="0"/>
              <a:t>Companies</a:t>
            </a:r>
          </a:p>
          <a:p>
            <a:r>
              <a:rPr lang="de-DE" dirty="0" smtClean="0"/>
              <a:t>Organisational </a:t>
            </a:r>
            <a:r>
              <a:rPr lang="de-DE" dirty="0" err="1" smtClean="0"/>
              <a:t>units</a:t>
            </a:r>
            <a:r>
              <a:rPr lang="de-DE" dirty="0" smtClean="0"/>
              <a:t>/</a:t>
            </a:r>
            <a:r>
              <a:rPr lang="de-DE" dirty="0" err="1" smtClean="0"/>
              <a:t>departments</a:t>
            </a:r>
            <a:endParaRPr lang="de-DE" dirty="0" smtClean="0"/>
          </a:p>
          <a:p>
            <a:r>
              <a:rPr lang="de-DE" dirty="0" smtClean="0"/>
              <a:t>University </a:t>
            </a:r>
            <a:r>
              <a:rPr lang="de-DE" dirty="0" err="1" smtClean="0"/>
              <a:t>libraries</a:t>
            </a:r>
            <a:endParaRPr lang="de-DE" dirty="0" smtClean="0"/>
          </a:p>
          <a:p>
            <a:r>
              <a:rPr lang="de-DE" dirty="0" smtClean="0"/>
              <a:t>Products</a:t>
            </a:r>
          </a:p>
          <a:p>
            <a:r>
              <a:rPr lang="de-DE" dirty="0" smtClean="0"/>
              <a:t>Services</a:t>
            </a:r>
          </a:p>
          <a:p>
            <a:r>
              <a:rPr lang="de-DE" dirty="0" smtClean="0"/>
              <a:t>(Software) Programmes</a:t>
            </a:r>
          </a:p>
          <a:p>
            <a:r>
              <a:rPr lang="de-DE" dirty="0" smtClean="0"/>
              <a:t>Projects</a:t>
            </a:r>
          </a:p>
          <a:p>
            <a:r>
              <a:rPr lang="de-DE" dirty="0" err="1" smtClean="0"/>
              <a:t>Processes</a:t>
            </a:r>
            <a:endParaRPr lang="de-DE" dirty="0" smtClean="0"/>
          </a:p>
          <a:p>
            <a:r>
              <a:rPr lang="de-DE" dirty="0" smtClean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4849181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613625" cy="1400530"/>
          </a:xfrm>
        </p:spPr>
        <p:txBody>
          <a:bodyPr/>
          <a:lstStyle/>
          <a:p>
            <a:r>
              <a:rPr lang="en-US" dirty="0" smtClean="0"/>
              <a:t>Evaluation:</a:t>
            </a:r>
            <a:br>
              <a:rPr lang="en-US" dirty="0" smtClean="0"/>
            </a:br>
            <a:r>
              <a:rPr lang="en-US" sz="3200" dirty="0" smtClean="0"/>
              <a:t>Place where data are collected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Field </a:t>
            </a:r>
            <a:r>
              <a:rPr lang="de-DE" dirty="0" err="1" smtClean="0"/>
              <a:t>study</a:t>
            </a:r>
            <a:r>
              <a:rPr lang="de-DE" dirty="0" smtClean="0"/>
              <a:t>:</a:t>
            </a:r>
          </a:p>
          <a:p>
            <a:pPr lvl="1"/>
            <a:r>
              <a:rPr lang="de-DE" dirty="0" smtClean="0"/>
              <a:t>Close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reality</a:t>
            </a:r>
            <a:r>
              <a:rPr lang="de-DE" dirty="0" smtClean="0"/>
              <a:t>, </a:t>
            </a:r>
            <a:r>
              <a:rPr lang="de-DE" dirty="0" err="1" smtClean="0"/>
              <a:t>however</a:t>
            </a:r>
            <a:r>
              <a:rPr lang="de-DE" dirty="0" smtClean="0"/>
              <a:t> </a:t>
            </a:r>
            <a:r>
              <a:rPr lang="de-DE" dirty="0" err="1" smtClean="0"/>
              <a:t>many</a:t>
            </a:r>
            <a:r>
              <a:rPr lang="de-DE" dirty="0" smtClean="0"/>
              <a:t> </a:t>
            </a:r>
            <a:r>
              <a:rPr lang="de-DE" dirty="0" err="1" smtClean="0"/>
              <a:t>disturbances</a:t>
            </a:r>
            <a:endParaRPr lang="de-DE" dirty="0" smtClean="0"/>
          </a:p>
          <a:p>
            <a:pPr lvl="1"/>
            <a:r>
              <a:rPr lang="de-DE" dirty="0" err="1" smtClean="0"/>
              <a:t>Examples</a:t>
            </a:r>
            <a:r>
              <a:rPr lang="de-DE" dirty="0" smtClean="0"/>
              <a:t>: </a:t>
            </a:r>
            <a:r>
              <a:rPr lang="de-DE" dirty="0" err="1" smtClean="0"/>
              <a:t>library</a:t>
            </a:r>
            <a:r>
              <a:rPr lang="de-DE" dirty="0" smtClean="0"/>
              <a:t>, </a:t>
            </a:r>
            <a:r>
              <a:rPr lang="de-DE" dirty="0" err="1" smtClean="0"/>
              <a:t>school</a:t>
            </a:r>
            <a:r>
              <a:rPr lang="de-DE" dirty="0" smtClean="0"/>
              <a:t> </a:t>
            </a:r>
            <a:r>
              <a:rPr lang="de-DE" dirty="0" err="1" smtClean="0"/>
              <a:t>class</a:t>
            </a:r>
            <a:r>
              <a:rPr lang="de-DE" dirty="0" smtClean="0"/>
              <a:t>, …</a:t>
            </a:r>
          </a:p>
          <a:p>
            <a:r>
              <a:rPr lang="de-DE" dirty="0" smtClean="0"/>
              <a:t>Laboratory </a:t>
            </a:r>
            <a:r>
              <a:rPr lang="de-DE" dirty="0" err="1" smtClean="0"/>
              <a:t>study</a:t>
            </a:r>
            <a:endParaRPr lang="de-DE" dirty="0" smtClean="0"/>
          </a:p>
          <a:p>
            <a:pPr lvl="1"/>
            <a:r>
              <a:rPr lang="de-DE" dirty="0" err="1" smtClean="0"/>
              <a:t>evaluation</a:t>
            </a:r>
            <a:r>
              <a:rPr lang="de-DE" dirty="0" smtClean="0"/>
              <a:t> </a:t>
            </a:r>
            <a:r>
              <a:rPr lang="de-DE" dirty="0" err="1" smtClean="0"/>
              <a:t>takes</a:t>
            </a:r>
            <a:r>
              <a:rPr lang="de-DE" dirty="0" smtClean="0"/>
              <a:t> </a:t>
            </a:r>
            <a:r>
              <a:rPr lang="de-DE" dirty="0" err="1" smtClean="0"/>
              <a:t>place</a:t>
            </a:r>
            <a:r>
              <a:rPr lang="de-DE" dirty="0" smtClean="0"/>
              <a:t> in a „</a:t>
            </a:r>
            <a:r>
              <a:rPr lang="de-DE" dirty="0" err="1" smtClean="0"/>
              <a:t>controlled</a:t>
            </a:r>
            <a:r>
              <a:rPr lang="de-DE" dirty="0" smtClean="0"/>
              <a:t>“ </a:t>
            </a:r>
            <a:r>
              <a:rPr lang="de-DE" dirty="0" err="1" smtClean="0"/>
              <a:t>enviroment</a:t>
            </a:r>
            <a:r>
              <a:rPr lang="de-DE" dirty="0" smtClean="0"/>
              <a:t> </a:t>
            </a:r>
          </a:p>
          <a:p>
            <a:pPr lvl="1"/>
            <a:r>
              <a:rPr lang="de-DE" dirty="0" err="1" smtClean="0">
                <a:sym typeface="Wingdings" panose="05000000000000000000" pitchFamily="2" charset="2"/>
              </a:rPr>
              <a:t>No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disturbance</a:t>
            </a:r>
            <a:r>
              <a:rPr lang="de-DE" dirty="0" smtClean="0">
                <a:sym typeface="Wingdings" panose="05000000000000000000" pitchFamily="2" charset="2"/>
              </a:rPr>
              <a:t>  </a:t>
            </a:r>
            <a:r>
              <a:rPr lang="de-DE" dirty="0" err="1" smtClean="0">
                <a:sym typeface="Wingdings" panose="05000000000000000000" pitchFamily="2" charset="2"/>
              </a:rPr>
              <a:t>better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controlability</a:t>
            </a: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12490137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613625" cy="1400530"/>
          </a:xfrm>
        </p:spPr>
        <p:txBody>
          <a:bodyPr/>
          <a:lstStyle/>
          <a:p>
            <a:r>
              <a:rPr lang="en-US" dirty="0" smtClean="0"/>
              <a:t>Evaluation:</a:t>
            </a:r>
            <a:br>
              <a:rPr lang="en-US" dirty="0" smtClean="0"/>
            </a:br>
            <a:r>
              <a:rPr lang="en-US" sz="3200" dirty="0" smtClean="0"/>
              <a:t>Data collection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de-DE" dirty="0" smtClean="0"/>
              <a:t>Primary </a:t>
            </a:r>
            <a:r>
              <a:rPr lang="de-DE" dirty="0" err="1" smtClean="0"/>
              <a:t>data</a:t>
            </a:r>
            <a:r>
              <a:rPr lang="de-DE" dirty="0" smtClean="0"/>
              <a:t>:</a:t>
            </a:r>
          </a:p>
          <a:p>
            <a:pPr lvl="1"/>
            <a:r>
              <a:rPr lang="de-DE" dirty="0" smtClean="0"/>
              <a:t>Data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collected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purpose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evaluation</a:t>
            </a:r>
            <a:endParaRPr lang="de-DE" dirty="0" smtClean="0"/>
          </a:p>
          <a:p>
            <a:pPr lvl="1"/>
            <a:r>
              <a:rPr lang="de-DE" dirty="0" err="1" smtClean="0"/>
              <a:t>Methods</a:t>
            </a:r>
            <a:r>
              <a:rPr lang="de-DE" dirty="0" smtClean="0"/>
              <a:t>:</a:t>
            </a:r>
          </a:p>
          <a:p>
            <a:pPr lvl="2"/>
            <a:r>
              <a:rPr lang="de-DE" dirty="0" smtClean="0"/>
              <a:t>? </a:t>
            </a:r>
          </a:p>
          <a:p>
            <a:pPr lvl="2"/>
            <a:r>
              <a:rPr lang="de-DE" dirty="0" smtClean="0"/>
              <a:t>?</a:t>
            </a:r>
          </a:p>
          <a:p>
            <a:pPr lvl="2"/>
            <a:r>
              <a:rPr lang="de-DE" dirty="0" smtClean="0"/>
              <a:t>?</a:t>
            </a:r>
          </a:p>
          <a:p>
            <a:pPr lvl="2"/>
            <a:r>
              <a:rPr lang="de-DE" dirty="0" smtClean="0"/>
              <a:t>?</a:t>
            </a:r>
          </a:p>
          <a:p>
            <a:r>
              <a:rPr lang="de-DE" dirty="0" err="1" smtClean="0"/>
              <a:t>Secondary</a:t>
            </a:r>
            <a:r>
              <a:rPr lang="de-DE" dirty="0" smtClean="0"/>
              <a:t> </a:t>
            </a:r>
            <a:r>
              <a:rPr lang="de-DE" dirty="0" err="1" smtClean="0"/>
              <a:t>data</a:t>
            </a:r>
            <a:r>
              <a:rPr lang="de-DE" dirty="0" smtClean="0"/>
              <a:t>:</a:t>
            </a:r>
          </a:p>
          <a:p>
            <a:pPr lvl="1"/>
            <a:r>
              <a:rPr lang="de-DE" dirty="0" smtClean="0"/>
              <a:t>Data </a:t>
            </a:r>
            <a:r>
              <a:rPr lang="de-DE" dirty="0" err="1" smtClean="0"/>
              <a:t>were</a:t>
            </a:r>
            <a:r>
              <a:rPr lang="de-DE" dirty="0" smtClean="0"/>
              <a:t> </a:t>
            </a:r>
            <a:r>
              <a:rPr lang="de-DE" dirty="0" err="1" smtClean="0"/>
              <a:t>collected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another</a:t>
            </a:r>
            <a:r>
              <a:rPr lang="de-DE" dirty="0" smtClean="0"/>
              <a:t> </a:t>
            </a:r>
            <a:r>
              <a:rPr lang="de-DE" dirty="0" err="1" smtClean="0"/>
              <a:t>purpose</a:t>
            </a:r>
            <a:r>
              <a:rPr lang="de-DE" dirty="0" smtClean="0"/>
              <a:t> </a:t>
            </a:r>
            <a:r>
              <a:rPr lang="de-DE" dirty="0" err="1" smtClean="0"/>
              <a:t>before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re-used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purpose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evaluation</a:t>
            </a:r>
            <a:endParaRPr lang="de-DE" dirty="0" smtClean="0"/>
          </a:p>
          <a:p>
            <a:pPr lvl="1"/>
            <a:r>
              <a:rPr lang="de-DE" dirty="0" err="1" smtClean="0"/>
              <a:t>Sources</a:t>
            </a:r>
            <a:r>
              <a:rPr lang="de-DE" dirty="0" smtClean="0"/>
              <a:t>: </a:t>
            </a:r>
          </a:p>
          <a:p>
            <a:pPr lvl="2"/>
            <a:r>
              <a:rPr lang="de-DE" dirty="0" err="1" smtClean="0"/>
              <a:t>Factual</a:t>
            </a:r>
            <a:r>
              <a:rPr lang="de-DE" dirty="0" smtClean="0"/>
              <a:t> </a:t>
            </a:r>
            <a:r>
              <a:rPr lang="de-DE" dirty="0" err="1" smtClean="0"/>
              <a:t>databases</a:t>
            </a:r>
            <a:endParaRPr lang="de-DE" dirty="0" smtClean="0"/>
          </a:p>
          <a:p>
            <a:pPr lvl="2"/>
            <a:r>
              <a:rPr lang="de-DE" dirty="0" err="1" smtClean="0"/>
              <a:t>Alread</a:t>
            </a:r>
            <a:r>
              <a:rPr lang="de-DE" dirty="0" smtClean="0"/>
              <a:t> </a:t>
            </a:r>
            <a:r>
              <a:rPr lang="de-DE" dirty="0" err="1" smtClean="0"/>
              <a:t>collected</a:t>
            </a:r>
            <a:r>
              <a:rPr lang="de-DE" dirty="0" smtClean="0"/>
              <a:t> </a:t>
            </a:r>
            <a:r>
              <a:rPr lang="de-DE" dirty="0" err="1" smtClean="0"/>
              <a:t>data</a:t>
            </a:r>
            <a:r>
              <a:rPr lang="de-DE" dirty="0" smtClean="0"/>
              <a:t> („</a:t>
            </a:r>
            <a:r>
              <a:rPr lang="de-DE" dirty="0" err="1" smtClean="0"/>
              <a:t>data</a:t>
            </a:r>
            <a:r>
              <a:rPr lang="de-DE" dirty="0" smtClean="0"/>
              <a:t> </a:t>
            </a:r>
            <a:r>
              <a:rPr lang="de-DE" dirty="0" err="1" smtClean="0"/>
              <a:t>librarian</a:t>
            </a:r>
            <a:r>
              <a:rPr lang="de-DE" dirty="0" smtClean="0"/>
              <a:t>“)</a:t>
            </a:r>
          </a:p>
          <a:p>
            <a:pPr lvl="1"/>
            <a:r>
              <a:rPr lang="de-DE" dirty="0" smtClean="0"/>
              <a:t>Advantages: time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cost</a:t>
            </a:r>
            <a:r>
              <a:rPr lang="de-DE" dirty="0" smtClean="0"/>
              <a:t> </a:t>
            </a:r>
            <a:r>
              <a:rPr lang="de-DE" dirty="0" err="1" smtClean="0"/>
              <a:t>saving</a:t>
            </a:r>
            <a:r>
              <a:rPr lang="de-DE" dirty="0" smtClean="0"/>
              <a:t>, </a:t>
            </a:r>
            <a:r>
              <a:rPr lang="de-DE" dirty="0" err="1" smtClean="0"/>
              <a:t>often</a:t>
            </a:r>
            <a:r>
              <a:rPr lang="de-DE" dirty="0" smtClean="0"/>
              <a:t> </a:t>
            </a:r>
            <a:r>
              <a:rPr lang="de-DE" dirty="0" err="1" smtClean="0"/>
              <a:t>big</a:t>
            </a:r>
            <a:r>
              <a:rPr lang="de-DE" dirty="0" smtClean="0"/>
              <a:t> </a:t>
            </a:r>
            <a:r>
              <a:rPr lang="de-DE" dirty="0" err="1" smtClean="0"/>
              <a:t>data</a:t>
            </a:r>
            <a:r>
              <a:rPr lang="de-DE" dirty="0" smtClean="0"/>
              <a:t> </a:t>
            </a:r>
            <a:r>
              <a:rPr lang="de-DE" dirty="0" err="1" smtClean="0"/>
              <a:t>quantities</a:t>
            </a:r>
            <a:endParaRPr lang="de-DE" dirty="0" smtClean="0"/>
          </a:p>
          <a:p>
            <a:pPr lvl="1"/>
            <a:r>
              <a:rPr lang="de-DE" dirty="0" err="1" smtClean="0"/>
              <a:t>Disadvantages</a:t>
            </a:r>
            <a:r>
              <a:rPr lang="de-DE" dirty="0" smtClean="0"/>
              <a:t>: </a:t>
            </a:r>
            <a:r>
              <a:rPr lang="de-DE" dirty="0" err="1" smtClean="0"/>
              <a:t>lower</a:t>
            </a:r>
            <a:r>
              <a:rPr lang="de-DE" dirty="0" smtClean="0"/>
              <a:t> </a:t>
            </a:r>
            <a:r>
              <a:rPr lang="de-DE" dirty="0" err="1" smtClean="0"/>
              <a:t>data</a:t>
            </a:r>
            <a:r>
              <a:rPr lang="de-DE" dirty="0" smtClean="0"/>
              <a:t> </a:t>
            </a:r>
            <a:r>
              <a:rPr lang="de-DE" dirty="0" err="1" smtClean="0"/>
              <a:t>quality</a:t>
            </a:r>
            <a:r>
              <a:rPr lang="de-DE" dirty="0" smtClean="0"/>
              <a:t>, </a:t>
            </a:r>
            <a:r>
              <a:rPr lang="de-DE" dirty="0" err="1" smtClean="0"/>
              <a:t>data</a:t>
            </a:r>
            <a:r>
              <a:rPr lang="de-DE" dirty="0" smtClean="0"/>
              <a:t> not </a:t>
            </a:r>
            <a:r>
              <a:rPr lang="de-DE" dirty="0" err="1" smtClean="0"/>
              <a:t>up</a:t>
            </a:r>
            <a:r>
              <a:rPr lang="de-DE" dirty="0" smtClean="0"/>
              <a:t>-</a:t>
            </a:r>
            <a:r>
              <a:rPr lang="de-DE" dirty="0" err="1" smtClean="0"/>
              <a:t>to</a:t>
            </a:r>
            <a:r>
              <a:rPr lang="de-DE" dirty="0" smtClean="0"/>
              <a:t>-date</a:t>
            </a:r>
          </a:p>
          <a:p>
            <a:pPr lvl="2"/>
            <a:endParaRPr lang="de-DE" dirty="0" smtClean="0"/>
          </a:p>
          <a:p>
            <a:pPr lvl="2"/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35336439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613625" cy="1400530"/>
          </a:xfrm>
        </p:spPr>
        <p:txBody>
          <a:bodyPr/>
          <a:lstStyle/>
          <a:p>
            <a:r>
              <a:rPr lang="en-US" dirty="0" smtClean="0"/>
              <a:t>Evaluation:</a:t>
            </a:r>
            <a:br>
              <a:rPr lang="en-US" dirty="0" smtClean="0"/>
            </a:br>
            <a:r>
              <a:rPr lang="en-US" sz="3200" dirty="0" smtClean="0"/>
              <a:t>Data collection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de-DE" dirty="0" smtClean="0"/>
              <a:t>Primary </a:t>
            </a:r>
            <a:r>
              <a:rPr lang="de-DE" dirty="0" err="1" smtClean="0"/>
              <a:t>data</a:t>
            </a:r>
            <a:r>
              <a:rPr lang="de-DE" dirty="0" smtClean="0"/>
              <a:t>:</a:t>
            </a:r>
          </a:p>
          <a:p>
            <a:pPr lvl="1"/>
            <a:r>
              <a:rPr lang="de-DE" dirty="0" smtClean="0"/>
              <a:t>Data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collected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purpose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evaluation</a:t>
            </a:r>
            <a:endParaRPr lang="de-DE" dirty="0" smtClean="0"/>
          </a:p>
          <a:p>
            <a:pPr lvl="1"/>
            <a:r>
              <a:rPr lang="de-DE" dirty="0" err="1" smtClean="0"/>
              <a:t>Methods</a:t>
            </a:r>
            <a:r>
              <a:rPr lang="de-DE" dirty="0" smtClean="0"/>
              <a:t>:</a:t>
            </a:r>
          </a:p>
          <a:p>
            <a:pPr lvl="2"/>
            <a:r>
              <a:rPr lang="de-DE" dirty="0"/>
              <a:t>Interview </a:t>
            </a:r>
          </a:p>
          <a:p>
            <a:pPr lvl="2"/>
            <a:r>
              <a:rPr lang="de-DE" dirty="0"/>
              <a:t>Survey</a:t>
            </a:r>
          </a:p>
          <a:p>
            <a:pPr lvl="2"/>
            <a:r>
              <a:rPr lang="de-DE" dirty="0"/>
              <a:t>Content </a:t>
            </a:r>
            <a:r>
              <a:rPr lang="de-DE" dirty="0" err="1"/>
              <a:t>analysis</a:t>
            </a:r>
            <a:endParaRPr lang="de-DE" dirty="0"/>
          </a:p>
          <a:p>
            <a:pPr lvl="2"/>
            <a:r>
              <a:rPr lang="de-DE" dirty="0"/>
              <a:t>Observation</a:t>
            </a:r>
          </a:p>
          <a:p>
            <a:r>
              <a:rPr lang="de-DE" dirty="0" err="1" smtClean="0"/>
              <a:t>Secondary</a:t>
            </a:r>
            <a:r>
              <a:rPr lang="de-DE" dirty="0" smtClean="0"/>
              <a:t> </a:t>
            </a:r>
            <a:r>
              <a:rPr lang="de-DE" dirty="0" err="1" smtClean="0"/>
              <a:t>data</a:t>
            </a:r>
            <a:r>
              <a:rPr lang="de-DE" dirty="0" smtClean="0"/>
              <a:t>:</a:t>
            </a:r>
          </a:p>
          <a:p>
            <a:pPr lvl="1"/>
            <a:r>
              <a:rPr lang="de-DE" dirty="0" smtClean="0"/>
              <a:t>Data </a:t>
            </a:r>
            <a:r>
              <a:rPr lang="de-DE" dirty="0" err="1" smtClean="0"/>
              <a:t>were</a:t>
            </a:r>
            <a:r>
              <a:rPr lang="de-DE" dirty="0" smtClean="0"/>
              <a:t> </a:t>
            </a:r>
            <a:r>
              <a:rPr lang="de-DE" dirty="0" err="1" smtClean="0"/>
              <a:t>collected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another</a:t>
            </a:r>
            <a:r>
              <a:rPr lang="de-DE" dirty="0" smtClean="0"/>
              <a:t> </a:t>
            </a:r>
            <a:r>
              <a:rPr lang="de-DE" dirty="0" err="1" smtClean="0"/>
              <a:t>purpose</a:t>
            </a:r>
            <a:r>
              <a:rPr lang="de-DE" dirty="0" smtClean="0"/>
              <a:t> </a:t>
            </a:r>
            <a:r>
              <a:rPr lang="de-DE" dirty="0" err="1" smtClean="0"/>
              <a:t>before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re-used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purpose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evaluation</a:t>
            </a:r>
            <a:endParaRPr lang="de-DE" dirty="0" smtClean="0"/>
          </a:p>
          <a:p>
            <a:pPr lvl="1"/>
            <a:r>
              <a:rPr lang="de-DE" dirty="0" err="1" smtClean="0"/>
              <a:t>Sources</a:t>
            </a:r>
            <a:r>
              <a:rPr lang="de-DE" dirty="0" smtClean="0"/>
              <a:t>: </a:t>
            </a:r>
          </a:p>
          <a:p>
            <a:pPr lvl="2"/>
            <a:r>
              <a:rPr lang="de-DE" dirty="0" err="1" smtClean="0"/>
              <a:t>Factual</a:t>
            </a:r>
            <a:r>
              <a:rPr lang="de-DE" dirty="0" smtClean="0"/>
              <a:t> </a:t>
            </a:r>
            <a:r>
              <a:rPr lang="de-DE" dirty="0" err="1" smtClean="0"/>
              <a:t>databases</a:t>
            </a:r>
            <a:endParaRPr lang="de-DE" dirty="0" smtClean="0"/>
          </a:p>
          <a:p>
            <a:pPr lvl="2"/>
            <a:r>
              <a:rPr lang="de-DE" dirty="0" err="1" smtClean="0"/>
              <a:t>Alread</a:t>
            </a:r>
            <a:r>
              <a:rPr lang="de-DE" dirty="0" smtClean="0"/>
              <a:t> </a:t>
            </a:r>
            <a:r>
              <a:rPr lang="de-DE" dirty="0" err="1" smtClean="0"/>
              <a:t>collected</a:t>
            </a:r>
            <a:r>
              <a:rPr lang="de-DE" dirty="0" smtClean="0"/>
              <a:t> </a:t>
            </a:r>
            <a:r>
              <a:rPr lang="de-DE" dirty="0" err="1" smtClean="0"/>
              <a:t>data</a:t>
            </a:r>
            <a:r>
              <a:rPr lang="de-DE" dirty="0" smtClean="0"/>
              <a:t> („</a:t>
            </a:r>
            <a:r>
              <a:rPr lang="de-DE" dirty="0" err="1" smtClean="0"/>
              <a:t>data</a:t>
            </a:r>
            <a:r>
              <a:rPr lang="de-DE" dirty="0" smtClean="0"/>
              <a:t> </a:t>
            </a:r>
            <a:r>
              <a:rPr lang="de-DE" dirty="0" err="1" smtClean="0"/>
              <a:t>librarian</a:t>
            </a:r>
            <a:r>
              <a:rPr lang="de-DE" dirty="0" smtClean="0"/>
              <a:t>“)</a:t>
            </a:r>
          </a:p>
          <a:p>
            <a:pPr lvl="1"/>
            <a:r>
              <a:rPr lang="de-DE" dirty="0" smtClean="0"/>
              <a:t>Advantages: time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cost</a:t>
            </a:r>
            <a:r>
              <a:rPr lang="de-DE" dirty="0" smtClean="0"/>
              <a:t> </a:t>
            </a:r>
            <a:r>
              <a:rPr lang="de-DE" dirty="0" err="1" smtClean="0"/>
              <a:t>saving</a:t>
            </a:r>
            <a:r>
              <a:rPr lang="de-DE" dirty="0" smtClean="0"/>
              <a:t>, </a:t>
            </a:r>
            <a:r>
              <a:rPr lang="de-DE" dirty="0" err="1" smtClean="0"/>
              <a:t>often</a:t>
            </a:r>
            <a:r>
              <a:rPr lang="de-DE" dirty="0" smtClean="0"/>
              <a:t> </a:t>
            </a:r>
            <a:r>
              <a:rPr lang="de-DE" dirty="0" err="1" smtClean="0"/>
              <a:t>big</a:t>
            </a:r>
            <a:r>
              <a:rPr lang="de-DE" dirty="0" smtClean="0"/>
              <a:t> </a:t>
            </a:r>
            <a:r>
              <a:rPr lang="de-DE" dirty="0" err="1" smtClean="0"/>
              <a:t>data</a:t>
            </a:r>
            <a:r>
              <a:rPr lang="de-DE" dirty="0" smtClean="0"/>
              <a:t> </a:t>
            </a:r>
            <a:r>
              <a:rPr lang="de-DE" dirty="0" err="1" smtClean="0"/>
              <a:t>quantities</a:t>
            </a:r>
            <a:endParaRPr lang="de-DE" dirty="0" smtClean="0"/>
          </a:p>
          <a:p>
            <a:pPr lvl="1"/>
            <a:r>
              <a:rPr lang="de-DE" dirty="0" err="1" smtClean="0"/>
              <a:t>Disadvantages</a:t>
            </a:r>
            <a:r>
              <a:rPr lang="de-DE" dirty="0" smtClean="0"/>
              <a:t>: </a:t>
            </a:r>
            <a:r>
              <a:rPr lang="de-DE" dirty="0" err="1" smtClean="0"/>
              <a:t>lower</a:t>
            </a:r>
            <a:r>
              <a:rPr lang="de-DE" dirty="0" smtClean="0"/>
              <a:t> </a:t>
            </a:r>
            <a:r>
              <a:rPr lang="de-DE" dirty="0" err="1" smtClean="0"/>
              <a:t>data</a:t>
            </a:r>
            <a:r>
              <a:rPr lang="de-DE" dirty="0" smtClean="0"/>
              <a:t> </a:t>
            </a:r>
            <a:r>
              <a:rPr lang="de-DE" dirty="0" err="1" smtClean="0"/>
              <a:t>quality</a:t>
            </a:r>
            <a:r>
              <a:rPr lang="de-DE" dirty="0" smtClean="0"/>
              <a:t>, </a:t>
            </a:r>
            <a:r>
              <a:rPr lang="de-DE" dirty="0" err="1" smtClean="0"/>
              <a:t>data</a:t>
            </a:r>
            <a:r>
              <a:rPr lang="de-DE" dirty="0" smtClean="0"/>
              <a:t> not </a:t>
            </a:r>
            <a:r>
              <a:rPr lang="de-DE" dirty="0" err="1" smtClean="0"/>
              <a:t>up</a:t>
            </a:r>
            <a:r>
              <a:rPr lang="de-DE" dirty="0" smtClean="0"/>
              <a:t>-</a:t>
            </a:r>
            <a:r>
              <a:rPr lang="de-DE" dirty="0" err="1" smtClean="0"/>
              <a:t>to</a:t>
            </a:r>
            <a:r>
              <a:rPr lang="de-DE" dirty="0" smtClean="0"/>
              <a:t>-date</a:t>
            </a:r>
          </a:p>
          <a:p>
            <a:pPr lvl="2"/>
            <a:endParaRPr lang="de-DE" dirty="0" smtClean="0"/>
          </a:p>
          <a:p>
            <a:pPr lvl="2"/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19192522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613625" cy="1400530"/>
          </a:xfrm>
        </p:spPr>
        <p:txBody>
          <a:bodyPr/>
          <a:lstStyle/>
          <a:p>
            <a:r>
              <a:rPr lang="en-US" dirty="0" smtClean="0"/>
              <a:t>Evaluation:</a:t>
            </a:r>
            <a:br>
              <a:rPr lang="en-US" dirty="0" smtClean="0"/>
            </a:br>
            <a:r>
              <a:rPr lang="en-US" sz="3200" dirty="0" smtClean="0"/>
              <a:t>Data analysis 1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b="1" dirty="0" smtClean="0"/>
              <a:t>Quantitative </a:t>
            </a:r>
            <a:r>
              <a:rPr lang="de-DE" b="1" dirty="0" err="1" smtClean="0"/>
              <a:t>analyses</a:t>
            </a:r>
            <a:r>
              <a:rPr lang="de-DE" b="1" dirty="0" smtClean="0"/>
              <a:t>:</a:t>
            </a:r>
          </a:p>
          <a:p>
            <a:pPr lvl="1"/>
            <a:r>
              <a:rPr lang="de-DE" dirty="0" err="1" smtClean="0"/>
              <a:t>Counting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occurances</a:t>
            </a:r>
            <a:r>
              <a:rPr lang="de-DE" dirty="0" smtClean="0"/>
              <a:t> </a:t>
            </a:r>
            <a:r>
              <a:rPr lang="de-DE" dirty="0" smtClean="0">
                <a:sym typeface="Wingdings" panose="05000000000000000000" pitchFamily="2" charset="2"/>
              </a:rPr>
              <a:t> </a:t>
            </a:r>
            <a:r>
              <a:rPr lang="de-DE" dirty="0" err="1" smtClean="0">
                <a:sym typeface="Wingdings" panose="05000000000000000000" pitchFamily="2" charset="2"/>
              </a:rPr>
              <a:t>statistics</a:t>
            </a:r>
            <a:endParaRPr lang="de-DE" dirty="0" smtClean="0">
              <a:sym typeface="Wingdings" panose="05000000000000000000" pitchFamily="2" charset="2"/>
            </a:endParaRPr>
          </a:p>
          <a:p>
            <a:pPr lvl="1"/>
            <a:r>
              <a:rPr lang="de-DE" dirty="0" err="1" smtClean="0">
                <a:sym typeface="Wingdings" panose="05000000000000000000" pitchFamily="2" charset="2"/>
              </a:rPr>
              <a:t>Types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of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analyses</a:t>
            </a:r>
            <a:r>
              <a:rPr lang="de-DE" dirty="0" smtClean="0">
                <a:sym typeface="Wingdings" panose="05000000000000000000" pitchFamily="2" charset="2"/>
              </a:rPr>
              <a:t>:</a:t>
            </a:r>
          </a:p>
          <a:p>
            <a:pPr lvl="2"/>
            <a:r>
              <a:rPr lang="de-DE" dirty="0" err="1" smtClean="0">
                <a:sym typeface="Wingdings" panose="05000000000000000000" pitchFamily="2" charset="2"/>
              </a:rPr>
              <a:t>Univariate</a:t>
            </a:r>
            <a:r>
              <a:rPr lang="de-DE" dirty="0" smtClean="0">
                <a:sym typeface="Wingdings" panose="05000000000000000000" pitchFamily="2" charset="2"/>
              </a:rPr>
              <a:t>:</a:t>
            </a:r>
          </a:p>
          <a:p>
            <a:pPr lvl="3"/>
            <a:r>
              <a:rPr lang="de-DE" dirty="0" err="1" smtClean="0">
                <a:sym typeface="Wingdings" panose="05000000000000000000" pitchFamily="2" charset="2"/>
              </a:rPr>
              <a:t>Frequency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distributions</a:t>
            </a:r>
            <a:endParaRPr lang="de-DE" dirty="0" smtClean="0">
              <a:sym typeface="Wingdings" panose="05000000000000000000" pitchFamily="2" charset="2"/>
            </a:endParaRPr>
          </a:p>
          <a:p>
            <a:pPr lvl="3"/>
            <a:r>
              <a:rPr lang="de-DE" dirty="0" err="1" smtClean="0">
                <a:sym typeface="Wingdings" panose="05000000000000000000" pitchFamily="2" charset="2"/>
              </a:rPr>
              <a:t>Mean</a:t>
            </a:r>
            <a:r>
              <a:rPr lang="de-DE" dirty="0" smtClean="0">
                <a:sym typeface="Wingdings" panose="05000000000000000000" pitchFamily="2" charset="2"/>
              </a:rPr>
              <a:t>, median, </a:t>
            </a:r>
            <a:r>
              <a:rPr lang="de-DE" dirty="0" err="1" smtClean="0">
                <a:sym typeface="Wingdings" panose="05000000000000000000" pitchFamily="2" charset="2"/>
              </a:rPr>
              <a:t>variance</a:t>
            </a:r>
            <a:r>
              <a:rPr lang="de-DE" dirty="0" smtClean="0">
                <a:sym typeface="Wingdings" panose="05000000000000000000" pitchFamily="2" charset="2"/>
              </a:rPr>
              <a:t>, …</a:t>
            </a:r>
            <a:endParaRPr lang="de-DE" dirty="0" smtClean="0"/>
          </a:p>
          <a:p>
            <a:pPr lvl="2"/>
            <a:r>
              <a:rPr lang="de-DE" dirty="0" err="1" smtClean="0"/>
              <a:t>Bivariate</a:t>
            </a:r>
            <a:r>
              <a:rPr lang="de-DE" dirty="0" smtClean="0"/>
              <a:t>:</a:t>
            </a:r>
          </a:p>
          <a:p>
            <a:pPr lvl="3"/>
            <a:r>
              <a:rPr lang="de-DE" dirty="0" err="1" smtClean="0"/>
              <a:t>Correlation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association</a:t>
            </a:r>
            <a:endParaRPr lang="de-DE" dirty="0" smtClean="0"/>
          </a:p>
          <a:p>
            <a:pPr lvl="3"/>
            <a:r>
              <a:rPr lang="de-DE" dirty="0" smtClean="0"/>
              <a:t>Simple </a:t>
            </a:r>
            <a:r>
              <a:rPr lang="de-DE" dirty="0" err="1" smtClean="0"/>
              <a:t>regression</a:t>
            </a:r>
            <a:endParaRPr lang="de-DE" dirty="0" smtClean="0"/>
          </a:p>
          <a:p>
            <a:pPr lvl="2"/>
            <a:r>
              <a:rPr lang="de-DE" dirty="0" smtClean="0"/>
              <a:t>Multivariate: </a:t>
            </a:r>
            <a:r>
              <a:rPr lang="de-DE" dirty="0" err="1" smtClean="0"/>
              <a:t>complex</a:t>
            </a:r>
            <a:r>
              <a:rPr lang="de-DE" dirty="0" smtClean="0"/>
              <a:t> </a:t>
            </a:r>
            <a:r>
              <a:rPr lang="de-DE" dirty="0" err="1" smtClean="0"/>
              <a:t>relations</a:t>
            </a:r>
            <a:endParaRPr lang="de-DE" dirty="0" smtClean="0"/>
          </a:p>
          <a:p>
            <a:pPr lvl="3"/>
            <a:r>
              <a:rPr lang="de-DE" dirty="0" smtClean="0"/>
              <a:t>Multiple </a:t>
            </a:r>
            <a:r>
              <a:rPr lang="de-DE" dirty="0" err="1" smtClean="0"/>
              <a:t>regression</a:t>
            </a:r>
            <a:endParaRPr lang="de-DE" dirty="0" smtClean="0"/>
          </a:p>
          <a:p>
            <a:pPr lvl="3"/>
            <a:r>
              <a:rPr lang="de-DE" dirty="0" err="1" smtClean="0"/>
              <a:t>Variance</a:t>
            </a:r>
            <a:r>
              <a:rPr lang="de-DE" dirty="0" smtClean="0"/>
              <a:t> </a:t>
            </a:r>
            <a:r>
              <a:rPr lang="de-DE" dirty="0" err="1" smtClean="0"/>
              <a:t>analysis</a:t>
            </a:r>
            <a:endParaRPr lang="de-DE" dirty="0" smtClean="0"/>
          </a:p>
          <a:p>
            <a:pPr lvl="3"/>
            <a:r>
              <a:rPr lang="de-DE" dirty="0" err="1" smtClean="0"/>
              <a:t>Factor</a:t>
            </a:r>
            <a:r>
              <a:rPr lang="de-DE" dirty="0" smtClean="0"/>
              <a:t> </a:t>
            </a:r>
            <a:r>
              <a:rPr lang="de-DE" dirty="0" err="1" smtClean="0"/>
              <a:t>analysis</a:t>
            </a:r>
            <a:endParaRPr lang="de-DE" dirty="0" smtClean="0"/>
          </a:p>
          <a:p>
            <a:pPr lvl="3"/>
            <a:r>
              <a:rPr lang="de-DE" dirty="0" smtClean="0"/>
              <a:t>Cluster </a:t>
            </a:r>
            <a:r>
              <a:rPr lang="de-DE" dirty="0" err="1" smtClean="0"/>
              <a:t>analysis</a:t>
            </a:r>
            <a:endParaRPr lang="de-DE" dirty="0" smtClean="0"/>
          </a:p>
          <a:p>
            <a:pPr lvl="3"/>
            <a:endParaRPr lang="de-DE" dirty="0" smtClean="0"/>
          </a:p>
          <a:p>
            <a:pPr lvl="2"/>
            <a:endParaRPr lang="de-DE" dirty="0" smtClean="0"/>
          </a:p>
          <a:p>
            <a:pPr lvl="2"/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17564264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613625" cy="1400530"/>
          </a:xfrm>
        </p:spPr>
        <p:txBody>
          <a:bodyPr/>
          <a:lstStyle/>
          <a:p>
            <a:r>
              <a:rPr lang="en-US" dirty="0" smtClean="0"/>
              <a:t>Evaluation:</a:t>
            </a:r>
            <a:br>
              <a:rPr lang="en-US" dirty="0" smtClean="0"/>
            </a:br>
            <a:r>
              <a:rPr lang="en-US" sz="3200" dirty="0" smtClean="0"/>
              <a:t>Data analysis 2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b="1" dirty="0" smtClean="0"/>
              <a:t>Qualitative </a:t>
            </a:r>
            <a:r>
              <a:rPr lang="de-DE" b="1" dirty="0" err="1" smtClean="0"/>
              <a:t>analyses</a:t>
            </a:r>
            <a:r>
              <a:rPr lang="de-DE" b="1" dirty="0" smtClean="0"/>
              <a:t>:</a:t>
            </a:r>
          </a:p>
          <a:p>
            <a:pPr lvl="1"/>
            <a:r>
              <a:rPr lang="de-DE" dirty="0" smtClean="0"/>
              <a:t>In </a:t>
            </a:r>
            <a:r>
              <a:rPr lang="de-DE" dirty="0" err="1" smtClean="0"/>
              <a:t>evaluation</a:t>
            </a:r>
            <a:r>
              <a:rPr lang="de-DE" dirty="0" smtClean="0"/>
              <a:t> </a:t>
            </a:r>
            <a:r>
              <a:rPr lang="de-DE" dirty="0" err="1" smtClean="0"/>
              <a:t>object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not </a:t>
            </a:r>
            <a:r>
              <a:rPr lang="de-DE" dirty="0" err="1" smtClean="0"/>
              <a:t>well</a:t>
            </a:r>
            <a:r>
              <a:rPr lang="de-DE" dirty="0" smtClean="0"/>
              <a:t> </a:t>
            </a:r>
            <a:r>
              <a:rPr lang="de-DE" dirty="0" err="1" smtClean="0"/>
              <a:t>explored</a:t>
            </a:r>
            <a:r>
              <a:rPr lang="de-DE" dirty="0" smtClean="0"/>
              <a:t> (not </a:t>
            </a:r>
            <a:r>
              <a:rPr lang="de-DE" dirty="0" err="1" smtClean="0"/>
              <a:t>much</a:t>
            </a:r>
            <a:r>
              <a:rPr lang="de-DE" dirty="0" smtClean="0"/>
              <a:t> </a:t>
            </a:r>
            <a:r>
              <a:rPr lang="de-DE" dirty="0" err="1" smtClean="0"/>
              <a:t>pre-knowledge</a:t>
            </a:r>
            <a:r>
              <a:rPr lang="de-DE" dirty="0" smtClean="0"/>
              <a:t>)</a:t>
            </a:r>
          </a:p>
          <a:p>
            <a:pPr lvl="1"/>
            <a:r>
              <a:rPr lang="de-DE" dirty="0" err="1" smtClean="0"/>
              <a:t>If</a:t>
            </a:r>
            <a:r>
              <a:rPr lang="de-DE" dirty="0" smtClean="0"/>
              <a:t> </a:t>
            </a:r>
            <a:r>
              <a:rPr lang="de-DE" dirty="0" err="1" smtClean="0"/>
              <a:t>analysis</a:t>
            </a:r>
            <a:r>
              <a:rPr lang="de-DE" dirty="0" smtClean="0"/>
              <a:t> </a:t>
            </a:r>
            <a:r>
              <a:rPr lang="de-DE" dirty="0" err="1" smtClean="0"/>
              <a:t>should</a:t>
            </a:r>
            <a:r>
              <a:rPr lang="de-DE" dirty="0" smtClean="0"/>
              <a:t> </a:t>
            </a:r>
            <a:r>
              <a:rPr lang="de-DE" dirty="0" err="1" smtClean="0"/>
              <a:t>go</a:t>
            </a:r>
            <a:r>
              <a:rPr lang="de-DE" dirty="0" smtClean="0"/>
              <a:t> </a:t>
            </a:r>
            <a:r>
              <a:rPr lang="de-DE" dirty="0" err="1" smtClean="0"/>
              <a:t>into</a:t>
            </a:r>
            <a:r>
              <a:rPr lang="de-DE" dirty="0" smtClean="0"/>
              <a:t> </a:t>
            </a:r>
            <a:r>
              <a:rPr lang="de-DE" dirty="0" err="1" smtClean="0"/>
              <a:t>more</a:t>
            </a:r>
            <a:r>
              <a:rPr lang="de-DE" dirty="0" smtClean="0"/>
              <a:t> </a:t>
            </a:r>
            <a:r>
              <a:rPr lang="de-DE" dirty="0" err="1" smtClean="0"/>
              <a:t>detail</a:t>
            </a:r>
            <a:r>
              <a:rPr lang="de-DE" dirty="0" smtClean="0"/>
              <a:t> (e.g. </a:t>
            </a:r>
            <a:r>
              <a:rPr lang="de-DE" dirty="0" err="1" smtClean="0"/>
              <a:t>exploring</a:t>
            </a:r>
            <a:r>
              <a:rPr lang="de-DE" dirty="0" smtClean="0"/>
              <a:t> </a:t>
            </a:r>
            <a:r>
              <a:rPr lang="de-DE" dirty="0" err="1" smtClean="0"/>
              <a:t>motivations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reasons</a:t>
            </a:r>
            <a:r>
              <a:rPr lang="de-DE" dirty="0" smtClean="0"/>
              <a:t>)</a:t>
            </a:r>
          </a:p>
          <a:p>
            <a:pPr lvl="1"/>
            <a:r>
              <a:rPr lang="de-DE" dirty="0" smtClean="0"/>
              <a:t>Verbal </a:t>
            </a:r>
            <a:r>
              <a:rPr lang="de-DE" dirty="0" err="1" smtClean="0"/>
              <a:t>interpretation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collected</a:t>
            </a:r>
            <a:r>
              <a:rPr lang="de-DE" dirty="0" smtClean="0"/>
              <a:t> </a:t>
            </a:r>
            <a:r>
              <a:rPr lang="de-DE" dirty="0" err="1" smtClean="0"/>
              <a:t>data</a:t>
            </a:r>
            <a:endParaRPr lang="de-DE" dirty="0" smtClean="0">
              <a:sym typeface="Wingdings" panose="05000000000000000000" pitchFamily="2" charset="2"/>
            </a:endParaRPr>
          </a:p>
          <a:p>
            <a:pPr lvl="1"/>
            <a:r>
              <a:rPr lang="de-DE" dirty="0" smtClean="0">
                <a:sym typeface="Wingdings" panose="05000000000000000000" pitchFamily="2" charset="2"/>
              </a:rPr>
              <a:t>Type </a:t>
            </a:r>
            <a:r>
              <a:rPr lang="de-DE" dirty="0" err="1" smtClean="0">
                <a:sym typeface="Wingdings" panose="05000000000000000000" pitchFamily="2" charset="2"/>
              </a:rPr>
              <a:t>of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analysis</a:t>
            </a:r>
            <a:r>
              <a:rPr lang="de-DE" dirty="0" smtClean="0">
                <a:sym typeface="Wingdings" panose="05000000000000000000" pitchFamily="2" charset="2"/>
              </a:rPr>
              <a:t>:</a:t>
            </a:r>
          </a:p>
          <a:p>
            <a:pPr lvl="2"/>
            <a:r>
              <a:rPr lang="de-DE" dirty="0" smtClean="0">
                <a:sym typeface="Wingdings" panose="05000000000000000000" pitchFamily="2" charset="2"/>
              </a:rPr>
              <a:t>Content </a:t>
            </a:r>
            <a:r>
              <a:rPr lang="de-DE" dirty="0" err="1" smtClean="0">
                <a:sym typeface="Wingdings" panose="05000000000000000000" pitchFamily="2" charset="2"/>
              </a:rPr>
              <a:t>analysis</a:t>
            </a:r>
            <a:endParaRPr lang="de-DE" dirty="0" smtClean="0">
              <a:sym typeface="Wingdings" panose="05000000000000000000" pitchFamily="2" charset="2"/>
            </a:endParaRPr>
          </a:p>
          <a:p>
            <a:pPr lvl="3"/>
            <a:r>
              <a:rPr lang="de-DE" dirty="0" smtClean="0">
                <a:sym typeface="Wingdings" panose="05000000000000000000" pitchFamily="2" charset="2"/>
              </a:rPr>
              <a:t>Manual/</a:t>
            </a:r>
            <a:r>
              <a:rPr lang="de-DE" dirty="0" err="1" smtClean="0">
                <a:sym typeface="Wingdings" panose="05000000000000000000" pitchFamily="2" charset="2"/>
              </a:rPr>
              <a:t>intellectual</a:t>
            </a:r>
            <a:endParaRPr lang="de-DE" dirty="0" smtClean="0">
              <a:sym typeface="Wingdings" panose="05000000000000000000" pitchFamily="2" charset="2"/>
            </a:endParaRPr>
          </a:p>
          <a:p>
            <a:pPr lvl="3"/>
            <a:r>
              <a:rPr lang="de-DE" dirty="0" smtClean="0">
                <a:sym typeface="Wingdings" panose="05000000000000000000" pitchFamily="2" charset="2"/>
              </a:rPr>
              <a:t>Computer-</a:t>
            </a:r>
            <a:r>
              <a:rPr lang="de-DE" dirty="0" err="1" smtClean="0">
                <a:sym typeface="Wingdings" panose="05000000000000000000" pitchFamily="2" charset="2"/>
              </a:rPr>
              <a:t>based</a:t>
            </a:r>
            <a:r>
              <a:rPr lang="de-DE" dirty="0" smtClean="0">
                <a:sym typeface="Wingdings" panose="05000000000000000000" pitchFamily="2" charset="2"/>
              </a:rPr>
              <a:t> (e.g., </a:t>
            </a:r>
            <a:r>
              <a:rPr lang="de-DE" dirty="0" err="1" smtClean="0">
                <a:sym typeface="Wingdings" panose="05000000000000000000" pitchFamily="2" charset="2"/>
              </a:rPr>
              <a:t>sentiment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analysis</a:t>
            </a:r>
            <a:r>
              <a:rPr lang="de-DE" dirty="0" smtClean="0">
                <a:sym typeface="Wingdings" panose="05000000000000000000" pitchFamily="2" charset="2"/>
              </a:rPr>
              <a:t>)</a:t>
            </a:r>
            <a:endParaRPr lang="de-DE" dirty="0" smtClean="0"/>
          </a:p>
          <a:p>
            <a:pPr lvl="3"/>
            <a:endParaRPr lang="de-DE" dirty="0" smtClean="0"/>
          </a:p>
          <a:p>
            <a:pPr lvl="2"/>
            <a:endParaRPr lang="de-DE" dirty="0" smtClean="0"/>
          </a:p>
          <a:p>
            <a:pPr lvl="2"/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18481357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613625" cy="1400530"/>
          </a:xfrm>
        </p:spPr>
        <p:txBody>
          <a:bodyPr/>
          <a:lstStyle/>
          <a:p>
            <a:r>
              <a:rPr lang="en-US" dirty="0" smtClean="0"/>
              <a:t>Evaluation:</a:t>
            </a:r>
            <a:br>
              <a:rPr lang="en-US" dirty="0" smtClean="0"/>
            </a:br>
            <a:r>
              <a:rPr lang="en-US" sz="3200" dirty="0" smtClean="0"/>
              <a:t>Literature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Wikipedia </a:t>
            </a:r>
            <a:r>
              <a:rPr lang="de-DE" dirty="0" err="1" smtClean="0"/>
              <a:t>article</a:t>
            </a:r>
            <a:r>
              <a:rPr lang="de-DE" dirty="0" smtClean="0"/>
              <a:t> on Evaluation. </a:t>
            </a:r>
            <a:r>
              <a:rPr lang="de-DE" dirty="0" err="1" smtClean="0"/>
              <a:t>Retrieved</a:t>
            </a:r>
            <a:r>
              <a:rPr lang="de-DE" dirty="0" smtClean="0"/>
              <a:t> </a:t>
            </a:r>
            <a:r>
              <a:rPr lang="de-DE" dirty="0" err="1" smtClean="0"/>
              <a:t>from</a:t>
            </a:r>
            <a:r>
              <a:rPr lang="de-DE" dirty="0"/>
              <a:t> </a:t>
            </a:r>
            <a:r>
              <a:rPr lang="de-DE" dirty="0">
                <a:hlinkClick r:id="rId2"/>
              </a:rPr>
              <a:t>https://</a:t>
            </a:r>
            <a:r>
              <a:rPr lang="de-DE" dirty="0" smtClean="0">
                <a:hlinkClick r:id="rId2"/>
              </a:rPr>
              <a:t>en.wikipedia.org/wiki/Evaluation</a:t>
            </a:r>
            <a:r>
              <a:rPr lang="de-DE" dirty="0" smtClean="0"/>
              <a:t> on June 28, 2018.</a:t>
            </a:r>
          </a:p>
          <a:p>
            <a:r>
              <a:rPr lang="de-DE" dirty="0" smtClean="0"/>
              <a:t>American Evaluation </a:t>
            </a:r>
            <a:r>
              <a:rPr lang="de-DE" dirty="0" err="1" smtClean="0"/>
              <a:t>Association</a:t>
            </a:r>
            <a:r>
              <a:rPr lang="de-DE" dirty="0" smtClean="0"/>
              <a:t>. </a:t>
            </a:r>
            <a:r>
              <a:rPr lang="de-DE" dirty="0" err="1" smtClean="0"/>
              <a:t>Guiding</a:t>
            </a:r>
            <a:r>
              <a:rPr lang="de-DE" dirty="0" smtClean="0"/>
              <a:t> </a:t>
            </a:r>
            <a:r>
              <a:rPr lang="de-DE" dirty="0" err="1" smtClean="0"/>
              <a:t>Principles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Evaluators</a:t>
            </a:r>
            <a:r>
              <a:rPr lang="de-DE" dirty="0" smtClean="0"/>
              <a:t>. </a:t>
            </a:r>
            <a:r>
              <a:rPr lang="de-DE" dirty="0" err="1" smtClean="0"/>
              <a:t>Retrieved</a:t>
            </a:r>
            <a:r>
              <a:rPr lang="de-DE" dirty="0" smtClean="0"/>
              <a:t> </a:t>
            </a:r>
            <a:r>
              <a:rPr lang="de-DE" dirty="0" err="1" smtClean="0"/>
              <a:t>from</a:t>
            </a:r>
            <a:r>
              <a:rPr lang="de-DE" dirty="0"/>
              <a:t> </a:t>
            </a:r>
            <a:r>
              <a:rPr lang="de-DE" dirty="0" smtClean="0">
                <a:hlinkClick r:id="rId3" action="ppaction://hlinkfile"/>
              </a:rPr>
              <a:t>file</a:t>
            </a:r>
            <a:r>
              <a:rPr lang="de-DE" dirty="0">
                <a:hlinkClick r:id="rId3" action="ppaction://hlinkfile"/>
              </a:rPr>
              <a:t>:///C:/</a:t>
            </a:r>
            <a:r>
              <a:rPr lang="de-DE" dirty="0" smtClean="0">
                <a:hlinkClick r:id="rId3" action="ppaction://hlinkfile"/>
              </a:rPr>
              <a:t>Users/schloegl/AppData/Local/Temp/AEA%20Guiding%20Principles.pdf</a:t>
            </a:r>
            <a:r>
              <a:rPr lang="de-DE" dirty="0" smtClean="0"/>
              <a:t> on June 28, 2018.</a:t>
            </a:r>
          </a:p>
          <a:p>
            <a:pPr lvl="3"/>
            <a:endParaRPr lang="de-DE" dirty="0" smtClean="0"/>
          </a:p>
          <a:p>
            <a:pPr lvl="2"/>
            <a:endParaRPr lang="de-DE" dirty="0" smtClean="0"/>
          </a:p>
          <a:p>
            <a:pPr lvl="2"/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181671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7164" y="1447800"/>
            <a:ext cx="10224654" cy="3329581"/>
          </a:xfrm>
        </p:spPr>
        <p:txBody>
          <a:bodyPr/>
          <a:lstStyle/>
          <a:p>
            <a:pPr algn="r"/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b="1" dirty="0" smtClean="0"/>
              <a:t>Motivation</a:t>
            </a:r>
            <a:r>
              <a:rPr lang="en-US" sz="4800" dirty="0"/>
              <a:t/>
            </a:r>
            <a:br>
              <a:rPr lang="en-US" sz="4800" dirty="0"/>
            </a:br>
            <a:r>
              <a:rPr lang="en-US" sz="4800" dirty="0" smtClean="0"/>
              <a:t>Part 2:</a:t>
            </a:r>
            <a:br>
              <a:rPr lang="en-US" sz="4800" dirty="0" smtClean="0"/>
            </a:br>
            <a:r>
              <a:rPr lang="en-US" sz="4800" dirty="0" smtClean="0"/>
              <a:t>Evaluation of Information Services (and Libraries)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6165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of Information Services </a:t>
            </a:r>
            <a:r>
              <a:rPr lang="en-US" sz="3200" dirty="0" smtClean="0"/>
              <a:t>Definition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de-DE" dirty="0" smtClean="0"/>
              <a:t>Information </a:t>
            </a:r>
            <a:r>
              <a:rPr lang="de-DE" dirty="0" err="1" smtClean="0"/>
              <a:t>services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supplied</a:t>
            </a:r>
            <a:r>
              <a:rPr lang="de-DE" dirty="0" smtClean="0"/>
              <a:t> </a:t>
            </a:r>
            <a:r>
              <a:rPr lang="de-DE" dirty="0" err="1" smtClean="0"/>
              <a:t>by</a:t>
            </a:r>
            <a:r>
              <a:rPr lang="de-DE" dirty="0" smtClean="0"/>
              <a:t> </a:t>
            </a:r>
            <a:r>
              <a:rPr lang="de-DE" dirty="0" err="1" smtClean="0"/>
              <a:t>organizations</a:t>
            </a:r>
            <a:r>
              <a:rPr lang="de-DE" dirty="0" smtClean="0"/>
              <a:t>/</a:t>
            </a:r>
            <a:r>
              <a:rPr lang="de-DE" dirty="0" err="1" smtClean="0"/>
              <a:t>organizational</a:t>
            </a:r>
            <a:r>
              <a:rPr lang="de-DE" dirty="0" smtClean="0"/>
              <a:t> </a:t>
            </a:r>
            <a:r>
              <a:rPr lang="de-DE" dirty="0" err="1" smtClean="0"/>
              <a:t>units</a:t>
            </a:r>
            <a:r>
              <a:rPr lang="de-DE" dirty="0" smtClean="0"/>
              <a:t> </a:t>
            </a:r>
            <a:r>
              <a:rPr lang="de-DE" dirty="0" err="1" smtClean="0"/>
              <a:t>performing</a:t>
            </a:r>
            <a:r>
              <a:rPr lang="de-DE" dirty="0" smtClean="0"/>
              <a:t> „</a:t>
            </a:r>
            <a:r>
              <a:rPr lang="de-DE" b="1" dirty="0" err="1" smtClean="0"/>
              <a:t>information</a:t>
            </a:r>
            <a:r>
              <a:rPr lang="de-DE" b="1" dirty="0" smtClean="0"/>
              <a:t> </a:t>
            </a:r>
            <a:r>
              <a:rPr lang="de-DE" b="1" dirty="0" err="1" smtClean="0"/>
              <a:t>activities</a:t>
            </a:r>
            <a:r>
              <a:rPr lang="de-DE" dirty="0" err="1"/>
              <a:t>“as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b="1" dirty="0" err="1"/>
              <a:t>main</a:t>
            </a:r>
            <a:r>
              <a:rPr lang="de-DE" b="1" dirty="0"/>
              <a:t> </a:t>
            </a:r>
            <a:r>
              <a:rPr lang="de-DE" b="1" dirty="0" err="1"/>
              <a:t>purpose</a:t>
            </a:r>
            <a:r>
              <a:rPr lang="de-DE" b="1" dirty="0"/>
              <a:t> </a:t>
            </a:r>
            <a:endParaRPr lang="de-DE" dirty="0" smtClean="0"/>
          </a:p>
          <a:p>
            <a:pPr marL="457200" indent="-457200">
              <a:buFont typeface="+mj-lt"/>
              <a:buAutoNum type="arabicPeriod"/>
            </a:pPr>
            <a:r>
              <a:rPr lang="de-DE" dirty="0" smtClean="0"/>
              <a:t>Information </a:t>
            </a:r>
            <a:r>
              <a:rPr lang="de-DE" dirty="0" err="1" smtClean="0"/>
              <a:t>services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demanded</a:t>
            </a:r>
            <a:r>
              <a:rPr lang="de-DE" dirty="0" smtClean="0"/>
              <a:t> </a:t>
            </a:r>
            <a:r>
              <a:rPr lang="de-DE" dirty="0" err="1" smtClean="0"/>
              <a:t>by</a:t>
            </a:r>
            <a:r>
              <a:rPr lang="de-DE" dirty="0" smtClean="0"/>
              <a:t> </a:t>
            </a:r>
            <a:r>
              <a:rPr lang="de-DE" dirty="0" err="1" smtClean="0"/>
              <a:t>users</a:t>
            </a:r>
            <a:r>
              <a:rPr lang="de-DE" dirty="0" smtClean="0"/>
              <a:t> </a:t>
            </a:r>
            <a:r>
              <a:rPr lang="de-DE" dirty="0" err="1" smtClean="0"/>
              <a:t>who</a:t>
            </a:r>
            <a:r>
              <a:rPr lang="de-DE" dirty="0" smtClean="0"/>
              <a:t> </a:t>
            </a:r>
            <a:r>
              <a:rPr lang="de-DE" dirty="0" err="1" smtClean="0"/>
              <a:t>have</a:t>
            </a:r>
            <a:r>
              <a:rPr lang="de-DE" dirty="0" smtClean="0"/>
              <a:t> an </a:t>
            </a:r>
            <a:r>
              <a:rPr lang="de-DE" b="1" dirty="0" err="1" smtClean="0"/>
              <a:t>information</a:t>
            </a:r>
            <a:r>
              <a:rPr lang="de-DE" b="1" dirty="0" smtClean="0"/>
              <a:t> </a:t>
            </a:r>
            <a:r>
              <a:rPr lang="de-DE" b="1" dirty="0" err="1" smtClean="0"/>
              <a:t>need</a:t>
            </a:r>
            <a:r>
              <a:rPr lang="de-DE" b="1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who</a:t>
            </a:r>
            <a:r>
              <a:rPr lang="de-DE" dirty="0" smtClean="0"/>
              <a:t> </a:t>
            </a:r>
            <a:r>
              <a:rPr lang="de-DE" dirty="0" err="1" smtClean="0"/>
              <a:t>want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b="1" dirty="0" err="1" smtClean="0"/>
              <a:t>solve</a:t>
            </a:r>
            <a:r>
              <a:rPr lang="de-DE" b="1" dirty="0" smtClean="0"/>
              <a:t> an </a:t>
            </a:r>
            <a:r>
              <a:rPr lang="de-DE" b="1" dirty="0" err="1" smtClean="0"/>
              <a:t>existing</a:t>
            </a:r>
            <a:r>
              <a:rPr lang="de-DE" b="1" dirty="0" smtClean="0"/>
              <a:t> </a:t>
            </a:r>
            <a:r>
              <a:rPr lang="de-DE" b="1" dirty="0" err="1" smtClean="0"/>
              <a:t>information</a:t>
            </a:r>
            <a:r>
              <a:rPr lang="de-DE" b="1" dirty="0" smtClean="0"/>
              <a:t> </a:t>
            </a:r>
            <a:r>
              <a:rPr lang="de-DE" b="1" dirty="0" err="1" smtClean="0"/>
              <a:t>problem</a:t>
            </a:r>
            <a:r>
              <a:rPr lang="de-DE" b="1" dirty="0" smtClean="0"/>
              <a:t>.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1147956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of Information Services </a:t>
            </a:r>
            <a:r>
              <a:rPr lang="en-US" sz="3200" dirty="0" smtClean="0"/>
              <a:t>Information services -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?</a:t>
            </a:r>
          </a:p>
          <a:p>
            <a:r>
              <a:rPr lang="de-DE" dirty="0" smtClean="0"/>
              <a:t>?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7304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400" dirty="0" smtClean="0"/>
              <a:t>4 </a:t>
            </a:r>
            <a:r>
              <a:rPr lang="de-DE" sz="2400" dirty="0" err="1" smtClean="0"/>
              <a:t>main</a:t>
            </a:r>
            <a:r>
              <a:rPr lang="de-DE" sz="2400" dirty="0" smtClean="0"/>
              <a:t> </a:t>
            </a:r>
            <a:r>
              <a:rPr lang="de-DE" sz="2400" dirty="0" err="1" smtClean="0"/>
              <a:t>parts</a:t>
            </a:r>
            <a:r>
              <a:rPr lang="de-DE" sz="2400" dirty="0" smtClean="0"/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de-DE" sz="2400" dirty="0" smtClean="0"/>
              <a:t>Evaluation – </a:t>
            </a:r>
            <a:r>
              <a:rPr lang="de-DE" sz="2400" dirty="0" err="1" smtClean="0"/>
              <a:t>general</a:t>
            </a:r>
            <a:r>
              <a:rPr lang="de-DE" sz="2400" dirty="0" smtClean="0"/>
              <a:t> </a:t>
            </a:r>
            <a:r>
              <a:rPr lang="de-DE" sz="2400" dirty="0" err="1" smtClean="0"/>
              <a:t>introduction</a:t>
            </a:r>
            <a:endParaRPr lang="de-DE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de-DE" sz="2400" dirty="0" err="1" smtClean="0"/>
              <a:t>Evalution</a:t>
            </a:r>
            <a:r>
              <a:rPr lang="de-DE" sz="2400" dirty="0" smtClean="0"/>
              <a:t> </a:t>
            </a:r>
            <a:r>
              <a:rPr lang="de-DE" sz="2400" dirty="0" err="1" smtClean="0"/>
              <a:t>of</a:t>
            </a:r>
            <a:r>
              <a:rPr lang="de-DE" sz="2400" dirty="0" smtClean="0"/>
              <a:t> </a:t>
            </a:r>
            <a:r>
              <a:rPr lang="de-DE" sz="2400" dirty="0" err="1" smtClean="0"/>
              <a:t>information</a:t>
            </a:r>
            <a:r>
              <a:rPr lang="de-DE" sz="2400" dirty="0" smtClean="0"/>
              <a:t> </a:t>
            </a:r>
            <a:r>
              <a:rPr lang="de-DE" sz="2400" dirty="0" err="1" smtClean="0"/>
              <a:t>services</a:t>
            </a:r>
            <a:endParaRPr lang="de-DE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de-DE" sz="2400" dirty="0" smtClean="0"/>
              <a:t>Evaluation </a:t>
            </a:r>
            <a:r>
              <a:rPr lang="de-DE" sz="2400" dirty="0" err="1" smtClean="0"/>
              <a:t>of</a:t>
            </a:r>
            <a:r>
              <a:rPr lang="de-DE" sz="2400" dirty="0" smtClean="0"/>
              <a:t> </a:t>
            </a:r>
            <a:r>
              <a:rPr lang="de-DE" sz="2400" dirty="0" err="1" smtClean="0"/>
              <a:t>information</a:t>
            </a:r>
            <a:r>
              <a:rPr lang="de-DE" sz="2400" dirty="0" smtClean="0"/>
              <a:t> </a:t>
            </a:r>
            <a:r>
              <a:rPr lang="de-DE" sz="2400" dirty="0" err="1" smtClean="0"/>
              <a:t>retrieval</a:t>
            </a:r>
            <a:r>
              <a:rPr lang="de-DE" sz="2400" dirty="0" smtClean="0"/>
              <a:t> </a:t>
            </a:r>
            <a:r>
              <a:rPr lang="de-DE" sz="2400" dirty="0" err="1" smtClean="0"/>
              <a:t>systems</a:t>
            </a:r>
            <a:endParaRPr lang="de-DE" sz="2400" dirty="0" smtClean="0"/>
          </a:p>
        </p:txBody>
      </p:sp>
    </p:spTree>
    <p:extLst>
      <p:ext uri="{BB962C8B-B14F-4D97-AF65-F5344CB8AC3E}">
        <p14:creationId xmlns:p14="http://schemas.microsoft.com/office/powerpoint/2010/main" val="30314277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of Information Services </a:t>
            </a:r>
            <a:r>
              <a:rPr lang="en-US" sz="3200" dirty="0" smtClean="0"/>
              <a:t>Information services </a:t>
            </a:r>
            <a:r>
              <a:rPr lang="en-US" dirty="0" smtClean="0"/>
              <a:t>- </a:t>
            </a:r>
            <a:r>
              <a:rPr lang="en-US" sz="3200" dirty="0"/>
              <a:t>e</a:t>
            </a:r>
            <a:r>
              <a:rPr lang="en-US" sz="3200" dirty="0" smtClean="0"/>
              <a:t>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853247"/>
            <a:ext cx="8946541" cy="4874123"/>
          </a:xfrm>
        </p:spPr>
        <p:txBody>
          <a:bodyPr>
            <a:normAutofit fontScale="77500" lnSpcReduction="20000"/>
          </a:bodyPr>
          <a:lstStyle/>
          <a:p>
            <a:r>
              <a:rPr lang="de-DE" dirty="0" smtClean="0"/>
              <a:t>Providing </a:t>
            </a:r>
            <a:r>
              <a:rPr lang="de-DE" dirty="0" err="1" smtClean="0"/>
              <a:t>search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books</a:t>
            </a:r>
            <a:r>
              <a:rPr lang="de-DE" dirty="0" smtClean="0"/>
              <a:t> in an OPAC (</a:t>
            </a:r>
            <a:r>
              <a:rPr lang="de-DE" dirty="0" err="1" smtClean="0"/>
              <a:t>library</a:t>
            </a:r>
            <a:r>
              <a:rPr lang="de-DE" dirty="0" smtClean="0"/>
              <a:t>)</a:t>
            </a:r>
          </a:p>
          <a:p>
            <a:r>
              <a:rPr lang="de-DE" dirty="0" err="1" smtClean="0"/>
              <a:t>Lending</a:t>
            </a:r>
            <a:r>
              <a:rPr lang="de-DE" dirty="0" smtClean="0"/>
              <a:t> </a:t>
            </a:r>
            <a:r>
              <a:rPr lang="de-DE" dirty="0" err="1" smtClean="0"/>
              <a:t>books</a:t>
            </a:r>
            <a:r>
              <a:rPr lang="de-DE" dirty="0" smtClean="0"/>
              <a:t> (</a:t>
            </a:r>
            <a:r>
              <a:rPr lang="de-DE" dirty="0" err="1" smtClean="0"/>
              <a:t>library</a:t>
            </a:r>
            <a:r>
              <a:rPr lang="de-DE" dirty="0" smtClean="0"/>
              <a:t>)</a:t>
            </a:r>
          </a:p>
          <a:p>
            <a:r>
              <a:rPr lang="de-DE" dirty="0" err="1" smtClean="0"/>
              <a:t>Answering</a:t>
            </a:r>
            <a:r>
              <a:rPr lang="de-DE" dirty="0" smtClean="0"/>
              <a:t> </a:t>
            </a:r>
            <a:r>
              <a:rPr lang="de-DE" dirty="0" err="1" smtClean="0"/>
              <a:t>information-related</a:t>
            </a:r>
            <a:r>
              <a:rPr lang="de-DE" dirty="0" smtClean="0"/>
              <a:t> </a:t>
            </a:r>
            <a:r>
              <a:rPr lang="de-DE" dirty="0" err="1" smtClean="0"/>
              <a:t>user</a:t>
            </a:r>
            <a:r>
              <a:rPr lang="de-DE" dirty="0" smtClean="0"/>
              <a:t> </a:t>
            </a:r>
            <a:r>
              <a:rPr lang="de-DE" dirty="0" err="1" smtClean="0"/>
              <a:t>inquiries</a:t>
            </a:r>
            <a:r>
              <a:rPr lang="de-DE" dirty="0" smtClean="0"/>
              <a:t> (</a:t>
            </a:r>
            <a:r>
              <a:rPr lang="de-DE" dirty="0" err="1" smtClean="0"/>
              <a:t>library</a:t>
            </a:r>
            <a:r>
              <a:rPr lang="de-DE" dirty="0" smtClean="0"/>
              <a:t>)</a:t>
            </a:r>
          </a:p>
          <a:p>
            <a:r>
              <a:rPr lang="de-DE" dirty="0" smtClean="0"/>
              <a:t>Providing </a:t>
            </a:r>
            <a:r>
              <a:rPr lang="de-DE" dirty="0" err="1" smtClean="0"/>
              <a:t>access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literature</a:t>
            </a:r>
            <a:r>
              <a:rPr lang="de-DE" dirty="0" smtClean="0"/>
              <a:t> </a:t>
            </a:r>
            <a:r>
              <a:rPr lang="de-DE" dirty="0" err="1" smtClean="0"/>
              <a:t>databases</a:t>
            </a:r>
            <a:r>
              <a:rPr lang="de-DE" dirty="0" smtClean="0"/>
              <a:t> (</a:t>
            </a:r>
            <a:r>
              <a:rPr lang="de-DE" dirty="0" err="1" smtClean="0"/>
              <a:t>library</a:t>
            </a:r>
            <a:r>
              <a:rPr lang="de-DE" dirty="0" smtClean="0"/>
              <a:t>)</a:t>
            </a:r>
          </a:p>
          <a:p>
            <a:r>
              <a:rPr lang="de-DE" dirty="0" smtClean="0"/>
              <a:t>Providing </a:t>
            </a:r>
            <a:r>
              <a:rPr lang="de-DE" dirty="0" err="1" smtClean="0"/>
              <a:t>access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e-journals (</a:t>
            </a:r>
            <a:r>
              <a:rPr lang="de-DE" dirty="0" err="1" smtClean="0"/>
              <a:t>library</a:t>
            </a:r>
            <a:r>
              <a:rPr lang="de-DE" dirty="0" smtClean="0"/>
              <a:t>, e.g. </a:t>
            </a:r>
            <a:r>
              <a:rPr lang="de-DE" dirty="0" err="1" smtClean="0"/>
              <a:t>Ebsco</a:t>
            </a:r>
            <a:r>
              <a:rPr lang="de-DE" dirty="0" smtClean="0"/>
              <a:t>)</a:t>
            </a:r>
          </a:p>
          <a:p>
            <a:r>
              <a:rPr lang="de-DE" dirty="0" smtClean="0"/>
              <a:t>Providing </a:t>
            </a:r>
            <a:r>
              <a:rPr lang="de-DE" dirty="0" err="1" smtClean="0"/>
              <a:t>access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/>
              <a:t> </a:t>
            </a:r>
            <a:r>
              <a:rPr lang="de-DE" dirty="0" err="1" smtClean="0"/>
              <a:t>many</a:t>
            </a:r>
            <a:r>
              <a:rPr lang="de-DE" dirty="0" smtClean="0"/>
              <a:t> </a:t>
            </a:r>
            <a:r>
              <a:rPr lang="de-DE" dirty="0" err="1" smtClean="0"/>
              <a:t>databases</a:t>
            </a:r>
            <a:r>
              <a:rPr lang="de-DE" dirty="0" smtClean="0"/>
              <a:t> (host)</a:t>
            </a:r>
          </a:p>
          <a:p>
            <a:r>
              <a:rPr lang="de-DE" dirty="0" err="1" smtClean="0"/>
              <a:t>Performing</a:t>
            </a:r>
            <a:r>
              <a:rPr lang="de-DE" dirty="0" smtClean="0"/>
              <a:t> </a:t>
            </a:r>
            <a:r>
              <a:rPr lang="de-DE" dirty="0" err="1" smtClean="0"/>
              <a:t>searches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an </a:t>
            </a:r>
            <a:r>
              <a:rPr lang="de-DE" dirty="0" err="1" smtClean="0"/>
              <a:t>analysis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searach</a:t>
            </a:r>
            <a:r>
              <a:rPr lang="de-DE" dirty="0" smtClean="0"/>
              <a:t> </a:t>
            </a:r>
            <a:r>
              <a:rPr lang="de-DE" dirty="0" err="1" smtClean="0"/>
              <a:t>results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others</a:t>
            </a:r>
            <a:r>
              <a:rPr lang="de-DE" dirty="0" smtClean="0"/>
              <a:t> (</a:t>
            </a:r>
            <a:r>
              <a:rPr lang="de-DE" dirty="0" err="1" smtClean="0"/>
              <a:t>information</a:t>
            </a:r>
            <a:r>
              <a:rPr lang="de-DE" dirty="0" smtClean="0"/>
              <a:t> </a:t>
            </a:r>
            <a:r>
              <a:rPr lang="de-DE" dirty="0" err="1" smtClean="0"/>
              <a:t>broker</a:t>
            </a:r>
            <a:r>
              <a:rPr lang="de-DE" dirty="0" smtClean="0"/>
              <a:t>)</a:t>
            </a:r>
          </a:p>
          <a:p>
            <a:r>
              <a:rPr lang="de-DE" dirty="0" smtClean="0"/>
              <a:t>Providing (</a:t>
            </a:r>
            <a:r>
              <a:rPr lang="de-DE" dirty="0" err="1" smtClean="0"/>
              <a:t>direct</a:t>
            </a:r>
            <a:r>
              <a:rPr lang="de-DE" dirty="0" smtClean="0"/>
              <a:t>) </a:t>
            </a:r>
            <a:r>
              <a:rPr lang="de-DE" dirty="0" err="1" smtClean="0"/>
              <a:t>access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books</a:t>
            </a:r>
            <a:r>
              <a:rPr lang="de-DE" dirty="0" smtClean="0"/>
              <a:t> in a </a:t>
            </a:r>
            <a:r>
              <a:rPr lang="de-DE" dirty="0" err="1" smtClean="0"/>
              <a:t>reading</a:t>
            </a:r>
            <a:r>
              <a:rPr lang="de-DE" dirty="0" smtClean="0"/>
              <a:t> </a:t>
            </a:r>
            <a:r>
              <a:rPr lang="de-DE" dirty="0" err="1" smtClean="0"/>
              <a:t>room</a:t>
            </a:r>
            <a:r>
              <a:rPr lang="de-DE" dirty="0" smtClean="0"/>
              <a:t> (</a:t>
            </a:r>
            <a:r>
              <a:rPr lang="de-DE" dirty="0" err="1" smtClean="0"/>
              <a:t>library</a:t>
            </a:r>
            <a:r>
              <a:rPr lang="de-DE" dirty="0" smtClean="0"/>
              <a:t>)</a:t>
            </a:r>
          </a:p>
          <a:p>
            <a:r>
              <a:rPr lang="de-DE" dirty="0" err="1" smtClean="0"/>
              <a:t>Offering</a:t>
            </a:r>
            <a:r>
              <a:rPr lang="de-DE" dirty="0" smtClean="0"/>
              <a:t> </a:t>
            </a:r>
            <a:r>
              <a:rPr lang="de-DE" dirty="0" err="1" smtClean="0"/>
              <a:t>social</a:t>
            </a:r>
            <a:r>
              <a:rPr lang="de-DE" dirty="0" smtClean="0"/>
              <a:t> </a:t>
            </a:r>
            <a:r>
              <a:rPr lang="de-DE" dirty="0" err="1" smtClean="0"/>
              <a:t>media</a:t>
            </a:r>
            <a:r>
              <a:rPr lang="de-DE" dirty="0" smtClean="0"/>
              <a:t> </a:t>
            </a:r>
            <a:r>
              <a:rPr lang="de-DE" dirty="0" err="1" smtClean="0"/>
              <a:t>analyses</a:t>
            </a:r>
            <a:r>
              <a:rPr lang="de-DE" dirty="0" smtClean="0"/>
              <a:t> (</a:t>
            </a:r>
            <a:r>
              <a:rPr lang="de-DE" dirty="0" err="1" smtClean="0"/>
              <a:t>marketing</a:t>
            </a:r>
            <a:r>
              <a:rPr lang="de-DE" dirty="0" smtClean="0"/>
              <a:t> </a:t>
            </a:r>
            <a:r>
              <a:rPr lang="de-DE" dirty="0" err="1" smtClean="0"/>
              <a:t>research</a:t>
            </a:r>
            <a:r>
              <a:rPr lang="de-DE" dirty="0" smtClean="0"/>
              <a:t> </a:t>
            </a:r>
            <a:r>
              <a:rPr lang="de-DE" dirty="0" err="1" smtClean="0"/>
              <a:t>company</a:t>
            </a:r>
            <a:r>
              <a:rPr lang="de-DE" dirty="0" smtClean="0"/>
              <a:t>)</a:t>
            </a:r>
          </a:p>
          <a:p>
            <a:r>
              <a:rPr lang="de-DE" dirty="0" err="1" smtClean="0"/>
              <a:t>Producing</a:t>
            </a:r>
            <a:r>
              <a:rPr lang="de-DE" dirty="0" smtClean="0"/>
              <a:t> a </a:t>
            </a:r>
            <a:r>
              <a:rPr lang="de-DE" dirty="0" err="1" smtClean="0"/>
              <a:t>statistcs</a:t>
            </a:r>
            <a:r>
              <a:rPr lang="de-DE" dirty="0" smtClean="0"/>
              <a:t> </a:t>
            </a:r>
            <a:r>
              <a:rPr lang="de-DE" dirty="0" err="1" smtClean="0"/>
              <a:t>database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offering</a:t>
            </a:r>
            <a:r>
              <a:rPr lang="de-DE" dirty="0" smtClean="0"/>
              <a:t> </a:t>
            </a:r>
            <a:r>
              <a:rPr lang="de-DE" dirty="0" err="1" smtClean="0"/>
              <a:t>access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it</a:t>
            </a:r>
            <a:r>
              <a:rPr lang="de-DE" dirty="0" smtClean="0"/>
              <a:t> (e.g. </a:t>
            </a:r>
            <a:r>
              <a:rPr lang="de-DE" dirty="0" err="1" smtClean="0"/>
              <a:t>Eurostat</a:t>
            </a:r>
            <a:r>
              <a:rPr lang="de-DE" dirty="0" smtClean="0"/>
              <a:t>, </a:t>
            </a:r>
            <a:r>
              <a:rPr lang="de-DE" dirty="0" err="1" smtClean="0"/>
              <a:t>Statistics</a:t>
            </a:r>
            <a:r>
              <a:rPr lang="de-DE" dirty="0" smtClean="0"/>
              <a:t> Austria)</a:t>
            </a:r>
          </a:p>
          <a:p>
            <a:r>
              <a:rPr lang="de-DE" dirty="0" smtClean="0"/>
              <a:t>Providing a </a:t>
            </a:r>
            <a:r>
              <a:rPr lang="de-DE" dirty="0" err="1" smtClean="0"/>
              <a:t>platform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create</a:t>
            </a:r>
            <a:r>
              <a:rPr lang="de-DE" dirty="0" smtClean="0"/>
              <a:t> </a:t>
            </a:r>
            <a:r>
              <a:rPr lang="de-DE" dirty="0"/>
              <a:t>an online </a:t>
            </a:r>
            <a:r>
              <a:rPr lang="de-DE" dirty="0" err="1" smtClean="0"/>
              <a:t>encyclopedia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search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terms</a:t>
            </a:r>
            <a:r>
              <a:rPr lang="de-DE" dirty="0" smtClean="0"/>
              <a:t> in </a:t>
            </a:r>
            <a:r>
              <a:rPr lang="de-DE" dirty="0" err="1" smtClean="0"/>
              <a:t>it</a:t>
            </a:r>
            <a:r>
              <a:rPr lang="de-DE" dirty="0" smtClean="0"/>
              <a:t> (e.g. Wikipedia)</a:t>
            </a:r>
          </a:p>
          <a:p>
            <a:r>
              <a:rPr lang="de-DE" dirty="0" err="1" smtClean="0"/>
              <a:t>Crawling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web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providing</a:t>
            </a:r>
            <a:r>
              <a:rPr lang="de-DE" dirty="0" smtClean="0"/>
              <a:t> </a:t>
            </a:r>
            <a:r>
              <a:rPr lang="de-DE" dirty="0" err="1" smtClean="0"/>
              <a:t>access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it</a:t>
            </a:r>
            <a:r>
              <a:rPr lang="de-DE" dirty="0" smtClean="0"/>
              <a:t> (e.g. Google)</a:t>
            </a:r>
          </a:p>
          <a:p>
            <a:r>
              <a:rPr lang="de-DE" dirty="0" smtClean="0"/>
              <a:t>Providing </a:t>
            </a:r>
            <a:r>
              <a:rPr lang="de-DE" dirty="0" err="1" smtClean="0"/>
              <a:t>big</a:t>
            </a:r>
            <a:r>
              <a:rPr lang="de-DE" dirty="0" smtClean="0"/>
              <a:t> </a:t>
            </a:r>
            <a:r>
              <a:rPr lang="de-DE" dirty="0" err="1" smtClean="0"/>
              <a:t>data</a:t>
            </a:r>
            <a:r>
              <a:rPr lang="de-DE" dirty="0" smtClean="0"/>
              <a:t> </a:t>
            </a:r>
            <a:r>
              <a:rPr lang="de-DE" dirty="0" err="1" smtClean="0"/>
              <a:t>analyses</a:t>
            </a:r>
            <a:r>
              <a:rPr lang="de-DE" dirty="0" smtClean="0"/>
              <a:t> (e.g. </a:t>
            </a:r>
            <a:r>
              <a:rPr lang="de-DE" dirty="0" err="1" smtClean="0"/>
              <a:t>Competitive</a:t>
            </a:r>
            <a:r>
              <a:rPr lang="de-DE" dirty="0" smtClean="0"/>
              <a:t> </a:t>
            </a:r>
            <a:r>
              <a:rPr lang="de-DE" dirty="0" err="1" smtClean="0"/>
              <a:t>Intelligence</a:t>
            </a:r>
            <a:r>
              <a:rPr lang="de-DE" dirty="0" smtClean="0"/>
              <a:t> Department)</a:t>
            </a:r>
            <a:endParaRPr lang="de-DE" dirty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126401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of Information Services 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>Evaluation of info services - dimensions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853248"/>
            <a:ext cx="8946541" cy="475075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de-DE" dirty="0" err="1" smtClean="0"/>
              <a:t>Perceived</a:t>
            </a:r>
            <a:r>
              <a:rPr lang="de-DE" dirty="0" smtClean="0"/>
              <a:t> </a:t>
            </a:r>
            <a:r>
              <a:rPr lang="de-DE" dirty="0" err="1" smtClean="0"/>
              <a:t>service</a:t>
            </a:r>
            <a:r>
              <a:rPr lang="de-DE" dirty="0" smtClean="0"/>
              <a:t> </a:t>
            </a:r>
            <a:r>
              <a:rPr lang="de-DE" dirty="0" err="1" smtClean="0"/>
              <a:t>quality</a:t>
            </a:r>
            <a:endParaRPr lang="de-DE" dirty="0" smtClean="0"/>
          </a:p>
          <a:p>
            <a:pPr marL="457200" indent="-457200">
              <a:buFont typeface="+mj-lt"/>
              <a:buAutoNum type="arabicPeriod"/>
            </a:pPr>
            <a:r>
              <a:rPr lang="de-DE" dirty="0" err="1" smtClean="0"/>
              <a:t>Perceived</a:t>
            </a:r>
            <a:r>
              <a:rPr lang="de-DE" dirty="0" smtClean="0"/>
              <a:t> </a:t>
            </a:r>
            <a:r>
              <a:rPr lang="de-DE" dirty="0" err="1" smtClean="0"/>
              <a:t>information</a:t>
            </a:r>
            <a:r>
              <a:rPr lang="de-DE" dirty="0" smtClean="0"/>
              <a:t> </a:t>
            </a:r>
            <a:r>
              <a:rPr lang="de-DE" dirty="0" err="1" smtClean="0"/>
              <a:t>system</a:t>
            </a:r>
            <a:r>
              <a:rPr lang="de-DE" dirty="0" smtClean="0"/>
              <a:t> </a:t>
            </a:r>
            <a:r>
              <a:rPr lang="de-DE" dirty="0" err="1" smtClean="0"/>
              <a:t>quality</a:t>
            </a:r>
            <a:endParaRPr lang="de-DE" dirty="0" smtClean="0"/>
          </a:p>
          <a:p>
            <a:pPr marL="457200" indent="-457200">
              <a:buFont typeface="+mj-lt"/>
              <a:buAutoNum type="arabicPeriod"/>
            </a:pPr>
            <a:r>
              <a:rPr lang="de-DE" dirty="0" err="1" smtClean="0"/>
              <a:t>Objective</a:t>
            </a:r>
            <a:r>
              <a:rPr lang="de-DE" dirty="0" smtClean="0"/>
              <a:t> </a:t>
            </a:r>
            <a:r>
              <a:rPr lang="de-DE" dirty="0" err="1" smtClean="0"/>
              <a:t>information</a:t>
            </a:r>
            <a:r>
              <a:rPr lang="de-DE" dirty="0" smtClean="0"/>
              <a:t> </a:t>
            </a:r>
            <a:r>
              <a:rPr lang="de-DE" dirty="0" err="1" smtClean="0"/>
              <a:t>service</a:t>
            </a:r>
            <a:r>
              <a:rPr lang="de-DE" dirty="0" smtClean="0"/>
              <a:t> </a:t>
            </a:r>
            <a:r>
              <a:rPr lang="de-DE" dirty="0" err="1" smtClean="0"/>
              <a:t>quality</a:t>
            </a:r>
            <a:endParaRPr lang="de-DE" dirty="0" smtClean="0"/>
          </a:p>
          <a:p>
            <a:pPr marL="457200" indent="-457200">
              <a:buFont typeface="+mj-lt"/>
              <a:buAutoNum type="arabicPeriod"/>
            </a:pPr>
            <a:r>
              <a:rPr lang="de-DE" dirty="0" smtClean="0"/>
              <a:t>Information </a:t>
            </a:r>
            <a:r>
              <a:rPr lang="de-DE" dirty="0" err="1" smtClean="0"/>
              <a:t>user</a:t>
            </a:r>
            <a:endParaRPr lang="de-DE" dirty="0" smtClean="0"/>
          </a:p>
          <a:p>
            <a:pPr marL="457200" indent="-457200">
              <a:buFont typeface="+mj-lt"/>
              <a:buAutoNum type="arabicPeriod"/>
            </a:pPr>
            <a:r>
              <a:rPr lang="de-DE" dirty="0" smtClean="0"/>
              <a:t>Information </a:t>
            </a:r>
            <a:r>
              <a:rPr lang="de-DE" dirty="0" err="1" smtClean="0"/>
              <a:t>environment</a:t>
            </a:r>
            <a:endParaRPr lang="de-DE" dirty="0" smtClean="0"/>
          </a:p>
          <a:p>
            <a:endParaRPr lang="de-DE" dirty="0" smtClean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290320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of Information Services 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Perceived service </a:t>
            </a:r>
            <a:r>
              <a:rPr lang="en-US" sz="3200" dirty="0" smtClean="0"/>
              <a:t>quality</a:t>
            </a:r>
            <a:r>
              <a:rPr lang="en-US" sz="3200" dirty="0"/>
              <a:t/>
            </a:r>
            <a:br>
              <a:rPr lang="en-US" sz="3200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853248"/>
            <a:ext cx="8946541" cy="4750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 err="1" smtClean="0"/>
              <a:t>Several</a:t>
            </a:r>
            <a:r>
              <a:rPr lang="de-DE" dirty="0" smtClean="0"/>
              <a:t> </a:t>
            </a:r>
            <a:r>
              <a:rPr lang="de-DE" dirty="0" err="1" smtClean="0"/>
              <a:t>methods</a:t>
            </a:r>
            <a:r>
              <a:rPr lang="de-DE" dirty="0" smtClean="0"/>
              <a:t>, </a:t>
            </a:r>
            <a:r>
              <a:rPr lang="de-DE" dirty="0" err="1" smtClean="0"/>
              <a:t>among</a:t>
            </a:r>
            <a:r>
              <a:rPr lang="de-DE" dirty="0" smtClean="0"/>
              <a:t> </a:t>
            </a:r>
            <a:r>
              <a:rPr lang="de-DE" b="1" dirty="0" smtClean="0"/>
              <a:t>SERVQUAL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one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best</a:t>
            </a:r>
            <a:r>
              <a:rPr lang="de-DE" dirty="0" smtClean="0"/>
              <a:t> </a:t>
            </a:r>
            <a:r>
              <a:rPr lang="de-DE" dirty="0" err="1" smtClean="0"/>
              <a:t>known</a:t>
            </a:r>
            <a:endParaRPr lang="de-DE" dirty="0" smtClean="0"/>
          </a:p>
          <a:p>
            <a:pPr lvl="1"/>
            <a:r>
              <a:rPr lang="de-DE" dirty="0" err="1" smtClean="0"/>
              <a:t>Standardized</a:t>
            </a:r>
            <a:r>
              <a:rPr lang="de-DE" dirty="0" smtClean="0"/>
              <a:t> </a:t>
            </a:r>
            <a:r>
              <a:rPr lang="de-DE" dirty="0" err="1" smtClean="0"/>
              <a:t>instrument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measuring</a:t>
            </a:r>
            <a:r>
              <a:rPr lang="de-DE" dirty="0" smtClean="0"/>
              <a:t> </a:t>
            </a:r>
            <a:r>
              <a:rPr lang="de-DE" dirty="0" err="1" smtClean="0"/>
              <a:t>service</a:t>
            </a:r>
            <a:r>
              <a:rPr lang="de-DE" dirty="0" smtClean="0"/>
              <a:t> </a:t>
            </a:r>
            <a:r>
              <a:rPr lang="de-DE" dirty="0" err="1" smtClean="0"/>
              <a:t>quality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finally</a:t>
            </a:r>
            <a:r>
              <a:rPr lang="de-DE" dirty="0" smtClean="0"/>
              <a:t> </a:t>
            </a:r>
            <a:r>
              <a:rPr lang="de-DE" dirty="0" err="1" smtClean="0"/>
              <a:t>user</a:t>
            </a:r>
            <a:r>
              <a:rPr lang="de-DE" dirty="0" smtClean="0"/>
              <a:t> </a:t>
            </a:r>
            <a:r>
              <a:rPr lang="de-DE" dirty="0" err="1" smtClean="0"/>
              <a:t>satisfaction</a:t>
            </a:r>
            <a:endParaRPr lang="de-DE" dirty="0" smtClean="0"/>
          </a:p>
          <a:p>
            <a:pPr lvl="1"/>
            <a:r>
              <a:rPr lang="de-DE" dirty="0" err="1" smtClean="0"/>
              <a:t>Uses</a:t>
            </a:r>
            <a:r>
              <a:rPr lang="de-DE" dirty="0" smtClean="0"/>
              <a:t> a </a:t>
            </a:r>
            <a:r>
              <a:rPr lang="de-DE" dirty="0" err="1" smtClean="0"/>
              <a:t>questionnaire</a:t>
            </a:r>
            <a:r>
              <a:rPr lang="de-DE" dirty="0" smtClean="0"/>
              <a:t>, </a:t>
            </a:r>
            <a:r>
              <a:rPr lang="de-DE" dirty="0" err="1" smtClean="0"/>
              <a:t>consisting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</a:p>
          <a:p>
            <a:pPr lvl="2"/>
            <a:r>
              <a:rPr lang="de-DE" dirty="0" smtClean="0"/>
              <a:t>22 </a:t>
            </a:r>
            <a:r>
              <a:rPr lang="de-DE" dirty="0" err="1" smtClean="0"/>
              <a:t>expection</a:t>
            </a:r>
            <a:r>
              <a:rPr lang="de-DE" dirty="0" smtClean="0"/>
              <a:t> </a:t>
            </a:r>
            <a:r>
              <a:rPr lang="de-DE" dirty="0" err="1" smtClean="0"/>
              <a:t>items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endParaRPr lang="de-DE" dirty="0" smtClean="0"/>
          </a:p>
          <a:p>
            <a:pPr lvl="2"/>
            <a:r>
              <a:rPr lang="de-DE" dirty="0" smtClean="0"/>
              <a:t>22 </a:t>
            </a:r>
            <a:r>
              <a:rPr lang="de-DE" dirty="0" err="1" smtClean="0"/>
              <a:t>perception</a:t>
            </a:r>
            <a:r>
              <a:rPr lang="de-DE" dirty="0" smtClean="0"/>
              <a:t> </a:t>
            </a:r>
            <a:r>
              <a:rPr lang="de-DE" dirty="0" err="1" smtClean="0"/>
              <a:t>items</a:t>
            </a:r>
            <a:r>
              <a:rPr lang="de-DE" dirty="0" smtClean="0"/>
              <a:t> (in total 44 </a:t>
            </a:r>
            <a:r>
              <a:rPr lang="de-DE" dirty="0" err="1" smtClean="0"/>
              <a:t>questions</a:t>
            </a:r>
            <a:r>
              <a:rPr lang="de-DE" dirty="0" smtClean="0"/>
              <a:t>)</a:t>
            </a:r>
          </a:p>
          <a:p>
            <a:pPr lvl="1"/>
            <a:r>
              <a:rPr lang="de-DE" dirty="0" err="1" smtClean="0"/>
              <a:t>Which</a:t>
            </a:r>
            <a:r>
              <a:rPr lang="de-DE" dirty="0" smtClean="0"/>
              <a:t> </a:t>
            </a:r>
            <a:r>
              <a:rPr lang="de-DE" dirty="0" err="1" smtClean="0"/>
              <a:t>make</a:t>
            </a:r>
            <a:r>
              <a:rPr lang="de-DE" dirty="0" smtClean="0"/>
              <a:t> </a:t>
            </a:r>
            <a:r>
              <a:rPr lang="de-DE" dirty="0" err="1" smtClean="0"/>
              <a:t>up</a:t>
            </a:r>
            <a:r>
              <a:rPr lang="de-DE" dirty="0" smtClean="0"/>
              <a:t> 5 </a:t>
            </a:r>
            <a:r>
              <a:rPr lang="de-DE" dirty="0" err="1" smtClean="0"/>
              <a:t>dimentions</a:t>
            </a:r>
            <a:r>
              <a:rPr lang="de-DE" dirty="0" smtClean="0"/>
              <a:t>:</a:t>
            </a:r>
          </a:p>
          <a:p>
            <a:pPr lvl="2"/>
            <a:r>
              <a:rPr lang="de-DE" dirty="0" err="1" smtClean="0"/>
              <a:t>Reliability</a:t>
            </a:r>
            <a:r>
              <a:rPr lang="de-DE" dirty="0" smtClean="0"/>
              <a:t>: </a:t>
            </a:r>
            <a:r>
              <a:rPr lang="de-DE" dirty="0" err="1" smtClean="0"/>
              <a:t>abilitiy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perform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service</a:t>
            </a:r>
            <a:r>
              <a:rPr lang="de-DE" dirty="0" smtClean="0"/>
              <a:t> </a:t>
            </a:r>
            <a:r>
              <a:rPr lang="de-DE" dirty="0" err="1" smtClean="0"/>
              <a:t>correctly</a:t>
            </a:r>
            <a:endParaRPr lang="de-DE" dirty="0" smtClean="0"/>
          </a:p>
          <a:p>
            <a:pPr lvl="2"/>
            <a:r>
              <a:rPr lang="de-DE" dirty="0" smtClean="0"/>
              <a:t>Assurance: </a:t>
            </a:r>
            <a:r>
              <a:rPr lang="de-DE" dirty="0" err="1" smtClean="0"/>
              <a:t>politeness</a:t>
            </a:r>
            <a:r>
              <a:rPr lang="de-DE" dirty="0" smtClean="0"/>
              <a:t>, </a:t>
            </a:r>
            <a:r>
              <a:rPr lang="de-DE" dirty="0" err="1" smtClean="0"/>
              <a:t>if</a:t>
            </a:r>
            <a:r>
              <a:rPr lang="de-DE" dirty="0" smtClean="0"/>
              <a:t> </a:t>
            </a:r>
            <a:r>
              <a:rPr lang="de-DE" dirty="0" err="1" smtClean="0"/>
              <a:t>employees</a:t>
            </a:r>
            <a:r>
              <a:rPr lang="de-DE" dirty="0" smtClean="0"/>
              <a:t> </a:t>
            </a:r>
            <a:r>
              <a:rPr lang="de-DE" dirty="0" err="1" smtClean="0"/>
              <a:t>convey</a:t>
            </a:r>
            <a:r>
              <a:rPr lang="de-DE" dirty="0" smtClean="0"/>
              <a:t> </a:t>
            </a:r>
            <a:r>
              <a:rPr lang="de-DE" dirty="0" err="1" smtClean="0"/>
              <a:t>trust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competence</a:t>
            </a:r>
            <a:endParaRPr lang="de-DE" dirty="0" smtClean="0"/>
          </a:p>
          <a:p>
            <a:pPr lvl="2"/>
            <a:r>
              <a:rPr lang="de-DE" dirty="0" err="1" smtClean="0"/>
              <a:t>Tangibles</a:t>
            </a:r>
            <a:r>
              <a:rPr lang="de-DE" dirty="0" smtClean="0"/>
              <a:t>: </a:t>
            </a:r>
            <a:r>
              <a:rPr lang="de-DE" dirty="0" err="1" smtClean="0"/>
              <a:t>appearance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staff</a:t>
            </a:r>
            <a:r>
              <a:rPr lang="de-DE" dirty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facilities</a:t>
            </a:r>
            <a:endParaRPr lang="de-DE" dirty="0" smtClean="0"/>
          </a:p>
          <a:p>
            <a:pPr lvl="2"/>
            <a:r>
              <a:rPr lang="de-DE" dirty="0" err="1" smtClean="0"/>
              <a:t>Empathy</a:t>
            </a:r>
            <a:r>
              <a:rPr lang="de-DE" dirty="0" smtClean="0"/>
              <a:t>: </a:t>
            </a:r>
            <a:r>
              <a:rPr lang="de-DE" dirty="0" err="1" smtClean="0"/>
              <a:t>empathy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individualyzed</a:t>
            </a:r>
            <a:r>
              <a:rPr lang="de-DE" dirty="0" smtClean="0"/>
              <a:t> care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staff</a:t>
            </a:r>
            <a:endParaRPr lang="de-DE" dirty="0" smtClean="0"/>
          </a:p>
          <a:p>
            <a:pPr lvl="2"/>
            <a:r>
              <a:rPr lang="de-DE" dirty="0" err="1" smtClean="0"/>
              <a:t>Responsiveness</a:t>
            </a:r>
            <a:r>
              <a:rPr lang="de-DE" dirty="0" smtClean="0"/>
              <a:t>: </a:t>
            </a:r>
            <a:r>
              <a:rPr lang="de-DE" dirty="0" err="1" smtClean="0"/>
              <a:t>willingness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help</a:t>
            </a:r>
            <a:r>
              <a:rPr lang="de-DE" dirty="0" smtClean="0"/>
              <a:t> </a:t>
            </a:r>
            <a:r>
              <a:rPr lang="de-DE" dirty="0" err="1" smtClean="0"/>
              <a:t>users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offer</a:t>
            </a:r>
            <a:r>
              <a:rPr lang="de-DE" dirty="0" smtClean="0"/>
              <a:t> quick </a:t>
            </a:r>
            <a:r>
              <a:rPr lang="de-DE" dirty="0" err="1" smtClean="0"/>
              <a:t>assistance</a:t>
            </a:r>
            <a:endParaRPr lang="de-DE" dirty="0" smtClean="0"/>
          </a:p>
          <a:p>
            <a:pPr lvl="1"/>
            <a:endParaRPr lang="de-DE" dirty="0" smtClean="0"/>
          </a:p>
          <a:p>
            <a:endParaRPr lang="de-DE" dirty="0" smtClean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204820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of Information Services 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Perceived service quality</a:t>
            </a:r>
            <a:br>
              <a:rPr lang="en-US" sz="3200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853248"/>
            <a:ext cx="8946541" cy="4750752"/>
          </a:xfrm>
        </p:spPr>
        <p:txBody>
          <a:bodyPr>
            <a:normAutofit/>
          </a:bodyPr>
          <a:lstStyle/>
          <a:p>
            <a:r>
              <a:rPr lang="de-DE" b="1" dirty="0" smtClean="0"/>
              <a:t>SERVQUAL:</a:t>
            </a:r>
            <a:endParaRPr lang="de-DE" dirty="0" smtClean="0"/>
          </a:p>
          <a:p>
            <a:pPr lvl="1"/>
            <a:r>
              <a:rPr lang="de-DE" dirty="0" err="1" smtClean="0"/>
              <a:t>Each</a:t>
            </a:r>
            <a:r>
              <a:rPr lang="de-DE" dirty="0" smtClean="0"/>
              <a:t> item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measured</a:t>
            </a:r>
            <a:r>
              <a:rPr lang="de-DE" dirty="0" smtClean="0"/>
              <a:t> on a 7 </a:t>
            </a:r>
            <a:r>
              <a:rPr lang="de-DE" dirty="0" err="1" smtClean="0"/>
              <a:t>point</a:t>
            </a:r>
            <a:r>
              <a:rPr lang="de-DE" dirty="0" smtClean="0"/>
              <a:t> </a:t>
            </a:r>
            <a:r>
              <a:rPr lang="de-DE" dirty="0" err="1" smtClean="0"/>
              <a:t>Lickert</a:t>
            </a:r>
            <a:r>
              <a:rPr lang="de-DE" dirty="0" smtClean="0"/>
              <a:t> </a:t>
            </a:r>
            <a:r>
              <a:rPr lang="de-DE" dirty="0" err="1" smtClean="0"/>
              <a:t>scale</a:t>
            </a:r>
            <a:r>
              <a:rPr lang="de-DE" dirty="0" smtClean="0"/>
              <a:t> (</a:t>
            </a:r>
            <a:r>
              <a:rPr lang="de-DE" dirty="0" err="1" smtClean="0"/>
              <a:t>from</a:t>
            </a:r>
            <a:r>
              <a:rPr lang="de-DE" dirty="0" smtClean="0"/>
              <a:t> „</a:t>
            </a:r>
            <a:r>
              <a:rPr lang="de-DE" dirty="0" err="1" smtClean="0"/>
              <a:t>strongly</a:t>
            </a:r>
            <a:r>
              <a:rPr lang="de-DE" dirty="0" smtClean="0"/>
              <a:t> </a:t>
            </a:r>
            <a:r>
              <a:rPr lang="de-DE" dirty="0" err="1" smtClean="0"/>
              <a:t>disagree</a:t>
            </a:r>
            <a:r>
              <a:rPr lang="de-DE" dirty="0" smtClean="0"/>
              <a:t>“ (1) </a:t>
            </a:r>
            <a:r>
              <a:rPr lang="de-DE" dirty="0" err="1" smtClean="0"/>
              <a:t>to</a:t>
            </a:r>
            <a:r>
              <a:rPr lang="de-DE" dirty="0" smtClean="0"/>
              <a:t> „</a:t>
            </a:r>
            <a:r>
              <a:rPr lang="de-DE" dirty="0" err="1" smtClean="0"/>
              <a:t>strongly</a:t>
            </a:r>
            <a:r>
              <a:rPr lang="de-DE" dirty="0" smtClean="0"/>
              <a:t> </a:t>
            </a:r>
            <a:r>
              <a:rPr lang="de-DE" dirty="0" err="1" smtClean="0"/>
              <a:t>agree</a:t>
            </a:r>
            <a:r>
              <a:rPr lang="de-DE" dirty="0" smtClean="0"/>
              <a:t>“ (7) </a:t>
            </a:r>
            <a:r>
              <a:rPr lang="de-DE" dirty="0" err="1" smtClean="0"/>
              <a:t>both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regards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user</a:t>
            </a:r>
            <a:r>
              <a:rPr lang="de-DE" dirty="0" smtClean="0"/>
              <a:t> </a:t>
            </a:r>
            <a:r>
              <a:rPr lang="de-DE" dirty="0" err="1" smtClean="0"/>
              <a:t>expectation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user</a:t>
            </a:r>
            <a:r>
              <a:rPr lang="de-DE" dirty="0" smtClean="0"/>
              <a:t> </a:t>
            </a:r>
            <a:r>
              <a:rPr lang="de-DE" dirty="0" err="1" smtClean="0"/>
              <a:t>perception</a:t>
            </a:r>
            <a:endParaRPr lang="de-DE" dirty="0" smtClean="0"/>
          </a:p>
          <a:p>
            <a:pPr lvl="1"/>
            <a:r>
              <a:rPr lang="de-DE" dirty="0" smtClean="0"/>
              <a:t>Service </a:t>
            </a:r>
            <a:r>
              <a:rPr lang="de-DE" dirty="0" err="1" smtClean="0"/>
              <a:t>quality</a:t>
            </a:r>
            <a:r>
              <a:rPr lang="de-DE" dirty="0" smtClean="0"/>
              <a:t> = </a:t>
            </a:r>
            <a:r>
              <a:rPr lang="de-DE" dirty="0" err="1" smtClean="0"/>
              <a:t>user‘s</a:t>
            </a:r>
            <a:r>
              <a:rPr lang="de-DE" dirty="0" smtClean="0"/>
              <a:t> </a:t>
            </a:r>
            <a:r>
              <a:rPr lang="de-DE" dirty="0" err="1" smtClean="0"/>
              <a:t>perception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a </a:t>
            </a:r>
            <a:r>
              <a:rPr lang="de-DE" dirty="0" err="1" smtClean="0"/>
              <a:t>given</a:t>
            </a:r>
            <a:r>
              <a:rPr lang="de-DE" dirty="0" smtClean="0"/>
              <a:t> </a:t>
            </a:r>
            <a:r>
              <a:rPr lang="de-DE" dirty="0" err="1" smtClean="0"/>
              <a:t>service</a:t>
            </a:r>
            <a:r>
              <a:rPr lang="de-DE" dirty="0" smtClean="0"/>
              <a:t> – </a:t>
            </a:r>
            <a:r>
              <a:rPr lang="de-DE" dirty="0" err="1" smtClean="0"/>
              <a:t>user‘s</a:t>
            </a:r>
            <a:r>
              <a:rPr lang="de-DE" dirty="0" smtClean="0"/>
              <a:t> </a:t>
            </a:r>
            <a:r>
              <a:rPr lang="de-DE" dirty="0" err="1" smtClean="0"/>
              <a:t>expectation</a:t>
            </a:r>
            <a:r>
              <a:rPr lang="de-DE" dirty="0" smtClean="0"/>
              <a:t> </a:t>
            </a:r>
            <a:r>
              <a:rPr lang="de-DE" dirty="0" err="1" smtClean="0"/>
              <a:t>towards</a:t>
            </a:r>
            <a:r>
              <a:rPr lang="de-DE" dirty="0" smtClean="0"/>
              <a:t> a </a:t>
            </a:r>
            <a:r>
              <a:rPr lang="de-DE" dirty="0" err="1" smtClean="0"/>
              <a:t>given</a:t>
            </a:r>
            <a:r>
              <a:rPr lang="de-DE" dirty="0" smtClean="0"/>
              <a:t> </a:t>
            </a:r>
            <a:r>
              <a:rPr lang="de-DE" dirty="0" err="1" smtClean="0"/>
              <a:t>service</a:t>
            </a:r>
            <a:endParaRPr lang="de-DE" dirty="0" smtClean="0"/>
          </a:p>
          <a:p>
            <a:pPr lvl="2"/>
            <a:r>
              <a:rPr lang="de-DE" dirty="0" err="1" smtClean="0"/>
              <a:t>Perceptions</a:t>
            </a:r>
            <a:r>
              <a:rPr lang="de-DE" dirty="0" smtClean="0"/>
              <a:t> &gt; </a:t>
            </a:r>
            <a:r>
              <a:rPr lang="de-DE" dirty="0" err="1" smtClean="0"/>
              <a:t>expectations</a:t>
            </a:r>
            <a:r>
              <a:rPr lang="de-DE" dirty="0" smtClean="0"/>
              <a:t> </a:t>
            </a:r>
            <a:r>
              <a:rPr lang="de-DE" dirty="0" smtClean="0">
                <a:sym typeface="Wingdings" panose="05000000000000000000" pitchFamily="2" charset="2"/>
              </a:rPr>
              <a:t> high </a:t>
            </a:r>
            <a:r>
              <a:rPr lang="de-DE" dirty="0" err="1" smtClean="0">
                <a:sym typeface="Wingdings" panose="05000000000000000000" pitchFamily="2" charset="2"/>
              </a:rPr>
              <a:t>service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quality</a:t>
            </a:r>
            <a:endParaRPr lang="de-DE" dirty="0" smtClean="0">
              <a:sym typeface="Wingdings" panose="05000000000000000000" pitchFamily="2" charset="2"/>
            </a:endParaRPr>
          </a:p>
          <a:p>
            <a:pPr lvl="2"/>
            <a:r>
              <a:rPr lang="de-DE" dirty="0" err="1" smtClean="0">
                <a:sym typeface="Wingdings" panose="05000000000000000000" pitchFamily="2" charset="2"/>
              </a:rPr>
              <a:t>Expectations</a:t>
            </a:r>
            <a:r>
              <a:rPr lang="de-DE" dirty="0" smtClean="0">
                <a:sym typeface="Wingdings" panose="05000000000000000000" pitchFamily="2" charset="2"/>
              </a:rPr>
              <a:t> &gt; </a:t>
            </a:r>
            <a:r>
              <a:rPr lang="de-DE" dirty="0" err="1" smtClean="0">
                <a:sym typeface="Wingdings" panose="05000000000000000000" pitchFamily="2" charset="2"/>
              </a:rPr>
              <a:t>perceptions</a:t>
            </a:r>
            <a:r>
              <a:rPr lang="de-DE" dirty="0" smtClean="0">
                <a:sym typeface="Wingdings" panose="05000000000000000000" pitchFamily="2" charset="2"/>
              </a:rPr>
              <a:t>  </a:t>
            </a:r>
            <a:r>
              <a:rPr lang="de-DE" dirty="0" err="1" smtClean="0">
                <a:sym typeface="Wingdings" panose="05000000000000000000" pitchFamily="2" charset="2"/>
              </a:rPr>
              <a:t>low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service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quality</a:t>
            </a:r>
            <a:endParaRPr lang="de-DE" dirty="0" smtClean="0"/>
          </a:p>
          <a:p>
            <a:pPr lvl="1"/>
            <a:endParaRPr lang="de-DE" dirty="0" smtClean="0"/>
          </a:p>
          <a:p>
            <a:endParaRPr lang="de-DE" dirty="0" smtClean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756942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of Information Services 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Perceived </a:t>
            </a:r>
            <a:r>
              <a:rPr lang="en-US" sz="3200" dirty="0" smtClean="0"/>
              <a:t>system quality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853248"/>
            <a:ext cx="8946541" cy="4750752"/>
          </a:xfrm>
        </p:spPr>
        <p:txBody>
          <a:bodyPr>
            <a:normAutofit/>
          </a:bodyPr>
          <a:lstStyle/>
          <a:p>
            <a:r>
              <a:rPr lang="de-DE" dirty="0" smtClean="0"/>
              <a:t>Technical </a:t>
            </a:r>
            <a:r>
              <a:rPr lang="de-DE" dirty="0" err="1" smtClean="0"/>
              <a:t>aspects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evaluated</a:t>
            </a:r>
            <a:r>
              <a:rPr lang="de-DE" dirty="0" smtClean="0"/>
              <a:t>, e.g. </a:t>
            </a:r>
            <a:r>
              <a:rPr lang="de-DE" dirty="0" err="1" smtClean="0"/>
              <a:t>social</a:t>
            </a:r>
            <a:r>
              <a:rPr lang="de-DE" dirty="0" smtClean="0"/>
              <a:t> </a:t>
            </a:r>
            <a:r>
              <a:rPr lang="de-DE" dirty="0" err="1" smtClean="0"/>
              <a:t>media</a:t>
            </a:r>
            <a:r>
              <a:rPr lang="de-DE" dirty="0" smtClean="0"/>
              <a:t> </a:t>
            </a:r>
            <a:r>
              <a:rPr lang="de-DE" dirty="0" err="1" smtClean="0"/>
              <a:t>analysis</a:t>
            </a:r>
            <a:r>
              <a:rPr lang="de-DE" dirty="0" smtClean="0"/>
              <a:t> </a:t>
            </a:r>
            <a:r>
              <a:rPr lang="de-DE" dirty="0" err="1" smtClean="0"/>
              <a:t>tool</a:t>
            </a:r>
            <a:endParaRPr lang="de-DE" dirty="0" smtClean="0"/>
          </a:p>
          <a:p>
            <a:r>
              <a:rPr lang="de-DE" dirty="0" smtClean="0"/>
              <a:t>Also </a:t>
            </a:r>
            <a:r>
              <a:rPr lang="de-DE" dirty="0" err="1" smtClean="0"/>
              <a:t>here</a:t>
            </a:r>
            <a:r>
              <a:rPr lang="de-DE" dirty="0" smtClean="0"/>
              <a:t> </a:t>
            </a:r>
            <a:r>
              <a:rPr lang="de-DE" dirty="0" err="1" smtClean="0"/>
              <a:t>several</a:t>
            </a:r>
            <a:r>
              <a:rPr lang="de-DE" dirty="0" smtClean="0"/>
              <a:t> </a:t>
            </a:r>
            <a:r>
              <a:rPr lang="de-DE" dirty="0" err="1" smtClean="0"/>
              <a:t>models</a:t>
            </a:r>
            <a:r>
              <a:rPr lang="de-DE" dirty="0" smtClean="0"/>
              <a:t>, </a:t>
            </a:r>
            <a:r>
              <a:rPr lang="de-DE" dirty="0" err="1" smtClean="0"/>
              <a:t>among</a:t>
            </a:r>
            <a:r>
              <a:rPr lang="de-DE" dirty="0" smtClean="0"/>
              <a:t> </a:t>
            </a:r>
            <a:r>
              <a:rPr lang="de-DE" b="1" dirty="0" smtClean="0"/>
              <a:t>Technology </a:t>
            </a:r>
            <a:r>
              <a:rPr lang="de-DE" b="1" dirty="0" err="1" smtClean="0"/>
              <a:t>Acceptance</a:t>
            </a:r>
            <a:r>
              <a:rPr lang="de-DE" b="1" dirty="0" smtClean="0"/>
              <a:t> Model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one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best</a:t>
            </a:r>
            <a:r>
              <a:rPr lang="de-DE" dirty="0" smtClean="0"/>
              <a:t> </a:t>
            </a:r>
            <a:r>
              <a:rPr lang="de-DE" dirty="0" err="1" smtClean="0"/>
              <a:t>known</a:t>
            </a:r>
            <a:endParaRPr lang="de-DE" dirty="0" smtClean="0"/>
          </a:p>
          <a:p>
            <a:pPr lvl="1"/>
            <a:r>
              <a:rPr lang="de-DE" dirty="0" smtClean="0"/>
              <a:t>System </a:t>
            </a:r>
            <a:r>
              <a:rPr lang="de-DE" dirty="0" err="1" smtClean="0"/>
              <a:t>quality</a:t>
            </a:r>
            <a:r>
              <a:rPr lang="de-DE" dirty="0" smtClean="0"/>
              <a:t> - 2 </a:t>
            </a:r>
            <a:r>
              <a:rPr lang="de-DE" dirty="0" err="1" smtClean="0"/>
              <a:t>dimensions</a:t>
            </a:r>
            <a:endParaRPr lang="de-DE" dirty="0" smtClean="0"/>
          </a:p>
          <a:p>
            <a:pPr marL="1257300" lvl="2" indent="-342900">
              <a:buFont typeface="+mj-lt"/>
              <a:buAutoNum type="arabicPeriod"/>
            </a:pPr>
            <a:r>
              <a:rPr lang="de-DE" dirty="0" err="1" smtClean="0"/>
              <a:t>Perceived</a:t>
            </a:r>
            <a:r>
              <a:rPr lang="de-DE" dirty="0" smtClean="0"/>
              <a:t> </a:t>
            </a:r>
            <a:r>
              <a:rPr lang="de-DE" dirty="0" err="1" smtClean="0"/>
              <a:t>ease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use</a:t>
            </a:r>
            <a:endParaRPr lang="de-DE" dirty="0" smtClean="0"/>
          </a:p>
          <a:p>
            <a:pPr marL="1257300" lvl="2" indent="-342900">
              <a:buFont typeface="+mj-lt"/>
              <a:buAutoNum type="arabicPeriod"/>
            </a:pPr>
            <a:r>
              <a:rPr lang="de-DE" dirty="0" err="1" smtClean="0"/>
              <a:t>Perceived</a:t>
            </a:r>
            <a:r>
              <a:rPr lang="de-DE" dirty="0" smtClean="0"/>
              <a:t> </a:t>
            </a:r>
            <a:r>
              <a:rPr lang="de-DE" dirty="0" err="1" smtClean="0"/>
              <a:t>usefulness</a:t>
            </a:r>
            <a:endParaRPr lang="de-DE" dirty="0" smtClean="0"/>
          </a:p>
          <a:p>
            <a:pPr lvl="1"/>
            <a:r>
              <a:rPr lang="de-DE" dirty="0" err="1"/>
              <a:t>Q</a:t>
            </a:r>
            <a:r>
              <a:rPr lang="de-DE" dirty="0" err="1" smtClean="0"/>
              <a:t>uestionnaires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used</a:t>
            </a:r>
            <a:r>
              <a:rPr lang="de-DE" dirty="0" smtClean="0"/>
              <a:t>, </a:t>
            </a:r>
            <a:r>
              <a:rPr lang="de-DE" dirty="0" err="1" smtClean="0"/>
              <a:t>items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measured</a:t>
            </a:r>
            <a:r>
              <a:rPr lang="de-DE" dirty="0" smtClean="0"/>
              <a:t> on a 7 </a:t>
            </a:r>
            <a:r>
              <a:rPr lang="de-DE" dirty="0" err="1" smtClean="0"/>
              <a:t>point</a:t>
            </a:r>
            <a:r>
              <a:rPr lang="de-DE" dirty="0" smtClean="0"/>
              <a:t> </a:t>
            </a:r>
            <a:r>
              <a:rPr lang="de-DE" dirty="0" err="1" smtClean="0"/>
              <a:t>scale</a:t>
            </a:r>
            <a:r>
              <a:rPr lang="de-DE" dirty="0" smtClean="0"/>
              <a:t> </a:t>
            </a:r>
            <a:r>
              <a:rPr lang="de-DE" dirty="0" err="1" smtClean="0"/>
              <a:t>as</a:t>
            </a:r>
            <a:r>
              <a:rPr lang="de-DE" dirty="0"/>
              <a:t> </a:t>
            </a:r>
            <a:r>
              <a:rPr lang="de-DE" dirty="0" err="1" smtClean="0"/>
              <a:t>well</a:t>
            </a:r>
            <a:r>
              <a:rPr lang="de-DE" dirty="0" smtClean="0"/>
              <a:t> (</a:t>
            </a:r>
            <a:r>
              <a:rPr lang="de-DE" dirty="0" err="1" smtClean="0"/>
              <a:t>from</a:t>
            </a:r>
            <a:r>
              <a:rPr lang="de-DE" dirty="0" smtClean="0"/>
              <a:t> „</a:t>
            </a:r>
            <a:r>
              <a:rPr lang="de-DE" dirty="0" err="1" smtClean="0"/>
              <a:t>extremely</a:t>
            </a:r>
            <a:r>
              <a:rPr lang="de-DE" dirty="0" smtClean="0"/>
              <a:t> </a:t>
            </a:r>
            <a:r>
              <a:rPr lang="de-DE" dirty="0" err="1" smtClean="0"/>
              <a:t>likely</a:t>
            </a:r>
            <a:r>
              <a:rPr lang="de-DE" dirty="0" smtClean="0"/>
              <a:t>“ </a:t>
            </a:r>
            <a:r>
              <a:rPr lang="de-DE" dirty="0" err="1" smtClean="0"/>
              <a:t>to</a:t>
            </a:r>
            <a:r>
              <a:rPr lang="de-DE" dirty="0" smtClean="0"/>
              <a:t> „</a:t>
            </a:r>
            <a:r>
              <a:rPr lang="de-DE" dirty="0" err="1" smtClean="0"/>
              <a:t>extremely</a:t>
            </a:r>
            <a:r>
              <a:rPr lang="de-DE" dirty="0" smtClean="0"/>
              <a:t> </a:t>
            </a:r>
            <a:r>
              <a:rPr lang="de-DE" dirty="0" err="1" smtClean="0"/>
              <a:t>unlikely</a:t>
            </a:r>
            <a:r>
              <a:rPr lang="de-DE" dirty="0" smtClean="0"/>
              <a:t>“)</a:t>
            </a:r>
          </a:p>
          <a:p>
            <a:pPr marL="1257300" lvl="2" indent="-342900">
              <a:buFont typeface="+mj-lt"/>
              <a:buAutoNum type="arabicPeriod"/>
            </a:pPr>
            <a:r>
              <a:rPr lang="de-DE" dirty="0" smtClean="0"/>
              <a:t>E.g., „</a:t>
            </a:r>
            <a:r>
              <a:rPr lang="de-DE" dirty="0" err="1" smtClean="0"/>
              <a:t>My</a:t>
            </a:r>
            <a:r>
              <a:rPr lang="de-DE" dirty="0" smtClean="0"/>
              <a:t> </a:t>
            </a:r>
            <a:r>
              <a:rPr lang="de-DE" dirty="0" err="1" smtClean="0"/>
              <a:t>interaction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system</a:t>
            </a:r>
            <a:r>
              <a:rPr lang="de-DE" dirty="0" smtClean="0"/>
              <a:t> Y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clear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understandable</a:t>
            </a:r>
            <a:r>
              <a:rPr lang="de-DE" dirty="0" smtClean="0"/>
              <a:t>“</a:t>
            </a:r>
          </a:p>
          <a:p>
            <a:pPr marL="1257300" lvl="2" indent="-342900">
              <a:buFont typeface="+mj-lt"/>
              <a:buAutoNum type="arabicPeriod"/>
            </a:pPr>
            <a:r>
              <a:rPr lang="de-DE" dirty="0" smtClean="0"/>
              <a:t>E.g., „</a:t>
            </a:r>
            <a:r>
              <a:rPr lang="de-DE" dirty="0" err="1" smtClean="0"/>
              <a:t>Using</a:t>
            </a:r>
            <a:r>
              <a:rPr lang="de-DE" dirty="0" smtClean="0"/>
              <a:t> </a:t>
            </a:r>
            <a:r>
              <a:rPr lang="de-DE" dirty="0" err="1" smtClean="0"/>
              <a:t>system</a:t>
            </a:r>
            <a:r>
              <a:rPr lang="de-DE" dirty="0" smtClean="0"/>
              <a:t> Y </a:t>
            </a:r>
            <a:r>
              <a:rPr lang="de-DE" dirty="0" err="1" smtClean="0"/>
              <a:t>would</a:t>
            </a:r>
            <a:r>
              <a:rPr lang="de-DE" dirty="0" smtClean="0"/>
              <a:t> </a:t>
            </a:r>
            <a:r>
              <a:rPr lang="de-DE" dirty="0" err="1" smtClean="0"/>
              <a:t>enable</a:t>
            </a:r>
            <a:r>
              <a:rPr lang="de-DE" dirty="0" smtClean="0"/>
              <a:t> </a:t>
            </a:r>
            <a:r>
              <a:rPr lang="de-DE" dirty="0" err="1" smtClean="0"/>
              <a:t>me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accomplish</a:t>
            </a:r>
            <a:r>
              <a:rPr lang="de-DE" dirty="0" smtClean="0"/>
              <a:t> </a:t>
            </a:r>
            <a:r>
              <a:rPr lang="de-DE" dirty="0" err="1" smtClean="0"/>
              <a:t>tasks</a:t>
            </a:r>
            <a:r>
              <a:rPr lang="de-DE" dirty="0" smtClean="0"/>
              <a:t> </a:t>
            </a:r>
            <a:r>
              <a:rPr lang="de-DE" dirty="0" err="1" smtClean="0"/>
              <a:t>more</a:t>
            </a:r>
            <a:r>
              <a:rPr lang="de-DE" dirty="0" smtClean="0"/>
              <a:t> </a:t>
            </a:r>
            <a:r>
              <a:rPr lang="de-DE" dirty="0" err="1" smtClean="0"/>
              <a:t>quickly</a:t>
            </a:r>
            <a:r>
              <a:rPr lang="de-DE" dirty="0" smtClean="0"/>
              <a:t>“</a:t>
            </a:r>
          </a:p>
          <a:p>
            <a:endParaRPr lang="de-DE" dirty="0" smtClean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997756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of Information Services 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>Objective information service quality</a:t>
            </a:r>
            <a:r>
              <a:rPr lang="en-US" sz="3200" dirty="0"/>
              <a:t/>
            </a:r>
            <a:br>
              <a:rPr lang="en-US" sz="3200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853248"/>
            <a:ext cx="8946541" cy="4750752"/>
          </a:xfrm>
        </p:spPr>
        <p:txBody>
          <a:bodyPr>
            <a:normAutofit/>
          </a:bodyPr>
          <a:lstStyle/>
          <a:p>
            <a:r>
              <a:rPr lang="de-DE" dirty="0" smtClean="0"/>
              <a:t>Evaluation </a:t>
            </a:r>
            <a:r>
              <a:rPr lang="de-DE" dirty="0" err="1" smtClean="0"/>
              <a:t>results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not </a:t>
            </a:r>
            <a:r>
              <a:rPr lang="de-DE" dirty="0" err="1" smtClean="0"/>
              <a:t>based</a:t>
            </a:r>
            <a:r>
              <a:rPr lang="de-DE" dirty="0" smtClean="0"/>
              <a:t> on </a:t>
            </a:r>
            <a:r>
              <a:rPr lang="de-DE" dirty="0" err="1" smtClean="0"/>
              <a:t>users</a:t>
            </a:r>
            <a:r>
              <a:rPr lang="de-DE" dirty="0" smtClean="0"/>
              <a:t>‘ </a:t>
            </a:r>
            <a:r>
              <a:rPr lang="de-DE" dirty="0" err="1" smtClean="0"/>
              <a:t>perceptions</a:t>
            </a:r>
            <a:r>
              <a:rPr lang="de-DE" dirty="0" smtClean="0"/>
              <a:t> but on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basis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more</a:t>
            </a:r>
            <a:r>
              <a:rPr lang="de-DE" dirty="0" smtClean="0"/>
              <a:t> </a:t>
            </a:r>
            <a:r>
              <a:rPr lang="de-DE" dirty="0" err="1" smtClean="0"/>
              <a:t>objective</a:t>
            </a:r>
            <a:r>
              <a:rPr lang="de-DE" dirty="0" smtClean="0"/>
              <a:t> </a:t>
            </a:r>
            <a:r>
              <a:rPr lang="de-DE" dirty="0" err="1" smtClean="0"/>
              <a:t>methods</a:t>
            </a:r>
            <a:r>
              <a:rPr lang="de-DE" dirty="0" smtClean="0"/>
              <a:t>:</a:t>
            </a:r>
          </a:p>
          <a:p>
            <a:pPr lvl="1"/>
            <a:r>
              <a:rPr lang="de-DE" dirty="0" smtClean="0"/>
              <a:t>Usability </a:t>
            </a:r>
            <a:r>
              <a:rPr lang="de-DE" dirty="0" err="1" smtClean="0"/>
              <a:t>test</a:t>
            </a:r>
            <a:r>
              <a:rPr lang="de-DE" dirty="0" smtClean="0"/>
              <a:t>: </a:t>
            </a:r>
          </a:p>
          <a:p>
            <a:pPr lvl="2"/>
            <a:r>
              <a:rPr lang="de-DE" dirty="0" smtClean="0"/>
              <a:t>Task-</a:t>
            </a:r>
            <a:r>
              <a:rPr lang="de-DE" dirty="0" err="1" smtClean="0"/>
              <a:t>based</a:t>
            </a:r>
            <a:r>
              <a:rPr lang="de-DE" dirty="0" smtClean="0"/>
              <a:t> </a:t>
            </a:r>
            <a:r>
              <a:rPr lang="de-DE" dirty="0" err="1" smtClean="0"/>
              <a:t>user</a:t>
            </a:r>
            <a:r>
              <a:rPr lang="de-DE" dirty="0" smtClean="0"/>
              <a:t> </a:t>
            </a:r>
            <a:r>
              <a:rPr lang="de-DE" dirty="0" err="1" smtClean="0"/>
              <a:t>testing</a:t>
            </a:r>
            <a:r>
              <a:rPr lang="de-DE" dirty="0" smtClean="0"/>
              <a:t>:</a:t>
            </a:r>
          </a:p>
          <a:p>
            <a:pPr lvl="3"/>
            <a:r>
              <a:rPr lang="de-DE" dirty="0" smtClean="0"/>
              <a:t>Are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users</a:t>
            </a:r>
            <a:r>
              <a:rPr lang="de-DE" dirty="0" smtClean="0"/>
              <a:t> </a:t>
            </a:r>
            <a:r>
              <a:rPr lang="de-DE" dirty="0" err="1" smtClean="0"/>
              <a:t>able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execute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task</a:t>
            </a:r>
            <a:r>
              <a:rPr lang="de-DE" dirty="0" smtClean="0"/>
              <a:t>?</a:t>
            </a:r>
          </a:p>
          <a:p>
            <a:pPr lvl="3"/>
            <a:r>
              <a:rPr lang="de-DE" dirty="0" err="1" smtClean="0"/>
              <a:t>Would</a:t>
            </a:r>
            <a:r>
              <a:rPr lang="de-DE" dirty="0" smtClean="0"/>
              <a:t> a </a:t>
            </a:r>
            <a:r>
              <a:rPr lang="de-DE" dirty="0" err="1" smtClean="0"/>
              <a:t>shorter</a:t>
            </a:r>
            <a:r>
              <a:rPr lang="de-DE" dirty="0" smtClean="0"/>
              <a:t> (</a:t>
            </a:r>
            <a:r>
              <a:rPr lang="de-DE" dirty="0" err="1" smtClean="0"/>
              <a:t>more</a:t>
            </a:r>
            <a:r>
              <a:rPr lang="de-DE" dirty="0" smtClean="0"/>
              <a:t> </a:t>
            </a:r>
            <a:r>
              <a:rPr lang="de-DE" dirty="0" err="1" smtClean="0"/>
              <a:t>efficient</a:t>
            </a:r>
            <a:r>
              <a:rPr lang="de-DE" dirty="0" smtClean="0"/>
              <a:t>) </a:t>
            </a:r>
            <a:r>
              <a:rPr lang="de-DE" dirty="0" err="1" smtClean="0"/>
              <a:t>execution</a:t>
            </a:r>
            <a:r>
              <a:rPr lang="de-DE" dirty="0" smtClean="0"/>
              <a:t> </a:t>
            </a:r>
            <a:r>
              <a:rPr lang="de-DE" dirty="0" err="1" smtClean="0"/>
              <a:t>have</a:t>
            </a:r>
            <a:r>
              <a:rPr lang="de-DE" dirty="0" smtClean="0"/>
              <a:t> </a:t>
            </a:r>
            <a:r>
              <a:rPr lang="de-DE" dirty="0" err="1" smtClean="0"/>
              <a:t>been</a:t>
            </a:r>
            <a:r>
              <a:rPr lang="de-DE" dirty="0" smtClean="0"/>
              <a:t> </a:t>
            </a:r>
            <a:r>
              <a:rPr lang="de-DE" dirty="0" err="1" smtClean="0"/>
              <a:t>possible</a:t>
            </a:r>
            <a:r>
              <a:rPr lang="de-DE" dirty="0" smtClean="0"/>
              <a:t>?</a:t>
            </a:r>
          </a:p>
          <a:p>
            <a:pPr lvl="2"/>
            <a:r>
              <a:rPr lang="de-DE" dirty="0" err="1" smtClean="0"/>
              <a:t>Thinking</a:t>
            </a:r>
            <a:r>
              <a:rPr lang="de-DE" dirty="0" smtClean="0"/>
              <a:t> </a:t>
            </a:r>
            <a:r>
              <a:rPr lang="de-DE" dirty="0" err="1" smtClean="0"/>
              <a:t>aloud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video</a:t>
            </a:r>
            <a:r>
              <a:rPr lang="de-DE" dirty="0" smtClean="0"/>
              <a:t> </a:t>
            </a:r>
            <a:r>
              <a:rPr lang="de-DE" dirty="0" err="1" smtClean="0"/>
              <a:t>recording</a:t>
            </a:r>
            <a:endParaRPr lang="de-DE" dirty="0" smtClean="0"/>
          </a:p>
          <a:p>
            <a:pPr lvl="2"/>
            <a:r>
              <a:rPr lang="de-DE" dirty="0" smtClean="0"/>
              <a:t>Ev. </a:t>
            </a:r>
            <a:r>
              <a:rPr lang="de-DE" dirty="0" err="1"/>
              <a:t>a</a:t>
            </a:r>
            <a:r>
              <a:rPr lang="de-DE" dirty="0" err="1" smtClean="0"/>
              <a:t>nalyzing</a:t>
            </a:r>
            <a:r>
              <a:rPr lang="de-DE" dirty="0" smtClean="0"/>
              <a:t> </a:t>
            </a:r>
            <a:r>
              <a:rPr lang="de-DE" dirty="0" err="1" smtClean="0"/>
              <a:t>protocol</a:t>
            </a:r>
            <a:r>
              <a:rPr lang="de-DE" dirty="0" smtClean="0"/>
              <a:t> </a:t>
            </a:r>
            <a:r>
              <a:rPr lang="de-DE" dirty="0" err="1" smtClean="0"/>
              <a:t>data</a:t>
            </a:r>
            <a:endParaRPr lang="de-DE" dirty="0" smtClean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162029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of Information Services 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>Information User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853248"/>
            <a:ext cx="8946541" cy="4750752"/>
          </a:xfrm>
        </p:spPr>
        <p:txBody>
          <a:bodyPr>
            <a:normAutofit/>
          </a:bodyPr>
          <a:lstStyle/>
          <a:p>
            <a:r>
              <a:rPr lang="de-DE" dirty="0" err="1" smtClean="0"/>
              <a:t>Without</a:t>
            </a:r>
            <a:r>
              <a:rPr lang="de-DE" dirty="0" smtClean="0"/>
              <a:t> </a:t>
            </a:r>
            <a:r>
              <a:rPr lang="de-DE" dirty="0" err="1" smtClean="0"/>
              <a:t>user</a:t>
            </a:r>
            <a:r>
              <a:rPr lang="de-DE" dirty="0" smtClean="0"/>
              <a:t> </a:t>
            </a:r>
            <a:r>
              <a:rPr lang="de-DE" dirty="0" err="1" smtClean="0"/>
              <a:t>research</a:t>
            </a:r>
            <a:r>
              <a:rPr lang="de-DE" dirty="0" smtClean="0"/>
              <a:t>, </a:t>
            </a:r>
            <a:r>
              <a:rPr lang="de-DE" dirty="0" err="1" smtClean="0"/>
              <a:t>no</a:t>
            </a:r>
            <a:r>
              <a:rPr lang="de-DE" dirty="0" smtClean="0"/>
              <a:t> </a:t>
            </a:r>
            <a:r>
              <a:rPr lang="de-DE" dirty="0" err="1" smtClean="0"/>
              <a:t>serious</a:t>
            </a:r>
            <a:r>
              <a:rPr lang="de-DE" dirty="0" smtClean="0"/>
              <a:t> </a:t>
            </a:r>
            <a:r>
              <a:rPr lang="de-DE" dirty="0" err="1" smtClean="0"/>
              <a:t>evaluation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information</a:t>
            </a:r>
            <a:r>
              <a:rPr lang="de-DE" dirty="0" smtClean="0"/>
              <a:t> </a:t>
            </a:r>
            <a:r>
              <a:rPr lang="de-DE" dirty="0" err="1" smtClean="0"/>
              <a:t>services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possible</a:t>
            </a:r>
            <a:endParaRPr lang="de-DE" dirty="0" smtClean="0"/>
          </a:p>
          <a:p>
            <a:r>
              <a:rPr lang="de-DE" dirty="0" err="1" smtClean="0"/>
              <a:t>Aspects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information</a:t>
            </a:r>
            <a:r>
              <a:rPr lang="de-DE" dirty="0" smtClean="0"/>
              <a:t> </a:t>
            </a:r>
            <a:r>
              <a:rPr lang="de-DE" dirty="0" err="1" smtClean="0"/>
              <a:t>user</a:t>
            </a:r>
            <a:r>
              <a:rPr lang="de-DE" dirty="0" smtClean="0"/>
              <a:t> </a:t>
            </a:r>
            <a:r>
              <a:rPr lang="de-DE" dirty="0" err="1" smtClean="0"/>
              <a:t>studies</a:t>
            </a:r>
            <a:r>
              <a:rPr lang="de-DE" dirty="0" smtClean="0"/>
              <a:t>:</a:t>
            </a:r>
          </a:p>
          <a:p>
            <a:pPr lvl="1"/>
            <a:r>
              <a:rPr lang="de-DE" dirty="0" smtClean="0"/>
              <a:t>Information </a:t>
            </a:r>
            <a:r>
              <a:rPr lang="de-DE" dirty="0" err="1" smtClean="0"/>
              <a:t>need</a:t>
            </a:r>
            <a:r>
              <a:rPr lang="de-DE" dirty="0" smtClean="0"/>
              <a:t>: </a:t>
            </a:r>
            <a:r>
              <a:rPr lang="de-DE" dirty="0" err="1" smtClean="0"/>
              <a:t>starting</a:t>
            </a:r>
            <a:r>
              <a:rPr lang="de-DE" dirty="0" smtClean="0"/>
              <a:t> </a:t>
            </a:r>
            <a:r>
              <a:rPr lang="de-DE" dirty="0" err="1" smtClean="0"/>
              <a:t>point</a:t>
            </a:r>
            <a:endParaRPr lang="de-DE" dirty="0" smtClean="0"/>
          </a:p>
          <a:p>
            <a:pPr lvl="1"/>
            <a:r>
              <a:rPr lang="de-DE" dirty="0" smtClean="0"/>
              <a:t>Information </a:t>
            </a:r>
            <a:r>
              <a:rPr lang="de-DE" dirty="0" err="1" smtClean="0"/>
              <a:t>behaviour</a:t>
            </a:r>
            <a:endParaRPr lang="de-DE" dirty="0" smtClean="0"/>
          </a:p>
          <a:p>
            <a:pPr lvl="2"/>
            <a:r>
              <a:rPr lang="de-DE" dirty="0" smtClean="0"/>
              <a:t>Information </a:t>
            </a:r>
            <a:r>
              <a:rPr lang="de-DE" dirty="0" err="1" smtClean="0"/>
              <a:t>search</a:t>
            </a:r>
            <a:r>
              <a:rPr lang="de-DE" dirty="0" smtClean="0"/>
              <a:t> </a:t>
            </a:r>
            <a:r>
              <a:rPr lang="de-DE" dirty="0" err="1" smtClean="0"/>
              <a:t>behaviour</a:t>
            </a:r>
            <a:endParaRPr lang="de-DE" dirty="0" smtClean="0"/>
          </a:p>
          <a:p>
            <a:pPr lvl="2"/>
            <a:r>
              <a:rPr lang="de-DE" dirty="0" smtClean="0"/>
              <a:t>Information </a:t>
            </a:r>
            <a:r>
              <a:rPr lang="de-DE" dirty="0" err="1" smtClean="0"/>
              <a:t>production</a:t>
            </a:r>
            <a:r>
              <a:rPr lang="de-DE" dirty="0" smtClean="0"/>
              <a:t> </a:t>
            </a:r>
            <a:r>
              <a:rPr lang="de-DE" dirty="0" err="1" smtClean="0"/>
              <a:t>behaviour</a:t>
            </a:r>
            <a:endParaRPr lang="de-DE" dirty="0" smtClean="0"/>
          </a:p>
          <a:p>
            <a:pPr lvl="1"/>
            <a:r>
              <a:rPr lang="de-DE" dirty="0" smtClean="0"/>
              <a:t>Person-</a:t>
            </a:r>
            <a:r>
              <a:rPr lang="de-DE" dirty="0" err="1" smtClean="0"/>
              <a:t>related</a:t>
            </a:r>
            <a:r>
              <a:rPr lang="de-DE" dirty="0" smtClean="0"/>
              <a:t> </a:t>
            </a:r>
            <a:r>
              <a:rPr lang="de-DE" dirty="0" err="1" smtClean="0"/>
              <a:t>factors</a:t>
            </a:r>
            <a:r>
              <a:rPr lang="de-DE" dirty="0" smtClean="0"/>
              <a:t>: </a:t>
            </a:r>
            <a:r>
              <a:rPr lang="de-DE" dirty="0" err="1" smtClean="0"/>
              <a:t>gender</a:t>
            </a:r>
            <a:r>
              <a:rPr lang="de-DE" dirty="0" smtClean="0"/>
              <a:t>, </a:t>
            </a:r>
            <a:r>
              <a:rPr lang="de-DE" dirty="0" err="1" smtClean="0"/>
              <a:t>age</a:t>
            </a:r>
            <a:r>
              <a:rPr lang="de-DE" dirty="0" smtClean="0"/>
              <a:t>, digital native (</a:t>
            </a:r>
            <a:r>
              <a:rPr lang="de-DE" dirty="0" err="1" smtClean="0"/>
              <a:t>yes</a:t>
            </a:r>
            <a:r>
              <a:rPr lang="de-DE" dirty="0" smtClean="0"/>
              <a:t>/</a:t>
            </a:r>
            <a:r>
              <a:rPr lang="de-DE" dirty="0" err="1" smtClean="0"/>
              <a:t>no</a:t>
            </a:r>
            <a:r>
              <a:rPr lang="de-DE" dirty="0" smtClean="0"/>
              <a:t>), </a:t>
            </a:r>
            <a:r>
              <a:rPr lang="de-DE" dirty="0" err="1" smtClean="0"/>
              <a:t>culture</a:t>
            </a:r>
            <a:endParaRPr lang="de-DE" dirty="0" smtClean="0"/>
          </a:p>
          <a:p>
            <a:pPr lvl="1"/>
            <a:endParaRPr lang="de-DE" dirty="0" smtClean="0"/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530315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of Information Services 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>Information User: excursus search behavior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853248"/>
            <a:ext cx="8946541" cy="4750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 err="1" smtClean="0"/>
              <a:t>Results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/>
              <a:t> </a:t>
            </a:r>
            <a:r>
              <a:rPr lang="de-DE" dirty="0" err="1" smtClean="0"/>
              <a:t>search</a:t>
            </a:r>
            <a:r>
              <a:rPr lang="de-DE" dirty="0" smtClean="0"/>
              <a:t> </a:t>
            </a:r>
            <a:r>
              <a:rPr lang="de-DE" dirty="0" err="1" smtClean="0"/>
              <a:t>engine</a:t>
            </a:r>
            <a:r>
              <a:rPr lang="de-DE" dirty="0" smtClean="0"/>
              <a:t> </a:t>
            </a:r>
            <a:r>
              <a:rPr lang="de-DE" dirty="0" err="1" smtClean="0"/>
              <a:t>studies</a:t>
            </a:r>
            <a:r>
              <a:rPr lang="de-DE" dirty="0" smtClean="0"/>
              <a:t>:</a:t>
            </a:r>
          </a:p>
          <a:p>
            <a:pPr lvl="1"/>
            <a:r>
              <a:rPr lang="de-DE" dirty="0" smtClean="0"/>
              <a:t>Most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users</a:t>
            </a:r>
            <a:r>
              <a:rPr lang="de-DE" dirty="0" smtClean="0"/>
              <a:t> </a:t>
            </a:r>
            <a:r>
              <a:rPr lang="de-DE" dirty="0" err="1" smtClean="0"/>
              <a:t>only</a:t>
            </a:r>
            <a:r>
              <a:rPr lang="de-DE" dirty="0" smtClean="0"/>
              <a:t> </a:t>
            </a:r>
            <a:r>
              <a:rPr lang="de-DE" dirty="0" err="1" smtClean="0"/>
              <a:t>consult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first</a:t>
            </a:r>
            <a:r>
              <a:rPr lang="de-DE" dirty="0" smtClean="0"/>
              <a:t> </a:t>
            </a:r>
            <a:r>
              <a:rPr lang="de-DE" dirty="0" err="1" smtClean="0"/>
              <a:t>result</a:t>
            </a:r>
            <a:r>
              <a:rPr lang="de-DE" dirty="0" smtClean="0"/>
              <a:t> </a:t>
            </a:r>
            <a:r>
              <a:rPr lang="de-DE" dirty="0" err="1" smtClean="0"/>
              <a:t>page</a:t>
            </a:r>
            <a:r>
              <a:rPr lang="de-DE" dirty="0" smtClean="0"/>
              <a:t> /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first</a:t>
            </a:r>
            <a:r>
              <a:rPr lang="de-DE" dirty="0" smtClean="0"/>
              <a:t> </a:t>
            </a:r>
            <a:r>
              <a:rPr lang="de-DE" dirty="0" err="1" smtClean="0"/>
              <a:t>ten</a:t>
            </a:r>
            <a:r>
              <a:rPr lang="de-DE" dirty="0" smtClean="0"/>
              <a:t> </a:t>
            </a:r>
            <a:r>
              <a:rPr lang="de-DE" dirty="0" err="1" smtClean="0"/>
              <a:t>results</a:t>
            </a:r>
            <a:endParaRPr lang="de-DE" dirty="0" smtClean="0"/>
          </a:p>
          <a:p>
            <a:pPr lvl="1"/>
            <a:r>
              <a:rPr lang="de-DE" dirty="0" smtClean="0"/>
              <a:t>Boolean </a:t>
            </a:r>
            <a:r>
              <a:rPr lang="de-DE" dirty="0" err="1" smtClean="0"/>
              <a:t>operators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only</a:t>
            </a:r>
            <a:r>
              <a:rPr lang="de-DE" dirty="0" smtClean="0"/>
              <a:t> </a:t>
            </a:r>
            <a:r>
              <a:rPr lang="de-DE" dirty="0" err="1" smtClean="0"/>
              <a:t>used</a:t>
            </a:r>
            <a:r>
              <a:rPr lang="de-DE" dirty="0" smtClean="0"/>
              <a:t> </a:t>
            </a:r>
            <a:r>
              <a:rPr lang="de-DE" dirty="0" err="1" smtClean="0"/>
              <a:t>by</a:t>
            </a:r>
            <a:r>
              <a:rPr lang="de-DE" dirty="0" smtClean="0"/>
              <a:t> a </a:t>
            </a:r>
            <a:r>
              <a:rPr lang="de-DE" dirty="0" err="1" smtClean="0"/>
              <a:t>small</a:t>
            </a:r>
            <a:r>
              <a:rPr lang="de-DE" dirty="0" smtClean="0"/>
              <a:t> </a:t>
            </a:r>
            <a:r>
              <a:rPr lang="de-DE" dirty="0" err="1" smtClean="0"/>
              <a:t>minority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users</a:t>
            </a:r>
            <a:r>
              <a:rPr lang="de-DE" dirty="0" smtClean="0"/>
              <a:t> (</a:t>
            </a:r>
            <a:r>
              <a:rPr lang="de-DE" dirty="0" err="1" smtClean="0"/>
              <a:t>many</a:t>
            </a:r>
            <a:r>
              <a:rPr lang="de-DE" dirty="0" smtClean="0"/>
              <a:t> </a:t>
            </a:r>
            <a:r>
              <a:rPr lang="de-DE" dirty="0" err="1" smtClean="0"/>
              <a:t>use</a:t>
            </a:r>
            <a:r>
              <a:rPr lang="de-DE" dirty="0" smtClean="0"/>
              <a:t> </a:t>
            </a:r>
            <a:r>
              <a:rPr lang="de-DE" dirty="0" err="1" smtClean="0"/>
              <a:t>them</a:t>
            </a:r>
            <a:r>
              <a:rPr lang="de-DE" dirty="0" smtClean="0"/>
              <a:t> </a:t>
            </a:r>
            <a:r>
              <a:rPr lang="de-DE" dirty="0" err="1" smtClean="0"/>
              <a:t>wrongly</a:t>
            </a:r>
            <a:r>
              <a:rPr lang="de-DE" dirty="0" smtClean="0"/>
              <a:t>: e.g. „</a:t>
            </a:r>
            <a:r>
              <a:rPr lang="de-DE" dirty="0" err="1" smtClean="0"/>
              <a:t>and</a:t>
            </a:r>
            <a:r>
              <a:rPr lang="de-DE" dirty="0" smtClean="0"/>
              <a:t>“)</a:t>
            </a:r>
          </a:p>
          <a:p>
            <a:pPr lvl="1"/>
            <a:r>
              <a:rPr lang="de-DE" dirty="0" smtClean="0"/>
              <a:t>Phrase </a:t>
            </a:r>
            <a:r>
              <a:rPr lang="de-DE" dirty="0" err="1" smtClean="0"/>
              <a:t>search</a:t>
            </a:r>
            <a:r>
              <a:rPr lang="de-DE" dirty="0" smtClean="0"/>
              <a:t> (e.g. „</a:t>
            </a:r>
            <a:r>
              <a:rPr lang="de-DE" dirty="0" err="1" smtClean="0"/>
              <a:t>information</a:t>
            </a:r>
            <a:r>
              <a:rPr lang="de-DE" dirty="0" smtClean="0"/>
              <a:t> </a:t>
            </a:r>
            <a:r>
              <a:rPr lang="de-DE" dirty="0" err="1" smtClean="0"/>
              <a:t>services</a:t>
            </a:r>
            <a:r>
              <a:rPr lang="de-DE" dirty="0" smtClean="0"/>
              <a:t>“)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extremely</a:t>
            </a:r>
            <a:r>
              <a:rPr lang="de-DE" dirty="0" smtClean="0"/>
              <a:t> </a:t>
            </a:r>
            <a:r>
              <a:rPr lang="de-DE" dirty="0" err="1" smtClean="0"/>
              <a:t>seldomly</a:t>
            </a:r>
            <a:r>
              <a:rPr lang="de-DE" dirty="0" smtClean="0"/>
              <a:t> </a:t>
            </a:r>
            <a:r>
              <a:rPr lang="de-DE" dirty="0" err="1" smtClean="0"/>
              <a:t>applied</a:t>
            </a:r>
            <a:endParaRPr lang="de-DE" dirty="0" smtClean="0"/>
          </a:p>
          <a:p>
            <a:pPr lvl="1"/>
            <a:r>
              <a:rPr lang="de-DE" dirty="0" err="1" smtClean="0"/>
              <a:t>Searches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usually</a:t>
            </a:r>
            <a:r>
              <a:rPr lang="de-DE" dirty="0" smtClean="0"/>
              <a:t> not </a:t>
            </a:r>
            <a:r>
              <a:rPr lang="de-DE" dirty="0" err="1" smtClean="0"/>
              <a:t>modified</a:t>
            </a:r>
            <a:r>
              <a:rPr lang="de-DE" dirty="0" smtClean="0"/>
              <a:t>/</a:t>
            </a:r>
            <a:r>
              <a:rPr lang="de-DE" dirty="0" err="1" smtClean="0"/>
              <a:t>improved</a:t>
            </a:r>
            <a:endParaRPr lang="de-DE" dirty="0" smtClean="0"/>
          </a:p>
          <a:p>
            <a:pPr lvl="1"/>
            <a:r>
              <a:rPr lang="de-DE" dirty="0" err="1" smtClean="0"/>
              <a:t>Only</a:t>
            </a:r>
            <a:r>
              <a:rPr lang="de-DE" dirty="0" smtClean="0"/>
              <a:t> a </a:t>
            </a:r>
            <a:r>
              <a:rPr lang="de-DE" dirty="0" err="1" smtClean="0"/>
              <a:t>small</a:t>
            </a:r>
            <a:r>
              <a:rPr lang="de-DE" dirty="0" smtClean="0"/>
              <a:t> </a:t>
            </a:r>
            <a:r>
              <a:rPr lang="de-DE" dirty="0" err="1" smtClean="0"/>
              <a:t>proportion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Web </a:t>
            </a:r>
            <a:r>
              <a:rPr lang="de-DE" dirty="0" err="1" smtClean="0"/>
              <a:t>searches</a:t>
            </a:r>
            <a:r>
              <a:rPr lang="de-DE" dirty="0" smtClean="0"/>
              <a:t> </a:t>
            </a:r>
            <a:r>
              <a:rPr lang="de-DE" dirty="0" err="1" smtClean="0"/>
              <a:t>consists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more</a:t>
            </a:r>
            <a:r>
              <a:rPr lang="de-DE" dirty="0" smtClean="0"/>
              <a:t> </a:t>
            </a:r>
            <a:r>
              <a:rPr lang="de-DE" dirty="0" err="1" smtClean="0"/>
              <a:t>than</a:t>
            </a:r>
            <a:r>
              <a:rPr lang="de-DE" dirty="0" smtClean="0"/>
              <a:t> 3 </a:t>
            </a:r>
            <a:r>
              <a:rPr lang="de-DE" dirty="0" err="1" smtClean="0"/>
              <a:t>search</a:t>
            </a:r>
            <a:r>
              <a:rPr lang="de-DE" dirty="0" smtClean="0"/>
              <a:t> </a:t>
            </a:r>
            <a:r>
              <a:rPr lang="de-DE" dirty="0" err="1" smtClean="0"/>
              <a:t>items</a:t>
            </a:r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164751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of Information Services 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>Information Environment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853248"/>
            <a:ext cx="8946541" cy="4750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 smtClean="0"/>
              <a:t>Users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information</a:t>
            </a:r>
            <a:r>
              <a:rPr lang="de-DE" dirty="0" smtClean="0"/>
              <a:t> </a:t>
            </a:r>
            <a:r>
              <a:rPr lang="de-DE" dirty="0" err="1" smtClean="0"/>
              <a:t>services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embedded</a:t>
            </a:r>
            <a:r>
              <a:rPr lang="de-DE" dirty="0" smtClean="0"/>
              <a:t> in </a:t>
            </a:r>
            <a:r>
              <a:rPr lang="de-DE" dirty="0" err="1" smtClean="0"/>
              <a:t>contexts</a:t>
            </a:r>
            <a:r>
              <a:rPr lang="de-DE" dirty="0" smtClean="0"/>
              <a:t>:</a:t>
            </a:r>
          </a:p>
          <a:p>
            <a:pPr lvl="1"/>
            <a:r>
              <a:rPr lang="de-DE" dirty="0" smtClean="0"/>
              <a:t>Cultural </a:t>
            </a:r>
            <a:r>
              <a:rPr lang="de-DE" dirty="0" err="1" smtClean="0"/>
              <a:t>influences</a:t>
            </a:r>
            <a:endParaRPr lang="de-DE" dirty="0" smtClean="0"/>
          </a:p>
          <a:p>
            <a:pPr lvl="1"/>
            <a:r>
              <a:rPr lang="de-DE" dirty="0" err="1" smtClean="0"/>
              <a:t>Organizational</a:t>
            </a:r>
            <a:r>
              <a:rPr lang="de-DE" dirty="0" smtClean="0"/>
              <a:t> </a:t>
            </a:r>
            <a:r>
              <a:rPr lang="de-DE" dirty="0" err="1" smtClean="0"/>
              <a:t>background</a:t>
            </a:r>
            <a:r>
              <a:rPr lang="de-DE" dirty="0" smtClean="0"/>
              <a:t>: </a:t>
            </a:r>
            <a:r>
              <a:rPr lang="de-DE" dirty="0" err="1" smtClean="0"/>
              <a:t>faculty</a:t>
            </a:r>
            <a:r>
              <a:rPr lang="de-DE" dirty="0" smtClean="0"/>
              <a:t> </a:t>
            </a:r>
            <a:r>
              <a:rPr lang="de-DE" dirty="0" err="1" smtClean="0"/>
              <a:t>library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physics</a:t>
            </a:r>
            <a:r>
              <a:rPr lang="de-DE" dirty="0" smtClean="0"/>
              <a:t> vs. </a:t>
            </a:r>
            <a:r>
              <a:rPr lang="de-DE" dirty="0" err="1"/>
              <a:t>f</a:t>
            </a:r>
            <a:r>
              <a:rPr lang="de-DE" dirty="0" err="1" smtClean="0"/>
              <a:t>aculty</a:t>
            </a:r>
            <a:r>
              <a:rPr lang="de-DE" dirty="0" smtClean="0"/>
              <a:t> </a:t>
            </a:r>
            <a:r>
              <a:rPr lang="de-DE" dirty="0" err="1" smtClean="0"/>
              <a:t>library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philosophy</a:t>
            </a:r>
            <a:endParaRPr lang="de-DE" dirty="0" smtClean="0"/>
          </a:p>
          <a:p>
            <a:pPr lvl="1"/>
            <a:r>
              <a:rPr lang="de-DE" dirty="0" smtClean="0"/>
              <a:t>Market </a:t>
            </a:r>
            <a:r>
              <a:rPr lang="de-DE" dirty="0" err="1" smtClean="0"/>
              <a:t>situation</a:t>
            </a:r>
            <a:r>
              <a:rPr lang="de-DE" dirty="0" smtClean="0"/>
              <a:t>: </a:t>
            </a:r>
            <a:r>
              <a:rPr lang="de-DE" dirty="0" err="1" smtClean="0"/>
              <a:t>competitors</a:t>
            </a:r>
            <a:endParaRPr lang="de-DE" dirty="0" smtClean="0"/>
          </a:p>
          <a:p>
            <a:pPr lvl="1"/>
            <a:r>
              <a:rPr lang="de-DE" dirty="0" smtClean="0"/>
              <a:t>Time: </a:t>
            </a:r>
            <a:r>
              <a:rPr lang="de-DE" dirty="0" err="1" smtClean="0"/>
              <a:t>university</a:t>
            </a:r>
            <a:r>
              <a:rPr lang="de-DE" dirty="0" smtClean="0"/>
              <a:t> </a:t>
            </a:r>
            <a:r>
              <a:rPr lang="de-DE" dirty="0" err="1" smtClean="0"/>
              <a:t>library</a:t>
            </a:r>
            <a:r>
              <a:rPr lang="de-DE" dirty="0" smtClean="0"/>
              <a:t> </a:t>
            </a:r>
            <a:r>
              <a:rPr lang="de-DE" dirty="0" err="1" smtClean="0"/>
              <a:t>now</a:t>
            </a:r>
            <a:r>
              <a:rPr lang="de-DE" dirty="0" smtClean="0"/>
              <a:t> – 30 </a:t>
            </a:r>
            <a:r>
              <a:rPr lang="de-DE" dirty="0" err="1" smtClean="0"/>
              <a:t>years</a:t>
            </a:r>
            <a:r>
              <a:rPr lang="de-DE" dirty="0" smtClean="0"/>
              <a:t> </a:t>
            </a:r>
            <a:r>
              <a:rPr lang="de-DE" dirty="0" err="1" smtClean="0"/>
              <a:t>ago</a:t>
            </a:r>
            <a:endParaRPr lang="de-DE" dirty="0" smtClean="0"/>
          </a:p>
          <a:p>
            <a:pPr lvl="1"/>
            <a:r>
              <a:rPr lang="de-DE" dirty="0" smtClean="0"/>
              <a:t>…</a:t>
            </a:r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699879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of Information Services 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>Extent of IS 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853248"/>
            <a:ext cx="8946541" cy="4750752"/>
          </a:xfrm>
        </p:spPr>
        <p:txBody>
          <a:bodyPr>
            <a:normAutofit/>
          </a:bodyPr>
          <a:lstStyle/>
          <a:p>
            <a:r>
              <a:rPr lang="de-DE" dirty="0" smtClean="0"/>
              <a:t>Evaluation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particular</a:t>
            </a:r>
            <a:r>
              <a:rPr lang="de-DE" dirty="0" smtClean="0"/>
              <a:t> </a:t>
            </a:r>
            <a:r>
              <a:rPr lang="de-DE" dirty="0" err="1" smtClean="0"/>
              <a:t>aspects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information</a:t>
            </a:r>
            <a:r>
              <a:rPr lang="de-DE" dirty="0" smtClean="0"/>
              <a:t> </a:t>
            </a:r>
            <a:r>
              <a:rPr lang="de-DE" dirty="0" err="1" smtClean="0"/>
              <a:t>services</a:t>
            </a:r>
            <a:r>
              <a:rPr lang="de-DE" dirty="0" smtClean="0"/>
              <a:t>:</a:t>
            </a:r>
          </a:p>
          <a:p>
            <a:pPr lvl="1"/>
            <a:r>
              <a:rPr lang="de-DE" dirty="0" smtClean="0"/>
              <a:t>Evaluation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book</a:t>
            </a:r>
            <a:r>
              <a:rPr lang="de-DE" dirty="0" smtClean="0"/>
              <a:t> </a:t>
            </a:r>
            <a:r>
              <a:rPr lang="de-DE" dirty="0" err="1" smtClean="0"/>
              <a:t>collection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training</a:t>
            </a:r>
            <a:endParaRPr lang="de-DE" dirty="0" smtClean="0"/>
          </a:p>
          <a:p>
            <a:pPr lvl="1"/>
            <a:r>
              <a:rPr lang="de-DE" dirty="0" smtClean="0"/>
              <a:t>Evaluation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journal</a:t>
            </a:r>
            <a:r>
              <a:rPr lang="de-DE" dirty="0" smtClean="0"/>
              <a:t> </a:t>
            </a:r>
            <a:r>
              <a:rPr lang="de-DE" dirty="0" err="1" smtClean="0"/>
              <a:t>collection</a:t>
            </a:r>
            <a:endParaRPr lang="de-DE" dirty="0" smtClean="0"/>
          </a:p>
          <a:p>
            <a:pPr lvl="1"/>
            <a:r>
              <a:rPr lang="de-DE" dirty="0" smtClean="0"/>
              <a:t>Evaluation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opening</a:t>
            </a:r>
            <a:r>
              <a:rPr lang="de-DE" dirty="0" smtClean="0"/>
              <a:t> </a:t>
            </a:r>
            <a:r>
              <a:rPr lang="de-DE" dirty="0" err="1" smtClean="0"/>
              <a:t>hours</a:t>
            </a:r>
            <a:endParaRPr lang="de-DE" dirty="0" smtClean="0"/>
          </a:p>
          <a:p>
            <a:pPr lvl="1"/>
            <a:r>
              <a:rPr lang="de-DE" dirty="0" smtClean="0"/>
              <a:t>User </a:t>
            </a:r>
            <a:r>
              <a:rPr lang="de-DE" dirty="0" err="1" smtClean="0"/>
              <a:t>study</a:t>
            </a:r>
            <a:endParaRPr lang="de-DE" dirty="0" smtClean="0"/>
          </a:p>
          <a:p>
            <a:pPr lvl="1"/>
            <a:r>
              <a:rPr lang="de-DE" dirty="0" smtClean="0"/>
              <a:t>…</a:t>
            </a:r>
          </a:p>
          <a:p>
            <a:r>
              <a:rPr lang="de-DE" dirty="0" smtClean="0"/>
              <a:t>Evaluation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whole</a:t>
            </a:r>
            <a:r>
              <a:rPr lang="de-DE" dirty="0" smtClean="0"/>
              <a:t> </a:t>
            </a:r>
            <a:r>
              <a:rPr lang="de-DE" dirty="0" err="1" smtClean="0"/>
              <a:t>organization</a:t>
            </a:r>
            <a:r>
              <a:rPr lang="de-DE" dirty="0" smtClean="0"/>
              <a:t> </a:t>
            </a:r>
            <a:r>
              <a:rPr lang="de-DE" dirty="0" err="1" smtClean="0"/>
              <a:t>promoting</a:t>
            </a:r>
            <a:r>
              <a:rPr lang="de-DE" dirty="0" smtClean="0"/>
              <a:t> a </a:t>
            </a:r>
            <a:r>
              <a:rPr lang="de-DE" dirty="0" err="1" smtClean="0"/>
              <a:t>systematic</a:t>
            </a:r>
            <a:r>
              <a:rPr lang="de-DE" dirty="0" smtClean="0"/>
              <a:t> </a:t>
            </a:r>
            <a:r>
              <a:rPr lang="de-DE" dirty="0" err="1" smtClean="0"/>
              <a:t>process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assessment</a:t>
            </a:r>
            <a:r>
              <a:rPr lang="de-DE" dirty="0" smtClean="0"/>
              <a:t>:</a:t>
            </a:r>
          </a:p>
          <a:p>
            <a:pPr lvl="1"/>
            <a:r>
              <a:rPr lang="de-DE" dirty="0" smtClean="0"/>
              <a:t>SCONUL </a:t>
            </a:r>
            <a:r>
              <a:rPr lang="de-DE" dirty="0" err="1" smtClean="0"/>
              <a:t>Satisfaction</a:t>
            </a:r>
            <a:r>
              <a:rPr lang="de-DE" dirty="0" smtClean="0"/>
              <a:t> Survey</a:t>
            </a:r>
          </a:p>
          <a:p>
            <a:pPr lvl="1"/>
            <a:r>
              <a:rPr lang="de-DE" dirty="0" err="1" smtClean="0"/>
              <a:t>LibQUAL</a:t>
            </a:r>
            <a:r>
              <a:rPr lang="de-DE" dirty="0" smtClean="0"/>
              <a:t>+</a:t>
            </a:r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40404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7164" y="1447800"/>
            <a:ext cx="10224654" cy="3329581"/>
          </a:xfrm>
        </p:spPr>
        <p:txBody>
          <a:bodyPr/>
          <a:lstStyle/>
          <a:p>
            <a:pPr algn="r"/>
            <a:r>
              <a:rPr lang="en-US" sz="4800" b="1" dirty="0" smtClean="0"/>
              <a:t>Evaluation</a:t>
            </a: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>Part 1:</a:t>
            </a:r>
            <a:br>
              <a:rPr lang="en-US" sz="4800" dirty="0" smtClean="0"/>
            </a:br>
            <a:r>
              <a:rPr lang="en-US" sz="4800" dirty="0" smtClean="0"/>
              <a:t>General introduction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444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of Information Services 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err="1" smtClean="0"/>
              <a:t>LibQUAL</a:t>
            </a:r>
            <a:r>
              <a:rPr lang="en-US" sz="3200" dirty="0"/>
              <a:t>+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853248"/>
            <a:ext cx="8946541" cy="4750752"/>
          </a:xfrm>
        </p:spPr>
        <p:txBody>
          <a:bodyPr>
            <a:normAutofit fontScale="92500" lnSpcReduction="20000"/>
          </a:bodyPr>
          <a:lstStyle/>
          <a:p>
            <a:r>
              <a:rPr lang="de-DE" dirty="0" smtClean="0"/>
              <a:t>Web </a:t>
            </a:r>
            <a:r>
              <a:rPr lang="de-DE" dirty="0" err="1" smtClean="0"/>
              <a:t>based</a:t>
            </a:r>
            <a:r>
              <a:rPr lang="de-DE" dirty="0" smtClean="0"/>
              <a:t> </a:t>
            </a:r>
            <a:r>
              <a:rPr lang="de-DE" dirty="0" err="1" smtClean="0"/>
              <a:t>survey</a:t>
            </a:r>
            <a:r>
              <a:rPr lang="de-DE" dirty="0" smtClean="0"/>
              <a:t> </a:t>
            </a:r>
            <a:r>
              <a:rPr lang="de-DE" dirty="0" err="1" smtClean="0"/>
              <a:t>tool</a:t>
            </a:r>
            <a:r>
              <a:rPr lang="de-DE" dirty="0" smtClean="0"/>
              <a:t> </a:t>
            </a:r>
            <a:r>
              <a:rPr lang="de-DE" dirty="0" err="1" smtClean="0"/>
              <a:t>which</a:t>
            </a:r>
            <a:r>
              <a:rPr lang="de-DE" dirty="0" smtClean="0"/>
              <a:t> was </a:t>
            </a:r>
            <a:r>
              <a:rPr lang="de-DE" dirty="0" err="1" smtClean="0"/>
              <a:t>developed</a:t>
            </a:r>
            <a:r>
              <a:rPr lang="de-DE" dirty="0" smtClean="0"/>
              <a:t> on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basis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SERVQUAL</a:t>
            </a:r>
          </a:p>
          <a:p>
            <a:r>
              <a:rPr lang="de-DE" dirty="0" smtClean="0"/>
              <a:t>Goals:</a:t>
            </a:r>
          </a:p>
          <a:p>
            <a:pPr lvl="1"/>
            <a:r>
              <a:rPr lang="de-DE" dirty="0" err="1" smtClean="0"/>
              <a:t>Collect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interpret</a:t>
            </a:r>
            <a:r>
              <a:rPr lang="de-DE" dirty="0" smtClean="0"/>
              <a:t> </a:t>
            </a:r>
            <a:r>
              <a:rPr lang="de-DE" dirty="0" err="1" smtClean="0"/>
              <a:t>library</a:t>
            </a:r>
            <a:r>
              <a:rPr lang="de-DE" dirty="0" smtClean="0"/>
              <a:t> </a:t>
            </a:r>
            <a:r>
              <a:rPr lang="de-DE" dirty="0" err="1" smtClean="0"/>
              <a:t>user</a:t>
            </a:r>
            <a:r>
              <a:rPr lang="de-DE" dirty="0" smtClean="0"/>
              <a:t> </a:t>
            </a:r>
            <a:r>
              <a:rPr lang="de-DE" dirty="0" err="1" smtClean="0"/>
              <a:t>feedback</a:t>
            </a:r>
            <a:r>
              <a:rPr lang="de-DE" dirty="0" smtClean="0"/>
              <a:t> </a:t>
            </a:r>
            <a:r>
              <a:rPr lang="de-DE" dirty="0" err="1" smtClean="0"/>
              <a:t>systematically</a:t>
            </a:r>
            <a:r>
              <a:rPr lang="de-DE" dirty="0" smtClean="0"/>
              <a:t> </a:t>
            </a:r>
            <a:r>
              <a:rPr lang="de-DE" dirty="0" err="1" smtClean="0"/>
              <a:t>over</a:t>
            </a:r>
            <a:r>
              <a:rPr lang="de-DE" dirty="0" smtClean="0"/>
              <a:t> time</a:t>
            </a:r>
          </a:p>
          <a:p>
            <a:pPr lvl="1"/>
            <a:r>
              <a:rPr lang="de-DE" dirty="0" err="1" smtClean="0"/>
              <a:t>Provide</a:t>
            </a:r>
            <a:r>
              <a:rPr lang="de-DE" dirty="0" smtClean="0"/>
              <a:t> </a:t>
            </a:r>
            <a:r>
              <a:rPr lang="de-DE" dirty="0" err="1" smtClean="0"/>
              <a:t>libraries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a </a:t>
            </a:r>
            <a:r>
              <a:rPr lang="de-DE" dirty="0" err="1" smtClean="0"/>
              <a:t>comparable</a:t>
            </a:r>
            <a:r>
              <a:rPr lang="de-DE" dirty="0" smtClean="0"/>
              <a:t> </a:t>
            </a:r>
            <a:r>
              <a:rPr lang="de-DE" dirty="0" err="1" smtClean="0"/>
              <a:t>assessment</a:t>
            </a:r>
            <a:r>
              <a:rPr lang="de-DE" dirty="0" smtClean="0"/>
              <a:t> </a:t>
            </a:r>
            <a:r>
              <a:rPr lang="de-DE" dirty="0" err="1" smtClean="0"/>
              <a:t>information</a:t>
            </a:r>
            <a:r>
              <a:rPr lang="de-DE" dirty="0" smtClean="0"/>
              <a:t> </a:t>
            </a:r>
            <a:r>
              <a:rPr lang="de-DE" dirty="0" err="1" smtClean="0"/>
              <a:t>from</a:t>
            </a:r>
            <a:r>
              <a:rPr lang="de-DE" dirty="0" smtClean="0"/>
              <a:t> </a:t>
            </a:r>
            <a:r>
              <a:rPr lang="de-DE" dirty="0" err="1" smtClean="0"/>
              <a:t>peer</a:t>
            </a:r>
            <a:r>
              <a:rPr lang="de-DE" dirty="0" smtClean="0"/>
              <a:t> </a:t>
            </a:r>
            <a:r>
              <a:rPr lang="de-DE" dirty="0" err="1" smtClean="0"/>
              <a:t>institutions</a:t>
            </a:r>
            <a:r>
              <a:rPr lang="de-DE" dirty="0" smtClean="0"/>
              <a:t> </a:t>
            </a:r>
            <a:r>
              <a:rPr lang="de-DE" dirty="0" smtClean="0">
                <a:sym typeface="Wingdings" panose="05000000000000000000" pitchFamily="2" charset="2"/>
              </a:rPr>
              <a:t> </a:t>
            </a:r>
            <a:r>
              <a:rPr lang="de-DE" dirty="0" err="1" smtClean="0">
                <a:sym typeface="Wingdings" panose="05000000000000000000" pitchFamily="2" charset="2"/>
              </a:rPr>
              <a:t>identify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best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practices</a:t>
            </a:r>
            <a:endParaRPr lang="de-DE" dirty="0" smtClean="0"/>
          </a:p>
          <a:p>
            <a:r>
              <a:rPr lang="de-DE" dirty="0" smtClean="0"/>
              <a:t>22 </a:t>
            </a:r>
            <a:r>
              <a:rPr lang="de-DE" dirty="0" err="1" smtClean="0"/>
              <a:t>core</a:t>
            </a:r>
            <a:r>
              <a:rPr lang="de-DE" dirty="0" smtClean="0"/>
              <a:t> </a:t>
            </a:r>
            <a:r>
              <a:rPr lang="de-DE" dirty="0" err="1" smtClean="0"/>
              <a:t>questions</a:t>
            </a:r>
            <a:r>
              <a:rPr lang="de-DE" dirty="0" smtClean="0"/>
              <a:t> </a:t>
            </a:r>
            <a:r>
              <a:rPr lang="de-DE" dirty="0" err="1" smtClean="0"/>
              <a:t>which</a:t>
            </a:r>
            <a:r>
              <a:rPr lang="de-DE" dirty="0" smtClean="0"/>
              <a:t> </a:t>
            </a:r>
            <a:r>
              <a:rPr lang="de-DE" dirty="0" err="1" smtClean="0"/>
              <a:t>consist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several</a:t>
            </a:r>
            <a:r>
              <a:rPr lang="de-DE" dirty="0" smtClean="0"/>
              <a:t> </a:t>
            </a:r>
            <a:r>
              <a:rPr lang="de-DE" dirty="0" err="1" smtClean="0"/>
              <a:t>dimensions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library</a:t>
            </a:r>
            <a:r>
              <a:rPr lang="de-DE" dirty="0" smtClean="0"/>
              <a:t> </a:t>
            </a:r>
            <a:r>
              <a:rPr lang="de-DE" dirty="0" err="1" smtClean="0"/>
              <a:t>service</a:t>
            </a:r>
            <a:r>
              <a:rPr lang="de-DE" dirty="0" smtClean="0"/>
              <a:t> </a:t>
            </a:r>
            <a:r>
              <a:rPr lang="de-DE" dirty="0" err="1" smtClean="0"/>
              <a:t>quality</a:t>
            </a:r>
            <a:r>
              <a:rPr lang="de-DE" dirty="0" smtClean="0"/>
              <a:t>:</a:t>
            </a:r>
          </a:p>
          <a:p>
            <a:pPr lvl="1"/>
            <a:r>
              <a:rPr lang="de-DE" dirty="0" err="1" smtClean="0"/>
              <a:t>Effectiveness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library</a:t>
            </a:r>
            <a:r>
              <a:rPr lang="de-DE" dirty="0" smtClean="0"/>
              <a:t> </a:t>
            </a:r>
            <a:r>
              <a:rPr lang="de-DE" dirty="0" err="1" smtClean="0"/>
              <a:t>staff</a:t>
            </a:r>
            <a:endParaRPr lang="de-DE" dirty="0" smtClean="0"/>
          </a:p>
          <a:p>
            <a:pPr lvl="1"/>
            <a:r>
              <a:rPr lang="de-DE" dirty="0" smtClean="0"/>
              <a:t>Library </a:t>
            </a:r>
            <a:r>
              <a:rPr lang="de-DE" dirty="0" err="1" smtClean="0"/>
              <a:t>as</a:t>
            </a:r>
            <a:r>
              <a:rPr lang="de-DE" dirty="0" smtClean="0"/>
              <a:t> a </a:t>
            </a:r>
            <a:r>
              <a:rPr lang="de-DE" dirty="0" err="1" smtClean="0"/>
              <a:t>place</a:t>
            </a:r>
            <a:endParaRPr lang="de-DE" dirty="0" smtClean="0"/>
          </a:p>
          <a:p>
            <a:pPr lvl="1"/>
            <a:r>
              <a:rPr lang="de-DE" dirty="0" smtClean="0"/>
              <a:t>„Information </a:t>
            </a:r>
            <a:r>
              <a:rPr lang="de-DE" dirty="0" err="1" smtClean="0"/>
              <a:t>control</a:t>
            </a:r>
            <a:r>
              <a:rPr lang="de-DE" dirty="0" smtClean="0"/>
              <a:t>“: </a:t>
            </a:r>
            <a:r>
              <a:rPr lang="de-DE" dirty="0" err="1" smtClean="0"/>
              <a:t>ease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which</a:t>
            </a:r>
            <a:r>
              <a:rPr lang="de-DE" dirty="0" smtClean="0"/>
              <a:t> </a:t>
            </a:r>
            <a:r>
              <a:rPr lang="de-DE" dirty="0" err="1" smtClean="0"/>
              <a:t>information</a:t>
            </a:r>
            <a:r>
              <a:rPr lang="de-DE" dirty="0" smtClean="0"/>
              <a:t> </a:t>
            </a:r>
            <a:r>
              <a:rPr lang="de-DE" dirty="0" err="1" smtClean="0"/>
              <a:t>can</a:t>
            </a:r>
            <a:r>
              <a:rPr lang="de-DE" dirty="0" smtClean="0"/>
              <a:t>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found</a:t>
            </a:r>
            <a:endParaRPr lang="de-DE" dirty="0" smtClean="0"/>
          </a:p>
          <a:p>
            <a:pPr lvl="1"/>
            <a:r>
              <a:rPr lang="de-DE" dirty="0" smtClean="0"/>
              <a:t>„</a:t>
            </a:r>
            <a:r>
              <a:rPr lang="de-DE" dirty="0" err="1" smtClean="0"/>
              <a:t>local</a:t>
            </a:r>
            <a:r>
              <a:rPr lang="de-DE" dirty="0" smtClean="0"/>
              <a:t>“ </a:t>
            </a:r>
            <a:r>
              <a:rPr lang="de-DE" dirty="0" err="1" smtClean="0"/>
              <a:t>library</a:t>
            </a:r>
            <a:r>
              <a:rPr lang="de-DE" dirty="0" smtClean="0"/>
              <a:t> </a:t>
            </a:r>
            <a:r>
              <a:rPr lang="de-DE" dirty="0" err="1" smtClean="0"/>
              <a:t>questions</a:t>
            </a:r>
            <a:endParaRPr lang="de-DE" dirty="0" smtClean="0"/>
          </a:p>
          <a:p>
            <a:pPr lvl="1"/>
            <a:r>
              <a:rPr lang="de-DE" dirty="0" err="1" smtClean="0"/>
              <a:t>Demographic</a:t>
            </a:r>
            <a:r>
              <a:rPr lang="de-DE" dirty="0" smtClean="0"/>
              <a:t> </a:t>
            </a:r>
            <a:r>
              <a:rPr lang="de-DE" dirty="0" err="1" smtClean="0"/>
              <a:t>details</a:t>
            </a:r>
            <a:endParaRPr lang="de-DE" dirty="0" smtClean="0"/>
          </a:p>
          <a:p>
            <a:r>
              <a:rPr lang="de-DE" dirty="0" err="1"/>
              <a:t>Since</a:t>
            </a:r>
            <a:r>
              <a:rPr lang="de-DE" dirty="0"/>
              <a:t> 2000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than</a:t>
            </a:r>
            <a:r>
              <a:rPr lang="de-DE" dirty="0"/>
              <a:t> 1350 </a:t>
            </a:r>
            <a:r>
              <a:rPr lang="de-DE" dirty="0" err="1"/>
              <a:t>libraries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35 countries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participated</a:t>
            </a:r>
            <a:r>
              <a:rPr lang="de-DE" dirty="0"/>
              <a:t> in </a:t>
            </a:r>
            <a:r>
              <a:rPr lang="de-DE" dirty="0" err="1"/>
              <a:t>LibQUAL</a:t>
            </a:r>
            <a:r>
              <a:rPr lang="de-DE" dirty="0"/>
              <a:t>+</a:t>
            </a:r>
          </a:p>
          <a:p>
            <a:endParaRPr lang="de-DE" dirty="0" smtClean="0"/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872537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of Information Services </a:t>
            </a:r>
            <a:r>
              <a:rPr lang="en-US" sz="3200" dirty="0" smtClean="0"/>
              <a:t>Literature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Schumann Laura, Stock Wolfgang G.: The Information Service Evaluation (ISE) Model. In: </a:t>
            </a:r>
            <a:r>
              <a:rPr lang="de-DE" dirty="0" err="1" smtClean="0"/>
              <a:t>Webology</a:t>
            </a:r>
            <a:r>
              <a:rPr lang="de-DE" dirty="0" smtClean="0"/>
              <a:t>, Vol. 11, </a:t>
            </a:r>
            <a:r>
              <a:rPr lang="de-DE" dirty="0" err="1" smtClean="0"/>
              <a:t>No</a:t>
            </a:r>
            <a:r>
              <a:rPr lang="de-DE" dirty="0" smtClean="0"/>
              <a:t>. 1, 2014, </a:t>
            </a:r>
            <a:r>
              <a:rPr lang="de-DE" dirty="0" err="1" smtClean="0"/>
              <a:t>Retrieved</a:t>
            </a:r>
            <a:r>
              <a:rPr lang="de-DE" dirty="0" smtClean="0"/>
              <a:t> </a:t>
            </a:r>
            <a:r>
              <a:rPr lang="de-DE" dirty="0" err="1" smtClean="0"/>
              <a:t>from</a:t>
            </a:r>
            <a:r>
              <a:rPr lang="de-DE" dirty="0"/>
              <a:t> </a:t>
            </a:r>
            <a:r>
              <a:rPr lang="de-DE" dirty="0">
                <a:hlinkClick r:id="rId2"/>
              </a:rPr>
              <a:t>http://</a:t>
            </a:r>
            <a:r>
              <a:rPr lang="de-DE" dirty="0" smtClean="0">
                <a:hlinkClick r:id="rId2"/>
              </a:rPr>
              <a:t>www.webology.org/2014/v11n1/a115.pdf</a:t>
            </a:r>
            <a:r>
              <a:rPr lang="de-DE" dirty="0" smtClean="0"/>
              <a:t> June 28th, 2018.</a:t>
            </a:r>
          </a:p>
          <a:p>
            <a:r>
              <a:rPr lang="de-DE" dirty="0" smtClean="0"/>
              <a:t>Wikipedia </a:t>
            </a:r>
            <a:r>
              <a:rPr lang="de-DE" dirty="0" err="1" smtClean="0"/>
              <a:t>article</a:t>
            </a:r>
            <a:r>
              <a:rPr lang="de-DE" dirty="0" smtClean="0"/>
              <a:t> on Library </a:t>
            </a:r>
            <a:r>
              <a:rPr lang="de-DE" dirty="0" err="1" smtClean="0"/>
              <a:t>assessment</a:t>
            </a:r>
            <a:r>
              <a:rPr lang="de-DE" dirty="0" smtClean="0"/>
              <a:t>. </a:t>
            </a:r>
            <a:r>
              <a:rPr lang="de-DE" dirty="0" err="1" smtClean="0"/>
              <a:t>Retrieved</a:t>
            </a:r>
            <a:r>
              <a:rPr lang="de-DE" dirty="0" smtClean="0"/>
              <a:t> </a:t>
            </a:r>
            <a:r>
              <a:rPr lang="de-DE" dirty="0" err="1" smtClean="0"/>
              <a:t>from</a:t>
            </a:r>
            <a:r>
              <a:rPr lang="de-DE" dirty="0"/>
              <a:t> </a:t>
            </a:r>
            <a:r>
              <a:rPr lang="de-DE" dirty="0">
                <a:hlinkClick r:id="rId3"/>
              </a:rPr>
              <a:t>https://</a:t>
            </a:r>
            <a:r>
              <a:rPr lang="de-DE" dirty="0" smtClean="0">
                <a:hlinkClick r:id="rId3"/>
              </a:rPr>
              <a:t>en.wikipedia.org/wiki/Library_assessment</a:t>
            </a:r>
            <a:r>
              <a:rPr lang="de-DE" dirty="0" smtClean="0"/>
              <a:t> on June 29th, 2018.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316469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7164" y="1447800"/>
            <a:ext cx="9873672" cy="3329581"/>
          </a:xfrm>
        </p:spPr>
        <p:txBody>
          <a:bodyPr/>
          <a:lstStyle/>
          <a:p>
            <a:pPr algn="r"/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b="1" dirty="0" smtClean="0"/>
              <a:t>Evaluation</a:t>
            </a: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>Part 3:</a:t>
            </a:r>
            <a:br>
              <a:rPr lang="en-US" sz="4800" dirty="0" smtClean="0"/>
            </a:br>
            <a:r>
              <a:rPr lang="en-US" sz="4800" dirty="0" smtClean="0"/>
              <a:t>Evaluation of Information Retrieval Systems (IRS)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7661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of Information Retrieval Systems (IRS): </a:t>
            </a:r>
            <a:r>
              <a:rPr lang="en-US" sz="3200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Information </a:t>
            </a:r>
            <a:r>
              <a:rPr lang="de-DE" dirty="0" err="1"/>
              <a:t>retrieval</a:t>
            </a:r>
            <a:r>
              <a:rPr lang="de-DE" dirty="0"/>
              <a:t> </a:t>
            </a:r>
            <a:r>
              <a:rPr lang="de-DE" dirty="0" err="1" smtClean="0"/>
              <a:t>system</a:t>
            </a:r>
            <a:r>
              <a:rPr lang="de-DE" dirty="0" smtClean="0"/>
              <a:t> (IRS): </a:t>
            </a:r>
            <a:r>
              <a:rPr lang="de-DE" dirty="0" err="1"/>
              <a:t>particular</a:t>
            </a:r>
            <a:r>
              <a:rPr lang="de-DE" dirty="0"/>
              <a:t> </a:t>
            </a:r>
            <a:r>
              <a:rPr lang="de-DE" dirty="0" err="1"/>
              <a:t>kind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an </a:t>
            </a:r>
            <a:r>
              <a:rPr lang="de-DE" dirty="0" err="1"/>
              <a:t>information</a:t>
            </a:r>
            <a:r>
              <a:rPr lang="de-DE" dirty="0"/>
              <a:t> </a:t>
            </a:r>
            <a:r>
              <a:rPr lang="de-DE" dirty="0" err="1"/>
              <a:t>system</a:t>
            </a:r>
            <a:endParaRPr lang="de-DE" dirty="0"/>
          </a:p>
          <a:p>
            <a:r>
              <a:rPr lang="de-DE" dirty="0"/>
              <a:t>Evaluation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information</a:t>
            </a:r>
            <a:r>
              <a:rPr lang="de-DE" dirty="0"/>
              <a:t> </a:t>
            </a:r>
            <a:r>
              <a:rPr lang="de-DE" dirty="0" err="1"/>
              <a:t>retrieval</a:t>
            </a:r>
            <a:r>
              <a:rPr lang="de-DE" dirty="0"/>
              <a:t> </a:t>
            </a:r>
            <a:r>
              <a:rPr lang="de-DE" dirty="0" err="1"/>
              <a:t>systems</a:t>
            </a:r>
            <a:r>
              <a:rPr lang="de-DE" dirty="0"/>
              <a:t> (IR-S) – </a:t>
            </a:r>
            <a:r>
              <a:rPr lang="de-DE" dirty="0" smtClean="0"/>
              <a:t>3 (4) </a:t>
            </a:r>
            <a:r>
              <a:rPr lang="de-DE" dirty="0" err="1"/>
              <a:t>dimensions</a:t>
            </a:r>
            <a:r>
              <a:rPr lang="de-DE" dirty="0"/>
              <a:t>:</a:t>
            </a:r>
          </a:p>
          <a:p>
            <a:pPr marL="914400" lvl="1" indent="-457200">
              <a:buFont typeface="+mj-lt"/>
              <a:buAutoNum type="arabicPeriod"/>
            </a:pPr>
            <a:r>
              <a:rPr lang="de-DE" dirty="0"/>
              <a:t>IT </a:t>
            </a:r>
            <a:r>
              <a:rPr lang="de-DE" dirty="0" err="1"/>
              <a:t>service</a:t>
            </a:r>
            <a:r>
              <a:rPr lang="de-DE" dirty="0"/>
              <a:t> </a:t>
            </a:r>
            <a:r>
              <a:rPr lang="de-DE" dirty="0" err="1"/>
              <a:t>quality</a:t>
            </a:r>
            <a:endParaRPr lang="de-DE" dirty="0"/>
          </a:p>
          <a:p>
            <a:pPr marL="914400" lvl="1" indent="-457200">
              <a:buFont typeface="+mj-lt"/>
              <a:buAutoNum type="arabicPeriod"/>
            </a:pPr>
            <a:r>
              <a:rPr lang="de-DE" dirty="0"/>
              <a:t>Knowledge </a:t>
            </a:r>
            <a:r>
              <a:rPr lang="de-DE" dirty="0" err="1"/>
              <a:t>quality</a:t>
            </a:r>
            <a:endParaRPr lang="de-DE" dirty="0"/>
          </a:p>
          <a:p>
            <a:pPr marL="914400" lvl="1" indent="-457200">
              <a:buFont typeface="+mj-lt"/>
              <a:buAutoNum type="arabicPeriod"/>
            </a:pPr>
            <a:r>
              <a:rPr lang="de-DE" dirty="0"/>
              <a:t>IT </a:t>
            </a:r>
            <a:r>
              <a:rPr lang="de-DE" dirty="0" err="1"/>
              <a:t>system</a:t>
            </a:r>
            <a:r>
              <a:rPr lang="de-DE" dirty="0"/>
              <a:t> </a:t>
            </a:r>
            <a:r>
              <a:rPr lang="de-DE" dirty="0" err="1"/>
              <a:t>quality</a:t>
            </a:r>
            <a:endParaRPr lang="de-DE" dirty="0"/>
          </a:p>
          <a:p>
            <a:pPr marL="914400" lvl="2" indent="0">
              <a:buNone/>
            </a:pPr>
            <a:r>
              <a:rPr lang="de-DE" sz="1800" dirty="0">
                <a:solidFill>
                  <a:srgbClr val="FF0000"/>
                </a:solidFill>
              </a:rPr>
              <a:t>4.    </a:t>
            </a:r>
            <a:r>
              <a:rPr lang="de-DE" sz="1800" dirty="0"/>
              <a:t>Information </a:t>
            </a:r>
            <a:r>
              <a:rPr lang="de-DE" sz="1800" dirty="0" err="1"/>
              <a:t>retrieval</a:t>
            </a:r>
            <a:r>
              <a:rPr lang="de-DE" sz="1800" dirty="0"/>
              <a:t> </a:t>
            </a:r>
            <a:r>
              <a:rPr lang="de-DE" sz="1800" dirty="0" err="1"/>
              <a:t>system</a:t>
            </a:r>
            <a:r>
              <a:rPr lang="de-DE" sz="1800" dirty="0"/>
              <a:t> </a:t>
            </a:r>
            <a:r>
              <a:rPr lang="de-DE" sz="1800" dirty="0" err="1"/>
              <a:t>quality</a:t>
            </a:r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6288908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of IRS:</a:t>
            </a:r>
            <a:br>
              <a:rPr lang="en-US" dirty="0" smtClean="0"/>
            </a:br>
            <a:r>
              <a:rPr lang="en-US" sz="3200" dirty="0" smtClean="0"/>
              <a:t>Evaluation of IT service quality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Quality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general</a:t>
            </a:r>
            <a:r>
              <a:rPr lang="de-DE" dirty="0" smtClean="0"/>
              <a:t> </a:t>
            </a:r>
            <a:r>
              <a:rPr lang="de-DE" dirty="0" err="1" smtClean="0"/>
              <a:t>services</a:t>
            </a:r>
            <a:r>
              <a:rPr lang="de-DE" dirty="0" smtClean="0"/>
              <a:t> </a:t>
            </a:r>
            <a:r>
              <a:rPr lang="de-DE" dirty="0" err="1" smtClean="0"/>
              <a:t>provided</a:t>
            </a:r>
            <a:r>
              <a:rPr lang="de-DE" dirty="0" smtClean="0"/>
              <a:t> </a:t>
            </a:r>
            <a:r>
              <a:rPr lang="de-DE" dirty="0" err="1" smtClean="0"/>
              <a:t>by</a:t>
            </a:r>
            <a:r>
              <a:rPr lang="de-DE" dirty="0" smtClean="0"/>
              <a:t> IRS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evaluated</a:t>
            </a:r>
            <a:r>
              <a:rPr lang="de-DE" dirty="0" smtClean="0"/>
              <a:t>:</a:t>
            </a:r>
            <a:endParaRPr lang="de-DE" dirty="0"/>
          </a:p>
          <a:p>
            <a:pPr lvl="1"/>
            <a:r>
              <a:rPr lang="de-DE" dirty="0"/>
              <a:t>Speed/</a:t>
            </a:r>
            <a:r>
              <a:rPr lang="de-DE" dirty="0" err="1"/>
              <a:t>response</a:t>
            </a:r>
            <a:r>
              <a:rPr lang="de-DE" dirty="0"/>
              <a:t> time</a:t>
            </a:r>
          </a:p>
          <a:p>
            <a:pPr lvl="1"/>
            <a:r>
              <a:rPr lang="de-DE" dirty="0"/>
              <a:t>User </a:t>
            </a:r>
            <a:r>
              <a:rPr lang="de-DE" dirty="0" err="1"/>
              <a:t>friendliness</a:t>
            </a:r>
            <a:endParaRPr lang="de-DE" dirty="0"/>
          </a:p>
          <a:p>
            <a:pPr lvl="1"/>
            <a:r>
              <a:rPr lang="de-DE" dirty="0"/>
              <a:t>etc</a:t>
            </a:r>
            <a:r>
              <a:rPr lang="de-DE" dirty="0" smtClean="0"/>
              <a:t>.</a:t>
            </a:r>
          </a:p>
          <a:p>
            <a:pPr lvl="1"/>
            <a:endParaRPr lang="de-DE" dirty="0"/>
          </a:p>
          <a:p>
            <a:r>
              <a:rPr lang="de-DE" dirty="0" err="1" smtClean="0"/>
              <a:t>Possible</a:t>
            </a:r>
            <a:r>
              <a:rPr lang="de-DE" dirty="0" smtClean="0"/>
              <a:t> </a:t>
            </a:r>
            <a:r>
              <a:rPr lang="de-DE" dirty="0" err="1" smtClean="0"/>
              <a:t>method</a:t>
            </a:r>
            <a:r>
              <a:rPr lang="de-DE" dirty="0"/>
              <a:t>: </a:t>
            </a:r>
            <a:r>
              <a:rPr lang="de-DE" dirty="0" smtClean="0"/>
              <a:t>SERVQUAL (</a:t>
            </a:r>
            <a:r>
              <a:rPr lang="de-DE" dirty="0" err="1" smtClean="0"/>
              <a:t>see</a:t>
            </a:r>
            <a:r>
              <a:rPr lang="de-DE" dirty="0" smtClean="0"/>
              <a:t> </a:t>
            </a:r>
            <a:r>
              <a:rPr lang="de-DE" dirty="0" err="1" smtClean="0"/>
              <a:t>above</a:t>
            </a:r>
            <a:r>
              <a:rPr lang="de-DE" dirty="0" smtClean="0"/>
              <a:t>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457918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of IRS:</a:t>
            </a:r>
            <a:br>
              <a:rPr lang="en-US" dirty="0" smtClean="0"/>
            </a:br>
            <a:r>
              <a:rPr lang="en-US" sz="3200" dirty="0" smtClean="0"/>
              <a:t>Evaluation of knowledge quality 1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Contents </a:t>
            </a:r>
            <a:r>
              <a:rPr lang="de-DE" dirty="0" err="1" smtClean="0"/>
              <a:t>of</a:t>
            </a:r>
            <a:r>
              <a:rPr lang="de-DE" dirty="0" smtClean="0"/>
              <a:t> IRS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evaluated</a:t>
            </a:r>
            <a:endParaRPr lang="de-DE" dirty="0" smtClean="0"/>
          </a:p>
          <a:p>
            <a:endParaRPr lang="de-DE" dirty="0" smtClean="0"/>
          </a:p>
          <a:p>
            <a:r>
              <a:rPr lang="de-DE" dirty="0"/>
              <a:t>2 </a:t>
            </a:r>
            <a:r>
              <a:rPr lang="de-DE" dirty="0" err="1"/>
              <a:t>objects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evaluation</a:t>
            </a:r>
            <a:r>
              <a:rPr lang="de-DE" dirty="0"/>
              <a:t>:</a:t>
            </a:r>
          </a:p>
          <a:p>
            <a:pPr lvl="1"/>
            <a:r>
              <a:rPr lang="de-DE" dirty="0" err="1"/>
              <a:t>Documentary</a:t>
            </a:r>
            <a:r>
              <a:rPr lang="de-DE" dirty="0"/>
              <a:t> </a:t>
            </a:r>
            <a:r>
              <a:rPr lang="de-DE" dirty="0" err="1"/>
              <a:t>reference</a:t>
            </a:r>
            <a:r>
              <a:rPr lang="de-DE" dirty="0"/>
              <a:t> </a:t>
            </a:r>
            <a:r>
              <a:rPr lang="de-DE" dirty="0" err="1"/>
              <a:t>units</a:t>
            </a:r>
            <a:r>
              <a:rPr lang="de-DE" dirty="0"/>
              <a:t>: e.g. </a:t>
            </a:r>
            <a:r>
              <a:rPr lang="de-DE" dirty="0" err="1"/>
              <a:t>books</a:t>
            </a:r>
            <a:endParaRPr lang="de-DE" dirty="0"/>
          </a:p>
          <a:p>
            <a:pPr lvl="1"/>
            <a:r>
              <a:rPr lang="de-DE" dirty="0" err="1"/>
              <a:t>Documentary</a:t>
            </a:r>
            <a:r>
              <a:rPr lang="de-DE" dirty="0"/>
              <a:t> </a:t>
            </a:r>
            <a:r>
              <a:rPr lang="de-DE" dirty="0" err="1"/>
              <a:t>units</a:t>
            </a:r>
            <a:r>
              <a:rPr lang="de-DE" dirty="0"/>
              <a:t>/</a:t>
            </a:r>
            <a:r>
              <a:rPr lang="de-DE" dirty="0" err="1"/>
              <a:t>surrogates</a:t>
            </a:r>
            <a:r>
              <a:rPr lang="de-DE" dirty="0"/>
              <a:t>: e.g. </a:t>
            </a:r>
            <a:r>
              <a:rPr lang="de-DE" dirty="0" err="1"/>
              <a:t>bibliographic</a:t>
            </a:r>
            <a:r>
              <a:rPr lang="de-DE" dirty="0"/>
              <a:t> </a:t>
            </a:r>
            <a:r>
              <a:rPr lang="de-DE" dirty="0" err="1"/>
              <a:t>description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books</a:t>
            </a:r>
            <a:endParaRPr lang="de-DE" dirty="0"/>
          </a:p>
          <a:p>
            <a:pPr lvl="1"/>
            <a:endParaRPr lang="de-DE" dirty="0"/>
          </a:p>
          <a:p>
            <a:r>
              <a:rPr lang="de-DE" dirty="0"/>
              <a:t>Quality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documents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an </a:t>
            </a:r>
            <a:r>
              <a:rPr lang="de-DE" dirty="0" smtClean="0"/>
              <a:t>IRS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vary</a:t>
            </a:r>
            <a:r>
              <a:rPr lang="de-DE" dirty="0"/>
              <a:t> </a:t>
            </a:r>
            <a:r>
              <a:rPr lang="de-DE" dirty="0" err="1"/>
              <a:t>considerably</a:t>
            </a:r>
            <a:r>
              <a:rPr lang="de-DE" dirty="0"/>
              <a:t>: Web </a:t>
            </a:r>
            <a:r>
              <a:rPr lang="de-DE" dirty="0" err="1"/>
              <a:t>search</a:t>
            </a:r>
            <a:r>
              <a:rPr lang="de-DE" dirty="0"/>
              <a:t> </a:t>
            </a:r>
            <a:r>
              <a:rPr lang="de-DE" dirty="0" err="1"/>
              <a:t>engine</a:t>
            </a:r>
            <a:r>
              <a:rPr lang="de-DE" dirty="0"/>
              <a:t> vs. Web </a:t>
            </a:r>
            <a:r>
              <a:rPr lang="de-DE" dirty="0" err="1"/>
              <a:t>of</a:t>
            </a:r>
            <a:r>
              <a:rPr lang="de-DE" dirty="0"/>
              <a:t> Science (</a:t>
            </a:r>
            <a:r>
              <a:rPr lang="de-DE" dirty="0" err="1"/>
              <a:t>quality</a:t>
            </a:r>
            <a:r>
              <a:rPr lang="de-DE" dirty="0"/>
              <a:t> </a:t>
            </a:r>
            <a:r>
              <a:rPr lang="de-DE" dirty="0" err="1" smtClean="0"/>
              <a:t>evaluation</a:t>
            </a:r>
            <a:r>
              <a:rPr lang="de-DE" dirty="0" smtClean="0"/>
              <a:t> </a:t>
            </a:r>
            <a:r>
              <a:rPr lang="de-DE" dirty="0"/>
              <a:t>– </a:t>
            </a:r>
            <a:r>
              <a:rPr lang="de-DE" dirty="0" err="1"/>
              <a:t>only</a:t>
            </a:r>
            <a:r>
              <a:rPr lang="de-DE" dirty="0"/>
              <a:t> </a:t>
            </a:r>
            <a:r>
              <a:rPr lang="de-DE" dirty="0" err="1"/>
              <a:t>peer</a:t>
            </a:r>
            <a:r>
              <a:rPr lang="de-DE" dirty="0"/>
              <a:t> </a:t>
            </a:r>
            <a:r>
              <a:rPr lang="de-DE" dirty="0" err="1"/>
              <a:t>reviewed</a:t>
            </a:r>
            <a:r>
              <a:rPr lang="de-DE" dirty="0"/>
              <a:t> </a:t>
            </a:r>
            <a:r>
              <a:rPr lang="de-DE" dirty="0" err="1"/>
              <a:t>journals</a:t>
            </a:r>
            <a:r>
              <a:rPr lang="de-DE" dirty="0"/>
              <a:t>/</a:t>
            </a:r>
            <a:r>
              <a:rPr lang="de-DE" dirty="0" err="1"/>
              <a:t>journal</a:t>
            </a:r>
            <a:r>
              <a:rPr lang="de-DE" dirty="0"/>
              <a:t> </a:t>
            </a:r>
            <a:r>
              <a:rPr lang="de-DE" dirty="0" err="1"/>
              <a:t>articles</a:t>
            </a:r>
            <a:r>
              <a:rPr lang="de-DE" dirty="0" smtClean="0"/>
              <a:t>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767151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of IRS:</a:t>
            </a:r>
            <a:br>
              <a:rPr lang="en-US" dirty="0" smtClean="0"/>
            </a:br>
            <a:r>
              <a:rPr lang="en-US" sz="3200" dirty="0" smtClean="0"/>
              <a:t>Evaluation of knowledge quality 2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Evaluation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documentary</a:t>
            </a:r>
            <a:r>
              <a:rPr lang="de-DE" dirty="0"/>
              <a:t> </a:t>
            </a:r>
            <a:r>
              <a:rPr lang="de-DE" dirty="0" err="1"/>
              <a:t>units</a:t>
            </a:r>
            <a:r>
              <a:rPr lang="de-DE" dirty="0"/>
              <a:t>/</a:t>
            </a:r>
            <a:r>
              <a:rPr lang="de-DE" dirty="0" err="1"/>
              <a:t>surrogates</a:t>
            </a:r>
            <a:r>
              <a:rPr lang="de-DE" dirty="0"/>
              <a:t> – </a:t>
            </a:r>
            <a:r>
              <a:rPr lang="de-DE" dirty="0" err="1"/>
              <a:t>dimensions</a:t>
            </a:r>
            <a:r>
              <a:rPr lang="de-DE" dirty="0"/>
              <a:t>:</a:t>
            </a:r>
          </a:p>
          <a:p>
            <a:pPr lvl="1"/>
            <a:r>
              <a:rPr lang="de-DE" dirty="0"/>
              <a:t>Knowledge </a:t>
            </a:r>
            <a:r>
              <a:rPr lang="de-DE" dirty="0" err="1"/>
              <a:t>management</a:t>
            </a:r>
            <a:r>
              <a:rPr lang="de-DE" dirty="0"/>
              <a:t> </a:t>
            </a:r>
            <a:r>
              <a:rPr lang="de-DE" dirty="0" err="1"/>
              <a:t>system</a:t>
            </a:r>
            <a:r>
              <a:rPr lang="de-DE" dirty="0"/>
              <a:t>: </a:t>
            </a:r>
            <a:r>
              <a:rPr lang="de-DE" dirty="0" err="1"/>
              <a:t>existing</a:t>
            </a:r>
            <a:r>
              <a:rPr lang="de-DE" dirty="0"/>
              <a:t> </a:t>
            </a:r>
            <a:r>
              <a:rPr lang="de-DE" dirty="0" err="1"/>
              <a:t>classification</a:t>
            </a:r>
            <a:r>
              <a:rPr lang="de-DE" dirty="0"/>
              <a:t> </a:t>
            </a:r>
            <a:r>
              <a:rPr lang="de-DE" dirty="0" err="1"/>
              <a:t>system</a:t>
            </a:r>
            <a:r>
              <a:rPr lang="de-DE" dirty="0"/>
              <a:t>, </a:t>
            </a:r>
            <a:r>
              <a:rPr lang="de-DE" dirty="0" err="1"/>
              <a:t>thesaurus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nomenclature</a:t>
            </a:r>
            <a:r>
              <a:rPr lang="de-DE" dirty="0"/>
              <a:t>;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quality</a:t>
            </a:r>
            <a:endParaRPr lang="de-DE" dirty="0"/>
          </a:p>
          <a:p>
            <a:pPr lvl="1"/>
            <a:r>
              <a:rPr lang="de-DE" dirty="0"/>
              <a:t>Quality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indexing</a:t>
            </a:r>
            <a:r>
              <a:rPr lang="de-DE" dirty="0"/>
              <a:t>:</a:t>
            </a:r>
          </a:p>
          <a:p>
            <a:pPr lvl="2"/>
            <a:r>
              <a:rPr lang="de-DE" dirty="0" err="1"/>
              <a:t>Indexing</a:t>
            </a:r>
            <a:r>
              <a:rPr lang="de-DE" dirty="0"/>
              <a:t> </a:t>
            </a:r>
            <a:r>
              <a:rPr lang="de-DE" dirty="0" err="1"/>
              <a:t>depth</a:t>
            </a:r>
            <a:endParaRPr lang="de-DE" dirty="0"/>
          </a:p>
          <a:p>
            <a:pPr lvl="2"/>
            <a:r>
              <a:rPr lang="de-DE" dirty="0" err="1"/>
              <a:t>Indexing</a:t>
            </a:r>
            <a:r>
              <a:rPr lang="de-DE" dirty="0"/>
              <a:t> </a:t>
            </a:r>
            <a:r>
              <a:rPr lang="de-DE" dirty="0" err="1"/>
              <a:t>consistency</a:t>
            </a:r>
            <a:endParaRPr lang="de-DE" dirty="0"/>
          </a:p>
          <a:p>
            <a:pPr lvl="2"/>
            <a:r>
              <a:rPr lang="de-DE" dirty="0" err="1"/>
              <a:t>Informativeness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summaries</a:t>
            </a:r>
            <a:endParaRPr lang="de-DE" dirty="0"/>
          </a:p>
          <a:p>
            <a:pPr lvl="1"/>
            <a:r>
              <a:rPr lang="de-DE" dirty="0"/>
              <a:t>Update </a:t>
            </a:r>
            <a:r>
              <a:rPr lang="de-DE" dirty="0" err="1"/>
              <a:t>speed</a:t>
            </a:r>
            <a:r>
              <a:rPr lang="de-DE" dirty="0"/>
              <a:t>: </a:t>
            </a:r>
            <a:r>
              <a:rPr lang="de-DE" dirty="0" err="1"/>
              <a:t>entry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documents</a:t>
            </a:r>
            <a:endParaRPr lang="de-DE" dirty="0"/>
          </a:p>
          <a:p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31274199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of IRS:</a:t>
            </a:r>
            <a:br>
              <a:rPr lang="en-US" dirty="0" smtClean="0"/>
            </a:br>
            <a:r>
              <a:rPr lang="en-US" sz="3200" dirty="0" smtClean="0"/>
              <a:t>Evaluation of IRS quality 1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IRS </a:t>
            </a:r>
            <a:r>
              <a:rPr lang="de-DE" dirty="0" err="1" smtClean="0"/>
              <a:t>is</a:t>
            </a:r>
            <a:r>
              <a:rPr lang="de-DE" dirty="0" smtClean="0"/>
              <a:t> a </a:t>
            </a:r>
            <a:r>
              <a:rPr lang="de-DE" dirty="0" err="1" smtClean="0"/>
              <a:t>particular</a:t>
            </a:r>
            <a:r>
              <a:rPr lang="de-DE" dirty="0" smtClean="0"/>
              <a:t> </a:t>
            </a:r>
            <a:r>
              <a:rPr lang="de-DE" dirty="0" err="1" smtClean="0"/>
              <a:t>kind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an IT </a:t>
            </a:r>
            <a:r>
              <a:rPr lang="de-DE" dirty="0" err="1" smtClean="0"/>
              <a:t>system</a:t>
            </a:r>
            <a:r>
              <a:rPr lang="de-DE" dirty="0" smtClean="0"/>
              <a:t> </a:t>
            </a:r>
            <a:r>
              <a:rPr lang="de-DE" dirty="0" smtClean="0">
                <a:sym typeface="Wingdings" panose="05000000000000000000" pitchFamily="2" charset="2"/>
              </a:rPr>
              <a:t> </a:t>
            </a:r>
            <a:r>
              <a:rPr lang="de-DE" dirty="0" err="1" smtClean="0">
                <a:sym typeface="Wingdings" panose="05000000000000000000" pitchFamily="2" charset="2"/>
              </a:rPr>
              <a:t>it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makes</a:t>
            </a:r>
            <a:r>
              <a:rPr lang="de-DE" dirty="0" smtClean="0">
                <a:sym typeface="Wingdings" panose="05000000000000000000" pitchFamily="2" charset="2"/>
              </a:rPr>
              <a:t> sense </a:t>
            </a:r>
            <a:r>
              <a:rPr lang="de-DE" dirty="0" err="1" smtClean="0">
                <a:sym typeface="Wingdings" panose="05000000000000000000" pitchFamily="2" charset="2"/>
              </a:rPr>
              <a:t>to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perform</a:t>
            </a:r>
            <a:r>
              <a:rPr lang="de-DE" dirty="0" smtClean="0">
                <a:sym typeface="Wingdings" panose="05000000000000000000" pitchFamily="2" charset="2"/>
              </a:rPr>
              <a:t> an </a:t>
            </a:r>
            <a:r>
              <a:rPr lang="de-DE" dirty="0" err="1" smtClean="0">
                <a:sym typeface="Wingdings" panose="05000000000000000000" pitchFamily="2" charset="2"/>
              </a:rPr>
              <a:t>evaluation</a:t>
            </a:r>
            <a:r>
              <a:rPr lang="de-DE" dirty="0" smtClean="0">
                <a:sym typeface="Wingdings" panose="05000000000000000000" pitchFamily="2" charset="2"/>
              </a:rPr>
              <a:t> at a </a:t>
            </a:r>
            <a:r>
              <a:rPr lang="de-DE" dirty="0" err="1" smtClean="0">
                <a:sym typeface="Wingdings" panose="05000000000000000000" pitchFamily="2" charset="2"/>
              </a:rPr>
              <a:t>more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detailed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level</a:t>
            </a:r>
            <a:endParaRPr lang="de-DE" dirty="0" smtClean="0"/>
          </a:p>
          <a:p>
            <a:r>
              <a:rPr lang="de-DE" dirty="0" smtClean="0"/>
              <a:t>2 </a:t>
            </a:r>
            <a:r>
              <a:rPr lang="de-DE" dirty="0" err="1" smtClean="0"/>
              <a:t>dimensions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IRS:</a:t>
            </a:r>
            <a:endParaRPr lang="de-DE" dirty="0"/>
          </a:p>
          <a:p>
            <a:pPr lvl="1"/>
            <a:r>
              <a:rPr lang="de-DE" dirty="0" smtClean="0"/>
              <a:t>IRS </a:t>
            </a:r>
            <a:r>
              <a:rPr lang="de-DE" dirty="0" err="1"/>
              <a:t>functions</a:t>
            </a:r>
            <a:r>
              <a:rPr lang="de-DE" dirty="0"/>
              <a:t>: </a:t>
            </a:r>
            <a:r>
              <a:rPr lang="de-DE" dirty="0" err="1"/>
              <a:t>functions</a:t>
            </a:r>
            <a:r>
              <a:rPr lang="de-DE" dirty="0"/>
              <a:t> </a:t>
            </a:r>
            <a:r>
              <a:rPr lang="de-DE" dirty="0" err="1"/>
              <a:t>provided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searching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retrieving</a:t>
            </a:r>
            <a:r>
              <a:rPr lang="de-DE" dirty="0"/>
              <a:t> </a:t>
            </a:r>
            <a:r>
              <a:rPr lang="de-DE" dirty="0" err="1" smtClean="0"/>
              <a:t>information</a:t>
            </a:r>
            <a:r>
              <a:rPr lang="de-DE" dirty="0" smtClean="0"/>
              <a:t> (</a:t>
            </a:r>
            <a:r>
              <a:rPr lang="de-DE" dirty="0" err="1" smtClean="0"/>
              <a:t>usefulness</a:t>
            </a:r>
            <a:r>
              <a:rPr lang="de-DE" dirty="0" smtClean="0"/>
              <a:t>)</a:t>
            </a:r>
            <a:endParaRPr lang="de-DE" dirty="0"/>
          </a:p>
          <a:p>
            <a:pPr marL="914400" lvl="2" indent="0">
              <a:buNone/>
            </a:pPr>
            <a:r>
              <a:rPr lang="de-DE" dirty="0" err="1"/>
              <a:t>Depending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purpose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an </a:t>
            </a:r>
            <a:r>
              <a:rPr lang="de-DE" dirty="0" smtClean="0"/>
              <a:t>IRS</a:t>
            </a:r>
            <a:r>
              <a:rPr lang="de-DE" dirty="0"/>
              <a:t>: </a:t>
            </a:r>
            <a:r>
              <a:rPr lang="de-DE" dirty="0" err="1"/>
              <a:t>big</a:t>
            </a:r>
            <a:r>
              <a:rPr lang="de-DE" dirty="0"/>
              <a:t> </a:t>
            </a:r>
            <a:r>
              <a:rPr lang="de-DE" dirty="0" err="1"/>
              <a:t>differences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extent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provided</a:t>
            </a:r>
            <a:r>
              <a:rPr lang="de-DE" dirty="0"/>
              <a:t> </a:t>
            </a:r>
            <a:r>
              <a:rPr lang="de-DE" dirty="0" err="1"/>
              <a:t>functionality</a:t>
            </a:r>
            <a:r>
              <a:rPr lang="de-DE" dirty="0"/>
              <a:t> (Google vs. </a:t>
            </a:r>
            <a:r>
              <a:rPr lang="de-DE" dirty="0" err="1"/>
              <a:t>Ebsco</a:t>
            </a:r>
            <a:r>
              <a:rPr lang="de-DE" dirty="0"/>
              <a:t> host)</a:t>
            </a:r>
          </a:p>
          <a:p>
            <a:pPr lvl="1"/>
            <a:r>
              <a:rPr lang="de-DE" dirty="0" smtClean="0"/>
              <a:t>IRS </a:t>
            </a:r>
            <a:r>
              <a:rPr lang="de-DE" dirty="0" err="1"/>
              <a:t>usability</a:t>
            </a:r>
            <a:r>
              <a:rPr lang="de-DE" dirty="0"/>
              <a:t>: </a:t>
            </a:r>
            <a:r>
              <a:rPr lang="de-DE" dirty="0" err="1"/>
              <a:t>Is</a:t>
            </a:r>
            <a:r>
              <a:rPr lang="de-DE" dirty="0"/>
              <a:t> an </a:t>
            </a:r>
            <a:r>
              <a:rPr lang="de-DE" dirty="0" smtClean="0"/>
              <a:t>IRS </a:t>
            </a:r>
            <a:r>
              <a:rPr lang="de-DE" dirty="0" err="1"/>
              <a:t>intuitively</a:t>
            </a:r>
            <a:r>
              <a:rPr lang="de-DE" dirty="0"/>
              <a:t> easy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?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29832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of IRS:</a:t>
            </a:r>
            <a:br>
              <a:rPr lang="en-US" dirty="0" smtClean="0"/>
            </a:br>
            <a:r>
              <a:rPr lang="en-US" sz="3200" dirty="0" smtClean="0"/>
              <a:t>Evaluation of IRS quality 2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dirty="0"/>
              <a:t>List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b="1" dirty="0" err="1"/>
              <a:t>functions</a:t>
            </a:r>
            <a:r>
              <a:rPr lang="de-DE" b="1" dirty="0"/>
              <a:t> </a:t>
            </a:r>
            <a:r>
              <a:rPr lang="de-DE" b="1" dirty="0" err="1"/>
              <a:t>expected</a:t>
            </a:r>
            <a:r>
              <a:rPr lang="de-DE" b="1" dirty="0"/>
              <a:t> </a:t>
            </a:r>
            <a:r>
              <a:rPr lang="de-DE" dirty="0" err="1"/>
              <a:t>from</a:t>
            </a:r>
            <a:r>
              <a:rPr lang="de-DE" dirty="0"/>
              <a:t> a professional </a:t>
            </a:r>
            <a:r>
              <a:rPr lang="de-DE" dirty="0" smtClean="0"/>
              <a:t>IRS </a:t>
            </a:r>
            <a:r>
              <a:rPr lang="de-DE" dirty="0"/>
              <a:t>(1):</a:t>
            </a:r>
          </a:p>
          <a:p>
            <a:pPr marL="0" indent="0">
              <a:buNone/>
            </a:pPr>
            <a:endParaRPr lang="de-DE" sz="1100" dirty="0"/>
          </a:p>
          <a:p>
            <a:pPr marL="914400" lvl="1" indent="-457200">
              <a:buFont typeface="+mj-lt"/>
              <a:buAutoNum type="arabicPeriod"/>
            </a:pPr>
            <a:r>
              <a:rPr lang="de-DE" dirty="0" err="1"/>
              <a:t>Selection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databases</a:t>
            </a:r>
            <a:r>
              <a:rPr lang="de-DE" dirty="0"/>
              <a:t>: </a:t>
            </a:r>
          </a:p>
          <a:p>
            <a:pPr lvl="2"/>
            <a:r>
              <a:rPr lang="de-DE" dirty="0"/>
              <a:t>Database </a:t>
            </a:r>
            <a:r>
              <a:rPr lang="de-DE" dirty="0" err="1"/>
              <a:t>index</a:t>
            </a:r>
            <a:r>
              <a:rPr lang="de-DE" dirty="0"/>
              <a:t>?</a:t>
            </a:r>
          </a:p>
          <a:p>
            <a:pPr lvl="2"/>
            <a:r>
              <a:rPr lang="de-DE" dirty="0"/>
              <a:t>Search in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databases</a:t>
            </a:r>
            <a:r>
              <a:rPr lang="de-DE" dirty="0"/>
              <a:t> in parallel?</a:t>
            </a:r>
          </a:p>
          <a:p>
            <a:pPr lvl="2"/>
            <a:endParaRPr lang="de-DE" sz="2000" dirty="0"/>
          </a:p>
          <a:p>
            <a:pPr marL="914400" lvl="1" indent="-457200">
              <a:buFont typeface="+mj-lt"/>
              <a:buAutoNum type="arabicPeriod"/>
            </a:pPr>
            <a:r>
              <a:rPr lang="de-DE" dirty="0" err="1"/>
              <a:t>Looking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search</a:t>
            </a:r>
            <a:r>
              <a:rPr lang="de-DE" dirty="0"/>
              <a:t> </a:t>
            </a:r>
            <a:r>
              <a:rPr lang="de-DE" dirty="0" err="1"/>
              <a:t>arguments</a:t>
            </a:r>
            <a:r>
              <a:rPr lang="de-DE" dirty="0"/>
              <a:t>:</a:t>
            </a:r>
          </a:p>
          <a:p>
            <a:pPr lvl="2"/>
            <a:r>
              <a:rPr lang="de-DE" dirty="0" err="1"/>
              <a:t>Browsing</a:t>
            </a:r>
            <a:r>
              <a:rPr lang="de-DE" dirty="0"/>
              <a:t> in a </a:t>
            </a:r>
            <a:r>
              <a:rPr lang="de-DE" dirty="0" err="1"/>
              <a:t>dictionary</a:t>
            </a:r>
            <a:r>
              <a:rPr lang="de-DE" dirty="0"/>
              <a:t>?</a:t>
            </a:r>
          </a:p>
          <a:p>
            <a:pPr lvl="2"/>
            <a:r>
              <a:rPr lang="de-DE" dirty="0"/>
              <a:t>Synonym </a:t>
            </a:r>
            <a:r>
              <a:rPr lang="de-DE" dirty="0" err="1"/>
              <a:t>dictionary</a:t>
            </a:r>
            <a:r>
              <a:rPr lang="de-DE" dirty="0"/>
              <a:t>?</a:t>
            </a:r>
          </a:p>
          <a:p>
            <a:pPr lvl="2"/>
            <a:r>
              <a:rPr lang="de-DE" dirty="0" err="1"/>
              <a:t>Presentation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knowledge</a:t>
            </a:r>
            <a:r>
              <a:rPr lang="de-DE" dirty="0"/>
              <a:t> </a:t>
            </a:r>
            <a:r>
              <a:rPr lang="de-DE" dirty="0" err="1"/>
              <a:t>organisation</a:t>
            </a:r>
            <a:r>
              <a:rPr lang="de-DE" dirty="0"/>
              <a:t> </a:t>
            </a:r>
            <a:r>
              <a:rPr lang="de-DE" dirty="0" err="1"/>
              <a:t>system</a:t>
            </a:r>
            <a:r>
              <a:rPr lang="de-DE" dirty="0"/>
              <a:t>:</a:t>
            </a:r>
          </a:p>
          <a:p>
            <a:pPr lvl="3"/>
            <a:r>
              <a:rPr lang="de-DE" dirty="0"/>
              <a:t>verbal</a:t>
            </a:r>
          </a:p>
          <a:p>
            <a:pPr lvl="3"/>
            <a:r>
              <a:rPr lang="de-DE" dirty="0" err="1"/>
              <a:t>graphic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5894381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of IRS:</a:t>
            </a:r>
            <a:br>
              <a:rPr lang="en-US" dirty="0" smtClean="0"/>
            </a:br>
            <a:r>
              <a:rPr lang="en-US" sz="3600" dirty="0" smtClean="0"/>
              <a:t>Evaluation of IRS quality 3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de-DE" dirty="0"/>
              <a:t>List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b="1" dirty="0" err="1"/>
              <a:t>functions</a:t>
            </a:r>
            <a:r>
              <a:rPr lang="de-DE" b="1" dirty="0"/>
              <a:t> </a:t>
            </a:r>
            <a:r>
              <a:rPr lang="de-DE" b="1" dirty="0" err="1"/>
              <a:t>expected</a:t>
            </a:r>
            <a:r>
              <a:rPr lang="de-DE" b="1" dirty="0"/>
              <a:t> </a:t>
            </a:r>
            <a:r>
              <a:rPr lang="de-DE" dirty="0" err="1"/>
              <a:t>from</a:t>
            </a:r>
            <a:r>
              <a:rPr lang="de-DE" dirty="0"/>
              <a:t> a professional </a:t>
            </a:r>
            <a:r>
              <a:rPr lang="de-DE" dirty="0" smtClean="0"/>
              <a:t>IRS (2):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457200" lvl="1" indent="0">
              <a:buNone/>
            </a:pPr>
            <a:r>
              <a:rPr lang="de-DE" dirty="0">
                <a:solidFill>
                  <a:srgbClr val="FF0000"/>
                </a:solidFill>
              </a:rPr>
              <a:t>3</a:t>
            </a:r>
            <a:r>
              <a:rPr lang="de-DE" dirty="0" smtClean="0"/>
              <a:t>. </a:t>
            </a:r>
            <a:r>
              <a:rPr lang="de-DE" dirty="0"/>
              <a:t>	Display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output</a:t>
            </a:r>
            <a:r>
              <a:rPr lang="de-DE" dirty="0"/>
              <a:t>:</a:t>
            </a:r>
          </a:p>
          <a:p>
            <a:pPr lvl="2"/>
            <a:r>
              <a:rPr lang="de-DE" dirty="0" err="1"/>
              <a:t>Sorting</a:t>
            </a:r>
            <a:r>
              <a:rPr lang="de-DE" dirty="0"/>
              <a:t> </a:t>
            </a:r>
            <a:r>
              <a:rPr lang="de-DE" dirty="0" err="1"/>
              <a:t>possibilities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search</a:t>
            </a:r>
            <a:r>
              <a:rPr lang="de-DE" dirty="0"/>
              <a:t> </a:t>
            </a:r>
            <a:r>
              <a:rPr lang="de-DE" dirty="0" err="1"/>
              <a:t>results</a:t>
            </a:r>
            <a:r>
              <a:rPr lang="de-DE" dirty="0"/>
              <a:t>?</a:t>
            </a:r>
          </a:p>
          <a:p>
            <a:pPr lvl="2"/>
            <a:r>
              <a:rPr lang="de-DE" dirty="0" err="1"/>
              <a:t>Marking</a:t>
            </a:r>
            <a:r>
              <a:rPr lang="de-DE" dirty="0"/>
              <a:t>/</a:t>
            </a:r>
            <a:r>
              <a:rPr lang="de-DE" dirty="0" err="1"/>
              <a:t>filtering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surrogates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sorting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output</a:t>
            </a:r>
            <a:r>
              <a:rPr lang="de-DE" dirty="0"/>
              <a:t>?</a:t>
            </a:r>
          </a:p>
          <a:p>
            <a:pPr lvl="2"/>
            <a:r>
              <a:rPr lang="de-DE" dirty="0"/>
              <a:t>Output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surrogates</a:t>
            </a:r>
            <a:r>
              <a:rPr lang="de-DE" dirty="0"/>
              <a:t> in different </a:t>
            </a:r>
            <a:r>
              <a:rPr lang="de-DE" dirty="0" err="1"/>
              <a:t>formats</a:t>
            </a:r>
            <a:r>
              <a:rPr lang="de-DE" dirty="0"/>
              <a:t> (CSV, XML, </a:t>
            </a:r>
            <a:r>
              <a:rPr lang="de-DE" dirty="0" err="1"/>
              <a:t>various</a:t>
            </a:r>
            <a:r>
              <a:rPr lang="de-DE" dirty="0"/>
              <a:t> </a:t>
            </a:r>
            <a:r>
              <a:rPr lang="de-DE" dirty="0" err="1"/>
              <a:t>bibliographic</a:t>
            </a:r>
            <a:r>
              <a:rPr lang="de-DE" dirty="0"/>
              <a:t> </a:t>
            </a:r>
            <a:r>
              <a:rPr lang="de-DE" dirty="0" err="1"/>
              <a:t>database</a:t>
            </a:r>
            <a:r>
              <a:rPr lang="de-DE" dirty="0"/>
              <a:t> </a:t>
            </a:r>
            <a:r>
              <a:rPr lang="de-DE" dirty="0" err="1"/>
              <a:t>formats</a:t>
            </a:r>
            <a:r>
              <a:rPr lang="de-DE" dirty="0"/>
              <a:t>, etc.)?</a:t>
            </a:r>
          </a:p>
          <a:p>
            <a:pPr lvl="2"/>
            <a:r>
              <a:rPr lang="de-DE" dirty="0"/>
              <a:t>Link </a:t>
            </a:r>
            <a:r>
              <a:rPr lang="de-DE" dirty="0" err="1"/>
              <a:t>to</a:t>
            </a:r>
            <a:r>
              <a:rPr lang="de-DE" dirty="0"/>
              <a:t> digital </a:t>
            </a:r>
            <a:r>
              <a:rPr lang="de-DE" dirty="0" err="1"/>
              <a:t>version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document</a:t>
            </a:r>
            <a:r>
              <a:rPr lang="de-DE" dirty="0"/>
              <a:t> </a:t>
            </a:r>
            <a:r>
              <a:rPr lang="de-DE" dirty="0" err="1"/>
              <a:t>delivery</a:t>
            </a:r>
            <a:r>
              <a:rPr lang="de-DE" dirty="0"/>
              <a:t> </a:t>
            </a:r>
            <a:r>
              <a:rPr lang="de-DE" dirty="0" err="1"/>
              <a:t>service</a:t>
            </a:r>
            <a:r>
              <a:rPr lang="de-DE" dirty="0"/>
              <a:t>?</a:t>
            </a:r>
          </a:p>
          <a:p>
            <a:pPr lvl="2"/>
            <a:endParaRPr lang="de-DE" dirty="0"/>
          </a:p>
          <a:p>
            <a:pPr marL="457200" lvl="1" indent="0">
              <a:buNone/>
            </a:pPr>
            <a:r>
              <a:rPr lang="de-DE" dirty="0" smtClean="0">
                <a:solidFill>
                  <a:srgbClr val="FF0000"/>
                </a:solidFill>
              </a:rPr>
              <a:t>4.</a:t>
            </a:r>
            <a:r>
              <a:rPr lang="de-DE" dirty="0" smtClean="0"/>
              <a:t>	Push </a:t>
            </a:r>
            <a:r>
              <a:rPr lang="de-DE" dirty="0" err="1"/>
              <a:t>services</a:t>
            </a:r>
            <a:r>
              <a:rPr lang="de-DE" dirty="0"/>
              <a:t>:</a:t>
            </a:r>
          </a:p>
          <a:p>
            <a:pPr lvl="2"/>
            <a:r>
              <a:rPr lang="de-DE" dirty="0" err="1"/>
              <a:t>Creation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administration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search</a:t>
            </a:r>
            <a:r>
              <a:rPr lang="de-DE" dirty="0"/>
              <a:t> </a:t>
            </a:r>
            <a:r>
              <a:rPr lang="de-DE" dirty="0" err="1"/>
              <a:t>profiles</a:t>
            </a:r>
            <a:r>
              <a:rPr lang="de-DE" dirty="0"/>
              <a:t>?</a:t>
            </a:r>
          </a:p>
          <a:p>
            <a:pPr lvl="2"/>
            <a:r>
              <a:rPr lang="de-DE" dirty="0"/>
              <a:t>Regular </a:t>
            </a:r>
            <a:r>
              <a:rPr lang="de-DE" dirty="0" err="1"/>
              <a:t>delivering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(</a:t>
            </a:r>
            <a:r>
              <a:rPr lang="de-DE" dirty="0" err="1"/>
              <a:t>new</a:t>
            </a:r>
            <a:r>
              <a:rPr lang="de-DE" dirty="0"/>
              <a:t>) </a:t>
            </a:r>
            <a:r>
              <a:rPr lang="de-DE" dirty="0" err="1"/>
              <a:t>search</a:t>
            </a:r>
            <a:r>
              <a:rPr lang="de-DE" dirty="0"/>
              <a:t> </a:t>
            </a:r>
            <a:r>
              <a:rPr lang="de-DE" dirty="0" err="1"/>
              <a:t>results</a:t>
            </a:r>
            <a:r>
              <a:rPr lang="de-DE" dirty="0"/>
              <a:t>?</a:t>
            </a:r>
          </a:p>
          <a:p>
            <a:pPr lvl="2"/>
            <a:endParaRPr lang="de-DE" dirty="0"/>
          </a:p>
          <a:p>
            <a:pPr marL="457200" lvl="1" indent="0">
              <a:buNone/>
            </a:pPr>
            <a:r>
              <a:rPr lang="de-DE" dirty="0" smtClean="0">
                <a:solidFill>
                  <a:srgbClr val="FF0000"/>
                </a:solidFill>
              </a:rPr>
              <a:t>5.</a:t>
            </a:r>
            <a:r>
              <a:rPr lang="de-DE" dirty="0" smtClean="0"/>
              <a:t> 	</a:t>
            </a:r>
            <a:r>
              <a:rPr lang="de-DE" dirty="0" err="1" smtClean="0"/>
              <a:t>Informetric</a:t>
            </a:r>
            <a:r>
              <a:rPr lang="de-DE" dirty="0" smtClean="0"/>
              <a:t> </a:t>
            </a:r>
            <a:r>
              <a:rPr lang="de-DE" dirty="0" err="1"/>
              <a:t>analyses</a:t>
            </a:r>
            <a:r>
              <a:rPr lang="de-DE" dirty="0"/>
              <a:t>: </a:t>
            </a:r>
          </a:p>
          <a:p>
            <a:pPr lvl="2"/>
            <a:r>
              <a:rPr lang="de-DE" dirty="0"/>
              <a:t>Rankings</a:t>
            </a:r>
          </a:p>
          <a:p>
            <a:pPr lvl="2"/>
            <a:r>
              <a:rPr lang="de-DE" dirty="0" err="1"/>
              <a:t>Semantic</a:t>
            </a:r>
            <a:r>
              <a:rPr lang="de-DE" dirty="0"/>
              <a:t> </a:t>
            </a:r>
            <a:r>
              <a:rPr lang="de-DE" dirty="0" err="1"/>
              <a:t>networks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/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information</a:t>
            </a:r>
            <a:r>
              <a:rPr lang="de-DE" dirty="0"/>
              <a:t> </a:t>
            </a:r>
            <a:r>
              <a:rPr lang="de-DE" dirty="0" err="1"/>
              <a:t>flow</a:t>
            </a:r>
            <a:r>
              <a:rPr lang="de-DE" dirty="0"/>
              <a:t> </a:t>
            </a:r>
            <a:r>
              <a:rPr lang="de-DE" dirty="0" err="1"/>
              <a:t>graphs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56699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Evaluation:</a:t>
            </a:r>
            <a:br>
              <a:rPr lang="en-US" dirty="0" smtClean="0"/>
            </a:br>
            <a:r>
              <a:rPr lang="en-US" sz="3200" dirty="0" smtClean="0"/>
              <a:t>Definition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err="1" smtClean="0"/>
              <a:t>No</a:t>
            </a:r>
            <a:r>
              <a:rPr lang="de-DE" dirty="0" smtClean="0"/>
              <a:t> uniform/</a:t>
            </a:r>
            <a:r>
              <a:rPr lang="de-DE" dirty="0" err="1" smtClean="0"/>
              <a:t>general</a:t>
            </a:r>
            <a:r>
              <a:rPr lang="de-DE" dirty="0" smtClean="0"/>
              <a:t> </a:t>
            </a:r>
            <a:r>
              <a:rPr lang="de-DE" dirty="0" err="1" smtClean="0"/>
              <a:t>definition</a:t>
            </a:r>
            <a:endParaRPr lang="de-DE" dirty="0" smtClean="0"/>
          </a:p>
          <a:p>
            <a:r>
              <a:rPr lang="de-DE" dirty="0" smtClean="0">
                <a:sym typeface="Wingdings" panose="05000000000000000000" pitchFamily="2" charset="2"/>
              </a:rPr>
              <a:t>A </a:t>
            </a:r>
            <a:r>
              <a:rPr lang="de-DE" b="1" dirty="0" err="1" smtClean="0">
                <a:sym typeface="Wingdings" panose="05000000000000000000" pitchFamily="2" charset="2"/>
              </a:rPr>
              <a:t>systematic</a:t>
            </a:r>
            <a:r>
              <a:rPr lang="de-DE" dirty="0" smtClean="0">
                <a:sym typeface="Wingdings" panose="05000000000000000000" pitchFamily="2" charset="2"/>
              </a:rPr>
              <a:t>, </a:t>
            </a:r>
            <a:r>
              <a:rPr lang="de-DE" b="1" dirty="0" err="1" smtClean="0">
                <a:sym typeface="Wingdings" panose="05000000000000000000" pitchFamily="2" charset="2"/>
              </a:rPr>
              <a:t>rigorous</a:t>
            </a:r>
            <a:r>
              <a:rPr lang="de-DE" dirty="0" smtClean="0">
                <a:sym typeface="Wingdings" panose="05000000000000000000" pitchFamily="2" charset="2"/>
              </a:rPr>
              <a:t>, </a:t>
            </a:r>
            <a:r>
              <a:rPr lang="de-DE" dirty="0" err="1" smtClean="0">
                <a:sym typeface="Wingdings" panose="05000000000000000000" pitchFamily="2" charset="2"/>
              </a:rPr>
              <a:t>and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meticulous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b="1" dirty="0" err="1" smtClean="0">
                <a:sym typeface="Wingdings" panose="05000000000000000000" pitchFamily="2" charset="2"/>
              </a:rPr>
              <a:t>application</a:t>
            </a:r>
            <a:r>
              <a:rPr lang="de-DE" b="1" dirty="0" smtClean="0">
                <a:sym typeface="Wingdings" panose="05000000000000000000" pitchFamily="2" charset="2"/>
              </a:rPr>
              <a:t> </a:t>
            </a:r>
            <a:r>
              <a:rPr lang="de-DE" b="1" dirty="0" err="1" smtClean="0">
                <a:sym typeface="Wingdings" panose="05000000000000000000" pitchFamily="2" charset="2"/>
              </a:rPr>
              <a:t>of</a:t>
            </a:r>
            <a:r>
              <a:rPr lang="de-DE" b="1" dirty="0" smtClean="0">
                <a:sym typeface="Wingdings" panose="05000000000000000000" pitchFamily="2" charset="2"/>
              </a:rPr>
              <a:t> </a:t>
            </a:r>
            <a:r>
              <a:rPr lang="de-DE" b="1" dirty="0" err="1" smtClean="0">
                <a:sym typeface="Wingdings" panose="05000000000000000000" pitchFamily="2" charset="2"/>
              </a:rPr>
              <a:t>scientific</a:t>
            </a:r>
            <a:r>
              <a:rPr lang="de-DE" b="1" dirty="0" smtClean="0">
                <a:sym typeface="Wingdings" panose="05000000000000000000" pitchFamily="2" charset="2"/>
              </a:rPr>
              <a:t> </a:t>
            </a:r>
            <a:r>
              <a:rPr lang="de-DE" b="1" dirty="0" err="1" smtClean="0">
                <a:sym typeface="Wingdings" panose="05000000000000000000" pitchFamily="2" charset="2"/>
              </a:rPr>
              <a:t>methods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to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b="1" dirty="0" err="1" smtClean="0">
                <a:sym typeface="Wingdings" panose="05000000000000000000" pitchFamily="2" charset="2"/>
              </a:rPr>
              <a:t>assess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the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b="1" dirty="0" smtClean="0">
                <a:sym typeface="Wingdings" panose="05000000000000000000" pitchFamily="2" charset="2"/>
              </a:rPr>
              <a:t>design, </a:t>
            </a:r>
            <a:r>
              <a:rPr lang="de-DE" b="1" dirty="0" err="1" smtClean="0">
                <a:sym typeface="Wingdings" panose="05000000000000000000" pitchFamily="2" charset="2"/>
              </a:rPr>
              <a:t>implementation</a:t>
            </a:r>
            <a:r>
              <a:rPr lang="de-DE" b="1" dirty="0" smtClean="0">
                <a:sym typeface="Wingdings" panose="05000000000000000000" pitchFamily="2" charset="2"/>
              </a:rPr>
              <a:t>, </a:t>
            </a:r>
            <a:r>
              <a:rPr lang="de-DE" b="1" dirty="0" err="1" smtClean="0">
                <a:sym typeface="Wingdings" panose="05000000000000000000" pitchFamily="2" charset="2"/>
              </a:rPr>
              <a:t>improvement</a:t>
            </a:r>
            <a:r>
              <a:rPr lang="de-DE" b="1" dirty="0" smtClean="0">
                <a:sym typeface="Wingdings" panose="05000000000000000000" pitchFamily="2" charset="2"/>
              </a:rPr>
              <a:t>, </a:t>
            </a:r>
            <a:r>
              <a:rPr lang="de-DE" b="1" dirty="0" err="1" smtClean="0">
                <a:sym typeface="Wingdings" panose="05000000000000000000" pitchFamily="2" charset="2"/>
              </a:rPr>
              <a:t>or</a:t>
            </a:r>
            <a:r>
              <a:rPr lang="de-DE" b="1" dirty="0" smtClean="0">
                <a:sym typeface="Wingdings" panose="05000000000000000000" pitchFamily="2" charset="2"/>
              </a:rPr>
              <a:t> </a:t>
            </a:r>
            <a:r>
              <a:rPr lang="de-DE" b="1" dirty="0" err="1" smtClean="0">
                <a:sym typeface="Wingdings" panose="05000000000000000000" pitchFamily="2" charset="2"/>
              </a:rPr>
              <a:t>outcomes</a:t>
            </a:r>
            <a:r>
              <a:rPr lang="de-DE" b="1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of</a:t>
            </a:r>
            <a:r>
              <a:rPr lang="de-DE" dirty="0" smtClean="0">
                <a:sym typeface="Wingdings" panose="05000000000000000000" pitchFamily="2" charset="2"/>
              </a:rPr>
              <a:t> a </a:t>
            </a:r>
            <a:r>
              <a:rPr lang="de-DE" dirty="0" err="1" smtClean="0">
                <a:sym typeface="Wingdings" panose="05000000000000000000" pitchFamily="2" charset="2"/>
              </a:rPr>
              <a:t>program</a:t>
            </a:r>
            <a:r>
              <a:rPr lang="de-DE" dirty="0" smtClean="0">
                <a:sym typeface="Wingdings" panose="05000000000000000000" pitchFamily="2" charset="2"/>
              </a:rPr>
              <a:t>. </a:t>
            </a:r>
            <a:r>
              <a:rPr lang="de-DE" dirty="0" err="1" smtClean="0">
                <a:sym typeface="Wingdings" panose="05000000000000000000" pitchFamily="2" charset="2"/>
              </a:rPr>
              <a:t>It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is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b="1" dirty="0" smtClean="0">
                <a:sym typeface="Wingdings" panose="05000000000000000000" pitchFamily="2" charset="2"/>
              </a:rPr>
              <a:t>a </a:t>
            </a:r>
            <a:r>
              <a:rPr lang="de-DE" b="1" dirty="0" err="1" smtClean="0">
                <a:sym typeface="Wingdings" panose="05000000000000000000" pitchFamily="2" charset="2"/>
              </a:rPr>
              <a:t>resource</a:t>
            </a:r>
            <a:r>
              <a:rPr lang="de-DE" b="1" dirty="0" smtClean="0">
                <a:sym typeface="Wingdings" panose="05000000000000000000" pitchFamily="2" charset="2"/>
              </a:rPr>
              <a:t>-intensive </a:t>
            </a:r>
            <a:r>
              <a:rPr lang="de-DE" b="1" dirty="0" err="1" smtClean="0">
                <a:sym typeface="Wingdings" panose="05000000000000000000" pitchFamily="2" charset="2"/>
              </a:rPr>
              <a:t>process</a:t>
            </a:r>
            <a:r>
              <a:rPr lang="de-DE" b="1" dirty="0">
                <a:sym typeface="Wingdings" panose="05000000000000000000" pitchFamily="2" charset="2"/>
              </a:rPr>
              <a:t> </a:t>
            </a:r>
            <a:r>
              <a:rPr lang="de-DE" dirty="0" smtClean="0">
                <a:sym typeface="Wingdings" panose="05000000000000000000" pitchFamily="2" charset="2"/>
              </a:rPr>
              <a:t>… </a:t>
            </a:r>
            <a:r>
              <a:rPr lang="de-DE" dirty="0" err="1" smtClean="0">
                <a:sym typeface="Wingdings" panose="05000000000000000000" pitchFamily="2" charset="2"/>
              </a:rPr>
              <a:t>requiring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resources</a:t>
            </a:r>
            <a:r>
              <a:rPr lang="de-DE" dirty="0" smtClean="0">
                <a:sym typeface="Wingdings" panose="05000000000000000000" pitchFamily="2" charset="2"/>
              </a:rPr>
              <a:t> such </a:t>
            </a:r>
            <a:r>
              <a:rPr lang="de-DE" dirty="0" err="1" smtClean="0">
                <a:sym typeface="Wingdings" panose="05000000000000000000" pitchFamily="2" charset="2"/>
              </a:rPr>
              <a:t>as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evaluation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expertise</a:t>
            </a:r>
            <a:r>
              <a:rPr lang="de-DE" dirty="0" smtClean="0">
                <a:sym typeface="Wingdings" panose="05000000000000000000" pitchFamily="2" charset="2"/>
              </a:rPr>
              <a:t>, </a:t>
            </a:r>
            <a:r>
              <a:rPr lang="de-DE" dirty="0" err="1" smtClean="0">
                <a:sym typeface="Wingdings" panose="05000000000000000000" pitchFamily="2" charset="2"/>
              </a:rPr>
              <a:t>larbor</a:t>
            </a:r>
            <a:r>
              <a:rPr lang="de-DE" dirty="0" smtClean="0">
                <a:sym typeface="Wingdings" panose="05000000000000000000" pitchFamily="2" charset="2"/>
              </a:rPr>
              <a:t>, time </a:t>
            </a:r>
            <a:r>
              <a:rPr lang="de-DE" dirty="0" err="1" smtClean="0">
                <a:sym typeface="Wingdings" panose="05000000000000000000" pitchFamily="2" charset="2"/>
              </a:rPr>
              <a:t>and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budget</a:t>
            </a:r>
            <a:r>
              <a:rPr lang="de-DE" dirty="0" smtClean="0">
                <a:sym typeface="Wingdings" panose="05000000000000000000" pitchFamily="2" charset="2"/>
              </a:rPr>
              <a:t>. (Wikipedia)</a:t>
            </a:r>
          </a:p>
          <a:p>
            <a:r>
              <a:rPr lang="de-DE" dirty="0">
                <a:sym typeface="Wingdings" panose="05000000000000000000" pitchFamily="2" charset="2"/>
              </a:rPr>
              <a:t>Evaluation </a:t>
            </a:r>
            <a:r>
              <a:rPr lang="de-DE" dirty="0" err="1">
                <a:sym typeface="Wingdings" panose="05000000000000000000" pitchFamily="2" charset="2"/>
              </a:rPr>
              <a:t>is</a:t>
            </a:r>
            <a:r>
              <a:rPr lang="de-DE" dirty="0">
                <a:sym typeface="Wingdings" panose="05000000000000000000" pitchFamily="2" charset="2"/>
              </a:rPr>
              <a:t> a </a:t>
            </a:r>
            <a:r>
              <a:rPr lang="de-DE" b="1" dirty="0" err="1">
                <a:sym typeface="Wingdings" panose="05000000000000000000" pitchFamily="2" charset="2"/>
              </a:rPr>
              <a:t>process</a:t>
            </a:r>
            <a:r>
              <a:rPr lang="de-DE" dirty="0">
                <a:sym typeface="Wingdings" panose="05000000000000000000" pitchFamily="2" charset="2"/>
              </a:rPr>
              <a:t>, in </a:t>
            </a:r>
            <a:r>
              <a:rPr lang="de-DE" dirty="0" err="1">
                <a:sym typeface="Wingdings" panose="05000000000000000000" pitchFamily="2" charset="2"/>
              </a:rPr>
              <a:t>which</a:t>
            </a:r>
            <a:r>
              <a:rPr lang="de-DE" dirty="0">
                <a:sym typeface="Wingdings" panose="05000000000000000000" pitchFamily="2" charset="2"/>
              </a:rPr>
              <a:t> an </a:t>
            </a:r>
            <a:r>
              <a:rPr lang="de-DE" b="1" dirty="0" err="1">
                <a:sym typeface="Wingdings" panose="05000000000000000000" pitchFamily="2" charset="2"/>
              </a:rPr>
              <a:t>evaluation</a:t>
            </a:r>
            <a:r>
              <a:rPr lang="de-DE" b="1" dirty="0">
                <a:sym typeface="Wingdings" panose="05000000000000000000" pitchFamily="2" charset="2"/>
              </a:rPr>
              <a:t> </a:t>
            </a:r>
            <a:r>
              <a:rPr lang="de-DE" b="1" dirty="0" err="1">
                <a:sym typeface="Wingdings" panose="05000000000000000000" pitchFamily="2" charset="2"/>
              </a:rPr>
              <a:t>object</a:t>
            </a:r>
            <a:r>
              <a:rPr lang="de-DE" b="1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is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b="1" dirty="0" err="1">
                <a:sym typeface="Wingdings" panose="05000000000000000000" pitchFamily="2" charset="2"/>
              </a:rPr>
              <a:t>assessed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b="1" dirty="0" err="1">
                <a:sym typeface="Wingdings" panose="05000000000000000000" pitchFamily="2" charset="2"/>
              </a:rPr>
              <a:t>according</a:t>
            </a:r>
            <a:r>
              <a:rPr lang="de-DE" b="1" dirty="0">
                <a:sym typeface="Wingdings" panose="05000000000000000000" pitchFamily="2" charset="2"/>
              </a:rPr>
              <a:t> </a:t>
            </a:r>
            <a:r>
              <a:rPr lang="de-DE" b="1" dirty="0" err="1">
                <a:sym typeface="Wingdings" panose="05000000000000000000" pitchFamily="2" charset="2"/>
              </a:rPr>
              <a:t>to</a:t>
            </a:r>
            <a:r>
              <a:rPr lang="de-DE" b="1" dirty="0">
                <a:sym typeface="Wingdings" panose="05000000000000000000" pitchFamily="2" charset="2"/>
              </a:rPr>
              <a:t> </a:t>
            </a:r>
            <a:r>
              <a:rPr lang="de-DE" b="1" dirty="0" err="1">
                <a:sym typeface="Wingdings" panose="05000000000000000000" pitchFamily="2" charset="2"/>
              </a:rPr>
              <a:t>previously</a:t>
            </a:r>
            <a:r>
              <a:rPr lang="de-DE" b="1" dirty="0">
                <a:sym typeface="Wingdings" panose="05000000000000000000" pitchFamily="2" charset="2"/>
              </a:rPr>
              <a:t> </a:t>
            </a:r>
            <a:r>
              <a:rPr lang="de-DE" b="1" dirty="0" err="1">
                <a:sym typeface="Wingdings" panose="05000000000000000000" pitchFamily="2" charset="2"/>
              </a:rPr>
              <a:t>defined</a:t>
            </a:r>
            <a:r>
              <a:rPr lang="de-DE" b="1" dirty="0">
                <a:sym typeface="Wingdings" panose="05000000000000000000" pitchFamily="2" charset="2"/>
              </a:rPr>
              <a:t> </a:t>
            </a:r>
            <a:r>
              <a:rPr lang="de-DE" b="1" dirty="0" err="1">
                <a:sym typeface="Wingdings" panose="05000000000000000000" pitchFamily="2" charset="2"/>
              </a:rPr>
              <a:t>goals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using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b="1" dirty="0" err="1">
                <a:sym typeface="Wingdings" panose="05000000000000000000" pitchFamily="2" charset="2"/>
              </a:rPr>
              <a:t>well</a:t>
            </a:r>
            <a:r>
              <a:rPr lang="de-DE" b="1" dirty="0">
                <a:sym typeface="Wingdings" panose="05000000000000000000" pitchFamily="2" charset="2"/>
              </a:rPr>
              <a:t> </a:t>
            </a:r>
            <a:r>
              <a:rPr lang="de-DE" b="1" dirty="0" err="1">
                <a:sym typeface="Wingdings" panose="05000000000000000000" pitchFamily="2" charset="2"/>
              </a:rPr>
              <a:t>reasoned</a:t>
            </a:r>
            <a:r>
              <a:rPr lang="de-DE" b="1" dirty="0">
                <a:sym typeface="Wingdings" panose="05000000000000000000" pitchFamily="2" charset="2"/>
              </a:rPr>
              <a:t> </a:t>
            </a:r>
            <a:r>
              <a:rPr lang="de-DE" b="1" dirty="0" err="1">
                <a:sym typeface="Wingdings" panose="05000000000000000000" pitchFamily="2" charset="2"/>
              </a:rPr>
              <a:t>criteria</a:t>
            </a:r>
            <a:r>
              <a:rPr lang="de-DE" dirty="0">
                <a:sym typeface="Wingdings" panose="05000000000000000000" pitchFamily="2" charset="2"/>
              </a:rPr>
              <a:t>. (Balzer)</a:t>
            </a:r>
          </a:p>
          <a:p>
            <a:endParaRPr lang="de-DE" dirty="0" smtClean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11489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of IRS:</a:t>
            </a:r>
            <a:br>
              <a:rPr lang="en-US" dirty="0" smtClean="0"/>
            </a:br>
            <a:r>
              <a:rPr lang="en-US" sz="3200" dirty="0" smtClean="0"/>
              <a:t>Evaluation of IRS quality 4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Evaluation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b="1" dirty="0" smtClean="0"/>
              <a:t>IRS </a:t>
            </a:r>
            <a:r>
              <a:rPr lang="de-DE" b="1" dirty="0" err="1"/>
              <a:t>quality</a:t>
            </a:r>
            <a:r>
              <a:rPr lang="de-DE" b="1" dirty="0"/>
              <a:t>/</a:t>
            </a:r>
            <a:r>
              <a:rPr lang="de-DE" b="1" dirty="0" err="1"/>
              <a:t>effectiveness</a:t>
            </a:r>
            <a:r>
              <a:rPr lang="de-DE" b="1" dirty="0"/>
              <a:t> </a:t>
            </a:r>
            <a:r>
              <a:rPr lang="de-DE" dirty="0"/>
              <a:t>- </a:t>
            </a:r>
            <a:r>
              <a:rPr lang="de-DE" dirty="0" err="1"/>
              <a:t>indicators</a:t>
            </a:r>
            <a:r>
              <a:rPr lang="de-DE" dirty="0"/>
              <a:t>:</a:t>
            </a:r>
          </a:p>
          <a:p>
            <a:pPr marL="457200" lvl="1" indent="0">
              <a:buNone/>
            </a:pPr>
            <a:endParaRPr lang="de-DE" dirty="0" smtClean="0"/>
          </a:p>
          <a:p>
            <a:pPr marL="457200" lvl="1" indent="0">
              <a:buNone/>
            </a:pPr>
            <a:r>
              <a:rPr lang="de-DE" dirty="0" err="1" smtClean="0"/>
              <a:t>Several</a:t>
            </a:r>
            <a:r>
              <a:rPr lang="de-DE" dirty="0" smtClean="0"/>
              <a:t> IRS </a:t>
            </a:r>
            <a:r>
              <a:rPr lang="de-DE" dirty="0" err="1"/>
              <a:t>effectiveness</a:t>
            </a:r>
            <a:r>
              <a:rPr lang="de-DE" dirty="0"/>
              <a:t> </a:t>
            </a:r>
            <a:r>
              <a:rPr lang="de-DE" dirty="0" err="1"/>
              <a:t>measures</a:t>
            </a:r>
            <a:r>
              <a:rPr lang="de-DE" dirty="0"/>
              <a:t> in </a:t>
            </a:r>
            <a:r>
              <a:rPr lang="de-DE" dirty="0" err="1"/>
              <a:t>literature</a:t>
            </a:r>
            <a:r>
              <a:rPr lang="de-DE" dirty="0"/>
              <a:t> – </a:t>
            </a:r>
            <a:r>
              <a:rPr lang="de-DE" dirty="0" err="1"/>
              <a:t>most</a:t>
            </a:r>
            <a:r>
              <a:rPr lang="de-DE" dirty="0"/>
              <a:t> </a:t>
            </a:r>
            <a:r>
              <a:rPr lang="de-DE" dirty="0" err="1"/>
              <a:t>well</a:t>
            </a:r>
            <a:r>
              <a:rPr lang="de-DE" dirty="0"/>
              <a:t> </a:t>
            </a:r>
            <a:r>
              <a:rPr lang="de-DE" dirty="0" err="1"/>
              <a:t>known</a:t>
            </a:r>
            <a:r>
              <a:rPr lang="de-DE" dirty="0"/>
              <a:t>:</a:t>
            </a:r>
          </a:p>
          <a:p>
            <a:pPr marL="457200" lvl="1" indent="0">
              <a:buNone/>
            </a:pPr>
            <a:endParaRPr lang="de-DE" dirty="0"/>
          </a:p>
          <a:p>
            <a:pPr lvl="1"/>
            <a:r>
              <a:rPr lang="de-DE" b="1" dirty="0"/>
              <a:t>Recall</a:t>
            </a:r>
            <a:r>
              <a:rPr lang="de-DE" dirty="0"/>
              <a:t>: </a:t>
            </a:r>
            <a:r>
              <a:rPr lang="de-DE" dirty="0" err="1"/>
              <a:t>completness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search</a:t>
            </a:r>
            <a:r>
              <a:rPr lang="de-DE" dirty="0"/>
              <a:t> </a:t>
            </a:r>
            <a:r>
              <a:rPr lang="de-DE" dirty="0" err="1"/>
              <a:t>results</a:t>
            </a:r>
            <a:r>
              <a:rPr lang="de-DE" dirty="0"/>
              <a:t> (</a:t>
            </a:r>
            <a:r>
              <a:rPr lang="de-DE" dirty="0" err="1"/>
              <a:t>hit</a:t>
            </a:r>
            <a:r>
              <a:rPr lang="de-DE" dirty="0"/>
              <a:t> </a:t>
            </a:r>
            <a:r>
              <a:rPr lang="de-DE" dirty="0" err="1"/>
              <a:t>list</a:t>
            </a:r>
            <a:r>
              <a:rPr lang="de-DE" dirty="0"/>
              <a:t>) –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many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u="sng" dirty="0"/>
              <a:t>all</a:t>
            </a:r>
            <a:r>
              <a:rPr lang="de-DE" dirty="0"/>
              <a:t> (</a:t>
            </a:r>
            <a:r>
              <a:rPr lang="de-DE" dirty="0" err="1"/>
              <a:t>existing</a:t>
            </a:r>
            <a:r>
              <a:rPr lang="de-DE" dirty="0"/>
              <a:t>) relevant </a:t>
            </a:r>
            <a:r>
              <a:rPr lang="de-DE" dirty="0" err="1"/>
              <a:t>documents</a:t>
            </a:r>
            <a:r>
              <a:rPr lang="de-DE" dirty="0"/>
              <a:t> </a:t>
            </a:r>
            <a:r>
              <a:rPr lang="de-DE" dirty="0" err="1"/>
              <a:t>were</a:t>
            </a:r>
            <a:r>
              <a:rPr lang="de-DE" dirty="0"/>
              <a:t> </a:t>
            </a:r>
            <a:r>
              <a:rPr lang="de-DE" dirty="0" err="1"/>
              <a:t>found</a:t>
            </a:r>
            <a:r>
              <a:rPr lang="de-DE" dirty="0"/>
              <a:t>?</a:t>
            </a:r>
          </a:p>
          <a:p>
            <a:pPr lvl="1"/>
            <a:r>
              <a:rPr lang="de-DE" b="1" dirty="0"/>
              <a:t>Precision</a:t>
            </a:r>
            <a:r>
              <a:rPr lang="de-DE" dirty="0"/>
              <a:t>: </a:t>
            </a:r>
            <a:r>
              <a:rPr lang="de-DE" dirty="0" err="1"/>
              <a:t>exactliness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search</a:t>
            </a:r>
            <a:r>
              <a:rPr lang="de-DE" dirty="0"/>
              <a:t> </a:t>
            </a:r>
            <a:r>
              <a:rPr lang="de-DE" dirty="0" err="1"/>
              <a:t>results</a:t>
            </a:r>
            <a:r>
              <a:rPr lang="de-DE" dirty="0"/>
              <a:t> (</a:t>
            </a:r>
            <a:r>
              <a:rPr lang="de-DE" dirty="0" err="1"/>
              <a:t>hit</a:t>
            </a:r>
            <a:r>
              <a:rPr lang="de-DE" dirty="0"/>
              <a:t> </a:t>
            </a:r>
            <a:r>
              <a:rPr lang="de-DE" dirty="0" err="1"/>
              <a:t>list</a:t>
            </a:r>
            <a:r>
              <a:rPr lang="de-DE" dirty="0"/>
              <a:t>) –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many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all </a:t>
            </a:r>
            <a:r>
              <a:rPr lang="de-DE" dirty="0" err="1"/>
              <a:t>found</a:t>
            </a:r>
            <a:r>
              <a:rPr lang="de-DE" dirty="0"/>
              <a:t> </a:t>
            </a:r>
            <a:r>
              <a:rPr lang="de-DE" dirty="0" err="1"/>
              <a:t>documents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relevant?</a:t>
            </a:r>
          </a:p>
          <a:p>
            <a:pPr lvl="1"/>
            <a:r>
              <a:rPr lang="de-DE" b="1" dirty="0"/>
              <a:t>Fallout:</a:t>
            </a:r>
            <a:r>
              <a:rPr lang="de-DE" dirty="0"/>
              <a:t> </a:t>
            </a:r>
            <a:r>
              <a:rPr lang="de-DE" dirty="0" err="1"/>
              <a:t>probability</a:t>
            </a:r>
            <a:r>
              <a:rPr lang="de-DE" dirty="0"/>
              <a:t> at </a:t>
            </a:r>
            <a:r>
              <a:rPr lang="de-DE" dirty="0" err="1"/>
              <a:t>which</a:t>
            </a:r>
            <a:r>
              <a:rPr lang="de-DE" dirty="0"/>
              <a:t> a non-relevant </a:t>
            </a:r>
            <a:r>
              <a:rPr lang="de-DE" dirty="0" err="1"/>
              <a:t>document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found</a:t>
            </a:r>
            <a:endParaRPr lang="de-DE" dirty="0"/>
          </a:p>
          <a:p>
            <a:pPr marL="914400" lvl="2" indent="0">
              <a:buNone/>
            </a:pPr>
            <a:endParaRPr lang="de-DE" dirty="0"/>
          </a:p>
          <a:p>
            <a:pPr marL="914400" lvl="1" indent="-457200">
              <a:buAutoNum type="arabicPeriod" startAt="5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032919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of IRS:</a:t>
            </a:r>
            <a:br>
              <a:rPr lang="en-US" dirty="0" smtClean="0"/>
            </a:br>
            <a:r>
              <a:rPr lang="en-US" sz="3200" dirty="0" smtClean="0"/>
              <a:t>Evaluation of IRS quality 5</a:t>
            </a:r>
            <a:endParaRPr 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Inhaltsplatzhalt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3982401"/>
                <a:ext cx="10515600" cy="2434047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de-DE" dirty="0" smtClean="0"/>
              </a:p>
              <a:p>
                <a:pPr marL="0" indent="0">
                  <a:buNone/>
                </a:pPr>
                <a:r>
                  <a:rPr lang="de-DE" sz="2000" b="1" dirty="0" smtClean="0"/>
                  <a:t>Recall</a:t>
                </a:r>
                <a:r>
                  <a:rPr lang="de-DE" sz="2000" dirty="0" smtClean="0"/>
                  <a:t> </a:t>
                </a:r>
                <a:r>
                  <a:rPr lang="de-DE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</m:num>
                      <m:den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den>
                    </m:f>
                  </m:oMath>
                </a14:m>
                <a:endParaRPr lang="de-DE" dirty="0" smtClean="0"/>
              </a:p>
              <a:p>
                <a:pPr marL="0" indent="0">
                  <a:buNone/>
                </a:pPr>
                <a:r>
                  <a:rPr lang="de-DE" sz="2000" b="1" dirty="0" smtClean="0"/>
                  <a:t>Precision</a:t>
                </a:r>
                <a:r>
                  <a:rPr lang="de-DE" sz="2000" dirty="0" smtClean="0"/>
                  <a:t> </a:t>
                </a:r>
                <a:r>
                  <a:rPr lang="de-DE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e-DE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de-DE" i="1">
                            <a:latin typeface="Cambria Math" panose="02040503050406030204" pitchFamily="18" charset="0"/>
                          </a:rPr>
                          <m:t>  </m:t>
                        </m:r>
                      </m:num>
                      <m:den>
                        <m:r>
                          <a:rPr lang="de-DE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de-DE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den>
                    </m:f>
                  </m:oMath>
                </a14:m>
                <a:endParaRPr lang="de-DE" dirty="0"/>
              </a:p>
              <a:p>
                <a:pPr marL="0" indent="0">
                  <a:buNone/>
                </a:pPr>
                <a:r>
                  <a:rPr lang="de-DE" sz="2000" b="1" dirty="0" smtClean="0"/>
                  <a:t>Fallout</a:t>
                </a:r>
                <a:r>
                  <a:rPr lang="de-DE" sz="2000" dirty="0" smtClean="0"/>
                  <a:t> </a:t>
                </a:r>
                <a:r>
                  <a:rPr lang="de-DE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de-DE" i="1">
                            <a:latin typeface="Cambria Math" panose="02040503050406030204" pitchFamily="18" charset="0"/>
                          </a:rPr>
                          <m:t>  </m:t>
                        </m:r>
                      </m:num>
                      <m:den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de-DE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den>
                    </m:f>
                  </m:oMath>
                </a14:m>
                <a:endParaRPr lang="de-DE" dirty="0"/>
              </a:p>
              <a:p>
                <a:pPr marL="0" indent="0">
                  <a:buNone/>
                </a:pPr>
                <a:endParaRPr lang="de-DE" dirty="0"/>
              </a:p>
            </p:txBody>
          </p:sp>
        </mc:Choice>
        <mc:Fallback xmlns="">
          <p:sp>
            <p:nvSpPr>
              <p:cNvPr id="5" name="Inhaltsplatzhalt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3982401"/>
                <a:ext cx="10515600" cy="2434047"/>
              </a:xfrm>
              <a:blipFill>
                <a:blip r:embed="rId3"/>
                <a:stretch>
                  <a:fillRect l="-638"/>
                </a:stretch>
              </a:blipFill>
            </p:spPr>
            <p:txBody>
              <a:bodyPr/>
              <a:lstStyle/>
              <a:p>
                <a:r>
                  <a:rPr lang="de-AT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3163920"/>
              </p:ext>
            </p:extLst>
          </p:nvPr>
        </p:nvGraphicFramePr>
        <p:xfrm>
          <a:off x="838200" y="2238903"/>
          <a:ext cx="9107674" cy="202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53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28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754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140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Relevant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Non-relevant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Retrieved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err="1" smtClean="0"/>
                        <a:t>docs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 smtClean="0"/>
                        <a:t>A</a:t>
                      </a:r>
                      <a:endParaRPr lang="de-D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 smtClean="0"/>
                        <a:t>B</a:t>
                      </a:r>
                      <a:endParaRPr lang="de-D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A+B: </a:t>
                      </a:r>
                      <a:r>
                        <a:rPr lang="de-DE" dirty="0" err="1" smtClean="0"/>
                        <a:t>retrieved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err="1" smtClean="0"/>
                        <a:t>docs</a:t>
                      </a:r>
                      <a:r>
                        <a:rPr lang="de-DE" baseline="0" dirty="0" smtClean="0"/>
                        <a:t> in a </a:t>
                      </a:r>
                      <a:r>
                        <a:rPr lang="de-DE" baseline="0" dirty="0" err="1" smtClean="0"/>
                        <a:t>search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Not </a:t>
                      </a:r>
                      <a:r>
                        <a:rPr lang="de-DE" dirty="0" err="1" smtClean="0"/>
                        <a:t>retrieved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docs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 smtClean="0"/>
                        <a:t>C</a:t>
                      </a:r>
                      <a:endParaRPr lang="de-D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 smtClean="0"/>
                        <a:t>D</a:t>
                      </a:r>
                      <a:endParaRPr lang="de-D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A+C:</a:t>
                      </a:r>
                      <a:r>
                        <a:rPr lang="de-DE" baseline="0" dirty="0" smtClean="0"/>
                        <a:t> all relevant </a:t>
                      </a:r>
                      <a:r>
                        <a:rPr lang="de-DE" baseline="0" dirty="0" err="1" smtClean="0"/>
                        <a:t>docs</a:t>
                      </a:r>
                      <a:r>
                        <a:rPr lang="de-DE" baseline="0" dirty="0" smtClean="0"/>
                        <a:t> in an IR-S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B+D: all non- relevant </a:t>
                      </a:r>
                      <a:r>
                        <a:rPr lang="de-DE" dirty="0" err="1" smtClean="0"/>
                        <a:t>docs</a:t>
                      </a:r>
                      <a:r>
                        <a:rPr lang="de-DE" dirty="0" smtClean="0"/>
                        <a:t> in an IR-S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A+B+C+D: </a:t>
                      </a:r>
                      <a:r>
                        <a:rPr lang="de-DE" dirty="0" err="1" smtClean="0"/>
                        <a:t>no</a:t>
                      </a:r>
                      <a:r>
                        <a:rPr lang="de-DE" dirty="0" smtClean="0"/>
                        <a:t>. </a:t>
                      </a:r>
                      <a:r>
                        <a:rPr lang="de-DE" dirty="0" err="1" smtClean="0"/>
                        <a:t>of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err="1" smtClean="0"/>
                        <a:t>docs</a:t>
                      </a:r>
                      <a:r>
                        <a:rPr lang="de-DE" baseline="0" dirty="0" smtClean="0"/>
                        <a:t> in an IR-S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422277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of IRS:</a:t>
            </a:r>
            <a:br>
              <a:rPr lang="en-US" dirty="0" smtClean="0"/>
            </a:br>
            <a:r>
              <a:rPr lang="en-US" sz="3200" dirty="0" smtClean="0"/>
              <a:t>Evaluation of IRS quality 6</a:t>
            </a:r>
            <a:endParaRPr lang="en-US" sz="3200" dirty="0"/>
          </a:p>
        </p:txBody>
      </p:sp>
      <p:sp>
        <p:nvSpPr>
          <p:cNvPr id="7" name="Inhaltsplatzhalter 2"/>
          <p:cNvSpPr>
            <a:spLocks noGrp="1"/>
          </p:cNvSpPr>
          <p:nvPr>
            <p:ph idx="1"/>
          </p:nvPr>
        </p:nvSpPr>
        <p:spPr>
          <a:xfrm>
            <a:off x="863168" y="1818516"/>
            <a:ext cx="10515600" cy="144439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b="1" dirty="0" err="1" smtClean="0"/>
              <a:t>Example</a:t>
            </a:r>
            <a:r>
              <a:rPr lang="de-DE" dirty="0" smtClean="0"/>
              <a:t>:</a:t>
            </a:r>
          </a:p>
          <a:p>
            <a:pPr marL="457200" lvl="1" indent="0">
              <a:buNone/>
            </a:pPr>
            <a:r>
              <a:rPr lang="de-DE" dirty="0" smtClean="0"/>
              <a:t>A </a:t>
            </a:r>
            <a:r>
              <a:rPr lang="de-DE" dirty="0" err="1" smtClean="0"/>
              <a:t>database</a:t>
            </a:r>
            <a:r>
              <a:rPr lang="de-DE" dirty="0" smtClean="0"/>
              <a:t> </a:t>
            </a:r>
            <a:r>
              <a:rPr lang="de-DE" dirty="0" err="1" smtClean="0"/>
              <a:t>comprises</a:t>
            </a:r>
            <a:r>
              <a:rPr lang="de-DE" dirty="0" smtClean="0"/>
              <a:t> 136 </a:t>
            </a:r>
            <a:r>
              <a:rPr lang="de-DE" dirty="0" err="1" smtClean="0"/>
              <a:t>documents</a:t>
            </a:r>
            <a:r>
              <a:rPr lang="de-DE" dirty="0" smtClean="0"/>
              <a:t> </a:t>
            </a:r>
            <a:r>
              <a:rPr lang="de-DE" dirty="0"/>
              <a:t>in total </a:t>
            </a:r>
            <a:r>
              <a:rPr lang="de-DE" dirty="0" smtClean="0"/>
              <a:t>out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which</a:t>
            </a:r>
            <a:r>
              <a:rPr lang="de-DE" dirty="0" smtClean="0"/>
              <a:t> 20 </a:t>
            </a:r>
            <a:r>
              <a:rPr lang="de-DE" dirty="0" err="1" smtClean="0"/>
              <a:t>are</a:t>
            </a:r>
            <a:r>
              <a:rPr lang="de-DE" dirty="0" smtClean="0"/>
              <a:t> relevant (</a:t>
            </a:r>
            <a:r>
              <a:rPr lang="de-DE" dirty="0" err="1" smtClean="0"/>
              <a:t>and</a:t>
            </a:r>
            <a:r>
              <a:rPr lang="de-DE" dirty="0" smtClean="0"/>
              <a:t> 116 </a:t>
            </a:r>
            <a:r>
              <a:rPr lang="de-DE" dirty="0" err="1" smtClean="0"/>
              <a:t>are</a:t>
            </a:r>
            <a:r>
              <a:rPr lang="de-DE" dirty="0" smtClean="0"/>
              <a:t> not-relevant)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regards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a </a:t>
            </a:r>
            <a:r>
              <a:rPr lang="de-DE" dirty="0" err="1" smtClean="0"/>
              <a:t>particular</a:t>
            </a:r>
            <a:r>
              <a:rPr lang="de-DE" dirty="0" smtClean="0"/>
              <a:t> </a:t>
            </a:r>
            <a:r>
              <a:rPr lang="de-DE" dirty="0" err="1" smtClean="0"/>
              <a:t>search</a:t>
            </a:r>
            <a:r>
              <a:rPr lang="de-DE" dirty="0" smtClean="0"/>
              <a:t>.</a:t>
            </a:r>
          </a:p>
          <a:p>
            <a:pPr marL="457200" lvl="1" indent="0">
              <a:buNone/>
            </a:pPr>
            <a:r>
              <a:rPr lang="de-DE" dirty="0" smtClean="0"/>
              <a:t>The </a:t>
            </a:r>
            <a:r>
              <a:rPr lang="de-DE" dirty="0" err="1" smtClean="0"/>
              <a:t>search</a:t>
            </a:r>
            <a:r>
              <a:rPr lang="de-DE" dirty="0" smtClean="0"/>
              <a:t> </a:t>
            </a:r>
            <a:r>
              <a:rPr lang="de-DE" dirty="0" err="1" smtClean="0"/>
              <a:t>delivers</a:t>
            </a:r>
            <a:r>
              <a:rPr lang="de-DE" dirty="0" smtClean="0"/>
              <a:t> 12 </a:t>
            </a:r>
            <a:r>
              <a:rPr lang="de-DE" dirty="0" err="1" smtClean="0"/>
              <a:t>documents</a:t>
            </a:r>
            <a:r>
              <a:rPr lang="de-DE" dirty="0" smtClean="0"/>
              <a:t> out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which</a:t>
            </a:r>
            <a:r>
              <a:rPr lang="de-DE" dirty="0" smtClean="0"/>
              <a:t> 8 </a:t>
            </a:r>
            <a:r>
              <a:rPr lang="de-DE" dirty="0" err="1" smtClean="0"/>
              <a:t>documents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relevant.</a:t>
            </a:r>
            <a:endParaRPr lang="de-DE" dirty="0"/>
          </a:p>
        </p:txBody>
      </p:sp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4268387"/>
              </p:ext>
            </p:extLst>
          </p:nvPr>
        </p:nvGraphicFramePr>
        <p:xfrm>
          <a:off x="946957" y="3316868"/>
          <a:ext cx="8128000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78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61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Relevant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Non-relevant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Retrieved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err="1" smtClean="0"/>
                        <a:t>docs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 smtClean="0"/>
                        <a:t>8</a:t>
                      </a:r>
                      <a:endParaRPr lang="de-D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 smtClean="0"/>
                        <a:t>4</a:t>
                      </a:r>
                      <a:endParaRPr lang="de-D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12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Not </a:t>
                      </a:r>
                      <a:r>
                        <a:rPr lang="de-DE" dirty="0" err="1" smtClean="0"/>
                        <a:t>retrieved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docs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 smtClean="0"/>
                        <a:t>12</a:t>
                      </a:r>
                      <a:endParaRPr lang="de-D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 smtClean="0"/>
                        <a:t>112</a:t>
                      </a:r>
                      <a:endParaRPr lang="de-D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124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20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116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136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9" name="Inhaltsplatzhalter 2"/>
              <p:cNvSpPr txBox="1">
                <a:spLocks/>
              </p:cNvSpPr>
              <p:nvPr/>
            </p:nvSpPr>
            <p:spPr>
              <a:xfrm>
                <a:off x="838200" y="5056071"/>
                <a:ext cx="10515600" cy="181451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Symbol" panose="05050102010706020507" pitchFamily="18" charset="2"/>
                  <a:buChar char="-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Ø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de-DE" sz="2000" dirty="0" smtClean="0"/>
                  <a:t>Recall </a:t>
                </a:r>
                <a:r>
                  <a:rPr lang="de-DE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e-DE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de-DE" i="1" smtClean="0">
                            <a:latin typeface="Cambria Math" panose="02040503050406030204" pitchFamily="18" charset="0"/>
                          </a:rPr>
                          <m:t>  </m:t>
                        </m:r>
                      </m:num>
                      <m:den>
                        <m:r>
                          <a:rPr lang="de-DE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de-DE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de-DE" i="1" smtClean="0">
                            <a:latin typeface="Cambria Math" panose="02040503050406030204" pitchFamily="18" charset="0"/>
                          </a:rPr>
                          <m:t>𝐶</m:t>
                        </m:r>
                      </m:den>
                    </m:f>
                  </m:oMath>
                </a14:m>
                <a:r>
                  <a:rPr lang="de-DE" dirty="0" smtClean="0"/>
                  <a:t>   </a:t>
                </a:r>
                <a:r>
                  <a:rPr lang="de-DE" sz="2000" dirty="0" smtClean="0"/>
                  <a:t>= 8/20 = </a:t>
                </a:r>
                <a:r>
                  <a:rPr lang="de-DE" sz="2000" b="1" dirty="0" smtClean="0"/>
                  <a:t>0.4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de-DE" sz="2000" dirty="0" smtClean="0"/>
                  <a:t>Precision </a:t>
                </a:r>
                <a:r>
                  <a:rPr lang="de-DE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e-DE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de-DE" i="1">
                            <a:latin typeface="Cambria Math" panose="02040503050406030204" pitchFamily="18" charset="0"/>
                          </a:rPr>
                          <m:t>  </m:t>
                        </m:r>
                      </m:num>
                      <m:den>
                        <m:r>
                          <a:rPr lang="de-DE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de-DE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de-DE" i="1" smtClean="0">
                            <a:latin typeface="Cambria Math" panose="02040503050406030204" pitchFamily="18" charset="0"/>
                          </a:rPr>
                          <m:t>𝐵</m:t>
                        </m:r>
                      </m:den>
                    </m:f>
                  </m:oMath>
                </a14:m>
                <a:r>
                  <a:rPr lang="de-DE" dirty="0" smtClean="0"/>
                  <a:t>   </a:t>
                </a:r>
                <a:r>
                  <a:rPr lang="de-DE" sz="2000" dirty="0" smtClean="0"/>
                  <a:t>=  8/12 = </a:t>
                </a:r>
                <a:r>
                  <a:rPr lang="de-DE" sz="2000" b="1" dirty="0" smtClean="0"/>
                  <a:t>0.67</a:t>
                </a:r>
                <a:endParaRPr lang="de-DE" sz="2000" b="1" dirty="0"/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de-DE" sz="2000" dirty="0" smtClean="0"/>
                  <a:t>Fallout </a:t>
                </a:r>
                <a:r>
                  <a:rPr lang="de-DE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e-DE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de-DE" i="1">
                            <a:latin typeface="Cambria Math" panose="02040503050406030204" pitchFamily="18" charset="0"/>
                          </a:rPr>
                          <m:t>  </m:t>
                        </m:r>
                      </m:num>
                      <m:den>
                        <m:r>
                          <a:rPr lang="de-DE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de-DE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de-DE" i="1" smtClean="0">
                            <a:latin typeface="Cambria Math" panose="02040503050406030204" pitchFamily="18" charset="0"/>
                          </a:rPr>
                          <m:t>𝐷</m:t>
                        </m:r>
                      </m:den>
                    </m:f>
                  </m:oMath>
                </a14:m>
                <a:r>
                  <a:rPr lang="de-DE" dirty="0" smtClean="0"/>
                  <a:t>   </a:t>
                </a:r>
                <a:r>
                  <a:rPr lang="de-DE" sz="2000" dirty="0" smtClean="0"/>
                  <a:t>= 4/116   = </a:t>
                </a:r>
                <a:r>
                  <a:rPr lang="de-DE" sz="2000" b="1" dirty="0" smtClean="0"/>
                  <a:t>0.034</a:t>
                </a:r>
                <a:endParaRPr lang="de-DE" b="1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de-DE" dirty="0"/>
              </a:p>
            </p:txBody>
          </p:sp>
        </mc:Choice>
        <mc:Fallback xmlns="">
          <p:sp>
            <p:nvSpPr>
              <p:cNvPr id="9" name="Inhaltsplatzhalt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5056071"/>
                <a:ext cx="10515600" cy="1814513"/>
              </a:xfrm>
              <a:prstGeom prst="rect">
                <a:avLst/>
              </a:prstGeom>
              <a:blipFill>
                <a:blip r:embed="rId3"/>
                <a:stretch>
                  <a:fillRect l="-638" t="-1007"/>
                </a:stretch>
              </a:blipFill>
            </p:spPr>
            <p:txBody>
              <a:bodyPr/>
              <a:lstStyle/>
              <a:p>
                <a:r>
                  <a:rPr lang="de-A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507765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of IRS:</a:t>
            </a:r>
            <a:br>
              <a:rPr lang="en-US" dirty="0" smtClean="0"/>
            </a:br>
            <a:r>
              <a:rPr lang="en-US" sz="3200" dirty="0" smtClean="0"/>
              <a:t>Evaluation of IRS quality 7</a:t>
            </a:r>
            <a:endParaRPr lang="en-US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de-DE" dirty="0" err="1"/>
              <a:t>T</a:t>
            </a:r>
            <a:r>
              <a:rPr lang="de-DE" dirty="0" err="1" smtClean="0"/>
              <a:t>here</a:t>
            </a:r>
            <a:r>
              <a:rPr lang="de-DE" dirty="0" smtClean="0"/>
              <a:t>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dirty="0" err="1"/>
              <a:t>tradeoff</a:t>
            </a:r>
            <a:r>
              <a:rPr lang="de-DE" dirty="0"/>
              <a:t> </a:t>
            </a:r>
            <a:r>
              <a:rPr lang="de-DE" dirty="0" err="1"/>
              <a:t>between</a:t>
            </a:r>
            <a:r>
              <a:rPr lang="de-DE" dirty="0"/>
              <a:t> </a:t>
            </a:r>
            <a:r>
              <a:rPr lang="de-DE" dirty="0" err="1"/>
              <a:t>recall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precision</a:t>
            </a:r>
            <a:r>
              <a:rPr lang="de-DE" dirty="0"/>
              <a:t>:</a:t>
            </a:r>
          </a:p>
          <a:p>
            <a:pPr lvl="1"/>
            <a:r>
              <a:rPr lang="de-DE" dirty="0"/>
              <a:t>A high </a:t>
            </a:r>
            <a:r>
              <a:rPr lang="de-DE" dirty="0" err="1"/>
              <a:t>precision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usually</a:t>
            </a:r>
            <a:r>
              <a:rPr lang="de-DE" dirty="0"/>
              <a:t> </a:t>
            </a:r>
            <a:r>
              <a:rPr lang="de-DE" dirty="0" err="1"/>
              <a:t>related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smtClean="0"/>
              <a:t>? </a:t>
            </a:r>
            <a:r>
              <a:rPr lang="de-DE" dirty="0" err="1" smtClean="0"/>
              <a:t>recall</a:t>
            </a:r>
            <a:r>
              <a:rPr lang="de-DE" dirty="0" smtClean="0"/>
              <a:t>.</a:t>
            </a:r>
            <a:endParaRPr lang="de-DE" dirty="0"/>
          </a:p>
          <a:p>
            <a:pPr lvl="1"/>
            <a:r>
              <a:rPr lang="de-DE" dirty="0"/>
              <a:t>A </a:t>
            </a:r>
            <a:r>
              <a:rPr lang="de-DE" dirty="0" err="1"/>
              <a:t>higher</a:t>
            </a:r>
            <a:r>
              <a:rPr lang="de-DE" dirty="0"/>
              <a:t> </a:t>
            </a:r>
            <a:r>
              <a:rPr lang="de-DE" dirty="0" err="1"/>
              <a:t>recall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usually</a:t>
            </a:r>
            <a:r>
              <a:rPr lang="de-DE" dirty="0"/>
              <a:t> </a:t>
            </a:r>
            <a:r>
              <a:rPr lang="de-DE" dirty="0" err="1"/>
              <a:t>related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smtClean="0"/>
              <a:t>? </a:t>
            </a:r>
            <a:r>
              <a:rPr lang="de-DE" dirty="0" err="1" smtClean="0"/>
              <a:t>precision</a:t>
            </a:r>
            <a:r>
              <a:rPr lang="de-DE" dirty="0" smtClean="0"/>
              <a:t>.</a:t>
            </a:r>
            <a:endParaRPr lang="de-DE" dirty="0"/>
          </a:p>
          <a:p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depends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kind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search</a:t>
            </a:r>
            <a:r>
              <a:rPr lang="de-DE" dirty="0"/>
              <a:t> </a:t>
            </a:r>
            <a:r>
              <a:rPr lang="de-DE" dirty="0" err="1"/>
              <a:t>task</a:t>
            </a:r>
            <a:r>
              <a:rPr lang="de-DE" dirty="0"/>
              <a:t>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indicator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important</a:t>
            </a:r>
            <a:r>
              <a:rPr lang="de-DE" dirty="0"/>
              <a:t>:</a:t>
            </a:r>
          </a:p>
          <a:p>
            <a:pPr lvl="1"/>
            <a:r>
              <a:rPr lang="de-DE" dirty="0"/>
              <a:t>Search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literature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Phd</a:t>
            </a:r>
            <a:r>
              <a:rPr lang="de-DE" dirty="0"/>
              <a:t> </a:t>
            </a:r>
            <a:r>
              <a:rPr lang="de-DE" dirty="0" err="1"/>
              <a:t>thesis</a:t>
            </a:r>
            <a:r>
              <a:rPr lang="de-DE" dirty="0"/>
              <a:t>?</a:t>
            </a:r>
          </a:p>
          <a:p>
            <a:pPr lvl="1"/>
            <a:r>
              <a:rPr lang="de-DE" dirty="0"/>
              <a:t>Search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some</a:t>
            </a:r>
            <a:r>
              <a:rPr lang="de-DE" dirty="0" smtClean="0"/>
              <a:t> </a:t>
            </a:r>
            <a:r>
              <a:rPr lang="de-DE" dirty="0" err="1"/>
              <a:t>literature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a </a:t>
            </a:r>
            <a:r>
              <a:rPr lang="de-DE" dirty="0" err="1"/>
              <a:t>course</a:t>
            </a:r>
            <a:r>
              <a:rPr lang="de-DE" dirty="0"/>
              <a:t>?</a:t>
            </a:r>
          </a:p>
          <a:p>
            <a:pPr lvl="1"/>
            <a:r>
              <a:rPr lang="de-DE" dirty="0"/>
              <a:t>Patent </a:t>
            </a:r>
            <a:r>
              <a:rPr lang="de-DE" dirty="0" err="1"/>
              <a:t>search</a:t>
            </a:r>
            <a:r>
              <a:rPr lang="de-DE" dirty="0"/>
              <a:t> (</a:t>
            </a:r>
            <a:r>
              <a:rPr lang="de-DE" dirty="0" err="1"/>
              <a:t>Does</a:t>
            </a:r>
            <a:r>
              <a:rPr lang="de-DE" dirty="0"/>
              <a:t> a </a:t>
            </a:r>
            <a:r>
              <a:rPr lang="de-DE" dirty="0" err="1"/>
              <a:t>certain</a:t>
            </a:r>
            <a:r>
              <a:rPr lang="de-DE" dirty="0"/>
              <a:t> patent </a:t>
            </a:r>
            <a:r>
              <a:rPr lang="de-DE" dirty="0" err="1"/>
              <a:t>for</a:t>
            </a:r>
            <a:r>
              <a:rPr lang="de-DE" dirty="0"/>
              <a:t> a </a:t>
            </a:r>
            <a:r>
              <a:rPr lang="de-DE" dirty="0" err="1"/>
              <a:t>certain</a:t>
            </a:r>
            <a:r>
              <a:rPr lang="de-DE" dirty="0"/>
              <a:t> </a:t>
            </a:r>
            <a:r>
              <a:rPr lang="de-DE" dirty="0" err="1"/>
              <a:t>technology</a:t>
            </a:r>
            <a:r>
              <a:rPr lang="de-DE" dirty="0"/>
              <a:t> – in </a:t>
            </a:r>
            <a:r>
              <a:rPr lang="de-DE" dirty="0" err="1"/>
              <a:t>which</a:t>
            </a:r>
            <a:r>
              <a:rPr lang="de-DE" dirty="0"/>
              <a:t> a </a:t>
            </a:r>
            <a:r>
              <a:rPr lang="de-DE" dirty="0" err="1"/>
              <a:t>company</a:t>
            </a:r>
            <a:r>
              <a:rPr lang="de-DE" dirty="0"/>
              <a:t> </a:t>
            </a:r>
            <a:r>
              <a:rPr lang="de-DE" dirty="0" err="1"/>
              <a:t>wants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invest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research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development</a:t>
            </a:r>
            <a:r>
              <a:rPr lang="de-DE" dirty="0"/>
              <a:t> – </a:t>
            </a:r>
            <a:r>
              <a:rPr lang="de-DE" dirty="0" err="1"/>
              <a:t>already</a:t>
            </a:r>
            <a:r>
              <a:rPr lang="de-DE" dirty="0"/>
              <a:t> </a:t>
            </a:r>
            <a:r>
              <a:rPr lang="de-DE" dirty="0" err="1"/>
              <a:t>exist</a:t>
            </a:r>
            <a:r>
              <a:rPr lang="de-DE" dirty="0"/>
              <a:t>)?</a:t>
            </a:r>
          </a:p>
          <a:p>
            <a:r>
              <a:rPr lang="de-DE" dirty="0" smtClean="0"/>
              <a:t>A „</a:t>
            </a:r>
            <a:r>
              <a:rPr lang="de-DE" dirty="0" err="1" smtClean="0"/>
              <a:t>good</a:t>
            </a:r>
            <a:r>
              <a:rPr lang="de-DE" dirty="0" smtClean="0"/>
              <a:t> </a:t>
            </a:r>
            <a:r>
              <a:rPr lang="de-DE" dirty="0" err="1" smtClean="0"/>
              <a:t>search</a:t>
            </a:r>
            <a:r>
              <a:rPr lang="de-DE" dirty="0" smtClean="0"/>
              <a:t> </a:t>
            </a:r>
            <a:r>
              <a:rPr lang="de-DE" dirty="0" err="1" smtClean="0"/>
              <a:t>system</a:t>
            </a:r>
            <a:r>
              <a:rPr lang="de-DE" dirty="0" smtClean="0"/>
              <a:t>“ </a:t>
            </a:r>
            <a:r>
              <a:rPr lang="de-DE" dirty="0" err="1" smtClean="0"/>
              <a:t>should</a:t>
            </a:r>
            <a:r>
              <a:rPr lang="de-DE" dirty="0" smtClean="0"/>
              <a:t> find </a:t>
            </a:r>
            <a:r>
              <a:rPr lang="de-DE" dirty="0" err="1" smtClean="0"/>
              <a:t>as</a:t>
            </a:r>
            <a:r>
              <a:rPr lang="de-DE" dirty="0" smtClean="0"/>
              <a:t> </a:t>
            </a:r>
            <a:r>
              <a:rPr lang="de-DE" dirty="0" err="1" smtClean="0"/>
              <a:t>many</a:t>
            </a:r>
            <a:r>
              <a:rPr lang="de-DE" dirty="0" smtClean="0"/>
              <a:t> relevant </a:t>
            </a:r>
            <a:r>
              <a:rPr lang="de-DE" dirty="0" err="1" smtClean="0"/>
              <a:t>documents</a:t>
            </a:r>
            <a:r>
              <a:rPr lang="de-DE" dirty="0" smtClean="0"/>
              <a:t> </a:t>
            </a:r>
            <a:r>
              <a:rPr lang="de-DE" dirty="0" err="1" smtClean="0"/>
              <a:t>as</a:t>
            </a:r>
            <a:r>
              <a:rPr lang="de-DE" dirty="0" smtClean="0"/>
              <a:t> </a:t>
            </a:r>
            <a:r>
              <a:rPr lang="de-DE" dirty="0" err="1" smtClean="0"/>
              <a:t>possible</a:t>
            </a:r>
            <a:r>
              <a:rPr lang="de-DE" dirty="0" smtClean="0"/>
              <a:t> (high </a:t>
            </a:r>
            <a:r>
              <a:rPr lang="de-DE" dirty="0" err="1" smtClean="0"/>
              <a:t>recall</a:t>
            </a:r>
            <a:r>
              <a:rPr lang="de-DE" dirty="0" smtClean="0"/>
              <a:t>) </a:t>
            </a:r>
            <a:r>
              <a:rPr lang="de-DE" dirty="0" err="1" smtClean="0"/>
              <a:t>and</a:t>
            </a:r>
            <a:r>
              <a:rPr lang="de-DE" dirty="0" smtClean="0"/>
              <a:t> at </a:t>
            </a:r>
            <a:r>
              <a:rPr lang="de-DE" dirty="0" err="1" smtClean="0"/>
              <a:t>the</a:t>
            </a:r>
            <a:r>
              <a:rPr lang="de-DE" dirty="0" smtClean="0"/>
              <a:t> same time </a:t>
            </a:r>
            <a:r>
              <a:rPr lang="de-DE" dirty="0" err="1" smtClean="0"/>
              <a:t>comprise</a:t>
            </a:r>
            <a:r>
              <a:rPr lang="de-DE" dirty="0" smtClean="0"/>
              <a:t> </a:t>
            </a:r>
            <a:r>
              <a:rPr lang="de-DE" dirty="0" err="1" smtClean="0"/>
              <a:t>as</a:t>
            </a:r>
            <a:r>
              <a:rPr lang="de-DE" dirty="0" smtClean="0"/>
              <a:t> </a:t>
            </a:r>
            <a:r>
              <a:rPr lang="de-DE" dirty="0" err="1" smtClean="0"/>
              <a:t>little</a:t>
            </a:r>
            <a:r>
              <a:rPr lang="de-DE" dirty="0" smtClean="0"/>
              <a:t> non-relevant </a:t>
            </a:r>
            <a:r>
              <a:rPr lang="de-DE" dirty="0" err="1" smtClean="0"/>
              <a:t>documents</a:t>
            </a:r>
            <a:r>
              <a:rPr lang="de-DE" dirty="0" smtClean="0"/>
              <a:t> </a:t>
            </a:r>
            <a:r>
              <a:rPr lang="de-DE" dirty="0" err="1" smtClean="0"/>
              <a:t>as</a:t>
            </a:r>
            <a:r>
              <a:rPr lang="de-DE" dirty="0" smtClean="0"/>
              <a:t> </a:t>
            </a:r>
            <a:r>
              <a:rPr lang="de-DE" dirty="0" err="1" smtClean="0"/>
              <a:t>possible</a:t>
            </a:r>
            <a:r>
              <a:rPr lang="de-DE" dirty="0"/>
              <a:t> </a:t>
            </a:r>
            <a:r>
              <a:rPr lang="de-DE" dirty="0" smtClean="0"/>
              <a:t>(high </a:t>
            </a:r>
            <a:r>
              <a:rPr lang="de-DE" dirty="0" err="1" smtClean="0"/>
              <a:t>precision</a:t>
            </a:r>
            <a:r>
              <a:rPr lang="de-DE" dirty="0" smtClean="0"/>
              <a:t>).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56724248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of IRS:</a:t>
            </a:r>
            <a:br>
              <a:rPr lang="en-US" dirty="0" smtClean="0"/>
            </a:br>
            <a:r>
              <a:rPr lang="en-US" sz="3200" dirty="0" smtClean="0"/>
              <a:t>Evaluation of IRS quality 8</a:t>
            </a:r>
            <a:endParaRPr lang="en-US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983897"/>
          </a:xfrm>
        </p:spPr>
        <p:txBody>
          <a:bodyPr>
            <a:normAutofit fontScale="92500" lnSpcReduction="10000"/>
          </a:bodyPr>
          <a:lstStyle/>
          <a:p>
            <a:r>
              <a:rPr lang="de-DE" dirty="0" smtClean="0"/>
              <a:t>A „</a:t>
            </a:r>
            <a:r>
              <a:rPr lang="de-DE" dirty="0" err="1" smtClean="0"/>
              <a:t>good</a:t>
            </a:r>
            <a:r>
              <a:rPr lang="de-DE" dirty="0" smtClean="0"/>
              <a:t> </a:t>
            </a:r>
            <a:r>
              <a:rPr lang="de-DE" dirty="0" err="1" smtClean="0"/>
              <a:t>search</a:t>
            </a:r>
            <a:r>
              <a:rPr lang="de-DE" dirty="0" smtClean="0"/>
              <a:t> </a:t>
            </a:r>
            <a:r>
              <a:rPr lang="de-DE" dirty="0" err="1" smtClean="0"/>
              <a:t>system</a:t>
            </a:r>
            <a:r>
              <a:rPr lang="de-DE" dirty="0" smtClean="0"/>
              <a:t>“ </a:t>
            </a:r>
            <a:r>
              <a:rPr lang="de-DE" dirty="0" err="1" smtClean="0"/>
              <a:t>should</a:t>
            </a:r>
            <a:r>
              <a:rPr lang="de-DE" dirty="0" smtClean="0"/>
              <a:t> find </a:t>
            </a:r>
            <a:r>
              <a:rPr lang="de-DE" dirty="0" err="1" smtClean="0"/>
              <a:t>as</a:t>
            </a:r>
            <a:r>
              <a:rPr lang="de-DE" dirty="0" smtClean="0"/>
              <a:t> </a:t>
            </a:r>
            <a:r>
              <a:rPr lang="de-DE" dirty="0" err="1" smtClean="0"/>
              <a:t>many</a:t>
            </a:r>
            <a:r>
              <a:rPr lang="de-DE" dirty="0" smtClean="0"/>
              <a:t> relevant </a:t>
            </a:r>
            <a:r>
              <a:rPr lang="de-DE" dirty="0" err="1" smtClean="0"/>
              <a:t>documents</a:t>
            </a:r>
            <a:r>
              <a:rPr lang="de-DE" dirty="0" smtClean="0"/>
              <a:t> </a:t>
            </a:r>
            <a:r>
              <a:rPr lang="de-DE" dirty="0" err="1" smtClean="0"/>
              <a:t>as</a:t>
            </a:r>
            <a:r>
              <a:rPr lang="de-DE" dirty="0" smtClean="0"/>
              <a:t> </a:t>
            </a:r>
            <a:r>
              <a:rPr lang="de-DE" dirty="0" err="1" smtClean="0"/>
              <a:t>possible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at </a:t>
            </a:r>
            <a:r>
              <a:rPr lang="de-DE" dirty="0" err="1" smtClean="0"/>
              <a:t>the</a:t>
            </a:r>
            <a:r>
              <a:rPr lang="de-DE" dirty="0" smtClean="0"/>
              <a:t> same time </a:t>
            </a:r>
            <a:r>
              <a:rPr lang="de-DE" dirty="0" err="1" smtClean="0"/>
              <a:t>comprise</a:t>
            </a:r>
            <a:r>
              <a:rPr lang="de-DE" dirty="0" smtClean="0"/>
              <a:t> </a:t>
            </a:r>
            <a:r>
              <a:rPr lang="de-DE" dirty="0" err="1" smtClean="0"/>
              <a:t>as</a:t>
            </a:r>
            <a:r>
              <a:rPr lang="de-DE" dirty="0" smtClean="0"/>
              <a:t> </a:t>
            </a:r>
            <a:r>
              <a:rPr lang="de-DE" dirty="0" err="1" smtClean="0"/>
              <a:t>little</a:t>
            </a:r>
            <a:r>
              <a:rPr lang="de-DE" dirty="0" smtClean="0"/>
              <a:t> non-relevant </a:t>
            </a:r>
            <a:r>
              <a:rPr lang="de-DE" dirty="0" err="1" smtClean="0"/>
              <a:t>documents</a:t>
            </a:r>
            <a:r>
              <a:rPr lang="de-DE" dirty="0" smtClean="0"/>
              <a:t> </a:t>
            </a:r>
            <a:r>
              <a:rPr lang="de-DE" dirty="0" err="1" smtClean="0"/>
              <a:t>as</a:t>
            </a:r>
            <a:r>
              <a:rPr lang="de-DE" dirty="0" smtClean="0"/>
              <a:t> </a:t>
            </a:r>
            <a:r>
              <a:rPr lang="de-DE" dirty="0" err="1" smtClean="0"/>
              <a:t>possible</a:t>
            </a:r>
            <a:r>
              <a:rPr lang="de-DE" dirty="0" smtClean="0"/>
              <a:t>.</a:t>
            </a:r>
          </a:p>
          <a:p>
            <a:endParaRPr lang="de-AT" dirty="0"/>
          </a:p>
        </p:txBody>
      </p:sp>
      <p:cxnSp>
        <p:nvCxnSpPr>
          <p:cNvPr id="7" name="Gerade Verbindung mit Pfeil 6"/>
          <p:cNvCxnSpPr/>
          <p:nvPr/>
        </p:nvCxnSpPr>
        <p:spPr>
          <a:xfrm flipV="1">
            <a:off x="1602297" y="3204595"/>
            <a:ext cx="0" cy="31123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/>
          <p:cNvCxnSpPr/>
          <p:nvPr/>
        </p:nvCxnSpPr>
        <p:spPr>
          <a:xfrm>
            <a:off x="1384183" y="6132352"/>
            <a:ext cx="626657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Bogen 10"/>
          <p:cNvSpPr/>
          <p:nvPr/>
        </p:nvSpPr>
        <p:spPr>
          <a:xfrm rot="10800000">
            <a:off x="2013356" y="1191237"/>
            <a:ext cx="9697674" cy="4756556"/>
          </a:xfrm>
          <a:prstGeom prst="arc">
            <a:avLst>
              <a:gd name="adj1" fmla="val 16187395"/>
              <a:gd name="adj2" fmla="val 21414352"/>
            </a:avLst>
          </a:prstGeom>
          <a:ln w="28575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2" name="Bogen 11"/>
          <p:cNvSpPr/>
          <p:nvPr/>
        </p:nvSpPr>
        <p:spPr>
          <a:xfrm rot="10800000">
            <a:off x="2013356" y="551577"/>
            <a:ext cx="9578830" cy="4970476"/>
          </a:xfrm>
          <a:prstGeom prst="arc">
            <a:avLst>
              <a:gd name="adj1" fmla="val 16187395"/>
              <a:gd name="adj2" fmla="val 21414352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3" name="Textfeld 12"/>
          <p:cNvSpPr txBox="1"/>
          <p:nvPr/>
        </p:nvSpPr>
        <p:spPr>
          <a:xfrm>
            <a:off x="758159" y="3305262"/>
            <a:ext cx="873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/>
              <a:t>R</a:t>
            </a:r>
            <a:r>
              <a:rPr lang="de-AT" dirty="0" smtClean="0"/>
              <a:t>ecall</a:t>
            </a:r>
            <a:endParaRPr lang="de-AT" dirty="0"/>
          </a:p>
        </p:txBody>
      </p:sp>
      <p:sp>
        <p:nvSpPr>
          <p:cNvPr id="14" name="Textfeld 13"/>
          <p:cNvSpPr txBox="1"/>
          <p:nvPr/>
        </p:nvSpPr>
        <p:spPr>
          <a:xfrm>
            <a:off x="6418974" y="6132244"/>
            <a:ext cx="11641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/>
              <a:t>Precision</a:t>
            </a:r>
            <a:endParaRPr lang="de-AT" dirty="0"/>
          </a:p>
        </p:txBody>
      </p:sp>
      <p:sp>
        <p:nvSpPr>
          <p:cNvPr id="16" name="Textfeld 15"/>
          <p:cNvSpPr txBox="1"/>
          <p:nvPr/>
        </p:nvSpPr>
        <p:spPr>
          <a:xfrm>
            <a:off x="2711042" y="4030802"/>
            <a:ext cx="11705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/>
              <a:t>e.g. </a:t>
            </a:r>
            <a:r>
              <a:rPr lang="de-AT" dirty="0" err="1" smtClean="0"/>
              <a:t>WoS</a:t>
            </a:r>
            <a:endParaRPr lang="de-AT" dirty="0"/>
          </a:p>
        </p:txBody>
      </p:sp>
      <p:sp>
        <p:nvSpPr>
          <p:cNvPr id="17" name="Textfeld 16"/>
          <p:cNvSpPr txBox="1"/>
          <p:nvPr/>
        </p:nvSpPr>
        <p:spPr>
          <a:xfrm>
            <a:off x="2628550" y="5236611"/>
            <a:ext cx="11705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 smtClean="0"/>
              <a:t>e.g. GS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87301025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of IRS:</a:t>
            </a:r>
            <a:br>
              <a:rPr lang="en-US" dirty="0" smtClean="0"/>
            </a:br>
            <a:r>
              <a:rPr lang="en-US" sz="3200" dirty="0" smtClean="0"/>
              <a:t>Evaluation of IRS quality 9</a:t>
            </a:r>
            <a:endParaRPr lang="en-US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43730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Problems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recall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 smtClean="0"/>
              <a:t>precision</a:t>
            </a:r>
            <a:r>
              <a:rPr lang="de-DE" dirty="0" smtClean="0"/>
              <a:t> 1:</a:t>
            </a:r>
            <a:endParaRPr lang="de-DE" dirty="0"/>
          </a:p>
          <a:p>
            <a:pPr lvl="1"/>
            <a:endParaRPr lang="de-DE" sz="1000" dirty="0"/>
          </a:p>
          <a:p>
            <a:pPr lvl="1"/>
            <a:r>
              <a:rPr lang="de-DE" dirty="0"/>
              <a:t>Recall: </a:t>
            </a:r>
            <a:r>
              <a:rPr lang="de-DE" dirty="0" err="1" smtClean="0"/>
              <a:t>usually</a:t>
            </a:r>
            <a:r>
              <a:rPr lang="de-DE" dirty="0" smtClean="0"/>
              <a:t> </a:t>
            </a:r>
            <a:r>
              <a:rPr lang="de-DE" dirty="0" err="1" smtClean="0"/>
              <a:t>it</a:t>
            </a:r>
            <a:r>
              <a:rPr lang="de-DE" dirty="0" smtClean="0"/>
              <a:t> </a:t>
            </a:r>
            <a:r>
              <a:rPr lang="de-DE" dirty="0" err="1"/>
              <a:t>is</a:t>
            </a:r>
            <a:r>
              <a:rPr lang="de-DE" dirty="0"/>
              <a:t> not </a:t>
            </a:r>
            <a:r>
              <a:rPr lang="de-DE" dirty="0" err="1"/>
              <a:t>known</a:t>
            </a:r>
            <a:r>
              <a:rPr lang="de-DE" dirty="0"/>
              <a:t>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many</a:t>
            </a:r>
            <a:r>
              <a:rPr lang="de-DE" dirty="0"/>
              <a:t> relevant </a:t>
            </a:r>
            <a:r>
              <a:rPr lang="de-DE" dirty="0" err="1"/>
              <a:t>documents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covered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an </a:t>
            </a:r>
            <a:r>
              <a:rPr lang="de-DE" dirty="0" smtClean="0"/>
              <a:t>IRS</a:t>
            </a:r>
            <a:r>
              <a:rPr lang="de-DE" dirty="0"/>
              <a:t>, e.g. in Google </a:t>
            </a:r>
            <a:r>
              <a:rPr lang="de-DE" dirty="0">
                <a:sym typeface="Wingdings" panose="05000000000000000000" pitchFamily="2" charset="2"/>
              </a:rPr>
              <a:t> relative </a:t>
            </a:r>
            <a:r>
              <a:rPr lang="de-DE" dirty="0" err="1">
                <a:sym typeface="Wingdings" panose="05000000000000000000" pitchFamily="2" charset="2"/>
              </a:rPr>
              <a:t>recall</a:t>
            </a:r>
            <a:r>
              <a:rPr lang="de-DE" dirty="0">
                <a:sym typeface="Wingdings" panose="05000000000000000000" pitchFamily="2" charset="2"/>
              </a:rPr>
              <a:t>:</a:t>
            </a:r>
          </a:p>
          <a:p>
            <a:pPr lvl="2"/>
            <a:r>
              <a:rPr lang="de-DE" dirty="0" err="1">
                <a:sym typeface="Wingdings" panose="05000000000000000000" pitchFamily="2" charset="2"/>
              </a:rPr>
              <a:t>consideration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only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of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the</a:t>
            </a:r>
            <a:r>
              <a:rPr lang="de-DE" dirty="0">
                <a:sym typeface="Wingdings" panose="05000000000000000000" pitchFamily="2" charset="2"/>
              </a:rPr>
              <a:t> e.g. top-500 </a:t>
            </a:r>
            <a:r>
              <a:rPr lang="de-DE" dirty="0" err="1">
                <a:sym typeface="Wingdings" panose="05000000000000000000" pitchFamily="2" charset="2"/>
              </a:rPr>
              <a:t>most</a:t>
            </a:r>
            <a:r>
              <a:rPr lang="de-DE" dirty="0">
                <a:sym typeface="Wingdings" panose="05000000000000000000" pitchFamily="2" charset="2"/>
              </a:rPr>
              <a:t> relevant </a:t>
            </a:r>
            <a:r>
              <a:rPr lang="de-DE" dirty="0" err="1">
                <a:sym typeface="Wingdings" panose="05000000000000000000" pitchFamily="2" charset="2"/>
              </a:rPr>
              <a:t>documents</a:t>
            </a:r>
            <a:endParaRPr lang="de-DE" dirty="0">
              <a:sym typeface="Wingdings" panose="05000000000000000000" pitchFamily="2" charset="2"/>
            </a:endParaRPr>
          </a:p>
          <a:p>
            <a:pPr lvl="2"/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if</a:t>
            </a:r>
            <a:r>
              <a:rPr lang="de-DE" dirty="0">
                <a:sym typeface="Wingdings" panose="05000000000000000000" pitchFamily="2" charset="2"/>
              </a:rPr>
              <a:t> different </a:t>
            </a:r>
            <a:r>
              <a:rPr lang="de-DE" dirty="0" err="1">
                <a:sym typeface="Wingdings" panose="05000000000000000000" pitchFamily="2" charset="2"/>
              </a:rPr>
              <a:t>search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engines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are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evaluated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with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the</a:t>
            </a:r>
            <a:r>
              <a:rPr lang="de-DE" dirty="0">
                <a:sym typeface="Wingdings" panose="05000000000000000000" pitchFamily="2" charset="2"/>
              </a:rPr>
              <a:t> same </a:t>
            </a:r>
            <a:r>
              <a:rPr lang="de-DE" dirty="0" err="1">
                <a:sym typeface="Wingdings" panose="05000000000000000000" pitchFamily="2" charset="2"/>
              </a:rPr>
              <a:t>search</a:t>
            </a:r>
            <a:r>
              <a:rPr lang="de-DE" dirty="0">
                <a:sym typeface="Wingdings" panose="05000000000000000000" pitchFamily="2" charset="2"/>
              </a:rPr>
              <a:t>: </a:t>
            </a:r>
            <a:r>
              <a:rPr lang="de-DE" dirty="0" err="1">
                <a:sym typeface="Wingdings" panose="05000000000000000000" pitchFamily="2" charset="2"/>
              </a:rPr>
              <a:t>new</a:t>
            </a:r>
            <a:r>
              <a:rPr lang="de-DE" dirty="0">
                <a:sym typeface="Wingdings" panose="05000000000000000000" pitchFamily="2" charset="2"/>
              </a:rPr>
              <a:t> relevant </a:t>
            </a:r>
            <a:r>
              <a:rPr lang="de-DE" dirty="0" err="1">
                <a:sym typeface="Wingdings" panose="05000000000000000000" pitchFamily="2" charset="2"/>
              </a:rPr>
              <a:t>documents</a:t>
            </a:r>
            <a:r>
              <a:rPr lang="de-DE" dirty="0">
                <a:sym typeface="Wingdings" panose="05000000000000000000" pitchFamily="2" charset="2"/>
              </a:rPr>
              <a:t> (</a:t>
            </a:r>
            <a:r>
              <a:rPr lang="de-DE" dirty="0" err="1">
                <a:sym typeface="Wingdings" panose="05000000000000000000" pitchFamily="2" charset="2"/>
              </a:rPr>
              <a:t>found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by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another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search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engine</a:t>
            </a:r>
            <a:r>
              <a:rPr lang="de-DE" dirty="0">
                <a:sym typeface="Wingdings" panose="05000000000000000000" pitchFamily="2" charset="2"/>
              </a:rPr>
              <a:t>) </a:t>
            </a:r>
            <a:r>
              <a:rPr lang="de-DE" dirty="0" err="1">
                <a:sym typeface="Wingdings" panose="05000000000000000000" pitchFamily="2" charset="2"/>
              </a:rPr>
              <a:t>are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added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to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the</a:t>
            </a:r>
            <a:r>
              <a:rPr lang="de-DE" dirty="0">
                <a:sym typeface="Wingdings" panose="05000000000000000000" pitchFamily="2" charset="2"/>
              </a:rPr>
              <a:t> relevant </a:t>
            </a:r>
            <a:r>
              <a:rPr lang="de-DE" dirty="0" err="1">
                <a:sym typeface="Wingdings" panose="05000000000000000000" pitchFamily="2" charset="2"/>
              </a:rPr>
              <a:t>and</a:t>
            </a:r>
            <a:r>
              <a:rPr lang="de-DE" dirty="0">
                <a:sym typeface="Wingdings" panose="05000000000000000000" pitchFamily="2" charset="2"/>
              </a:rPr>
              <a:t> not-</a:t>
            </a:r>
            <a:r>
              <a:rPr lang="de-DE" dirty="0" err="1">
                <a:sym typeface="Wingdings" panose="05000000000000000000" pitchFamily="2" charset="2"/>
              </a:rPr>
              <a:t>found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documents</a:t>
            </a:r>
            <a:r>
              <a:rPr lang="de-DE" dirty="0">
                <a:sym typeface="Wingdings" panose="05000000000000000000" pitchFamily="2" charset="2"/>
              </a:rPr>
              <a:t> </a:t>
            </a:r>
          </a:p>
          <a:p>
            <a:pPr lvl="1"/>
            <a:r>
              <a:rPr lang="de-DE" dirty="0" err="1" smtClean="0">
                <a:sym typeface="Wingdings" panose="05000000000000000000" pitchFamily="2" charset="2"/>
              </a:rPr>
              <a:t>Relevance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of</a:t>
            </a:r>
            <a:r>
              <a:rPr lang="de-DE" dirty="0">
                <a:sym typeface="Wingdings" panose="05000000000000000000" pitchFamily="2" charset="2"/>
              </a:rPr>
              <a:t> a </a:t>
            </a:r>
            <a:r>
              <a:rPr lang="de-DE" dirty="0" err="1">
                <a:sym typeface="Wingdings" panose="05000000000000000000" pitchFamily="2" charset="2"/>
              </a:rPr>
              <a:t>document</a:t>
            </a:r>
            <a:r>
              <a:rPr lang="de-DE" dirty="0">
                <a:sym typeface="Wingdings" panose="05000000000000000000" pitchFamily="2" charset="2"/>
              </a:rPr>
              <a:t>: </a:t>
            </a:r>
            <a:r>
              <a:rPr lang="de-DE" dirty="0" err="1">
                <a:sym typeface="Wingdings" panose="05000000000000000000" pitchFamily="2" charset="2"/>
              </a:rPr>
              <a:t>either</a:t>
            </a:r>
            <a:r>
              <a:rPr lang="de-DE" dirty="0">
                <a:sym typeface="Wingdings" panose="05000000000000000000" pitchFamily="2" charset="2"/>
              </a:rPr>
              <a:t> TRUE </a:t>
            </a:r>
            <a:r>
              <a:rPr lang="de-DE" dirty="0" err="1">
                <a:sym typeface="Wingdings" panose="05000000000000000000" pitchFamily="2" charset="2"/>
              </a:rPr>
              <a:t>or</a:t>
            </a:r>
            <a:r>
              <a:rPr lang="de-DE" dirty="0">
                <a:sym typeface="Wingdings" panose="05000000000000000000" pitchFamily="2" charset="2"/>
              </a:rPr>
              <a:t> FALSE, </a:t>
            </a:r>
            <a:r>
              <a:rPr lang="de-DE" dirty="0" err="1" smtClean="0">
                <a:sym typeface="Wingdings" panose="05000000000000000000" pitchFamily="2" charset="2"/>
              </a:rPr>
              <a:t>relevance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judgments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are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highly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subjective</a:t>
            </a:r>
            <a:endParaRPr lang="de-DE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16248025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of IRS:</a:t>
            </a:r>
            <a:br>
              <a:rPr lang="en-US" dirty="0" smtClean="0"/>
            </a:br>
            <a:r>
              <a:rPr lang="en-US" sz="3200" dirty="0" smtClean="0"/>
              <a:t>Evaluation of IRS quality 10</a:t>
            </a:r>
            <a:endParaRPr lang="en-US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43730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Problems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recall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 smtClean="0"/>
              <a:t>precision</a:t>
            </a:r>
            <a:r>
              <a:rPr lang="de-DE" dirty="0" smtClean="0"/>
              <a:t> 2:</a:t>
            </a:r>
            <a:endParaRPr lang="de-DE" dirty="0"/>
          </a:p>
          <a:p>
            <a:pPr lvl="1"/>
            <a:endParaRPr lang="de-DE" sz="1000" dirty="0"/>
          </a:p>
          <a:p>
            <a:pPr lvl="1"/>
            <a:r>
              <a:rPr lang="de-DE" dirty="0" smtClean="0">
                <a:sym typeface="Wingdings" panose="05000000000000000000" pitchFamily="2" charset="2"/>
              </a:rPr>
              <a:t>Evaluation </a:t>
            </a:r>
            <a:r>
              <a:rPr lang="de-DE" dirty="0" err="1">
                <a:sym typeface="Wingdings" panose="05000000000000000000" pitchFamily="2" charset="2"/>
              </a:rPr>
              <a:t>of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retrieval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systems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which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sort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the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hit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list</a:t>
            </a:r>
            <a:r>
              <a:rPr lang="de-DE" dirty="0">
                <a:sym typeface="Wingdings" panose="05000000000000000000" pitchFamily="2" charset="2"/>
              </a:rPr>
              <a:t> on </a:t>
            </a:r>
            <a:r>
              <a:rPr lang="de-DE" dirty="0" err="1">
                <a:sym typeface="Wingdings" panose="05000000000000000000" pitchFamily="2" charset="2"/>
              </a:rPr>
              <a:t>the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basis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of</a:t>
            </a:r>
            <a:r>
              <a:rPr lang="de-DE" dirty="0">
                <a:sym typeface="Wingdings" panose="05000000000000000000" pitchFamily="2" charset="2"/>
              </a:rPr>
              <a:t> a </a:t>
            </a:r>
            <a:r>
              <a:rPr lang="de-DE" dirty="0" err="1">
                <a:sym typeface="Wingdings" panose="05000000000000000000" pitchFamily="2" charset="2"/>
              </a:rPr>
              <a:t>relevance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ranking</a:t>
            </a:r>
            <a:r>
              <a:rPr lang="de-DE" dirty="0">
                <a:sym typeface="Wingdings" panose="05000000000000000000" pitchFamily="2" charset="2"/>
              </a:rPr>
              <a:t>  </a:t>
            </a:r>
            <a:r>
              <a:rPr lang="de-DE" dirty="0" err="1">
                <a:sym typeface="Wingdings" panose="05000000000000000000" pitchFamily="2" charset="2"/>
              </a:rPr>
              <a:t>mean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average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precision</a:t>
            </a:r>
            <a:r>
              <a:rPr lang="de-DE" dirty="0">
                <a:sym typeface="Wingdings" panose="05000000000000000000" pitchFamily="2" charset="2"/>
              </a:rPr>
              <a:t> (MAP)</a:t>
            </a:r>
          </a:p>
          <a:p>
            <a:pPr lvl="2"/>
            <a:r>
              <a:rPr lang="de-DE" dirty="0">
                <a:sym typeface="Wingdings" panose="05000000000000000000" pitchFamily="2" charset="2"/>
              </a:rPr>
              <a:t>Determination </a:t>
            </a:r>
            <a:r>
              <a:rPr lang="de-DE" dirty="0" err="1">
                <a:sym typeface="Wingdings" panose="05000000000000000000" pitchFamily="2" charset="2"/>
              </a:rPr>
              <a:t>of</a:t>
            </a:r>
            <a:r>
              <a:rPr lang="de-DE" dirty="0">
                <a:sym typeface="Wingdings" panose="05000000000000000000" pitchFamily="2" charset="2"/>
              </a:rPr>
              <a:t> a </a:t>
            </a:r>
            <a:r>
              <a:rPr lang="de-DE" dirty="0" err="1">
                <a:sym typeface="Wingdings" panose="05000000000000000000" pitchFamily="2" charset="2"/>
              </a:rPr>
              <a:t>threshold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value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up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to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which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the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search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results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are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analyzed</a:t>
            </a:r>
            <a:r>
              <a:rPr lang="de-DE" dirty="0">
                <a:sym typeface="Wingdings" panose="05000000000000000000" pitchFamily="2" charset="2"/>
              </a:rPr>
              <a:t> (</a:t>
            </a:r>
            <a:r>
              <a:rPr lang="de-DE" dirty="0" err="1">
                <a:sym typeface="Wingdings" panose="05000000000000000000" pitchFamily="2" charset="2"/>
              </a:rPr>
              <a:t>for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instance</a:t>
            </a:r>
            <a:r>
              <a:rPr lang="de-DE" dirty="0">
                <a:sym typeface="Wingdings" panose="05000000000000000000" pitchFamily="2" charset="2"/>
              </a:rPr>
              <a:t>, </a:t>
            </a:r>
            <a:r>
              <a:rPr lang="de-DE" dirty="0" err="1">
                <a:sym typeface="Wingdings" panose="05000000000000000000" pitchFamily="2" charset="2"/>
              </a:rPr>
              <a:t>first</a:t>
            </a:r>
            <a:r>
              <a:rPr lang="de-DE" dirty="0">
                <a:sym typeface="Wingdings" panose="05000000000000000000" pitchFamily="2" charset="2"/>
              </a:rPr>
              <a:t> 10 </a:t>
            </a:r>
            <a:r>
              <a:rPr lang="de-DE" dirty="0" err="1">
                <a:sym typeface="Wingdings" panose="05000000000000000000" pitchFamily="2" charset="2"/>
              </a:rPr>
              <a:t>search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results</a:t>
            </a:r>
            <a:r>
              <a:rPr lang="de-DE" dirty="0">
                <a:sym typeface="Wingdings" panose="05000000000000000000" pitchFamily="2" charset="2"/>
              </a:rPr>
              <a:t> in Google </a:t>
            </a:r>
            <a:r>
              <a:rPr lang="de-DE" dirty="0" err="1">
                <a:sym typeface="Wingdings" panose="05000000000000000000" pitchFamily="2" charset="2"/>
              </a:rPr>
              <a:t>searches</a:t>
            </a:r>
            <a:r>
              <a:rPr lang="de-DE" dirty="0">
                <a:sym typeface="Wingdings" panose="05000000000000000000" pitchFamily="2" charset="2"/>
              </a:rPr>
              <a:t>)</a:t>
            </a:r>
          </a:p>
          <a:p>
            <a:pPr lvl="2"/>
            <a:r>
              <a:rPr lang="de-DE" dirty="0" err="1">
                <a:sym typeface="Wingdings" panose="05000000000000000000" pitchFamily="2" charset="2"/>
              </a:rPr>
              <a:t>Calculation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of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average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precision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for</a:t>
            </a:r>
            <a:r>
              <a:rPr lang="de-DE" dirty="0">
                <a:sym typeface="Wingdings" panose="05000000000000000000" pitchFamily="2" charset="2"/>
              </a:rPr>
              <a:t> a </a:t>
            </a:r>
            <a:r>
              <a:rPr lang="de-DE" dirty="0" err="1">
                <a:sym typeface="Wingdings" panose="05000000000000000000" pitchFamily="2" charset="2"/>
              </a:rPr>
              <a:t>specific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query</a:t>
            </a:r>
            <a:endParaRPr lang="de-DE" dirty="0">
              <a:sym typeface="Wingdings" panose="05000000000000000000" pitchFamily="2" charset="2"/>
            </a:endParaRPr>
          </a:p>
          <a:p>
            <a:pPr lvl="2"/>
            <a:r>
              <a:rPr lang="de-DE" dirty="0" err="1">
                <a:sym typeface="Wingdings" panose="05000000000000000000" pitchFamily="2" charset="2"/>
              </a:rPr>
              <a:t>Calculation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of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average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precision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for</a:t>
            </a:r>
            <a:r>
              <a:rPr lang="de-DE" dirty="0">
                <a:sym typeface="Wingdings" panose="05000000000000000000" pitchFamily="2" charset="2"/>
              </a:rPr>
              <a:t> all </a:t>
            </a:r>
            <a:r>
              <a:rPr lang="de-DE" dirty="0" err="1" smtClean="0">
                <a:sym typeface="Wingdings" panose="05000000000000000000" pitchFamily="2" charset="2"/>
              </a:rPr>
              <a:t>queries</a:t>
            </a:r>
            <a:endParaRPr lang="de-DE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68144445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of IRS:</a:t>
            </a:r>
            <a:br>
              <a:rPr lang="en-US" dirty="0" smtClean="0"/>
            </a:br>
            <a:r>
              <a:rPr lang="en-US" sz="3200" dirty="0" smtClean="0"/>
              <a:t>Evaluation of IRS quality 11</a:t>
            </a:r>
            <a:endParaRPr 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/>
              <p:cNvSpPr>
                <a:spLocks noGrp="1"/>
              </p:cNvSpPr>
              <p:nvPr>
                <p:ph idx="1"/>
              </p:nvPr>
            </p:nvSpPr>
            <p:spPr>
              <a:xfrm>
                <a:off x="1103312" y="2052918"/>
                <a:ext cx="8946541" cy="437304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de-DE" b="1" dirty="0"/>
                  <a:t>MAP (</a:t>
                </a:r>
                <a:r>
                  <a:rPr lang="de-DE" b="1" dirty="0" err="1"/>
                  <a:t>mean</a:t>
                </a:r>
                <a:r>
                  <a:rPr lang="de-DE" b="1" dirty="0"/>
                  <a:t> </a:t>
                </a:r>
                <a:r>
                  <a:rPr lang="de-DE" b="1" dirty="0" err="1"/>
                  <a:t>average</a:t>
                </a:r>
                <a:r>
                  <a:rPr lang="de-DE" b="1" dirty="0"/>
                  <a:t> </a:t>
                </a:r>
                <a:r>
                  <a:rPr lang="de-DE" b="1" dirty="0" err="1"/>
                  <a:t>precision</a:t>
                </a:r>
                <a:r>
                  <a:rPr lang="de-DE" b="1" dirty="0"/>
                  <a:t>): </a:t>
                </a:r>
                <a:endParaRPr lang="de-DE" sz="1800" b="1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de-DE" sz="18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de-DE" sz="1800" i="1">
                        <a:latin typeface="Cambria Math" panose="02040503050406030204" pitchFamily="18" charset="0"/>
                      </a:rPr>
                      <m:t>        </m:t>
                    </m:r>
                    <m:r>
                      <a:rPr lang="de-DE" sz="1800" i="1">
                        <a:latin typeface="Cambria Math" panose="02040503050406030204" pitchFamily="18" charset="0"/>
                      </a:rPr>
                      <m:t>𝑀𝐴𝑃</m:t>
                    </m:r>
                    <m:r>
                      <a:rPr lang="pt-BR" sz="1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de-DE" i="1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nary>
                      <m:naryPr>
                        <m:chr m:val="∑"/>
                        <m:ctrlPr>
                          <a:rPr lang="pt-BR" sz="18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de-DE" sz="18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pt-BR" sz="18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de-DE" sz="1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pt-BR" sz="18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r>
                          <a:rPr lang="de-DE" sz="1800" i="1"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de-DE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de-DE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de-DE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den>
                        </m:f>
                        <m:nary>
                          <m:naryPr>
                            <m:chr m:val="∑"/>
                            <m:ctrlPr>
                              <a:rPr lang="pt-BR" sz="18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de-DE" sz="18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pt-BR" sz="1800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de-DE" sz="1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de-DE" sz="18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p>
                          <m:e>
                            <m:r>
                              <a:rPr lang="de-DE" sz="1800" i="1">
                                <a:latin typeface="Cambria Math" panose="02040503050406030204" pitchFamily="18" charset="0"/>
                              </a:rPr>
                              <m:t>𝑃𝑟𝑒𝑐</m:t>
                            </m:r>
                            <m:r>
                              <a:rPr lang="de-DE" sz="1800" i="1">
                                <a:latin typeface="Cambria Math" panose="02040503050406030204" pitchFamily="18" charset="0"/>
                              </a:rPr>
                              <m:t> (</m:t>
                            </m:r>
                            <m:sSub>
                              <m:sSubPr>
                                <m:ctrlPr>
                                  <a:rPr lang="de-DE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 sz="1800" i="1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  <m:r>
                                  <a:rPr lang="de-DE" sz="1800" i="1" baseline="-25000">
                                    <a:latin typeface="Cambria Math" panose="02040503050406030204" pitchFamily="18" charset="0"/>
                                  </a:rPr>
                                  <m:t>𝑖𝑗</m:t>
                                </m:r>
                                <m:r>
                                  <a:rPr lang="de-DE" sz="1800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  <m:sub/>
                            </m:sSub>
                          </m:e>
                        </m:nary>
                      </m:e>
                    </m:nary>
                  </m:oMath>
                </a14:m>
                <a:r>
                  <a:rPr lang="de-DE" dirty="0"/>
                  <a:t>    </a:t>
                </a:r>
              </a:p>
              <a:p>
                <a:pPr marL="457200" lvl="1" indent="0">
                  <a:buNone/>
                </a:pPr>
                <a:endParaRPr lang="de-DE" dirty="0"/>
              </a:p>
              <a:p>
                <a:pPr marL="457200" lvl="1" indent="0">
                  <a:buNone/>
                </a:pPr>
                <a:r>
                  <a:rPr lang="de-DE" dirty="0"/>
                  <a:t>n…</a:t>
                </a:r>
                <a:r>
                  <a:rPr lang="de-DE" dirty="0" err="1"/>
                  <a:t>number</a:t>
                </a:r>
                <a:r>
                  <a:rPr lang="de-DE" dirty="0"/>
                  <a:t> </a:t>
                </a:r>
                <a:r>
                  <a:rPr lang="de-DE" dirty="0" err="1"/>
                  <a:t>of</a:t>
                </a:r>
                <a:r>
                  <a:rPr lang="de-DE" dirty="0"/>
                  <a:t> </a:t>
                </a:r>
                <a:r>
                  <a:rPr lang="de-DE" dirty="0" err="1"/>
                  <a:t>queries</a:t>
                </a:r>
                <a:endParaRPr lang="de-DE" dirty="0"/>
              </a:p>
              <a:p>
                <a:pPr marL="457200" lvl="1" indent="0">
                  <a:buNone/>
                </a:pPr>
                <a:r>
                  <a:rPr lang="de-DE" dirty="0"/>
                  <a:t>m… </a:t>
                </a:r>
                <a:r>
                  <a:rPr lang="de-DE" dirty="0" err="1"/>
                  <a:t>number</a:t>
                </a:r>
                <a:r>
                  <a:rPr lang="de-DE" dirty="0"/>
                  <a:t> </a:t>
                </a:r>
                <a:r>
                  <a:rPr lang="de-DE" dirty="0" err="1"/>
                  <a:t>of</a:t>
                </a:r>
                <a:r>
                  <a:rPr lang="de-DE" dirty="0"/>
                  <a:t> relevant </a:t>
                </a:r>
                <a:r>
                  <a:rPr lang="de-DE" dirty="0" err="1"/>
                  <a:t>results</a:t>
                </a:r>
                <a:endParaRPr lang="de-DE" dirty="0"/>
              </a:p>
              <a:p>
                <a:pPr marL="0" indent="0">
                  <a:buNone/>
                </a:pPr>
                <a:endParaRPr lang="de-DE" dirty="0"/>
              </a:p>
              <a:p>
                <a:pPr marL="0" indent="0">
                  <a:buNone/>
                </a:pPr>
                <a:endParaRPr lang="de-DE" dirty="0"/>
              </a:p>
            </p:txBody>
          </p:sp>
        </mc:Choice>
        <mc:Fallback xmlns="">
          <p:sp>
            <p:nvSpPr>
              <p:cNvPr id="3" name="Inhaltsplatzhalt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03312" y="2052918"/>
                <a:ext cx="8946541" cy="4373049"/>
              </a:xfrm>
              <a:blipFill>
                <a:blip r:embed="rId3"/>
                <a:stretch>
                  <a:fillRect l="-749" t="-837"/>
                </a:stretch>
              </a:blipFill>
            </p:spPr>
            <p:txBody>
              <a:bodyPr/>
              <a:lstStyle/>
              <a:p>
                <a:r>
                  <a:rPr lang="de-A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035204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of IRS:</a:t>
            </a:r>
            <a:br>
              <a:rPr lang="en-US" dirty="0" smtClean="0"/>
            </a:br>
            <a:r>
              <a:rPr lang="en-US" sz="3200" dirty="0" smtClean="0"/>
              <a:t>Evaluation of IRS quality 12</a:t>
            </a:r>
            <a:endParaRPr lang="en-US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03312" y="1843194"/>
            <a:ext cx="8946541" cy="38827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e-DE" b="1" dirty="0"/>
              <a:t>MAP (</a:t>
            </a:r>
            <a:r>
              <a:rPr lang="de-DE" b="1" dirty="0" err="1"/>
              <a:t>mean</a:t>
            </a:r>
            <a:r>
              <a:rPr lang="de-DE" b="1" dirty="0"/>
              <a:t> </a:t>
            </a:r>
            <a:r>
              <a:rPr lang="de-DE" b="1" dirty="0" err="1"/>
              <a:t>average</a:t>
            </a:r>
            <a:r>
              <a:rPr lang="de-DE" b="1" dirty="0"/>
              <a:t> </a:t>
            </a:r>
            <a:r>
              <a:rPr lang="de-DE" b="1" dirty="0" err="1"/>
              <a:t>precision</a:t>
            </a:r>
            <a:r>
              <a:rPr lang="de-DE" b="1" dirty="0" smtClean="0"/>
              <a:t>) - </a:t>
            </a:r>
            <a:r>
              <a:rPr lang="de-DE" b="1" dirty="0" err="1" smtClean="0"/>
              <a:t>example</a:t>
            </a:r>
            <a:r>
              <a:rPr lang="de-DE" b="1" dirty="0" smtClean="0"/>
              <a:t>: </a:t>
            </a:r>
            <a:endParaRPr lang="de-DE" sz="1800" b="1" i="1" dirty="0">
              <a:latin typeface="Cambria Math" panose="02040503050406030204" pitchFamily="18" charset="0"/>
            </a:endParaRPr>
          </a:p>
          <a:p>
            <a:pPr marL="0" indent="0">
              <a:buNone/>
            </a:pPr>
            <a:endParaRPr lang="de-DE" sz="1800" i="1" dirty="0">
              <a:latin typeface="Cambria Math" panose="02040503050406030204" pitchFamily="18" charset="0"/>
            </a:endParaRP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6518709"/>
              </p:ext>
            </p:extLst>
          </p:nvPr>
        </p:nvGraphicFramePr>
        <p:xfrm>
          <a:off x="2296885" y="2341958"/>
          <a:ext cx="6155040" cy="44359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41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32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23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219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11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023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1323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2198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2198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5247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5247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284036">
                <a:tc gridSpan="9">
                  <a:txBody>
                    <a:bodyPr/>
                    <a:lstStyle/>
                    <a:p>
                      <a:pPr algn="l" fontAlgn="b"/>
                      <a:r>
                        <a:rPr lang="de-DE" sz="1500" b="1" u="none" strike="noStrike" dirty="0" err="1">
                          <a:effectLst/>
                        </a:rPr>
                        <a:t>Results</a:t>
                      </a:r>
                      <a:r>
                        <a:rPr lang="de-DE" sz="1500" b="1" u="none" strike="noStrike" dirty="0">
                          <a:effectLst/>
                        </a:rPr>
                        <a:t> </a:t>
                      </a:r>
                      <a:r>
                        <a:rPr lang="de-DE" sz="1500" b="1" u="none" strike="noStrike" dirty="0" err="1">
                          <a:effectLst/>
                        </a:rPr>
                        <a:t>for</a:t>
                      </a:r>
                      <a:r>
                        <a:rPr lang="de-DE" sz="1500" b="1" u="none" strike="noStrike" dirty="0">
                          <a:effectLst/>
                        </a:rPr>
                        <a:t> Query 1 (5 relevant </a:t>
                      </a:r>
                      <a:r>
                        <a:rPr lang="de-DE" sz="1500" b="1" u="none" strike="noStrike" dirty="0" err="1">
                          <a:effectLst/>
                        </a:rPr>
                        <a:t>documents</a:t>
                      </a:r>
                      <a:r>
                        <a:rPr lang="de-DE" sz="1500" b="1" u="none" strike="noStrike" dirty="0">
                          <a:effectLst/>
                        </a:rPr>
                        <a:t>):</a:t>
                      </a:r>
                      <a:endParaRPr lang="de-DE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4768"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4036">
                <a:tc>
                  <a:txBody>
                    <a:bodyPr/>
                    <a:lstStyle/>
                    <a:p>
                      <a:pPr algn="l" fontAlgn="b"/>
                      <a:r>
                        <a:rPr lang="de-DE" sz="1300" u="none" strike="noStrike" dirty="0">
                          <a:effectLst/>
                        </a:rPr>
                        <a:t>Rank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>
                          <a:effectLst/>
                        </a:rPr>
                        <a:t>1</a:t>
                      </a:r>
                      <a:endParaRPr lang="de-D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>
                          <a:effectLst/>
                        </a:rPr>
                        <a:t>2</a:t>
                      </a:r>
                      <a:endParaRPr lang="de-D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>
                          <a:effectLst/>
                        </a:rPr>
                        <a:t>3</a:t>
                      </a:r>
                      <a:endParaRPr lang="de-D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>
                          <a:effectLst/>
                        </a:rPr>
                        <a:t>4</a:t>
                      </a:r>
                      <a:endParaRPr lang="de-D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>
                          <a:effectLst/>
                        </a:rPr>
                        <a:t>5</a:t>
                      </a:r>
                      <a:endParaRPr lang="de-D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>
                          <a:effectLst/>
                        </a:rPr>
                        <a:t>6</a:t>
                      </a:r>
                      <a:endParaRPr lang="de-D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>
                          <a:effectLst/>
                        </a:rPr>
                        <a:t>7</a:t>
                      </a:r>
                      <a:endParaRPr lang="de-D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>
                          <a:effectLst/>
                        </a:rPr>
                        <a:t>8</a:t>
                      </a:r>
                      <a:endParaRPr lang="de-D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>
                          <a:effectLst/>
                        </a:rPr>
                        <a:t>9</a:t>
                      </a:r>
                      <a:endParaRPr lang="de-D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>
                          <a:effectLst/>
                        </a:rPr>
                        <a:t>10</a:t>
                      </a:r>
                      <a:endParaRPr lang="de-D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4036">
                <a:tc>
                  <a:txBody>
                    <a:bodyPr/>
                    <a:lstStyle/>
                    <a:p>
                      <a:pPr algn="l" fontAlgn="b"/>
                      <a:r>
                        <a:rPr lang="de-DE" sz="1300" u="none" strike="noStrike" dirty="0">
                          <a:effectLst/>
                        </a:rPr>
                        <a:t>relevant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b="1" u="none" strike="noStrike" dirty="0" err="1">
                          <a:effectLst/>
                        </a:rPr>
                        <a:t>yes</a:t>
                      </a:r>
                      <a:endParaRPr lang="de-DE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err="1">
                          <a:effectLst/>
                        </a:rPr>
                        <a:t>no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b="1" u="none" strike="noStrike" dirty="0" err="1">
                          <a:effectLst/>
                        </a:rPr>
                        <a:t>yes</a:t>
                      </a:r>
                      <a:endParaRPr lang="de-DE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err="1">
                          <a:effectLst/>
                        </a:rPr>
                        <a:t>no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err="1">
                          <a:effectLst/>
                        </a:rPr>
                        <a:t>no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b="1" u="none" strike="noStrike" dirty="0" err="1">
                          <a:effectLst/>
                        </a:rPr>
                        <a:t>yes</a:t>
                      </a:r>
                      <a:endParaRPr lang="de-DE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err="1">
                          <a:effectLst/>
                        </a:rPr>
                        <a:t>no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>
                          <a:effectLst/>
                        </a:rPr>
                        <a:t>no</a:t>
                      </a:r>
                      <a:endParaRPr lang="de-D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b="1" u="none" strike="noStrike" dirty="0" err="1">
                          <a:effectLst/>
                        </a:rPr>
                        <a:t>yes</a:t>
                      </a:r>
                      <a:endParaRPr lang="de-DE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b="1" u="none" strike="noStrike" dirty="0" err="1">
                          <a:effectLst/>
                        </a:rPr>
                        <a:t>yes</a:t>
                      </a:r>
                      <a:endParaRPr lang="de-DE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4036">
                <a:tc>
                  <a:txBody>
                    <a:bodyPr/>
                    <a:lstStyle/>
                    <a:p>
                      <a:pPr algn="l" fontAlgn="b"/>
                      <a:r>
                        <a:rPr lang="de-DE" sz="1300" u="none" strike="noStrike" dirty="0" err="1" smtClean="0">
                          <a:effectLst/>
                        </a:rPr>
                        <a:t>Prec</a:t>
                      </a:r>
                      <a:r>
                        <a:rPr lang="de-DE" sz="700" u="none" strike="noStrike" dirty="0" smtClean="0">
                          <a:effectLst/>
                        </a:rPr>
                        <a:t> (Query 1)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>
                          <a:effectLst/>
                        </a:rPr>
                        <a:t>1.0</a:t>
                      </a:r>
                      <a:endParaRPr lang="de-D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>
                          <a:effectLst/>
                        </a:rPr>
                        <a:t>0.5</a:t>
                      </a:r>
                      <a:endParaRPr lang="de-D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>
                          <a:effectLst/>
                        </a:rPr>
                        <a:t>0.67</a:t>
                      </a:r>
                      <a:endParaRPr lang="de-D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smtClean="0">
                          <a:effectLst/>
                        </a:rPr>
                        <a:t>0.5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>
                          <a:effectLst/>
                        </a:rPr>
                        <a:t>0.4</a:t>
                      </a:r>
                      <a:endParaRPr lang="de-D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>
                          <a:effectLst/>
                        </a:rPr>
                        <a:t>0.5</a:t>
                      </a:r>
                      <a:endParaRPr lang="de-D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>
                          <a:effectLst/>
                        </a:rPr>
                        <a:t>0.43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>
                          <a:effectLst/>
                        </a:rPr>
                        <a:t>0.38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>
                          <a:effectLst/>
                        </a:rPr>
                        <a:t>0.44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smtClean="0">
                          <a:effectLst/>
                        </a:rPr>
                        <a:t>0.5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4768"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7720">
                <a:tc gridSpan="9">
                  <a:txBody>
                    <a:bodyPr/>
                    <a:lstStyle/>
                    <a:p>
                      <a:pPr algn="l" fontAlgn="b"/>
                      <a:r>
                        <a:rPr lang="de-DE" sz="1300" u="none" strike="noStrike" dirty="0">
                          <a:effectLst/>
                        </a:rPr>
                        <a:t>Average </a:t>
                      </a:r>
                      <a:r>
                        <a:rPr lang="de-DE" sz="1300" u="none" strike="noStrike" dirty="0" err="1">
                          <a:effectLst/>
                        </a:rPr>
                        <a:t>precision</a:t>
                      </a:r>
                      <a:r>
                        <a:rPr lang="de-DE" sz="1300" u="none" strike="noStrike" dirty="0">
                          <a:effectLst/>
                        </a:rPr>
                        <a:t>: (1.0 + 0.67 + 0.5 + 0.44 + 0.5) / 5 = </a:t>
                      </a:r>
                      <a:r>
                        <a:rPr lang="de-DE" sz="1300" b="1" u="none" strike="noStrike" dirty="0">
                          <a:effectLst/>
                        </a:rPr>
                        <a:t>0.62</a:t>
                      </a:r>
                      <a:endParaRPr lang="de-D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4768"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4768"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4036">
                <a:tc gridSpan="9">
                  <a:txBody>
                    <a:bodyPr/>
                    <a:lstStyle/>
                    <a:p>
                      <a:pPr algn="l" fontAlgn="b"/>
                      <a:r>
                        <a:rPr lang="de-DE" sz="1500" b="1" u="none" strike="noStrike" dirty="0" err="1">
                          <a:effectLst/>
                        </a:rPr>
                        <a:t>Results</a:t>
                      </a:r>
                      <a:r>
                        <a:rPr lang="de-DE" sz="1500" b="1" u="none" strike="noStrike" dirty="0">
                          <a:effectLst/>
                        </a:rPr>
                        <a:t> </a:t>
                      </a:r>
                      <a:r>
                        <a:rPr lang="de-DE" sz="1500" b="1" u="none" strike="noStrike" dirty="0" err="1">
                          <a:effectLst/>
                        </a:rPr>
                        <a:t>for</a:t>
                      </a:r>
                      <a:r>
                        <a:rPr lang="de-DE" sz="1500" b="1" u="none" strike="noStrike" dirty="0">
                          <a:effectLst/>
                        </a:rPr>
                        <a:t> Query 2 (3 relevant </a:t>
                      </a:r>
                      <a:r>
                        <a:rPr lang="de-DE" sz="1500" b="1" u="none" strike="noStrike" dirty="0" err="1">
                          <a:effectLst/>
                        </a:rPr>
                        <a:t>documents</a:t>
                      </a:r>
                      <a:r>
                        <a:rPr lang="de-DE" sz="1500" b="1" u="none" strike="noStrike" dirty="0">
                          <a:effectLst/>
                        </a:rPr>
                        <a:t>):</a:t>
                      </a:r>
                      <a:endParaRPr lang="de-DE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4768"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4036">
                <a:tc>
                  <a:txBody>
                    <a:bodyPr/>
                    <a:lstStyle/>
                    <a:p>
                      <a:pPr algn="l" fontAlgn="b"/>
                      <a:r>
                        <a:rPr lang="de-DE" sz="1300" u="none" strike="noStrike">
                          <a:effectLst/>
                        </a:rPr>
                        <a:t>Rank</a:t>
                      </a:r>
                      <a:endParaRPr lang="de-DE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>
                          <a:effectLst/>
                        </a:rPr>
                        <a:t>1</a:t>
                      </a:r>
                      <a:endParaRPr lang="de-D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>
                          <a:effectLst/>
                        </a:rPr>
                        <a:t>2</a:t>
                      </a:r>
                      <a:endParaRPr lang="de-D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>
                          <a:effectLst/>
                        </a:rPr>
                        <a:t>3</a:t>
                      </a:r>
                      <a:endParaRPr lang="de-D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>
                          <a:effectLst/>
                        </a:rPr>
                        <a:t>4</a:t>
                      </a:r>
                      <a:endParaRPr lang="de-D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>
                          <a:effectLst/>
                        </a:rPr>
                        <a:t>5</a:t>
                      </a:r>
                      <a:endParaRPr lang="de-D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>
                          <a:effectLst/>
                        </a:rPr>
                        <a:t>6</a:t>
                      </a:r>
                      <a:endParaRPr lang="de-D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>
                          <a:effectLst/>
                        </a:rPr>
                        <a:t>7</a:t>
                      </a:r>
                      <a:endParaRPr lang="de-D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>
                          <a:effectLst/>
                        </a:rPr>
                        <a:t>8</a:t>
                      </a:r>
                      <a:endParaRPr lang="de-D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>
                          <a:effectLst/>
                        </a:rPr>
                        <a:t>9</a:t>
                      </a:r>
                      <a:endParaRPr lang="de-D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>
                          <a:effectLst/>
                        </a:rPr>
                        <a:t>10</a:t>
                      </a:r>
                      <a:endParaRPr lang="de-D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4036">
                <a:tc>
                  <a:txBody>
                    <a:bodyPr/>
                    <a:lstStyle/>
                    <a:p>
                      <a:pPr algn="l" fontAlgn="b"/>
                      <a:r>
                        <a:rPr lang="de-DE" sz="1300" u="none" strike="noStrike">
                          <a:effectLst/>
                        </a:rPr>
                        <a:t>relevant</a:t>
                      </a:r>
                      <a:endParaRPr lang="de-DE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>
                          <a:effectLst/>
                        </a:rPr>
                        <a:t>no</a:t>
                      </a:r>
                      <a:endParaRPr lang="de-D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b="1" u="none" strike="noStrike" dirty="0" err="1">
                          <a:effectLst/>
                        </a:rPr>
                        <a:t>yes</a:t>
                      </a:r>
                      <a:endParaRPr lang="de-DE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err="1">
                          <a:effectLst/>
                        </a:rPr>
                        <a:t>no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>
                          <a:effectLst/>
                        </a:rPr>
                        <a:t>no</a:t>
                      </a:r>
                      <a:endParaRPr lang="de-D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b="1" u="none" strike="noStrike" dirty="0" err="1">
                          <a:effectLst/>
                        </a:rPr>
                        <a:t>yes</a:t>
                      </a:r>
                      <a:endParaRPr lang="de-DE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>
                          <a:effectLst/>
                        </a:rPr>
                        <a:t>no</a:t>
                      </a:r>
                      <a:endParaRPr lang="de-D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b="1" u="none" strike="noStrike" dirty="0" err="1">
                          <a:effectLst/>
                        </a:rPr>
                        <a:t>yes</a:t>
                      </a:r>
                      <a:endParaRPr lang="de-DE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>
                          <a:effectLst/>
                        </a:rPr>
                        <a:t>no</a:t>
                      </a:r>
                      <a:endParaRPr lang="de-D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>
                          <a:effectLst/>
                        </a:rPr>
                        <a:t>no</a:t>
                      </a:r>
                      <a:endParaRPr lang="de-D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>
                          <a:effectLst/>
                        </a:rPr>
                        <a:t>no</a:t>
                      </a:r>
                      <a:endParaRPr lang="de-D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6188">
                <a:tc>
                  <a:txBody>
                    <a:bodyPr/>
                    <a:lstStyle/>
                    <a:p>
                      <a:pPr algn="l" fontAlgn="b"/>
                      <a:r>
                        <a:rPr lang="de-DE" sz="1300" u="none" strike="noStrike" dirty="0" err="1" smtClean="0">
                          <a:effectLst/>
                        </a:rPr>
                        <a:t>Prec</a:t>
                      </a:r>
                      <a:r>
                        <a:rPr lang="de-DE" sz="700" u="none" strike="noStrike" dirty="0" smtClean="0">
                          <a:effectLst/>
                        </a:rPr>
                        <a:t> (Query 2)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>
                          <a:effectLst/>
                        </a:rPr>
                        <a:t>0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>
                          <a:effectLst/>
                        </a:rPr>
                        <a:t>0.5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>
                          <a:effectLst/>
                        </a:rPr>
                        <a:t>0.33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>
                          <a:effectLst/>
                        </a:rPr>
                        <a:t>0.25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>
                          <a:effectLst/>
                        </a:rPr>
                        <a:t>0.4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>
                          <a:effectLst/>
                        </a:rPr>
                        <a:t>0.33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>
                          <a:effectLst/>
                        </a:rPr>
                        <a:t>0.43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>
                          <a:effectLst/>
                        </a:rPr>
                        <a:t>0.38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>
                          <a:effectLst/>
                        </a:rPr>
                        <a:t>0.33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>
                          <a:effectLst/>
                        </a:rPr>
                        <a:t>0.3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4768"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6962">
                <a:tc gridSpan="7">
                  <a:txBody>
                    <a:bodyPr/>
                    <a:lstStyle/>
                    <a:p>
                      <a:pPr algn="l" fontAlgn="b"/>
                      <a:r>
                        <a:rPr lang="de-DE" sz="1300" u="none" strike="noStrike" dirty="0">
                          <a:effectLst/>
                        </a:rPr>
                        <a:t>Average </a:t>
                      </a:r>
                      <a:r>
                        <a:rPr lang="de-DE" sz="1300" u="none" strike="noStrike" dirty="0" err="1">
                          <a:effectLst/>
                        </a:rPr>
                        <a:t>precision</a:t>
                      </a:r>
                      <a:r>
                        <a:rPr lang="de-DE" sz="1300" u="none" strike="noStrike" dirty="0">
                          <a:effectLst/>
                        </a:rPr>
                        <a:t>: </a:t>
                      </a:r>
                      <a:r>
                        <a:rPr lang="de-DE" sz="1300" u="none" strike="noStrike">
                          <a:effectLst/>
                        </a:rPr>
                        <a:t>(</a:t>
                      </a:r>
                      <a:r>
                        <a:rPr lang="de-DE" sz="1300" u="none" strike="noStrike" smtClean="0">
                          <a:effectLst/>
                        </a:rPr>
                        <a:t>0.5 </a:t>
                      </a:r>
                      <a:r>
                        <a:rPr lang="de-DE" sz="1300" u="none" strike="noStrike" dirty="0">
                          <a:effectLst/>
                        </a:rPr>
                        <a:t>+ 0.4 + 0.43) / 3 = </a:t>
                      </a:r>
                      <a:r>
                        <a:rPr lang="de-DE" sz="1300" b="1" u="none" strike="noStrike" dirty="0">
                          <a:effectLst/>
                        </a:rPr>
                        <a:t>0.44</a:t>
                      </a:r>
                      <a:endParaRPr lang="de-D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4768"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3460">
                <a:tc gridSpan="8"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</a:rPr>
                        <a:t>Mean average precision:  (0.62 + 0.44) / 2 = </a:t>
                      </a:r>
                      <a:r>
                        <a:rPr lang="en-US" sz="1300" b="1" u="none" strike="noStrike" dirty="0">
                          <a:effectLst/>
                        </a:rPr>
                        <a:t>0.53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082896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of IRS:</a:t>
            </a:r>
            <a:br>
              <a:rPr lang="en-US" dirty="0" smtClean="0"/>
            </a:br>
            <a:r>
              <a:rPr lang="en-US" sz="3200" dirty="0" smtClean="0"/>
              <a:t>Literature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4373049"/>
          </a:xfrm>
        </p:spPr>
        <p:txBody>
          <a:bodyPr>
            <a:normAutofit/>
          </a:bodyPr>
          <a:lstStyle/>
          <a:p>
            <a:r>
              <a:rPr lang="de-DE" dirty="0" smtClean="0"/>
              <a:t>Stock </a:t>
            </a:r>
            <a:r>
              <a:rPr lang="de-DE" dirty="0"/>
              <a:t>W.G</a:t>
            </a:r>
            <a:r>
              <a:rPr lang="de-DE" dirty="0" smtClean="0"/>
              <a:t>., </a:t>
            </a:r>
            <a:r>
              <a:rPr lang="de-DE" dirty="0"/>
              <a:t>Stock M.: Handbook </a:t>
            </a:r>
            <a:r>
              <a:rPr lang="de-DE" dirty="0" err="1"/>
              <a:t>of</a:t>
            </a:r>
            <a:r>
              <a:rPr lang="de-DE" dirty="0"/>
              <a:t> Information Science, Chapter </a:t>
            </a:r>
            <a:r>
              <a:rPr lang="de-DE" dirty="0" smtClean="0"/>
              <a:t>H.4: </a:t>
            </a:r>
            <a:r>
              <a:rPr lang="de-DE" dirty="0"/>
              <a:t>Evaluation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Retrieval</a:t>
            </a:r>
            <a:r>
              <a:rPr lang="de-DE" dirty="0"/>
              <a:t> Systems (pp. 481-497), Berlin: </a:t>
            </a:r>
            <a:r>
              <a:rPr lang="de-DE" dirty="0" err="1"/>
              <a:t>deGruyter</a:t>
            </a:r>
            <a:r>
              <a:rPr lang="de-DE" dirty="0"/>
              <a:t> Saur, 2013.</a:t>
            </a:r>
          </a:p>
          <a:p>
            <a:r>
              <a:rPr lang="de-DE" dirty="0"/>
              <a:t>Precision </a:t>
            </a:r>
            <a:r>
              <a:rPr lang="de-DE" dirty="0" err="1"/>
              <a:t>and</a:t>
            </a:r>
            <a:r>
              <a:rPr lang="de-DE" dirty="0"/>
              <a:t> Recall. Wikipedia </a:t>
            </a:r>
            <a:r>
              <a:rPr lang="de-DE" dirty="0" err="1" smtClean="0"/>
              <a:t>article</a:t>
            </a:r>
            <a:r>
              <a:rPr lang="de-DE" dirty="0" smtClean="0"/>
              <a:t>. </a:t>
            </a:r>
            <a:r>
              <a:rPr lang="de-DE" dirty="0" err="1" smtClean="0"/>
              <a:t>Retrieved</a:t>
            </a:r>
            <a:r>
              <a:rPr lang="de-DE" dirty="0" smtClean="0"/>
              <a:t> </a:t>
            </a:r>
            <a:r>
              <a:rPr lang="de-DE" dirty="0" err="1" smtClean="0"/>
              <a:t>from</a:t>
            </a:r>
            <a:r>
              <a:rPr lang="de-DE" dirty="0" smtClean="0"/>
              <a:t> </a:t>
            </a:r>
            <a:r>
              <a:rPr lang="de-DE" i="1" dirty="0" smtClean="0">
                <a:hlinkClick r:id="rId3"/>
              </a:rPr>
              <a:t>https</a:t>
            </a:r>
            <a:r>
              <a:rPr lang="de-DE" i="1" dirty="0">
                <a:hlinkClick r:id="rId3"/>
              </a:rPr>
              <a:t>://en.wikipedia.org/wiki/Precision_and_recall</a:t>
            </a:r>
            <a:r>
              <a:rPr lang="de-DE" i="1" dirty="0"/>
              <a:t> </a:t>
            </a:r>
            <a:r>
              <a:rPr lang="de-DE" i="1" dirty="0" smtClean="0"/>
              <a:t>on August 10th, 2017.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602700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Evaluation:</a:t>
            </a:r>
            <a:br>
              <a:rPr lang="en-US" dirty="0" smtClean="0"/>
            </a:br>
            <a:r>
              <a:rPr lang="en-US" sz="3200" dirty="0" smtClean="0"/>
              <a:t>Characteristics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de-DE" dirty="0" smtClean="0">
                <a:sym typeface="Wingdings" panose="05000000000000000000" pitchFamily="2" charset="2"/>
              </a:rPr>
              <a:t>Evaluation </a:t>
            </a:r>
            <a:r>
              <a:rPr lang="de-DE" dirty="0" err="1" smtClean="0">
                <a:sym typeface="Wingdings" panose="05000000000000000000" pitchFamily="2" charset="2"/>
              </a:rPr>
              <a:t>is</a:t>
            </a:r>
            <a:r>
              <a:rPr lang="de-DE" dirty="0" smtClean="0">
                <a:sym typeface="Wingdings" panose="05000000000000000000" pitchFamily="2" charset="2"/>
              </a:rPr>
              <a:t> an </a:t>
            </a:r>
            <a:r>
              <a:rPr lang="de-DE" dirty="0" err="1" smtClean="0">
                <a:sym typeface="Wingdings" panose="05000000000000000000" pitchFamily="2" charset="2"/>
              </a:rPr>
              <a:t>assessment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which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requires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that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criteria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have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been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determined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before</a:t>
            </a:r>
            <a:r>
              <a:rPr lang="de-DE" dirty="0" smtClean="0">
                <a:sym typeface="Wingdings" panose="05000000000000000000" pitchFamily="2" charset="2"/>
              </a:rPr>
              <a:t>.</a:t>
            </a:r>
            <a:endParaRPr lang="de-DE" dirty="0">
              <a:sym typeface="Wingdings" panose="05000000000000000000" pitchFamily="2" charset="2"/>
            </a:endParaRPr>
          </a:p>
          <a:p>
            <a:pPr marL="457200" indent="-457200">
              <a:buFont typeface="+mj-lt"/>
              <a:buAutoNum type="arabicPeriod"/>
            </a:pPr>
            <a:r>
              <a:rPr lang="de-DE" dirty="0" smtClean="0">
                <a:sym typeface="Wingdings" panose="05000000000000000000" pitchFamily="2" charset="2"/>
              </a:rPr>
              <a:t>An </a:t>
            </a:r>
            <a:r>
              <a:rPr lang="de-DE" dirty="0" err="1" smtClean="0">
                <a:sym typeface="Wingdings" panose="05000000000000000000" pitchFamily="2" charset="2"/>
              </a:rPr>
              <a:t>evaluation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is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conducted</a:t>
            </a:r>
            <a:r>
              <a:rPr lang="de-DE" dirty="0" smtClean="0">
                <a:sym typeface="Wingdings" panose="05000000000000000000" pitchFamily="2" charset="2"/>
              </a:rPr>
              <a:t> on </a:t>
            </a:r>
            <a:r>
              <a:rPr lang="de-DE" dirty="0" err="1" smtClean="0">
                <a:sym typeface="Wingdings" panose="05000000000000000000" pitchFamily="2" charset="2"/>
              </a:rPr>
              <a:t>the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basis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of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systematically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collected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data</a:t>
            </a:r>
            <a:r>
              <a:rPr lang="de-DE" dirty="0" smtClean="0">
                <a:sym typeface="Wingdings" panose="05000000000000000000" pitchFamily="2" charset="2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 smtClean="0">
                <a:sym typeface="Wingdings" panose="05000000000000000000" pitchFamily="2" charset="2"/>
              </a:rPr>
              <a:t>Evaluation </a:t>
            </a:r>
            <a:r>
              <a:rPr lang="de-DE" dirty="0" err="1" smtClean="0">
                <a:sym typeface="Wingdings" panose="05000000000000000000" pitchFamily="2" charset="2"/>
              </a:rPr>
              <a:t>is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performed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for</a:t>
            </a:r>
            <a:r>
              <a:rPr lang="de-DE" dirty="0" smtClean="0">
                <a:sym typeface="Wingdings" panose="05000000000000000000" pitchFamily="2" charset="2"/>
              </a:rPr>
              <a:t> a </a:t>
            </a:r>
            <a:r>
              <a:rPr lang="de-DE" dirty="0" err="1" smtClean="0">
                <a:sym typeface="Wingdings" panose="05000000000000000000" pitchFamily="2" charset="2"/>
              </a:rPr>
              <a:t>particular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goal</a:t>
            </a:r>
            <a:r>
              <a:rPr lang="de-DE" dirty="0" smtClean="0">
                <a:sym typeface="Wingdings" panose="05000000000000000000" pitchFamily="2" charset="2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 err="1" smtClean="0">
                <a:sym typeface="Wingdings" panose="05000000000000000000" pitchFamily="2" charset="2"/>
              </a:rPr>
              <a:t>Usually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the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quality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of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the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evaluation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object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should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be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improved</a:t>
            </a:r>
            <a:r>
              <a:rPr lang="de-DE" dirty="0" smtClean="0">
                <a:sym typeface="Wingdings" panose="05000000000000000000" pitchFamily="2" charset="2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 err="1" smtClean="0">
                <a:sym typeface="Wingdings" panose="05000000000000000000" pitchFamily="2" charset="2"/>
              </a:rPr>
              <a:t>Normally</a:t>
            </a:r>
            <a:r>
              <a:rPr lang="de-DE" dirty="0" smtClean="0">
                <a:sym typeface="Wingdings" panose="05000000000000000000" pitchFamily="2" charset="2"/>
              </a:rPr>
              <a:t>, </a:t>
            </a:r>
            <a:r>
              <a:rPr lang="de-DE" dirty="0" err="1" smtClean="0">
                <a:sym typeface="Wingdings" panose="05000000000000000000" pitchFamily="2" charset="2"/>
              </a:rPr>
              <a:t>it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is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performed</a:t>
            </a:r>
            <a:r>
              <a:rPr lang="de-DE" dirty="0" smtClean="0">
                <a:sym typeface="Wingdings" panose="05000000000000000000" pitchFamily="2" charset="2"/>
              </a:rPr>
              <a:t> in an </a:t>
            </a:r>
            <a:r>
              <a:rPr lang="de-DE" dirty="0" err="1" smtClean="0">
                <a:sym typeface="Wingdings" panose="05000000000000000000" pitchFamily="2" charset="2"/>
              </a:rPr>
              <a:t>organization</a:t>
            </a:r>
            <a:r>
              <a:rPr lang="de-DE" dirty="0" smtClean="0">
                <a:sym typeface="Wingdings" panose="05000000000000000000" pitchFamily="2" charset="2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endParaRPr lang="de-DE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de-DE" dirty="0" err="1" smtClean="0">
                <a:sym typeface="Wingdings" panose="05000000000000000000" pitchFamily="2" charset="2"/>
              </a:rPr>
              <a:t>Own</a:t>
            </a:r>
            <a:r>
              <a:rPr lang="de-DE" dirty="0" smtClean="0">
                <a:sym typeface="Wingdings" panose="05000000000000000000" pitchFamily="2" charset="2"/>
              </a:rPr>
              <a:t> professional </a:t>
            </a:r>
            <a:r>
              <a:rPr lang="de-DE" dirty="0" err="1" smtClean="0">
                <a:sym typeface="Wingdings" panose="05000000000000000000" pitchFamily="2" charset="2"/>
              </a:rPr>
              <a:t>societies</a:t>
            </a:r>
            <a:r>
              <a:rPr lang="de-DE" dirty="0" smtClean="0">
                <a:sym typeface="Wingdings" panose="05000000000000000000" pitchFamily="2" charset="2"/>
              </a:rPr>
              <a:t>:</a:t>
            </a:r>
          </a:p>
          <a:p>
            <a:pPr lvl="1"/>
            <a:r>
              <a:rPr lang="de-DE" dirty="0" smtClean="0">
                <a:sym typeface="Wingdings" panose="05000000000000000000" pitchFamily="2" charset="2"/>
              </a:rPr>
              <a:t>American Evaluation </a:t>
            </a:r>
            <a:r>
              <a:rPr lang="de-DE" dirty="0" err="1" smtClean="0">
                <a:sym typeface="Wingdings" panose="05000000000000000000" pitchFamily="2" charset="2"/>
              </a:rPr>
              <a:t>Association</a:t>
            </a:r>
            <a:endParaRPr lang="de-DE" dirty="0" smtClean="0">
              <a:sym typeface="Wingdings" panose="05000000000000000000" pitchFamily="2" charset="2"/>
            </a:endParaRPr>
          </a:p>
          <a:p>
            <a:pPr lvl="1"/>
            <a:r>
              <a:rPr lang="de-DE" dirty="0" err="1" smtClean="0">
                <a:sym typeface="Wingdings" panose="05000000000000000000" pitchFamily="2" charset="2"/>
              </a:rPr>
              <a:t>DGEval</a:t>
            </a:r>
            <a:r>
              <a:rPr lang="de-DE" dirty="0" smtClean="0">
                <a:sym typeface="Wingdings" panose="05000000000000000000" pitchFamily="2" charset="2"/>
              </a:rPr>
              <a:t> (German </a:t>
            </a:r>
            <a:r>
              <a:rPr lang="de-DE" dirty="0" err="1" smtClean="0">
                <a:sym typeface="Wingdings" panose="05000000000000000000" pitchFamily="2" charset="2"/>
              </a:rPr>
              <a:t>Association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for</a:t>
            </a:r>
            <a:r>
              <a:rPr lang="de-DE" dirty="0" smtClean="0">
                <a:sym typeface="Wingdings" panose="05000000000000000000" pitchFamily="2" charset="2"/>
              </a:rPr>
              <a:t> Evaluation)</a:t>
            </a:r>
            <a:endParaRPr lang="de-DE" dirty="0" smtClean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053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Evaluation:</a:t>
            </a:r>
            <a:br>
              <a:rPr lang="en-US" dirty="0" smtClean="0"/>
            </a:br>
            <a:r>
              <a:rPr lang="en-US" sz="3200" dirty="0" smtClean="0"/>
              <a:t>Deming circle/cycle (PDCA circle)</a:t>
            </a:r>
            <a:endParaRPr lang="en-US" sz="3200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382" y="2013527"/>
            <a:ext cx="6291710" cy="4284379"/>
          </a:xfrm>
          <a:prstGeom prst="rect">
            <a:avLst/>
          </a:prstGeom>
        </p:spPr>
      </p:pic>
      <p:sp>
        <p:nvSpPr>
          <p:cNvPr id="7" name="Pfeil nach links 6"/>
          <p:cNvSpPr/>
          <p:nvPr/>
        </p:nvSpPr>
        <p:spPr>
          <a:xfrm>
            <a:off x="7490696" y="4904509"/>
            <a:ext cx="1487055" cy="240146"/>
          </a:xfrm>
          <a:prstGeom prst="lef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8" name="Textfeld 7"/>
          <p:cNvSpPr txBox="1"/>
          <p:nvPr/>
        </p:nvSpPr>
        <p:spPr>
          <a:xfrm>
            <a:off x="9282545" y="4802919"/>
            <a:ext cx="17315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2400" b="1" dirty="0" smtClean="0"/>
              <a:t>Evaluation</a:t>
            </a:r>
            <a:endParaRPr lang="de-AT" b="1" dirty="0"/>
          </a:p>
        </p:txBody>
      </p:sp>
    </p:spTree>
    <p:extLst>
      <p:ext uri="{BB962C8B-B14F-4D97-AF65-F5344CB8AC3E}">
        <p14:creationId xmlns:p14="http://schemas.microsoft.com/office/powerpoint/2010/main" val="17804483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0" y="452718"/>
            <a:ext cx="10077308" cy="1400530"/>
          </a:xfrm>
        </p:spPr>
        <p:txBody>
          <a:bodyPr/>
          <a:lstStyle/>
          <a:p>
            <a:r>
              <a:rPr lang="en-US" dirty="0" smtClean="0"/>
              <a:t>Evaluation:</a:t>
            </a:r>
            <a:br>
              <a:rPr lang="en-US" dirty="0" smtClean="0"/>
            </a:br>
            <a:r>
              <a:rPr lang="en-US" sz="2800" dirty="0" smtClean="0"/>
              <a:t>Type of evaluation depending on point of time (purpose)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Formative (</a:t>
            </a:r>
            <a:r>
              <a:rPr lang="de-DE" dirty="0" err="1" smtClean="0"/>
              <a:t>constitutive</a:t>
            </a:r>
            <a:r>
              <a:rPr lang="de-DE" dirty="0" smtClean="0"/>
              <a:t>):</a:t>
            </a:r>
          </a:p>
          <a:p>
            <a:pPr lvl="1"/>
            <a:r>
              <a:rPr lang="de-DE" dirty="0" err="1" smtClean="0"/>
              <a:t>Current</a:t>
            </a:r>
            <a:r>
              <a:rPr lang="de-DE" dirty="0" smtClean="0"/>
              <a:t> </a:t>
            </a:r>
            <a:r>
              <a:rPr lang="de-DE" dirty="0" err="1" smtClean="0"/>
              <a:t>feedback</a:t>
            </a:r>
            <a:r>
              <a:rPr lang="de-DE" dirty="0" smtClean="0"/>
              <a:t>: e.g. </a:t>
            </a:r>
            <a:r>
              <a:rPr lang="de-DE" dirty="0" err="1" smtClean="0"/>
              <a:t>current</a:t>
            </a:r>
            <a:r>
              <a:rPr lang="de-DE" dirty="0" smtClean="0"/>
              <a:t> </a:t>
            </a:r>
            <a:r>
              <a:rPr lang="de-DE" dirty="0" err="1" smtClean="0"/>
              <a:t>course</a:t>
            </a:r>
            <a:r>
              <a:rPr lang="de-DE" dirty="0" smtClean="0"/>
              <a:t> </a:t>
            </a:r>
            <a:r>
              <a:rPr lang="de-DE" dirty="0" err="1" smtClean="0"/>
              <a:t>evaluation</a:t>
            </a:r>
            <a:endParaRPr lang="de-DE" dirty="0" smtClean="0"/>
          </a:p>
          <a:p>
            <a:r>
              <a:rPr lang="de-DE" dirty="0" err="1" smtClean="0"/>
              <a:t>Summative</a:t>
            </a:r>
            <a:r>
              <a:rPr lang="de-DE" dirty="0" smtClean="0"/>
              <a:t> (</a:t>
            </a:r>
            <a:r>
              <a:rPr lang="de-DE" dirty="0" err="1" smtClean="0"/>
              <a:t>concluding</a:t>
            </a:r>
            <a:r>
              <a:rPr lang="de-DE" dirty="0" smtClean="0"/>
              <a:t>):</a:t>
            </a:r>
          </a:p>
          <a:p>
            <a:pPr lvl="1"/>
            <a:r>
              <a:rPr lang="de-DE" dirty="0" err="1" smtClean="0"/>
              <a:t>Usually</a:t>
            </a:r>
            <a:r>
              <a:rPr lang="de-DE" dirty="0" smtClean="0"/>
              <a:t> at </a:t>
            </a:r>
            <a:r>
              <a:rPr lang="de-DE" dirty="0" err="1" smtClean="0"/>
              <a:t>the</a:t>
            </a:r>
            <a:r>
              <a:rPr lang="de-DE" dirty="0" smtClean="0"/>
              <a:t> end</a:t>
            </a:r>
          </a:p>
          <a:p>
            <a:pPr lvl="1"/>
            <a:r>
              <a:rPr lang="de-DE" dirty="0" err="1" smtClean="0"/>
              <a:t>Should</a:t>
            </a:r>
            <a:r>
              <a:rPr lang="de-DE" dirty="0" smtClean="0"/>
              <a:t> </a:t>
            </a:r>
            <a:r>
              <a:rPr lang="de-DE" dirty="0" err="1" smtClean="0"/>
              <a:t>provide</a:t>
            </a:r>
            <a:r>
              <a:rPr lang="de-DE" dirty="0" smtClean="0"/>
              <a:t> </a:t>
            </a:r>
            <a:r>
              <a:rPr lang="de-DE" dirty="0" err="1" smtClean="0"/>
              <a:t>information</a:t>
            </a:r>
            <a:r>
              <a:rPr lang="de-DE" dirty="0" smtClean="0"/>
              <a:t> </a:t>
            </a:r>
            <a:r>
              <a:rPr lang="de-DE" dirty="0" err="1" smtClean="0"/>
              <a:t>whether</a:t>
            </a:r>
            <a:r>
              <a:rPr lang="de-DE" dirty="0" smtClean="0"/>
              <a:t> an „</a:t>
            </a:r>
            <a:r>
              <a:rPr lang="de-DE" dirty="0" err="1" smtClean="0"/>
              <a:t>acitivity</a:t>
            </a:r>
            <a:r>
              <a:rPr lang="de-DE" dirty="0" smtClean="0"/>
              <a:t>“ </a:t>
            </a:r>
            <a:r>
              <a:rPr lang="de-DE" dirty="0" err="1" smtClean="0"/>
              <a:t>should</a:t>
            </a:r>
            <a:r>
              <a:rPr lang="de-DE" dirty="0" smtClean="0"/>
              <a:t>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completed</a:t>
            </a:r>
            <a:r>
              <a:rPr lang="de-DE" dirty="0" smtClean="0"/>
              <a:t> </a:t>
            </a:r>
            <a:r>
              <a:rPr lang="de-DE" dirty="0" err="1" smtClean="0"/>
              <a:t>or</a:t>
            </a:r>
            <a:r>
              <a:rPr lang="de-DE" dirty="0" smtClean="0"/>
              <a:t> </a:t>
            </a:r>
            <a:r>
              <a:rPr lang="de-DE" dirty="0" err="1" smtClean="0"/>
              <a:t>continued</a:t>
            </a:r>
            <a:r>
              <a:rPr lang="de-DE" dirty="0" smtClean="0"/>
              <a:t> (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what</a:t>
            </a:r>
            <a:r>
              <a:rPr lang="de-DE" dirty="0" smtClean="0"/>
              <a:t> </a:t>
            </a:r>
            <a:r>
              <a:rPr lang="de-DE" dirty="0" err="1" smtClean="0"/>
              <a:t>should</a:t>
            </a:r>
            <a:r>
              <a:rPr lang="de-DE" dirty="0" smtClean="0"/>
              <a:t>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improved</a:t>
            </a:r>
            <a:r>
              <a:rPr lang="de-DE" dirty="0" smtClean="0"/>
              <a:t>), e.g. </a:t>
            </a:r>
            <a:r>
              <a:rPr lang="de-DE" dirty="0" err="1" smtClean="0"/>
              <a:t>evaluation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Joint </a:t>
            </a:r>
            <a:r>
              <a:rPr lang="de-DE" dirty="0" err="1" smtClean="0"/>
              <a:t>Degree</a:t>
            </a:r>
            <a:r>
              <a:rPr lang="de-DE" dirty="0" smtClean="0"/>
              <a:t> Programme</a:t>
            </a:r>
          </a:p>
        </p:txBody>
      </p:sp>
    </p:spTree>
    <p:extLst>
      <p:ext uri="{BB962C8B-B14F-4D97-AF65-F5344CB8AC3E}">
        <p14:creationId xmlns:p14="http://schemas.microsoft.com/office/powerpoint/2010/main" val="2068012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0" y="452718"/>
            <a:ext cx="10779271" cy="1400530"/>
          </a:xfrm>
        </p:spPr>
        <p:txBody>
          <a:bodyPr/>
          <a:lstStyle/>
          <a:p>
            <a:r>
              <a:rPr lang="en-US" dirty="0" smtClean="0"/>
              <a:t>Evaluation:</a:t>
            </a:r>
            <a:br>
              <a:rPr lang="en-US" dirty="0" smtClean="0"/>
            </a:br>
            <a:r>
              <a:rPr lang="en-US" sz="3200" dirty="0" smtClean="0"/>
              <a:t>Type of evaluation depending on origin of evaluators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Internal: </a:t>
            </a:r>
          </a:p>
          <a:p>
            <a:pPr lvl="1"/>
            <a:r>
              <a:rPr lang="de-DE" dirty="0" err="1" smtClean="0"/>
              <a:t>evaluator</a:t>
            </a:r>
            <a:r>
              <a:rPr lang="de-DE" dirty="0" smtClean="0"/>
              <a:t> </a:t>
            </a:r>
            <a:r>
              <a:rPr lang="de-DE" dirty="0" err="1" smtClean="0"/>
              <a:t>from</a:t>
            </a:r>
            <a:r>
              <a:rPr lang="de-DE" dirty="0" smtClean="0"/>
              <a:t> </a:t>
            </a:r>
            <a:r>
              <a:rPr lang="de-DE" dirty="0" err="1" smtClean="0"/>
              <a:t>inside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organisation</a:t>
            </a:r>
            <a:r>
              <a:rPr lang="de-DE" dirty="0" smtClean="0"/>
              <a:t> in </a:t>
            </a:r>
            <a:r>
              <a:rPr lang="de-DE" dirty="0" err="1" smtClean="0"/>
              <a:t>which</a:t>
            </a:r>
            <a:r>
              <a:rPr lang="de-DE" dirty="0" smtClean="0"/>
              <a:t> an </a:t>
            </a:r>
            <a:r>
              <a:rPr lang="de-DE" dirty="0" err="1" smtClean="0"/>
              <a:t>evaluation</a:t>
            </a:r>
            <a:r>
              <a:rPr lang="de-DE" dirty="0" smtClean="0"/>
              <a:t> </a:t>
            </a:r>
            <a:r>
              <a:rPr lang="de-DE" dirty="0" err="1" smtClean="0"/>
              <a:t>takes</a:t>
            </a:r>
            <a:r>
              <a:rPr lang="de-DE" dirty="0" smtClean="0"/>
              <a:t> </a:t>
            </a:r>
            <a:r>
              <a:rPr lang="de-DE" dirty="0" err="1" smtClean="0"/>
              <a:t>place</a:t>
            </a:r>
            <a:endParaRPr lang="de-DE" dirty="0" smtClean="0"/>
          </a:p>
          <a:p>
            <a:pPr lvl="1"/>
            <a:r>
              <a:rPr lang="de-DE" dirty="0" smtClean="0"/>
              <a:t>E.g., </a:t>
            </a:r>
            <a:r>
              <a:rPr lang="de-DE" dirty="0" err="1" smtClean="0"/>
              <a:t>university</a:t>
            </a:r>
            <a:r>
              <a:rPr lang="de-DE" dirty="0" smtClean="0"/>
              <a:t> </a:t>
            </a:r>
            <a:r>
              <a:rPr lang="de-DE" dirty="0" err="1" smtClean="0"/>
              <a:t>institute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evaluated</a:t>
            </a:r>
            <a:r>
              <a:rPr lang="de-DE" dirty="0" smtClean="0"/>
              <a:t> </a:t>
            </a:r>
            <a:r>
              <a:rPr lang="de-DE" dirty="0" err="1" smtClean="0"/>
              <a:t>by</a:t>
            </a:r>
            <a:r>
              <a:rPr lang="de-DE" dirty="0" smtClean="0"/>
              <a:t> vice </a:t>
            </a:r>
            <a:r>
              <a:rPr lang="de-DE" dirty="0" err="1" smtClean="0"/>
              <a:t>rector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research</a:t>
            </a:r>
            <a:endParaRPr lang="de-DE" dirty="0" smtClean="0"/>
          </a:p>
          <a:p>
            <a:r>
              <a:rPr lang="de-DE" dirty="0" err="1" smtClean="0"/>
              <a:t>External</a:t>
            </a:r>
            <a:r>
              <a:rPr lang="de-DE" dirty="0" smtClean="0"/>
              <a:t>: </a:t>
            </a:r>
          </a:p>
          <a:p>
            <a:pPr lvl="1"/>
            <a:r>
              <a:rPr lang="de-DE" dirty="0" err="1" smtClean="0"/>
              <a:t>evaluator</a:t>
            </a:r>
            <a:r>
              <a:rPr lang="de-DE" dirty="0" smtClean="0"/>
              <a:t> </a:t>
            </a:r>
            <a:r>
              <a:rPr lang="de-DE" dirty="0" err="1" smtClean="0"/>
              <a:t>from</a:t>
            </a:r>
            <a:r>
              <a:rPr lang="de-DE" dirty="0" smtClean="0"/>
              <a:t> outside </a:t>
            </a:r>
            <a:r>
              <a:rPr lang="de-DE" dirty="0" err="1" smtClean="0"/>
              <a:t>the</a:t>
            </a:r>
            <a:r>
              <a:rPr lang="de-DE" dirty="0" smtClean="0"/>
              <a:t>  </a:t>
            </a:r>
            <a:r>
              <a:rPr lang="de-DE" dirty="0" err="1" smtClean="0"/>
              <a:t>organisation</a:t>
            </a:r>
            <a:endParaRPr lang="de-DE" dirty="0" smtClean="0"/>
          </a:p>
          <a:p>
            <a:pPr lvl="1"/>
            <a:r>
              <a:rPr lang="de-DE" dirty="0" smtClean="0"/>
              <a:t>E.g., </a:t>
            </a:r>
            <a:r>
              <a:rPr lang="de-DE" dirty="0" err="1" smtClean="0"/>
              <a:t>university</a:t>
            </a:r>
            <a:r>
              <a:rPr lang="de-DE" dirty="0" smtClean="0"/>
              <a:t> </a:t>
            </a:r>
            <a:r>
              <a:rPr lang="de-DE" dirty="0" err="1" smtClean="0"/>
              <a:t>institute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evaluated</a:t>
            </a:r>
            <a:r>
              <a:rPr lang="de-DE" dirty="0" smtClean="0"/>
              <a:t> </a:t>
            </a:r>
            <a:r>
              <a:rPr lang="de-DE" dirty="0" err="1" smtClean="0"/>
              <a:t>by</a:t>
            </a:r>
            <a:r>
              <a:rPr lang="de-DE" dirty="0" smtClean="0"/>
              <a:t> an </a:t>
            </a:r>
            <a:r>
              <a:rPr lang="de-DE" dirty="0" err="1" smtClean="0"/>
              <a:t>independent</a:t>
            </a:r>
            <a:r>
              <a:rPr lang="de-DE" dirty="0" smtClean="0"/>
              <a:t> </a:t>
            </a:r>
            <a:r>
              <a:rPr lang="de-DE" dirty="0" err="1" smtClean="0"/>
              <a:t>research</a:t>
            </a:r>
            <a:r>
              <a:rPr lang="de-DE" dirty="0" smtClean="0"/>
              <a:t> </a:t>
            </a:r>
            <a:r>
              <a:rPr lang="de-DE" dirty="0" err="1" smtClean="0"/>
              <a:t>evaluation</a:t>
            </a:r>
            <a:r>
              <a:rPr lang="de-DE" dirty="0" smtClean="0"/>
              <a:t> </a:t>
            </a:r>
            <a:r>
              <a:rPr lang="de-DE" dirty="0" err="1" smtClean="0"/>
              <a:t>institute</a:t>
            </a:r>
            <a:r>
              <a:rPr lang="de-DE" dirty="0" smtClean="0"/>
              <a:t> </a:t>
            </a:r>
            <a:r>
              <a:rPr lang="de-DE" dirty="0" err="1" smtClean="0"/>
              <a:t>which</a:t>
            </a:r>
            <a:r>
              <a:rPr lang="de-DE" dirty="0" smtClean="0"/>
              <a:t> was </a:t>
            </a:r>
            <a:r>
              <a:rPr lang="de-DE" dirty="0" err="1" smtClean="0"/>
              <a:t>authorized</a:t>
            </a:r>
            <a:r>
              <a:rPr lang="de-DE" dirty="0" smtClean="0"/>
              <a:t> </a:t>
            </a:r>
            <a:r>
              <a:rPr lang="de-DE" dirty="0" err="1" smtClean="0"/>
              <a:t>by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rector</a:t>
            </a: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2249124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0" y="452718"/>
            <a:ext cx="10779271" cy="1400530"/>
          </a:xfrm>
        </p:spPr>
        <p:txBody>
          <a:bodyPr/>
          <a:lstStyle/>
          <a:p>
            <a:r>
              <a:rPr lang="en-US" dirty="0" smtClean="0"/>
              <a:t>Evaluation:</a:t>
            </a:r>
            <a:br>
              <a:rPr lang="en-US" dirty="0" smtClean="0"/>
            </a:br>
            <a:r>
              <a:rPr lang="en-US" sz="2800" dirty="0" smtClean="0"/>
              <a:t>Type of evaluation depending on relation of evaluator towards the evaluation object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err="1" smtClean="0"/>
              <a:t>Self</a:t>
            </a:r>
            <a:r>
              <a:rPr lang="de-DE" dirty="0" smtClean="0"/>
              <a:t> </a:t>
            </a:r>
            <a:r>
              <a:rPr lang="de-DE" dirty="0" err="1" smtClean="0"/>
              <a:t>evaluation</a:t>
            </a:r>
            <a:r>
              <a:rPr lang="de-DE" dirty="0" smtClean="0"/>
              <a:t>: </a:t>
            </a:r>
          </a:p>
          <a:p>
            <a:pPr lvl="1"/>
            <a:r>
              <a:rPr lang="de-DE" dirty="0" smtClean="0"/>
              <a:t>E.g. an </a:t>
            </a:r>
            <a:r>
              <a:rPr lang="de-DE" dirty="0" err="1" smtClean="0"/>
              <a:t>institute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requested</a:t>
            </a:r>
            <a:r>
              <a:rPr lang="de-DE" dirty="0" smtClean="0"/>
              <a:t> </a:t>
            </a:r>
            <a:r>
              <a:rPr lang="de-DE" dirty="0" err="1" smtClean="0"/>
              <a:t>by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vice-</a:t>
            </a:r>
            <a:r>
              <a:rPr lang="de-DE" dirty="0" err="1" smtClean="0"/>
              <a:t>rector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research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evaluate</a:t>
            </a:r>
            <a:r>
              <a:rPr lang="de-DE" dirty="0" smtClean="0"/>
              <a:t> </a:t>
            </a:r>
            <a:r>
              <a:rPr lang="de-DE" dirty="0" err="1" smtClean="0"/>
              <a:t>its</a:t>
            </a:r>
            <a:r>
              <a:rPr lang="de-DE" dirty="0" smtClean="0"/>
              <a:t> </a:t>
            </a:r>
            <a:r>
              <a:rPr lang="de-DE" dirty="0" err="1" smtClean="0"/>
              <a:t>research</a:t>
            </a:r>
            <a:r>
              <a:rPr lang="de-DE" dirty="0" smtClean="0"/>
              <a:t> </a:t>
            </a:r>
            <a:r>
              <a:rPr lang="de-DE" dirty="0" err="1" smtClean="0"/>
              <a:t>output</a:t>
            </a:r>
            <a:r>
              <a:rPr lang="de-DE" dirty="0" smtClean="0"/>
              <a:t> (</a:t>
            </a:r>
            <a:r>
              <a:rPr lang="de-DE" dirty="0" err="1" smtClean="0"/>
              <a:t>itself</a:t>
            </a:r>
            <a:r>
              <a:rPr lang="de-DE" dirty="0" smtClean="0"/>
              <a:t>)</a:t>
            </a:r>
          </a:p>
          <a:p>
            <a:pPr lvl="1"/>
            <a:r>
              <a:rPr lang="de-DE" dirty="0" smtClean="0"/>
              <a:t>Evaluation </a:t>
            </a:r>
            <a:r>
              <a:rPr lang="de-DE" dirty="0" err="1" smtClean="0"/>
              <a:t>object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evaluators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partly</a:t>
            </a:r>
            <a:r>
              <a:rPr lang="de-DE" dirty="0" smtClean="0"/>
              <a:t> </a:t>
            </a:r>
            <a:r>
              <a:rPr lang="de-DE" dirty="0" err="1" smtClean="0"/>
              <a:t>identical</a:t>
            </a:r>
            <a:endParaRPr lang="de-DE" dirty="0" smtClean="0"/>
          </a:p>
          <a:p>
            <a:r>
              <a:rPr lang="de-DE" dirty="0" err="1" smtClean="0"/>
              <a:t>Foreign</a:t>
            </a:r>
            <a:r>
              <a:rPr lang="de-DE" dirty="0" smtClean="0"/>
              <a:t> </a:t>
            </a:r>
            <a:r>
              <a:rPr lang="de-DE" dirty="0" err="1" smtClean="0"/>
              <a:t>evaluation</a:t>
            </a:r>
            <a:r>
              <a:rPr lang="de-DE" dirty="0" smtClean="0"/>
              <a:t>: </a:t>
            </a:r>
          </a:p>
          <a:p>
            <a:pPr lvl="1"/>
            <a:r>
              <a:rPr lang="de-DE" dirty="0" smtClean="0"/>
              <a:t>E.g., </a:t>
            </a:r>
            <a:r>
              <a:rPr lang="de-DE" dirty="0" err="1" smtClean="0"/>
              <a:t>evaluation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publication</a:t>
            </a:r>
            <a:r>
              <a:rPr lang="de-DE" dirty="0" smtClean="0"/>
              <a:t> </a:t>
            </a:r>
            <a:r>
              <a:rPr lang="de-DE" dirty="0" err="1" smtClean="0"/>
              <a:t>output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an </a:t>
            </a:r>
            <a:r>
              <a:rPr lang="de-DE" dirty="0" err="1" smtClean="0"/>
              <a:t>institute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analyzed</a:t>
            </a:r>
            <a:r>
              <a:rPr lang="de-DE" dirty="0" smtClean="0"/>
              <a:t> </a:t>
            </a:r>
            <a:r>
              <a:rPr lang="de-DE" dirty="0" err="1" smtClean="0"/>
              <a:t>by</a:t>
            </a:r>
            <a:r>
              <a:rPr lang="de-DE" dirty="0" smtClean="0"/>
              <a:t> </a:t>
            </a:r>
            <a:r>
              <a:rPr lang="de-DE" dirty="0" err="1" smtClean="0"/>
              <a:t>members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university</a:t>
            </a:r>
            <a:r>
              <a:rPr lang="de-DE" dirty="0" smtClean="0"/>
              <a:t> </a:t>
            </a:r>
            <a:r>
              <a:rPr lang="de-DE" dirty="0" err="1" smtClean="0"/>
              <a:t>library</a:t>
            </a:r>
            <a:endParaRPr lang="de-DE" dirty="0" smtClean="0"/>
          </a:p>
          <a:p>
            <a:pPr lvl="1"/>
            <a:r>
              <a:rPr lang="de-DE" dirty="0" err="1" smtClean="0"/>
              <a:t>Staff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evaluation</a:t>
            </a:r>
            <a:r>
              <a:rPr lang="de-DE" dirty="0" smtClean="0"/>
              <a:t> </a:t>
            </a:r>
            <a:r>
              <a:rPr lang="de-DE" dirty="0" err="1" smtClean="0"/>
              <a:t>object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evaluator</a:t>
            </a:r>
            <a:r>
              <a:rPr lang="de-DE" dirty="0" smtClean="0"/>
              <a:t>(s) </a:t>
            </a:r>
            <a:r>
              <a:rPr lang="de-DE" dirty="0" err="1" smtClean="0"/>
              <a:t>are</a:t>
            </a:r>
            <a:r>
              <a:rPr lang="de-DE" dirty="0" smtClean="0"/>
              <a:t> not </a:t>
            </a:r>
            <a:r>
              <a:rPr lang="de-DE" dirty="0" err="1" smtClean="0"/>
              <a:t>identical</a:t>
            </a: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14666339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Personalizado 1">
      <a:dk1>
        <a:sysClr val="windowText" lastClr="000000"/>
      </a:dk1>
      <a:lt1>
        <a:sysClr val="window" lastClr="FFFFFF"/>
      </a:lt1>
      <a:dk2>
        <a:srgbClr val="CB0F0F"/>
      </a:dk2>
      <a:lt2>
        <a:srgbClr val="EBEBEB"/>
      </a:lt2>
      <a:accent1>
        <a:srgbClr val="CB0F0F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2D78CC"/>
      </a:hlink>
      <a:folHlink>
        <a:srgbClr val="2D78CC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847778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2012-07-18T23:36:00+00:00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1597963</Value>
    </PublishStatusLookup>
    <APAuthor xmlns="4873beb7-5857-4685-be1f-d57550cc96cc">
      <UserInfo>
        <DisplayName>REDMOND\v-alekha</DisplayName>
        <AccountId>2912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TP103039515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CCEC0E97-8C84-410A-8286-2F18FF8966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AE901BC-D190-49E6-8B33-2F32A0F2BF0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EAE737A-72D2-4F07-84A4-D46333E273A5}">
  <ds:schemaRefs>
    <ds:schemaRef ds:uri="4873beb7-5857-4685-be1f-d57550cc96cc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tf03039516</Template>
  <TotalTime>0</TotalTime>
  <Words>2646</Words>
  <Application>Microsoft Office PowerPoint</Application>
  <PresentationFormat>Breitbild</PresentationFormat>
  <Paragraphs>476</Paragraphs>
  <Slides>49</Slides>
  <Notes>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49</vt:i4>
      </vt:variant>
    </vt:vector>
  </HeadingPairs>
  <TitlesOfParts>
    <vt:vector size="58" baseType="lpstr">
      <vt:lpstr>Wingdings</vt:lpstr>
      <vt:lpstr>Cambria Math</vt:lpstr>
      <vt:lpstr>Arial</vt:lpstr>
      <vt:lpstr>Wingdings 3</vt:lpstr>
      <vt:lpstr>Raleway</vt:lpstr>
      <vt:lpstr>Fjalla One</vt:lpstr>
      <vt:lpstr>Century Gothic</vt:lpstr>
      <vt:lpstr>Calibri</vt:lpstr>
      <vt:lpstr>Ion</vt:lpstr>
      <vt:lpstr>Evaluation  Christian Schlögl University of Graz</vt:lpstr>
      <vt:lpstr>Evaluation</vt:lpstr>
      <vt:lpstr>Evaluation Part 1: General introduction</vt:lpstr>
      <vt:lpstr>Evaluation: Definition</vt:lpstr>
      <vt:lpstr>Evaluation: Characteristics</vt:lpstr>
      <vt:lpstr>Evaluation: Deming circle/cycle (PDCA circle)</vt:lpstr>
      <vt:lpstr>Evaluation: Type of evaluation depending on point of time (purpose)</vt:lpstr>
      <vt:lpstr>Evaluation: Type of evaluation depending on origin of evaluators</vt:lpstr>
      <vt:lpstr>Evaluation: Type of evaluation depending on relation of evaluator towards the evaluation object</vt:lpstr>
      <vt:lpstr>Evaluation: Objects of evaluation</vt:lpstr>
      <vt:lpstr>Evaluation: Place where data are collected</vt:lpstr>
      <vt:lpstr>Evaluation: Data collection</vt:lpstr>
      <vt:lpstr>Evaluation: Data collection</vt:lpstr>
      <vt:lpstr>Evaluation: Data analysis 1</vt:lpstr>
      <vt:lpstr>Evaluation: Data analysis 2</vt:lpstr>
      <vt:lpstr>Evaluation: Literature</vt:lpstr>
      <vt:lpstr>  Motivation Part 2: Evaluation of Information Services (and Libraries)</vt:lpstr>
      <vt:lpstr>Evaluation of Information Services Definition</vt:lpstr>
      <vt:lpstr>Evaluation of Information Services Information services - examples</vt:lpstr>
      <vt:lpstr>Evaluation of Information Services Information services - examples</vt:lpstr>
      <vt:lpstr>Evaluation of Information Services  Evaluation of info services - dimensions</vt:lpstr>
      <vt:lpstr>Evaluation of Information Services  Perceived service quality </vt:lpstr>
      <vt:lpstr>Evaluation of Information Services  Perceived service quality </vt:lpstr>
      <vt:lpstr>Evaluation of Information Services  Perceived system quality</vt:lpstr>
      <vt:lpstr>Evaluation of Information Services  Objective information service quality </vt:lpstr>
      <vt:lpstr>Evaluation of Information Services  Information User</vt:lpstr>
      <vt:lpstr>Evaluation of Information Services  Information User: excursus search behavior</vt:lpstr>
      <vt:lpstr>Evaluation of Information Services  Information Environment</vt:lpstr>
      <vt:lpstr>Evaluation of Information Services  Extent of IS evaluation</vt:lpstr>
      <vt:lpstr>Evaluation of Information Services  LibQUAL+</vt:lpstr>
      <vt:lpstr>Evaluation of Information Services Literature</vt:lpstr>
      <vt:lpstr> Evaluation Part 3: Evaluation of Information Retrieval Systems (IRS)</vt:lpstr>
      <vt:lpstr>Evaluation of Information Retrieval Systems (IRS): Introduction</vt:lpstr>
      <vt:lpstr>Evaluation of IRS: Evaluation of IT service quality</vt:lpstr>
      <vt:lpstr>Evaluation of IRS: Evaluation of knowledge quality 1</vt:lpstr>
      <vt:lpstr>Evaluation of IRS: Evaluation of knowledge quality 2</vt:lpstr>
      <vt:lpstr>Evaluation of IRS: Evaluation of IRS quality 1</vt:lpstr>
      <vt:lpstr>Evaluation of IRS: Evaluation of IRS quality 2</vt:lpstr>
      <vt:lpstr>Evaluation of IRS: Evaluation of IRS quality 3</vt:lpstr>
      <vt:lpstr>Evaluation of IRS: Evaluation of IRS quality 4</vt:lpstr>
      <vt:lpstr>Evaluation of IRS: Evaluation of IRS quality 5</vt:lpstr>
      <vt:lpstr>Evaluation of IRS: Evaluation of IRS quality 6</vt:lpstr>
      <vt:lpstr>Evaluation of IRS: Evaluation of IRS quality 7</vt:lpstr>
      <vt:lpstr>Evaluation of IRS: Evaluation of IRS quality 8</vt:lpstr>
      <vt:lpstr>Evaluation of IRS: Evaluation of IRS quality 9</vt:lpstr>
      <vt:lpstr>Evaluation of IRS: Evaluation of IRS quality 10</vt:lpstr>
      <vt:lpstr>Evaluation of IRS: Evaluation of IRS quality 11</vt:lpstr>
      <vt:lpstr>Evaluation of IRS: Evaluation of IRS quality 12</vt:lpstr>
      <vt:lpstr>Evaluation of IRS: Literature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2017-08-11T19:24:45Z</dcterms:created>
  <dcterms:modified xsi:type="dcterms:W3CDTF">2018-10-11T08:27:22Z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