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0" r:id="rId4"/>
  </p:sldMasterIdLst>
  <p:notesMasterIdLst>
    <p:notesMasterId r:id="rId54"/>
  </p:notesMasterIdLst>
  <p:handoutMasterIdLst>
    <p:handoutMasterId r:id="rId55"/>
  </p:handoutMasterIdLst>
  <p:sldIdLst>
    <p:sldId id="256" r:id="rId5"/>
    <p:sldId id="333" r:id="rId6"/>
    <p:sldId id="351" r:id="rId7"/>
    <p:sldId id="334" r:id="rId8"/>
    <p:sldId id="335" r:id="rId9"/>
    <p:sldId id="336" r:id="rId10"/>
    <p:sldId id="337" r:id="rId11"/>
    <p:sldId id="340" r:id="rId12"/>
    <p:sldId id="345" r:id="rId13"/>
    <p:sldId id="339" r:id="rId14"/>
    <p:sldId id="338" r:id="rId15"/>
    <p:sldId id="342" r:id="rId16"/>
    <p:sldId id="343" r:id="rId17"/>
    <p:sldId id="341" r:id="rId18"/>
    <p:sldId id="344" r:id="rId19"/>
    <p:sldId id="346" r:id="rId20"/>
    <p:sldId id="332" r:id="rId21"/>
    <p:sldId id="350" r:id="rId22"/>
    <p:sldId id="353" r:id="rId23"/>
    <p:sldId id="354" r:id="rId24"/>
    <p:sldId id="355" r:id="rId25"/>
    <p:sldId id="356" r:id="rId26"/>
    <p:sldId id="357" r:id="rId27"/>
    <p:sldId id="358" r:id="rId28"/>
    <p:sldId id="364" r:id="rId29"/>
    <p:sldId id="359" r:id="rId30"/>
    <p:sldId id="360" r:id="rId31"/>
    <p:sldId id="361" r:id="rId32"/>
    <p:sldId id="362" r:id="rId33"/>
    <p:sldId id="363" r:id="rId34"/>
    <p:sldId id="352" r:id="rId35"/>
    <p:sldId id="347" r:id="rId36"/>
    <p:sldId id="313" r:id="rId37"/>
    <p:sldId id="314" r:id="rId38"/>
    <p:sldId id="315" r:id="rId39"/>
    <p:sldId id="316" r:id="rId40"/>
    <p:sldId id="318" r:id="rId41"/>
    <p:sldId id="319" r:id="rId42"/>
    <p:sldId id="320" r:id="rId43"/>
    <p:sldId id="322" r:id="rId44"/>
    <p:sldId id="323" r:id="rId45"/>
    <p:sldId id="324" r:id="rId46"/>
    <p:sldId id="325" r:id="rId47"/>
    <p:sldId id="326" r:id="rId48"/>
    <p:sldId id="327" r:id="rId49"/>
    <p:sldId id="330" r:id="rId50"/>
    <p:sldId id="328" r:id="rId51"/>
    <p:sldId id="329" r:id="rId52"/>
    <p:sldId id="331" r:id="rId53"/>
  </p:sldIdLst>
  <p:sldSz cx="12192000" cy="6858000"/>
  <p:notesSz cx="6669088" cy="9872663"/>
  <p:embeddedFontLst>
    <p:embeddedFont>
      <p:font typeface="Cambria Math" panose="02040503050406030204" pitchFamily="18" charset="0"/>
      <p:regular r:id="rId56"/>
    </p:embeddedFont>
    <p:embeddedFont>
      <p:font typeface="Wingdings 3" panose="05040102010807070707" pitchFamily="18" charset="2"/>
      <p:regular r:id="rId57"/>
    </p:embeddedFont>
    <p:embeddedFont>
      <p:font typeface="Raleway" panose="020B0604020202020204" charset="0"/>
      <p:regular r:id="rId58"/>
      <p:bold r:id="rId59"/>
      <p:italic r:id="rId60"/>
      <p:boldItalic r:id="rId61"/>
    </p:embeddedFont>
    <p:embeddedFont>
      <p:font typeface="Fjalla One" panose="020B0604020202020204" charset="0"/>
      <p:regular r:id="rId62"/>
    </p:embeddedFont>
    <p:embeddedFont>
      <p:font typeface="Century Gothic" panose="020B0502020202020204" pitchFamily="34" charset="0"/>
      <p:regular r:id="rId63"/>
      <p:bold r:id="rId64"/>
      <p:italic r:id="rId65"/>
      <p:boldItalic r:id="rId66"/>
    </p:embeddedFont>
    <p:embeddedFont>
      <p:font typeface="Calibri" panose="020F0502020204030204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5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108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743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743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chloegl\AppData\Local\Temp\AEA%20Guiding%20Principles.pdf" TargetMode="External"/><Relationship Id="rId2" Type="http://schemas.openxmlformats.org/officeDocument/2006/relationships/hyperlink" Target="https://en.wikipedia.org/wiki/Evalu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brary_assessment" TargetMode="External"/><Relationship Id="rId2" Type="http://schemas.openxmlformats.org/officeDocument/2006/relationships/hyperlink" Target="http://www.webology.org/2014/v11n1/a115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cision_and_recal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9873672" cy="3329581"/>
          </a:xfrm>
        </p:spPr>
        <p:txBody>
          <a:bodyPr/>
          <a:lstStyle/>
          <a:p>
            <a:pPr algn="r"/>
            <a:r>
              <a:rPr lang="en-US" sz="4800" b="1" dirty="0" smtClean="0"/>
              <a:t>Evaluation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800" dirty="0" smtClean="0"/>
              <a:t>Christian </a:t>
            </a:r>
            <a:r>
              <a:rPr lang="en-US" sz="1800" dirty="0" err="1" smtClean="0"/>
              <a:t>Schlögl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University of Graz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Objects of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Persons</a:t>
            </a:r>
            <a:endParaRPr lang="de-DE" dirty="0" smtClean="0"/>
          </a:p>
          <a:p>
            <a:r>
              <a:rPr lang="de-DE" dirty="0" smtClean="0"/>
              <a:t>Companies</a:t>
            </a:r>
          </a:p>
          <a:p>
            <a:r>
              <a:rPr lang="de-DE" dirty="0" smtClean="0"/>
              <a:t>Organisational </a:t>
            </a:r>
            <a:r>
              <a:rPr lang="de-DE" dirty="0" err="1" smtClean="0"/>
              <a:t>units</a:t>
            </a:r>
            <a:r>
              <a:rPr lang="de-DE" dirty="0" smtClean="0"/>
              <a:t>/</a:t>
            </a:r>
            <a:r>
              <a:rPr lang="de-DE" dirty="0" err="1" smtClean="0"/>
              <a:t>departments</a:t>
            </a:r>
            <a:endParaRPr lang="de-DE" dirty="0" smtClean="0"/>
          </a:p>
          <a:p>
            <a:r>
              <a:rPr lang="de-DE" dirty="0" smtClean="0"/>
              <a:t>University </a:t>
            </a:r>
            <a:r>
              <a:rPr lang="de-DE" dirty="0" err="1" smtClean="0"/>
              <a:t>libraries</a:t>
            </a:r>
            <a:endParaRPr lang="de-DE" dirty="0" smtClean="0"/>
          </a:p>
          <a:p>
            <a:r>
              <a:rPr lang="de-DE" dirty="0" smtClean="0"/>
              <a:t>Products</a:t>
            </a:r>
          </a:p>
          <a:p>
            <a:r>
              <a:rPr lang="de-DE" dirty="0" smtClean="0"/>
              <a:t>Services</a:t>
            </a:r>
          </a:p>
          <a:p>
            <a:r>
              <a:rPr lang="de-DE" dirty="0" smtClean="0"/>
              <a:t>(Software) Programmes</a:t>
            </a:r>
          </a:p>
          <a:p>
            <a:r>
              <a:rPr lang="de-DE" dirty="0" smtClean="0"/>
              <a:t>Projects</a:t>
            </a:r>
          </a:p>
          <a:p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491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Place where data are collected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Field </a:t>
            </a:r>
            <a:r>
              <a:rPr lang="de-DE" dirty="0" err="1" smtClean="0"/>
              <a:t>study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Close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reality</a:t>
            </a:r>
            <a:r>
              <a:rPr lang="de-DE" dirty="0" smtClean="0"/>
              <a:t>, </a:t>
            </a:r>
            <a:r>
              <a:rPr lang="de-DE" dirty="0" err="1" smtClean="0"/>
              <a:t>however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disturbances</a:t>
            </a:r>
            <a:endParaRPr lang="de-DE" dirty="0" smtClean="0"/>
          </a:p>
          <a:p>
            <a:pPr lvl="1"/>
            <a:r>
              <a:rPr lang="de-DE" dirty="0" err="1" smtClean="0"/>
              <a:t>Examples</a:t>
            </a:r>
            <a:r>
              <a:rPr lang="de-DE" dirty="0" smtClean="0"/>
              <a:t>: </a:t>
            </a:r>
            <a:r>
              <a:rPr lang="de-DE" dirty="0" err="1" smtClean="0"/>
              <a:t>library</a:t>
            </a:r>
            <a:r>
              <a:rPr lang="de-DE" dirty="0" smtClean="0"/>
              <a:t>,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, …</a:t>
            </a:r>
          </a:p>
          <a:p>
            <a:r>
              <a:rPr lang="de-DE" dirty="0" smtClean="0"/>
              <a:t>Laboratory </a:t>
            </a:r>
            <a:r>
              <a:rPr lang="de-DE" dirty="0" err="1" smtClean="0"/>
              <a:t>study</a:t>
            </a:r>
            <a:endParaRPr lang="de-DE" dirty="0" smtClean="0"/>
          </a:p>
          <a:p>
            <a:pPr lvl="1"/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a „</a:t>
            </a:r>
            <a:r>
              <a:rPr lang="de-DE" dirty="0" err="1" smtClean="0"/>
              <a:t>controlled</a:t>
            </a:r>
            <a:r>
              <a:rPr lang="de-DE" dirty="0" smtClean="0"/>
              <a:t>“ </a:t>
            </a:r>
            <a:r>
              <a:rPr lang="de-DE" dirty="0" err="1" smtClean="0"/>
              <a:t>enviroment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disturbance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better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controlability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901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Primary </a:t>
            </a:r>
            <a:r>
              <a:rPr lang="de-DE" dirty="0" err="1" smtClean="0"/>
              <a:t>data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err="1" smtClean="0"/>
              <a:t>Methods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? </a:t>
            </a:r>
          </a:p>
          <a:p>
            <a:pPr lvl="2"/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?</a:t>
            </a:r>
          </a:p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re-used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err="1" smtClean="0"/>
              <a:t>Sources</a:t>
            </a:r>
            <a:r>
              <a:rPr lang="de-DE" dirty="0" smtClean="0"/>
              <a:t>: </a:t>
            </a:r>
          </a:p>
          <a:p>
            <a:pPr lvl="2"/>
            <a:r>
              <a:rPr lang="de-DE" dirty="0" err="1" smtClean="0"/>
              <a:t>Factual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 smtClean="0"/>
          </a:p>
          <a:p>
            <a:pPr lvl="2"/>
            <a:r>
              <a:rPr lang="de-DE" dirty="0" err="1" smtClean="0"/>
              <a:t>Alread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(„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librarian</a:t>
            </a:r>
            <a:r>
              <a:rPr lang="de-DE" dirty="0" smtClean="0"/>
              <a:t>“)</a:t>
            </a:r>
          </a:p>
          <a:p>
            <a:pPr lvl="1"/>
            <a:r>
              <a:rPr lang="de-DE" dirty="0" smtClean="0"/>
              <a:t>Advantages: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saving</a:t>
            </a:r>
            <a:r>
              <a:rPr lang="de-DE" dirty="0" smtClean="0"/>
              <a:t>,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quantities</a:t>
            </a:r>
            <a:endParaRPr lang="de-DE" dirty="0" smtClean="0"/>
          </a:p>
          <a:p>
            <a:pPr lvl="1"/>
            <a:r>
              <a:rPr lang="de-DE" dirty="0" err="1" smtClean="0"/>
              <a:t>Disadvantages</a:t>
            </a:r>
            <a:r>
              <a:rPr lang="de-DE" dirty="0" smtClean="0"/>
              <a:t>: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not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3364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Data collection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Primary </a:t>
            </a:r>
            <a:r>
              <a:rPr lang="de-DE" dirty="0" err="1" smtClean="0"/>
              <a:t>data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err="1" smtClean="0"/>
              <a:t>Methods</a:t>
            </a:r>
            <a:r>
              <a:rPr lang="de-DE" dirty="0" smtClean="0"/>
              <a:t>:</a:t>
            </a:r>
          </a:p>
          <a:p>
            <a:pPr lvl="2"/>
            <a:r>
              <a:rPr lang="de-DE" dirty="0"/>
              <a:t>Interview </a:t>
            </a:r>
          </a:p>
          <a:p>
            <a:pPr lvl="2"/>
            <a:r>
              <a:rPr lang="de-DE" dirty="0"/>
              <a:t>Survey</a:t>
            </a:r>
          </a:p>
          <a:p>
            <a:pPr lvl="2"/>
            <a:r>
              <a:rPr lang="de-DE" dirty="0"/>
              <a:t>Content </a:t>
            </a:r>
            <a:r>
              <a:rPr lang="de-DE" dirty="0" err="1"/>
              <a:t>analysis</a:t>
            </a:r>
            <a:endParaRPr lang="de-DE" dirty="0"/>
          </a:p>
          <a:p>
            <a:pPr lvl="2"/>
            <a:r>
              <a:rPr lang="de-DE" dirty="0"/>
              <a:t>Observation</a:t>
            </a:r>
          </a:p>
          <a:p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re-used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purpose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pPr lvl="1"/>
            <a:r>
              <a:rPr lang="de-DE" dirty="0" err="1" smtClean="0"/>
              <a:t>Sources</a:t>
            </a:r>
            <a:r>
              <a:rPr lang="de-DE" dirty="0" smtClean="0"/>
              <a:t>: </a:t>
            </a:r>
          </a:p>
          <a:p>
            <a:pPr lvl="2"/>
            <a:r>
              <a:rPr lang="de-DE" dirty="0" err="1" smtClean="0"/>
              <a:t>Factual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 smtClean="0"/>
          </a:p>
          <a:p>
            <a:pPr lvl="2"/>
            <a:r>
              <a:rPr lang="de-DE" dirty="0" err="1" smtClean="0"/>
              <a:t>Alread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(„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librarian</a:t>
            </a:r>
            <a:r>
              <a:rPr lang="de-DE" dirty="0" smtClean="0"/>
              <a:t>“)</a:t>
            </a:r>
          </a:p>
          <a:p>
            <a:pPr lvl="1"/>
            <a:r>
              <a:rPr lang="de-DE" dirty="0" smtClean="0"/>
              <a:t>Advantages: time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saving</a:t>
            </a:r>
            <a:r>
              <a:rPr lang="de-DE" dirty="0" smtClean="0"/>
              <a:t>,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quantities</a:t>
            </a:r>
            <a:endParaRPr lang="de-DE" dirty="0" smtClean="0"/>
          </a:p>
          <a:p>
            <a:pPr lvl="1"/>
            <a:r>
              <a:rPr lang="de-DE" dirty="0" err="1" smtClean="0"/>
              <a:t>Disadvantages</a:t>
            </a:r>
            <a:r>
              <a:rPr lang="de-DE" dirty="0" smtClean="0"/>
              <a:t>: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, </a:t>
            </a:r>
            <a:r>
              <a:rPr lang="de-DE" dirty="0" err="1" smtClean="0"/>
              <a:t>data</a:t>
            </a:r>
            <a:r>
              <a:rPr lang="de-DE" dirty="0" smtClean="0"/>
              <a:t> not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92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Data analysis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Quantitative </a:t>
            </a:r>
            <a:r>
              <a:rPr lang="de-DE" b="1" dirty="0" err="1" smtClean="0"/>
              <a:t>analyses</a:t>
            </a:r>
            <a:r>
              <a:rPr lang="de-DE" b="1" dirty="0" smtClean="0"/>
              <a:t>:</a:t>
            </a:r>
          </a:p>
          <a:p>
            <a:pPr lvl="1"/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occurances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statistics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Types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analyses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dirty="0" err="1" smtClean="0">
                <a:sym typeface="Wingdings" panose="05000000000000000000" pitchFamily="2" charset="2"/>
              </a:rPr>
              <a:t>Univariate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3"/>
            <a:r>
              <a:rPr lang="de-DE" dirty="0" err="1" smtClean="0">
                <a:sym typeface="Wingdings" panose="05000000000000000000" pitchFamily="2" charset="2"/>
              </a:rPr>
              <a:t>Frequency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distributions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dirty="0" err="1" smtClean="0">
                <a:sym typeface="Wingdings" panose="05000000000000000000" pitchFamily="2" charset="2"/>
              </a:rPr>
              <a:t>Mean</a:t>
            </a:r>
            <a:r>
              <a:rPr lang="de-DE" dirty="0" smtClean="0">
                <a:sym typeface="Wingdings" panose="05000000000000000000" pitchFamily="2" charset="2"/>
              </a:rPr>
              <a:t>, median, </a:t>
            </a:r>
            <a:r>
              <a:rPr lang="de-DE" dirty="0" err="1" smtClean="0">
                <a:sym typeface="Wingdings" panose="05000000000000000000" pitchFamily="2" charset="2"/>
              </a:rPr>
              <a:t>variance</a:t>
            </a:r>
            <a:r>
              <a:rPr lang="de-DE" dirty="0" smtClean="0">
                <a:sym typeface="Wingdings" panose="05000000000000000000" pitchFamily="2" charset="2"/>
              </a:rPr>
              <a:t>, …</a:t>
            </a:r>
            <a:endParaRPr lang="de-DE" dirty="0" smtClean="0"/>
          </a:p>
          <a:p>
            <a:pPr lvl="2"/>
            <a:r>
              <a:rPr lang="de-DE" dirty="0" err="1" smtClean="0"/>
              <a:t>Bivariate</a:t>
            </a:r>
            <a:r>
              <a:rPr lang="de-DE" dirty="0" smtClean="0"/>
              <a:t>:</a:t>
            </a:r>
          </a:p>
          <a:p>
            <a:pPr lvl="3"/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association</a:t>
            </a:r>
            <a:endParaRPr lang="de-DE" dirty="0" smtClean="0"/>
          </a:p>
          <a:p>
            <a:pPr lvl="3"/>
            <a:r>
              <a:rPr lang="de-DE" dirty="0" smtClean="0"/>
              <a:t>Simple </a:t>
            </a:r>
            <a:r>
              <a:rPr lang="de-DE" dirty="0" err="1" smtClean="0"/>
              <a:t>regression</a:t>
            </a:r>
            <a:endParaRPr lang="de-DE" dirty="0" smtClean="0"/>
          </a:p>
          <a:p>
            <a:pPr lvl="2"/>
            <a:r>
              <a:rPr lang="de-DE" dirty="0" smtClean="0"/>
              <a:t>Multivariate: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endParaRPr lang="de-DE" dirty="0" smtClean="0"/>
          </a:p>
          <a:p>
            <a:pPr lvl="3"/>
            <a:r>
              <a:rPr lang="de-DE" dirty="0" smtClean="0"/>
              <a:t>Multiple </a:t>
            </a:r>
            <a:r>
              <a:rPr lang="de-DE" dirty="0" err="1" smtClean="0"/>
              <a:t>regression</a:t>
            </a:r>
            <a:endParaRPr lang="de-DE" dirty="0" smtClean="0"/>
          </a:p>
          <a:p>
            <a:pPr lvl="3"/>
            <a:r>
              <a:rPr lang="de-DE" dirty="0" err="1" smtClean="0"/>
              <a:t>Variance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3"/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3"/>
            <a:r>
              <a:rPr lang="de-DE" dirty="0" smtClean="0"/>
              <a:t>Cluster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64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Data analysis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Qualitative </a:t>
            </a:r>
            <a:r>
              <a:rPr lang="de-DE" b="1" dirty="0" err="1" smtClean="0"/>
              <a:t>analyses</a:t>
            </a:r>
            <a:r>
              <a:rPr lang="de-DE" b="1" dirty="0" smtClean="0"/>
              <a:t>: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explored</a:t>
            </a:r>
            <a:r>
              <a:rPr lang="de-DE" dirty="0" smtClean="0"/>
              <a:t> (not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pre-knowledge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</a:t>
            </a:r>
            <a:r>
              <a:rPr lang="de-DE" dirty="0" smtClean="0"/>
              <a:t> (e.g. </a:t>
            </a:r>
            <a:r>
              <a:rPr lang="de-DE" dirty="0" err="1" smtClean="0"/>
              <a:t>exploring</a:t>
            </a:r>
            <a:r>
              <a:rPr lang="de-DE" dirty="0" smtClean="0"/>
              <a:t> </a:t>
            </a:r>
            <a:r>
              <a:rPr lang="de-DE" dirty="0" err="1" smtClean="0"/>
              <a:t>motivations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Verbal </a:t>
            </a:r>
            <a:r>
              <a:rPr lang="de-DE" dirty="0" err="1" smtClean="0"/>
              <a:t>interpretation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Type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analysis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Content </a:t>
            </a:r>
            <a:r>
              <a:rPr lang="de-DE" dirty="0" err="1" smtClean="0">
                <a:sym typeface="Wingdings" panose="05000000000000000000" pitchFamily="2" charset="2"/>
              </a:rPr>
              <a:t>analysis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Manual/</a:t>
            </a:r>
            <a:r>
              <a:rPr lang="de-DE" dirty="0" err="1" smtClean="0">
                <a:sym typeface="Wingdings" panose="05000000000000000000" pitchFamily="2" charset="2"/>
              </a:rPr>
              <a:t>intellectual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Computer-</a:t>
            </a:r>
            <a:r>
              <a:rPr lang="de-DE" dirty="0" err="1" smtClean="0">
                <a:sym typeface="Wingdings" panose="05000000000000000000" pitchFamily="2" charset="2"/>
              </a:rPr>
              <a:t>based</a:t>
            </a:r>
            <a:r>
              <a:rPr lang="de-DE" dirty="0" smtClean="0">
                <a:sym typeface="Wingdings" panose="05000000000000000000" pitchFamily="2" charset="2"/>
              </a:rPr>
              <a:t> (e.g., </a:t>
            </a:r>
            <a:r>
              <a:rPr lang="de-DE" dirty="0" err="1" smtClean="0">
                <a:sym typeface="Wingdings" panose="05000000000000000000" pitchFamily="2" charset="2"/>
              </a:rPr>
              <a:t>sentiment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analysis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/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4813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Wikipedia </a:t>
            </a:r>
            <a:r>
              <a:rPr lang="de-DE" dirty="0" err="1" smtClean="0"/>
              <a:t>article</a:t>
            </a:r>
            <a:r>
              <a:rPr lang="de-DE" dirty="0" smtClean="0"/>
              <a:t> on Evaluation.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en.wikipedia.org/wiki/Evaluation</a:t>
            </a:r>
            <a:r>
              <a:rPr lang="de-DE" dirty="0" smtClean="0"/>
              <a:t> on June 28, 2018.</a:t>
            </a:r>
          </a:p>
          <a:p>
            <a:r>
              <a:rPr lang="de-DE" dirty="0" smtClean="0"/>
              <a:t>American Evaluation </a:t>
            </a:r>
            <a:r>
              <a:rPr lang="de-DE" dirty="0" err="1" smtClean="0"/>
              <a:t>Association</a:t>
            </a:r>
            <a:r>
              <a:rPr lang="de-DE" dirty="0" smtClean="0"/>
              <a:t>.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Evaluators</a:t>
            </a:r>
            <a:r>
              <a:rPr lang="de-DE" dirty="0" smtClean="0"/>
              <a:t>.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 smtClean="0">
                <a:hlinkClick r:id="rId3" action="ppaction://hlinkfile"/>
              </a:rPr>
              <a:t>file</a:t>
            </a:r>
            <a:r>
              <a:rPr lang="de-DE" dirty="0">
                <a:hlinkClick r:id="rId3" action="ppaction://hlinkfile"/>
              </a:rPr>
              <a:t>:///C:/</a:t>
            </a:r>
            <a:r>
              <a:rPr lang="de-DE" dirty="0" smtClean="0">
                <a:hlinkClick r:id="rId3" action="ppaction://hlinkfile"/>
              </a:rPr>
              <a:t>Users/schloegl/AppData/Local/Temp/AEA%20Guiding%20Principles.pdf</a:t>
            </a:r>
            <a:r>
              <a:rPr lang="de-DE" dirty="0" smtClean="0"/>
              <a:t> on June 28, 2018.</a:t>
            </a:r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6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10224654" cy="3329581"/>
          </a:xfrm>
        </p:spPr>
        <p:txBody>
          <a:bodyPr/>
          <a:lstStyle/>
          <a:p>
            <a:pPr algn="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Motivation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Part 2:</a:t>
            </a:r>
            <a:br>
              <a:rPr lang="en-US" sz="4800" dirty="0" smtClean="0"/>
            </a:br>
            <a:r>
              <a:rPr lang="en-US" sz="4800" dirty="0" smtClean="0"/>
              <a:t>Evaluation of Information Services (and Libraries)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6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organizations</a:t>
            </a:r>
            <a:r>
              <a:rPr lang="de-DE" dirty="0" smtClean="0"/>
              <a:t>/</a:t>
            </a:r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performing</a:t>
            </a:r>
            <a:r>
              <a:rPr lang="de-DE" dirty="0" smtClean="0"/>
              <a:t> „</a:t>
            </a:r>
            <a:r>
              <a:rPr lang="de-DE" b="1" dirty="0" err="1" smtClean="0"/>
              <a:t>information</a:t>
            </a:r>
            <a:r>
              <a:rPr lang="de-DE" b="1" dirty="0" smtClean="0"/>
              <a:t> </a:t>
            </a:r>
            <a:r>
              <a:rPr lang="de-DE" b="1" dirty="0" err="1" smtClean="0"/>
              <a:t>activities</a:t>
            </a:r>
            <a:r>
              <a:rPr lang="de-DE" dirty="0" err="1"/>
              <a:t>“as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b="1" dirty="0" err="1"/>
              <a:t>main</a:t>
            </a:r>
            <a:r>
              <a:rPr lang="de-DE" b="1" dirty="0"/>
              <a:t> </a:t>
            </a:r>
            <a:r>
              <a:rPr lang="de-DE" b="1" dirty="0" err="1"/>
              <a:t>purpose</a:t>
            </a:r>
            <a:r>
              <a:rPr lang="de-DE" b="1" dirty="0"/>
              <a:t> 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demanded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an </a:t>
            </a:r>
            <a:r>
              <a:rPr lang="de-DE" b="1" dirty="0" err="1" smtClean="0"/>
              <a:t>information</a:t>
            </a:r>
            <a:r>
              <a:rPr lang="de-DE" b="1" dirty="0" smtClean="0"/>
              <a:t> </a:t>
            </a:r>
            <a:r>
              <a:rPr lang="de-DE" b="1" dirty="0" err="1" smtClean="0"/>
              <a:t>need</a:t>
            </a:r>
            <a:r>
              <a:rPr lang="de-DE" b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solve</a:t>
            </a:r>
            <a:r>
              <a:rPr lang="de-DE" b="1" dirty="0" smtClean="0"/>
              <a:t> an </a:t>
            </a:r>
            <a:r>
              <a:rPr lang="de-DE" b="1" dirty="0" err="1" smtClean="0"/>
              <a:t>existing</a:t>
            </a:r>
            <a:r>
              <a:rPr lang="de-DE" b="1" dirty="0" smtClean="0"/>
              <a:t> </a:t>
            </a:r>
            <a:r>
              <a:rPr lang="de-DE" b="1" dirty="0" err="1" smtClean="0"/>
              <a:t>information</a:t>
            </a:r>
            <a:r>
              <a:rPr lang="de-DE" b="1" dirty="0" smtClean="0"/>
              <a:t> </a:t>
            </a:r>
            <a:r>
              <a:rPr lang="de-DE" b="1" dirty="0" err="1" smtClean="0"/>
              <a:t>problem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479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 smtClean="0"/>
              <a:t>Information services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?</a:t>
            </a:r>
          </a:p>
          <a:p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4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r>
              <a:rPr lang="de-DE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Evaluation – </a:t>
            </a:r>
            <a:r>
              <a:rPr lang="de-DE" sz="2400" dirty="0" err="1" smtClean="0"/>
              <a:t>general</a:t>
            </a:r>
            <a:r>
              <a:rPr lang="de-DE" sz="2400" dirty="0" smtClean="0"/>
              <a:t> </a:t>
            </a:r>
            <a:r>
              <a:rPr lang="de-DE" sz="2400" dirty="0" err="1" smtClean="0"/>
              <a:t>introduction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Evalution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services</a:t>
            </a: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Evaluation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information</a:t>
            </a:r>
            <a:r>
              <a:rPr lang="de-DE" sz="2400" dirty="0" smtClean="0"/>
              <a:t> </a:t>
            </a:r>
            <a:r>
              <a:rPr lang="de-DE" sz="2400" dirty="0" err="1" smtClean="0"/>
              <a:t>retrieval</a:t>
            </a:r>
            <a:r>
              <a:rPr lang="de-DE" sz="2400" dirty="0" smtClean="0"/>
              <a:t> </a:t>
            </a:r>
            <a:r>
              <a:rPr lang="de-DE" sz="2400" dirty="0" err="1" smtClean="0"/>
              <a:t>systems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03142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 smtClean="0"/>
              <a:t>Information services </a:t>
            </a:r>
            <a:r>
              <a:rPr lang="en-US" dirty="0" smtClean="0"/>
              <a:t>- </a:t>
            </a:r>
            <a:r>
              <a:rPr lang="en-US" sz="3200" dirty="0"/>
              <a:t>e</a:t>
            </a:r>
            <a:r>
              <a:rPr lang="en-US" sz="3200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7"/>
            <a:ext cx="8946541" cy="487412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Providing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in an OPAC (</a:t>
            </a:r>
            <a:r>
              <a:rPr lang="de-DE" dirty="0" err="1" smtClean="0"/>
              <a:t>library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Lending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(</a:t>
            </a:r>
            <a:r>
              <a:rPr lang="de-DE" dirty="0" err="1" smtClean="0"/>
              <a:t>library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information-related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inquiries</a:t>
            </a:r>
            <a:r>
              <a:rPr lang="de-DE" dirty="0" smtClean="0"/>
              <a:t> (</a:t>
            </a:r>
            <a:r>
              <a:rPr lang="de-DE" dirty="0" err="1" smtClean="0"/>
              <a:t>library</a:t>
            </a:r>
            <a:r>
              <a:rPr lang="de-DE" dirty="0" smtClean="0"/>
              <a:t>)</a:t>
            </a:r>
          </a:p>
          <a:p>
            <a:r>
              <a:rPr lang="de-DE" dirty="0" smtClean="0"/>
              <a:t>Providing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r>
              <a:rPr lang="de-DE" dirty="0" smtClean="0"/>
              <a:t> (</a:t>
            </a:r>
            <a:r>
              <a:rPr lang="de-DE" dirty="0" err="1" smtClean="0"/>
              <a:t>library</a:t>
            </a:r>
            <a:r>
              <a:rPr lang="de-DE" dirty="0" smtClean="0"/>
              <a:t>)</a:t>
            </a:r>
          </a:p>
          <a:p>
            <a:r>
              <a:rPr lang="de-DE" dirty="0" smtClean="0"/>
              <a:t>Providing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e-journals (</a:t>
            </a:r>
            <a:r>
              <a:rPr lang="de-DE" dirty="0" err="1" smtClean="0"/>
              <a:t>library</a:t>
            </a:r>
            <a:r>
              <a:rPr lang="de-DE" dirty="0" smtClean="0"/>
              <a:t>, e.g. </a:t>
            </a:r>
            <a:r>
              <a:rPr lang="de-DE" dirty="0" err="1" smtClean="0"/>
              <a:t>Ebsco</a:t>
            </a:r>
            <a:r>
              <a:rPr lang="de-DE" dirty="0" smtClean="0"/>
              <a:t>)</a:t>
            </a:r>
          </a:p>
          <a:p>
            <a:r>
              <a:rPr lang="de-DE" dirty="0" smtClean="0"/>
              <a:t>Providing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r>
              <a:rPr lang="de-DE" dirty="0" smtClean="0"/>
              <a:t> (host)</a:t>
            </a:r>
          </a:p>
          <a:p>
            <a:r>
              <a:rPr lang="de-DE" dirty="0" err="1" smtClean="0"/>
              <a:t>Performing</a:t>
            </a:r>
            <a:r>
              <a:rPr lang="de-DE" dirty="0" smtClean="0"/>
              <a:t> </a:t>
            </a:r>
            <a:r>
              <a:rPr lang="de-DE" dirty="0" err="1" smtClean="0"/>
              <a:t>searches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an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searach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(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broker</a:t>
            </a:r>
            <a:r>
              <a:rPr lang="de-DE" dirty="0" smtClean="0"/>
              <a:t>)</a:t>
            </a:r>
          </a:p>
          <a:p>
            <a:r>
              <a:rPr lang="de-DE" dirty="0" smtClean="0"/>
              <a:t>Providing (</a:t>
            </a:r>
            <a:r>
              <a:rPr lang="de-DE" dirty="0" err="1" smtClean="0"/>
              <a:t>direct</a:t>
            </a:r>
            <a:r>
              <a:rPr lang="de-DE" dirty="0" smtClean="0"/>
              <a:t>)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books</a:t>
            </a:r>
            <a:r>
              <a:rPr lang="de-DE" dirty="0" smtClean="0"/>
              <a:t> in a </a:t>
            </a: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room</a:t>
            </a:r>
            <a:r>
              <a:rPr lang="de-DE" dirty="0" smtClean="0"/>
              <a:t> (</a:t>
            </a:r>
            <a:r>
              <a:rPr lang="de-DE" dirty="0" err="1" smtClean="0"/>
              <a:t>library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r>
              <a:rPr lang="de-DE" dirty="0" smtClean="0"/>
              <a:t> (</a:t>
            </a:r>
            <a:r>
              <a:rPr lang="de-DE" dirty="0" err="1" smtClean="0"/>
              <a:t>marketing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Producing</a:t>
            </a:r>
            <a:r>
              <a:rPr lang="de-DE" dirty="0" smtClean="0"/>
              <a:t> a </a:t>
            </a:r>
            <a:r>
              <a:rPr lang="de-DE" dirty="0" err="1" smtClean="0"/>
              <a:t>statistcs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(e.g. </a:t>
            </a:r>
            <a:r>
              <a:rPr lang="de-DE" dirty="0" err="1" smtClean="0"/>
              <a:t>Eurostat</a:t>
            </a:r>
            <a:r>
              <a:rPr lang="de-DE" dirty="0" smtClean="0"/>
              <a:t>, </a:t>
            </a:r>
            <a:r>
              <a:rPr lang="de-DE" dirty="0" err="1" smtClean="0"/>
              <a:t>Statistics</a:t>
            </a:r>
            <a:r>
              <a:rPr lang="de-DE" dirty="0" smtClean="0"/>
              <a:t> Austria)</a:t>
            </a:r>
          </a:p>
          <a:p>
            <a:r>
              <a:rPr lang="de-DE" dirty="0" smtClean="0"/>
              <a:t>Providing a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/>
              <a:t>an online </a:t>
            </a:r>
            <a:r>
              <a:rPr lang="de-DE" dirty="0" err="1" smtClean="0"/>
              <a:t>encyclopedia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dirty="0" smtClean="0"/>
              <a:t> in </a:t>
            </a:r>
            <a:r>
              <a:rPr lang="de-DE" dirty="0" err="1" smtClean="0"/>
              <a:t>it</a:t>
            </a:r>
            <a:r>
              <a:rPr lang="de-DE" dirty="0" smtClean="0"/>
              <a:t> (e.g. Wikipedia)</a:t>
            </a:r>
          </a:p>
          <a:p>
            <a:r>
              <a:rPr lang="de-DE" dirty="0" err="1" smtClean="0"/>
              <a:t>Crawling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web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(e.g. Google)</a:t>
            </a:r>
          </a:p>
          <a:p>
            <a:r>
              <a:rPr lang="de-DE" dirty="0" smtClean="0"/>
              <a:t>Providing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r>
              <a:rPr lang="de-DE" dirty="0" smtClean="0"/>
              <a:t> (e.g.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Intelligence</a:t>
            </a:r>
            <a:r>
              <a:rPr lang="de-DE" dirty="0" smtClean="0"/>
              <a:t> Department)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64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Evaluation of info services -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 </a:t>
            </a:r>
            <a:r>
              <a:rPr lang="de-DE" dirty="0" err="1" smtClean="0"/>
              <a:t>user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03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Perceived service </a:t>
            </a:r>
            <a:r>
              <a:rPr lang="en-US" sz="3200" dirty="0" smtClean="0"/>
              <a:t>quality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,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b="1" dirty="0" smtClean="0"/>
              <a:t>SERVQUAL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pPr lvl="1"/>
            <a:r>
              <a:rPr lang="de-DE" dirty="0" err="1" smtClean="0"/>
              <a:t>Standardized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finally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satisfaction</a:t>
            </a:r>
            <a:endParaRPr lang="de-DE" dirty="0" smtClean="0"/>
          </a:p>
          <a:p>
            <a:pPr lvl="1"/>
            <a:r>
              <a:rPr lang="de-DE" dirty="0" err="1" smtClean="0"/>
              <a:t>Uses</a:t>
            </a:r>
            <a:r>
              <a:rPr lang="de-DE" dirty="0" smtClean="0"/>
              <a:t> a </a:t>
            </a:r>
            <a:r>
              <a:rPr lang="de-DE" dirty="0" err="1" smtClean="0"/>
              <a:t>questionnaire</a:t>
            </a:r>
            <a:r>
              <a:rPr lang="de-DE" dirty="0" smtClean="0"/>
              <a:t>, </a:t>
            </a:r>
            <a:r>
              <a:rPr lang="de-DE" dirty="0" err="1" smtClean="0"/>
              <a:t>consisting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22 </a:t>
            </a:r>
            <a:r>
              <a:rPr lang="de-DE" dirty="0" err="1" smtClean="0"/>
              <a:t>expection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pPr lvl="2"/>
            <a:r>
              <a:rPr lang="de-DE" dirty="0" smtClean="0"/>
              <a:t>22 </a:t>
            </a:r>
            <a:r>
              <a:rPr lang="de-DE" dirty="0" err="1" smtClean="0"/>
              <a:t>perception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(in total 44 </a:t>
            </a:r>
            <a:r>
              <a:rPr lang="de-DE" dirty="0" err="1" smtClean="0"/>
              <a:t>questions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5 </a:t>
            </a:r>
            <a:r>
              <a:rPr lang="de-DE" dirty="0" err="1" smtClean="0"/>
              <a:t>dimentions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Reliability</a:t>
            </a:r>
            <a:r>
              <a:rPr lang="de-DE" dirty="0" smtClean="0"/>
              <a:t>: </a:t>
            </a:r>
            <a:r>
              <a:rPr lang="de-DE" dirty="0" err="1" smtClean="0"/>
              <a:t>abilitiy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correctly</a:t>
            </a:r>
            <a:endParaRPr lang="de-DE" dirty="0" smtClean="0"/>
          </a:p>
          <a:p>
            <a:pPr lvl="2"/>
            <a:r>
              <a:rPr lang="de-DE" dirty="0" smtClean="0"/>
              <a:t>Assurance: </a:t>
            </a:r>
            <a:r>
              <a:rPr lang="de-DE" dirty="0" err="1" smtClean="0"/>
              <a:t>politeness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employees</a:t>
            </a:r>
            <a:r>
              <a:rPr lang="de-DE" dirty="0" smtClean="0"/>
              <a:t> </a:t>
            </a:r>
            <a:r>
              <a:rPr lang="de-DE" dirty="0" err="1" smtClean="0"/>
              <a:t>convey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endParaRPr lang="de-DE" dirty="0" smtClean="0"/>
          </a:p>
          <a:p>
            <a:pPr lvl="2"/>
            <a:r>
              <a:rPr lang="de-DE" dirty="0" err="1" smtClean="0"/>
              <a:t>Tangibles</a:t>
            </a:r>
            <a:r>
              <a:rPr lang="de-DE" dirty="0" smtClean="0"/>
              <a:t>: </a:t>
            </a:r>
            <a:r>
              <a:rPr lang="de-DE" dirty="0" err="1" smtClean="0"/>
              <a:t>appearance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 smtClean="0"/>
          </a:p>
          <a:p>
            <a:pPr lvl="2"/>
            <a:r>
              <a:rPr lang="de-DE" dirty="0" err="1" smtClean="0"/>
              <a:t>Empathy</a:t>
            </a:r>
            <a:r>
              <a:rPr lang="de-DE" dirty="0" smtClean="0"/>
              <a:t>: </a:t>
            </a:r>
            <a:r>
              <a:rPr lang="de-DE" dirty="0" err="1" smtClean="0"/>
              <a:t>empathy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individualyzed</a:t>
            </a:r>
            <a:r>
              <a:rPr lang="de-DE" dirty="0" smtClean="0"/>
              <a:t> care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 smtClean="0"/>
          </a:p>
          <a:p>
            <a:pPr lvl="2"/>
            <a:r>
              <a:rPr lang="de-DE" dirty="0" err="1" smtClean="0"/>
              <a:t>Responsiveness</a:t>
            </a:r>
            <a:r>
              <a:rPr lang="de-DE" dirty="0" smtClean="0"/>
              <a:t>: </a:t>
            </a:r>
            <a:r>
              <a:rPr lang="de-DE" dirty="0" err="1" smtClean="0"/>
              <a:t>willingness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quick </a:t>
            </a:r>
            <a:r>
              <a:rPr lang="de-DE" dirty="0" err="1" smtClean="0"/>
              <a:t>assistance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48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Perceived service quality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b="1" dirty="0" smtClean="0"/>
              <a:t>SERVQUAL:</a:t>
            </a:r>
            <a:endParaRPr lang="de-DE" dirty="0" smtClean="0"/>
          </a:p>
          <a:p>
            <a:pPr lvl="1"/>
            <a:r>
              <a:rPr lang="de-DE" dirty="0" err="1" smtClean="0"/>
              <a:t>Each</a:t>
            </a:r>
            <a:r>
              <a:rPr lang="de-DE" dirty="0" smtClean="0"/>
              <a:t> item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on a 7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Lickert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„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disagree</a:t>
            </a:r>
            <a:r>
              <a:rPr lang="de-DE" dirty="0" smtClean="0"/>
              <a:t>“ (1) </a:t>
            </a:r>
            <a:r>
              <a:rPr lang="de-DE" dirty="0" err="1" smtClean="0"/>
              <a:t>to</a:t>
            </a:r>
            <a:r>
              <a:rPr lang="de-DE" dirty="0" smtClean="0"/>
              <a:t> „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agree</a:t>
            </a:r>
            <a:r>
              <a:rPr lang="de-DE" dirty="0" smtClean="0"/>
              <a:t>“ (7)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perception</a:t>
            </a:r>
            <a:endParaRPr lang="de-DE" dirty="0" smtClean="0"/>
          </a:p>
          <a:p>
            <a:pPr lvl="1"/>
            <a:r>
              <a:rPr lang="de-DE" dirty="0" smtClean="0"/>
              <a:t>Service </a:t>
            </a:r>
            <a:r>
              <a:rPr lang="de-DE" dirty="0" err="1" smtClean="0"/>
              <a:t>quality</a:t>
            </a:r>
            <a:r>
              <a:rPr lang="de-DE" dirty="0" smtClean="0"/>
              <a:t> = </a:t>
            </a:r>
            <a:r>
              <a:rPr lang="de-DE" dirty="0" err="1" smtClean="0"/>
              <a:t>user‘s</a:t>
            </a:r>
            <a:r>
              <a:rPr lang="de-DE" dirty="0" smtClean="0"/>
              <a:t> </a:t>
            </a:r>
            <a:r>
              <a:rPr lang="de-DE" dirty="0" err="1" smtClean="0"/>
              <a:t>perception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– </a:t>
            </a:r>
            <a:r>
              <a:rPr lang="de-DE" dirty="0" err="1" smtClean="0"/>
              <a:t>user‘s</a:t>
            </a:r>
            <a:r>
              <a:rPr lang="de-DE" dirty="0" smtClean="0"/>
              <a:t> </a:t>
            </a:r>
            <a:r>
              <a:rPr lang="de-DE" dirty="0" err="1" smtClean="0"/>
              <a:t>expectation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a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endParaRPr lang="de-DE" dirty="0" smtClean="0"/>
          </a:p>
          <a:p>
            <a:pPr lvl="2"/>
            <a:r>
              <a:rPr lang="de-DE" dirty="0" err="1" smtClean="0"/>
              <a:t>Perceptions</a:t>
            </a:r>
            <a:r>
              <a:rPr lang="de-DE" dirty="0" smtClean="0"/>
              <a:t> &gt; </a:t>
            </a:r>
            <a:r>
              <a:rPr lang="de-DE" dirty="0" err="1" smtClean="0"/>
              <a:t>expectations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high </a:t>
            </a:r>
            <a:r>
              <a:rPr lang="de-DE" dirty="0" err="1" smtClean="0">
                <a:sym typeface="Wingdings" panose="05000000000000000000" pitchFamily="2" charset="2"/>
              </a:rPr>
              <a:t>service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quality</a:t>
            </a:r>
            <a:endParaRPr lang="de-DE" dirty="0" smtClean="0">
              <a:sym typeface="Wingdings" panose="05000000000000000000" pitchFamily="2" charset="2"/>
            </a:endParaRPr>
          </a:p>
          <a:p>
            <a:pPr lvl="2"/>
            <a:r>
              <a:rPr lang="de-DE" dirty="0" err="1" smtClean="0">
                <a:sym typeface="Wingdings" panose="05000000000000000000" pitchFamily="2" charset="2"/>
              </a:rPr>
              <a:t>Expectations</a:t>
            </a:r>
            <a:r>
              <a:rPr lang="de-DE" dirty="0" smtClean="0">
                <a:sym typeface="Wingdings" panose="05000000000000000000" pitchFamily="2" charset="2"/>
              </a:rPr>
              <a:t> &gt; </a:t>
            </a:r>
            <a:r>
              <a:rPr lang="de-DE" dirty="0" err="1" smtClean="0">
                <a:sym typeface="Wingdings" panose="05000000000000000000" pitchFamily="2" charset="2"/>
              </a:rPr>
              <a:t>perceptions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quality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9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Perceived </a:t>
            </a:r>
            <a:r>
              <a:rPr lang="en-US" sz="3200" dirty="0" smtClean="0"/>
              <a:t>system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Technical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, e.g.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 smtClean="0"/>
          </a:p>
          <a:p>
            <a:r>
              <a:rPr lang="de-DE" dirty="0" smtClean="0"/>
              <a:t>Also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b="1" dirty="0" smtClean="0"/>
              <a:t>Technology </a:t>
            </a:r>
            <a:r>
              <a:rPr lang="de-DE" b="1" dirty="0" err="1" smtClean="0"/>
              <a:t>Acceptance</a:t>
            </a:r>
            <a:r>
              <a:rPr lang="de-DE" b="1" dirty="0" smtClean="0"/>
              <a:t> Model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endParaRPr lang="de-DE" dirty="0" smtClean="0"/>
          </a:p>
          <a:p>
            <a:pPr lvl="1"/>
            <a:r>
              <a:rPr lang="de-DE" dirty="0" smtClean="0"/>
              <a:t>System </a:t>
            </a:r>
            <a:r>
              <a:rPr lang="de-DE" dirty="0" err="1" smtClean="0"/>
              <a:t>quality</a:t>
            </a:r>
            <a:r>
              <a:rPr lang="de-DE" dirty="0" smtClean="0"/>
              <a:t> - 2 </a:t>
            </a:r>
            <a:r>
              <a:rPr lang="de-DE" dirty="0" err="1" smtClean="0"/>
              <a:t>dimensions</a:t>
            </a:r>
            <a:endParaRPr lang="de-DE" dirty="0" smtClean="0"/>
          </a:p>
          <a:p>
            <a:pPr marL="1257300" lvl="2" indent="-342900">
              <a:buFont typeface="+mj-lt"/>
              <a:buAutoNum type="arabicPeriod"/>
            </a:pPr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 smtClean="0"/>
              <a:t>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marL="1257300" lvl="2" indent="-342900">
              <a:buFont typeface="+mj-lt"/>
              <a:buAutoNum type="arabicPeriod"/>
            </a:pPr>
            <a:r>
              <a:rPr lang="de-DE" dirty="0" err="1" smtClean="0"/>
              <a:t>Perceived</a:t>
            </a:r>
            <a:r>
              <a:rPr lang="de-DE" dirty="0" smtClean="0"/>
              <a:t> </a:t>
            </a:r>
            <a:r>
              <a:rPr lang="de-DE" dirty="0" err="1" smtClean="0"/>
              <a:t>usefulness</a:t>
            </a:r>
            <a:endParaRPr lang="de-DE" dirty="0" smtClean="0"/>
          </a:p>
          <a:p>
            <a:pPr lvl="1"/>
            <a:r>
              <a:rPr lang="de-DE" dirty="0" err="1"/>
              <a:t>Q</a:t>
            </a:r>
            <a:r>
              <a:rPr lang="de-DE" dirty="0" err="1" smtClean="0"/>
              <a:t>uestionnaires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,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on a 7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„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likely</a:t>
            </a:r>
            <a:r>
              <a:rPr lang="de-DE" dirty="0" smtClean="0"/>
              <a:t>“ </a:t>
            </a:r>
            <a:r>
              <a:rPr lang="de-DE" dirty="0" err="1" smtClean="0"/>
              <a:t>to</a:t>
            </a:r>
            <a:r>
              <a:rPr lang="de-DE" dirty="0" smtClean="0"/>
              <a:t> „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unlikely</a:t>
            </a:r>
            <a:r>
              <a:rPr lang="de-DE" dirty="0" smtClean="0"/>
              <a:t>“)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E.g., „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understandable</a:t>
            </a:r>
            <a:r>
              <a:rPr lang="de-DE" dirty="0" smtClean="0"/>
              <a:t>“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E.g., „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Y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accomplish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quickly</a:t>
            </a:r>
            <a:r>
              <a:rPr lang="de-DE" dirty="0" smtClean="0"/>
              <a:t>“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77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Objective information service quality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Evaluation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users</a:t>
            </a:r>
            <a:r>
              <a:rPr lang="de-DE" dirty="0" smtClean="0"/>
              <a:t>‘ </a:t>
            </a:r>
            <a:r>
              <a:rPr lang="de-DE" dirty="0" err="1" smtClean="0"/>
              <a:t>perceptions</a:t>
            </a:r>
            <a:r>
              <a:rPr lang="de-DE" dirty="0" smtClean="0"/>
              <a:t> but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Usability </a:t>
            </a:r>
            <a:r>
              <a:rPr lang="de-DE" dirty="0" err="1" smtClean="0"/>
              <a:t>test</a:t>
            </a:r>
            <a:r>
              <a:rPr lang="de-DE" dirty="0" smtClean="0"/>
              <a:t>: </a:t>
            </a:r>
          </a:p>
          <a:p>
            <a:pPr lvl="2"/>
            <a:r>
              <a:rPr lang="de-DE" dirty="0" smtClean="0"/>
              <a:t>Task-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Are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execute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task</a:t>
            </a:r>
            <a:r>
              <a:rPr lang="de-DE" dirty="0" smtClean="0"/>
              <a:t>?</a:t>
            </a:r>
          </a:p>
          <a:p>
            <a:pPr lvl="3"/>
            <a:r>
              <a:rPr lang="de-DE" dirty="0" err="1" smtClean="0"/>
              <a:t>Would</a:t>
            </a:r>
            <a:r>
              <a:rPr lang="de-DE" dirty="0" smtClean="0"/>
              <a:t> a </a:t>
            </a:r>
            <a:r>
              <a:rPr lang="de-DE" dirty="0" err="1" smtClean="0"/>
              <a:t>shorter</a:t>
            </a:r>
            <a:r>
              <a:rPr lang="de-DE" dirty="0" smtClean="0"/>
              <a:t> (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) </a:t>
            </a:r>
            <a:r>
              <a:rPr lang="de-DE" dirty="0" err="1" smtClean="0"/>
              <a:t>execution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?</a:t>
            </a:r>
          </a:p>
          <a:p>
            <a:pPr lvl="2"/>
            <a:r>
              <a:rPr lang="de-DE" dirty="0" err="1" smtClean="0"/>
              <a:t>Thinking</a:t>
            </a:r>
            <a:r>
              <a:rPr lang="de-DE" dirty="0" smtClean="0"/>
              <a:t> </a:t>
            </a:r>
            <a:r>
              <a:rPr lang="de-DE" dirty="0" err="1" smtClean="0"/>
              <a:t>aloud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recording</a:t>
            </a:r>
            <a:endParaRPr lang="de-DE" dirty="0" smtClean="0"/>
          </a:p>
          <a:p>
            <a:pPr lvl="2"/>
            <a:r>
              <a:rPr lang="de-DE" dirty="0" smtClean="0"/>
              <a:t>Ev. </a:t>
            </a:r>
            <a:r>
              <a:rPr lang="de-DE" dirty="0" err="1"/>
              <a:t>a</a:t>
            </a:r>
            <a:r>
              <a:rPr lang="de-DE" dirty="0" err="1" smtClean="0"/>
              <a:t>nalyzing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20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Information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serious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Information </a:t>
            </a:r>
            <a:r>
              <a:rPr lang="de-DE" dirty="0" err="1" smtClean="0"/>
              <a:t>need</a:t>
            </a:r>
            <a:r>
              <a:rPr lang="de-DE" dirty="0" smtClean="0"/>
              <a:t>: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de-DE" dirty="0" smtClean="0"/>
          </a:p>
          <a:p>
            <a:pPr lvl="1"/>
            <a:r>
              <a:rPr lang="de-DE" dirty="0" smtClean="0"/>
              <a:t>Information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2"/>
            <a:r>
              <a:rPr lang="de-DE" dirty="0" smtClean="0"/>
              <a:t>Information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2"/>
            <a:r>
              <a:rPr lang="de-DE" dirty="0" smtClean="0"/>
              <a:t>Information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  <a:p>
            <a:pPr lvl="1"/>
            <a:r>
              <a:rPr lang="de-DE" dirty="0" smtClean="0"/>
              <a:t>Person-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factors</a:t>
            </a:r>
            <a:r>
              <a:rPr lang="de-DE" dirty="0" smtClean="0"/>
              <a:t>: </a:t>
            </a:r>
            <a:r>
              <a:rPr lang="de-DE" dirty="0" err="1" smtClean="0"/>
              <a:t>gender</a:t>
            </a:r>
            <a:r>
              <a:rPr lang="de-DE" dirty="0" smtClean="0"/>
              <a:t>, </a:t>
            </a:r>
            <a:r>
              <a:rPr lang="de-DE" dirty="0" err="1" smtClean="0"/>
              <a:t>age</a:t>
            </a:r>
            <a:r>
              <a:rPr lang="de-DE" dirty="0" smtClean="0"/>
              <a:t>, digital native (</a:t>
            </a:r>
            <a:r>
              <a:rPr lang="de-DE" dirty="0" err="1" smtClean="0"/>
              <a:t>yes</a:t>
            </a:r>
            <a:r>
              <a:rPr lang="de-DE" dirty="0" smtClean="0"/>
              <a:t>/</a:t>
            </a:r>
            <a:r>
              <a:rPr lang="de-DE" dirty="0" err="1" smtClean="0"/>
              <a:t>no</a:t>
            </a:r>
            <a:r>
              <a:rPr lang="de-DE" dirty="0" smtClean="0"/>
              <a:t>), </a:t>
            </a:r>
            <a:r>
              <a:rPr lang="de-DE" dirty="0" err="1" smtClean="0"/>
              <a:t>culture</a:t>
            </a:r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03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Information User: excursus search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consult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/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ten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 smtClean="0"/>
          </a:p>
          <a:p>
            <a:pPr lvl="1"/>
            <a:r>
              <a:rPr lang="de-DE" dirty="0" smtClean="0"/>
              <a:t>Boolean </a:t>
            </a:r>
            <a:r>
              <a:rPr lang="de-DE" dirty="0" err="1" smtClean="0"/>
              <a:t>operators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minority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(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wrongly</a:t>
            </a:r>
            <a:r>
              <a:rPr lang="de-DE" dirty="0" smtClean="0"/>
              <a:t>: e.g. „</a:t>
            </a:r>
            <a:r>
              <a:rPr lang="de-DE" dirty="0" err="1" smtClean="0"/>
              <a:t>and</a:t>
            </a:r>
            <a:r>
              <a:rPr lang="de-DE" dirty="0" smtClean="0"/>
              <a:t>“)</a:t>
            </a:r>
          </a:p>
          <a:p>
            <a:pPr lvl="1"/>
            <a:r>
              <a:rPr lang="de-DE" dirty="0" smtClean="0"/>
              <a:t>Phrase </a:t>
            </a:r>
            <a:r>
              <a:rPr lang="de-DE" dirty="0" err="1" smtClean="0"/>
              <a:t>search</a:t>
            </a:r>
            <a:r>
              <a:rPr lang="de-DE" dirty="0" smtClean="0"/>
              <a:t> (e.g. „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“)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</a:t>
            </a:r>
            <a:r>
              <a:rPr lang="de-DE" dirty="0" err="1" smtClean="0"/>
              <a:t>seldomly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endParaRPr lang="de-DE" dirty="0" smtClean="0"/>
          </a:p>
          <a:p>
            <a:pPr lvl="1"/>
            <a:r>
              <a:rPr lang="de-DE" dirty="0" err="1" smtClean="0"/>
              <a:t>Searches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not </a:t>
            </a:r>
            <a:r>
              <a:rPr lang="de-DE" dirty="0" err="1" smtClean="0"/>
              <a:t>modified</a:t>
            </a:r>
            <a:r>
              <a:rPr lang="de-DE" dirty="0" smtClean="0"/>
              <a:t>/</a:t>
            </a:r>
            <a:r>
              <a:rPr lang="de-DE" dirty="0" err="1" smtClean="0"/>
              <a:t>improved</a:t>
            </a:r>
            <a:endParaRPr lang="de-DE" dirty="0" smtClean="0"/>
          </a:p>
          <a:p>
            <a:pPr lvl="1"/>
            <a:r>
              <a:rPr lang="de-DE" dirty="0" err="1" smtClean="0"/>
              <a:t>Only</a:t>
            </a:r>
            <a:r>
              <a:rPr lang="de-DE" dirty="0" smtClean="0"/>
              <a:t> a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proportion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Web </a:t>
            </a:r>
            <a:r>
              <a:rPr lang="de-DE" dirty="0" err="1" smtClean="0"/>
              <a:t>searches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3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47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Information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Users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embedded</a:t>
            </a:r>
            <a:r>
              <a:rPr lang="de-DE" dirty="0" smtClean="0"/>
              <a:t> in </a:t>
            </a:r>
            <a:r>
              <a:rPr lang="de-DE" dirty="0" err="1" smtClean="0"/>
              <a:t>contexts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Cultural </a:t>
            </a:r>
            <a:r>
              <a:rPr lang="de-DE" dirty="0" err="1" smtClean="0"/>
              <a:t>influences</a:t>
            </a:r>
            <a:endParaRPr lang="de-DE" dirty="0" smtClean="0"/>
          </a:p>
          <a:p>
            <a:pPr lvl="1"/>
            <a:r>
              <a:rPr lang="de-DE" dirty="0" err="1" smtClean="0"/>
              <a:t>Organizational</a:t>
            </a:r>
            <a:r>
              <a:rPr lang="de-DE" dirty="0" smtClean="0"/>
              <a:t> </a:t>
            </a:r>
            <a:r>
              <a:rPr lang="de-DE" dirty="0" err="1" smtClean="0"/>
              <a:t>background</a:t>
            </a:r>
            <a:r>
              <a:rPr lang="de-DE" dirty="0" smtClean="0"/>
              <a:t>: </a:t>
            </a:r>
            <a:r>
              <a:rPr lang="de-DE" dirty="0" err="1" smtClean="0"/>
              <a:t>faculty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vs. </a:t>
            </a:r>
            <a:r>
              <a:rPr lang="de-DE" dirty="0" err="1"/>
              <a:t>f</a:t>
            </a:r>
            <a:r>
              <a:rPr lang="de-DE" dirty="0" err="1" smtClean="0"/>
              <a:t>aculty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philosophy</a:t>
            </a:r>
            <a:endParaRPr lang="de-DE" dirty="0" smtClean="0"/>
          </a:p>
          <a:p>
            <a:pPr lvl="1"/>
            <a:r>
              <a:rPr lang="de-DE" dirty="0" smtClean="0"/>
              <a:t>Market </a:t>
            </a:r>
            <a:r>
              <a:rPr lang="de-DE" dirty="0" err="1" smtClean="0"/>
              <a:t>situation</a:t>
            </a:r>
            <a:r>
              <a:rPr lang="de-DE" dirty="0" smtClean="0"/>
              <a:t>: </a:t>
            </a:r>
            <a:r>
              <a:rPr lang="de-DE" dirty="0" err="1" smtClean="0"/>
              <a:t>competitors</a:t>
            </a:r>
            <a:endParaRPr lang="de-DE" dirty="0" smtClean="0"/>
          </a:p>
          <a:p>
            <a:pPr lvl="1"/>
            <a:r>
              <a:rPr lang="de-DE" dirty="0" smtClean="0"/>
              <a:t>Time: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– 30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98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Extent of IS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 lvl="1"/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journal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pPr lvl="1"/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endParaRPr lang="de-DE" dirty="0" smtClean="0"/>
          </a:p>
          <a:p>
            <a:pPr lvl="1"/>
            <a:r>
              <a:rPr lang="de-DE" dirty="0" smtClean="0"/>
              <a:t>User </a:t>
            </a:r>
            <a:r>
              <a:rPr lang="de-DE" dirty="0" err="1" smtClean="0"/>
              <a:t>study</a:t>
            </a:r>
            <a:endParaRPr lang="de-DE" dirty="0" smtClean="0"/>
          </a:p>
          <a:p>
            <a:pPr lvl="1"/>
            <a:r>
              <a:rPr lang="de-DE" dirty="0" smtClean="0"/>
              <a:t>…</a:t>
            </a:r>
          </a:p>
          <a:p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promoting</a:t>
            </a:r>
            <a:r>
              <a:rPr lang="de-DE" dirty="0" smtClean="0"/>
              <a:t> a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SCONUL </a:t>
            </a:r>
            <a:r>
              <a:rPr lang="de-DE" dirty="0" err="1" smtClean="0"/>
              <a:t>Satisfaction</a:t>
            </a:r>
            <a:r>
              <a:rPr lang="de-DE" dirty="0" smtClean="0"/>
              <a:t> Survey</a:t>
            </a:r>
          </a:p>
          <a:p>
            <a:pPr lvl="1"/>
            <a:r>
              <a:rPr lang="de-DE" dirty="0" err="1" smtClean="0"/>
              <a:t>LibQUAL</a:t>
            </a:r>
            <a:r>
              <a:rPr lang="de-DE" dirty="0" smtClean="0"/>
              <a:t>+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4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10224654" cy="3329581"/>
          </a:xfrm>
        </p:spPr>
        <p:txBody>
          <a:bodyPr/>
          <a:lstStyle/>
          <a:p>
            <a:pPr algn="r"/>
            <a:r>
              <a:rPr lang="en-US" sz="4800" b="1" dirty="0" smtClean="0"/>
              <a:t>Evaluation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Part 1:</a:t>
            </a:r>
            <a:br>
              <a:rPr lang="en-US" sz="4800" dirty="0" smtClean="0"/>
            </a:br>
            <a:r>
              <a:rPr lang="en-US" sz="4800" dirty="0" smtClean="0"/>
              <a:t>General introduction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LibQUAL</a:t>
            </a:r>
            <a:r>
              <a:rPr lang="en-US" sz="3200" dirty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Web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was </a:t>
            </a:r>
            <a:r>
              <a:rPr lang="de-DE" dirty="0" err="1" smtClean="0"/>
              <a:t>developed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SERVQUAL</a:t>
            </a:r>
          </a:p>
          <a:p>
            <a:r>
              <a:rPr lang="de-DE" dirty="0" smtClean="0"/>
              <a:t>Goals:</a:t>
            </a:r>
          </a:p>
          <a:p>
            <a:pPr lvl="1"/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interpret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systematically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</a:t>
            </a:r>
          </a:p>
          <a:p>
            <a:pPr lvl="1"/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libraries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peer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identify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practices</a:t>
            </a:r>
            <a:endParaRPr lang="de-DE" dirty="0" smtClean="0"/>
          </a:p>
          <a:p>
            <a:r>
              <a:rPr lang="de-DE" dirty="0" smtClean="0"/>
              <a:t>22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Effectiveness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endParaRPr lang="de-DE" dirty="0" smtClean="0"/>
          </a:p>
          <a:p>
            <a:pPr lvl="1"/>
            <a:r>
              <a:rPr lang="de-DE" dirty="0" smtClean="0"/>
              <a:t>Library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place</a:t>
            </a:r>
            <a:endParaRPr lang="de-DE" dirty="0" smtClean="0"/>
          </a:p>
          <a:p>
            <a:pPr lvl="1"/>
            <a:r>
              <a:rPr lang="de-DE" dirty="0" smtClean="0"/>
              <a:t>„Information </a:t>
            </a:r>
            <a:r>
              <a:rPr lang="de-DE" dirty="0" err="1" smtClean="0"/>
              <a:t>control</a:t>
            </a:r>
            <a:r>
              <a:rPr lang="de-DE" dirty="0" smtClean="0"/>
              <a:t>“: </a:t>
            </a:r>
            <a:r>
              <a:rPr lang="de-DE" dirty="0" err="1" smtClean="0"/>
              <a:t>ease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endParaRPr lang="de-DE" dirty="0" smtClean="0"/>
          </a:p>
          <a:p>
            <a:pPr lvl="1"/>
            <a:r>
              <a:rPr lang="de-DE" dirty="0" smtClean="0"/>
              <a:t>„</a:t>
            </a:r>
            <a:r>
              <a:rPr lang="de-DE" dirty="0" err="1" smtClean="0"/>
              <a:t>local</a:t>
            </a:r>
            <a:r>
              <a:rPr lang="de-DE" dirty="0" smtClean="0"/>
              <a:t>“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 smtClean="0"/>
          </a:p>
          <a:p>
            <a:pPr lvl="1"/>
            <a:r>
              <a:rPr lang="de-DE" dirty="0" err="1" smtClean="0"/>
              <a:t>Demographic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endParaRPr lang="de-DE" dirty="0" smtClean="0"/>
          </a:p>
          <a:p>
            <a:r>
              <a:rPr lang="de-DE" dirty="0" err="1"/>
              <a:t>Since</a:t>
            </a:r>
            <a:r>
              <a:rPr lang="de-DE" dirty="0"/>
              <a:t> 2000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1350 </a:t>
            </a:r>
            <a:r>
              <a:rPr lang="de-DE" dirty="0" err="1"/>
              <a:t>libraries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35 countries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participated</a:t>
            </a:r>
            <a:r>
              <a:rPr lang="de-DE" dirty="0"/>
              <a:t> in </a:t>
            </a:r>
            <a:r>
              <a:rPr lang="de-DE" dirty="0" err="1"/>
              <a:t>LibQUAL</a:t>
            </a:r>
            <a:r>
              <a:rPr lang="de-DE" dirty="0"/>
              <a:t>+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25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Services </a:t>
            </a:r>
            <a:r>
              <a:rPr lang="en-US" sz="3200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Schumann Laura, Stock Wolfgang G.: The Information Service Evaluation (ISE) Model. In: </a:t>
            </a:r>
            <a:r>
              <a:rPr lang="de-DE" dirty="0" err="1" smtClean="0"/>
              <a:t>Webology</a:t>
            </a:r>
            <a:r>
              <a:rPr lang="de-DE" dirty="0" smtClean="0"/>
              <a:t>, Vol. 11, </a:t>
            </a:r>
            <a:r>
              <a:rPr lang="de-DE" dirty="0" err="1" smtClean="0"/>
              <a:t>No</a:t>
            </a:r>
            <a:r>
              <a:rPr lang="de-DE" dirty="0" smtClean="0"/>
              <a:t>. 1, 2014,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http://</a:t>
            </a:r>
            <a:r>
              <a:rPr lang="de-DE" dirty="0" smtClean="0">
                <a:hlinkClick r:id="rId2"/>
              </a:rPr>
              <a:t>www.webology.org/2014/v11n1/a115.pdf</a:t>
            </a:r>
            <a:r>
              <a:rPr lang="de-DE" dirty="0" smtClean="0"/>
              <a:t> June 28th, 2018.</a:t>
            </a:r>
          </a:p>
          <a:p>
            <a:r>
              <a:rPr lang="de-DE" dirty="0" smtClean="0"/>
              <a:t>Wikipedia </a:t>
            </a:r>
            <a:r>
              <a:rPr lang="de-DE" dirty="0" err="1" smtClean="0"/>
              <a:t>article</a:t>
            </a:r>
            <a:r>
              <a:rPr lang="de-DE" dirty="0" smtClean="0"/>
              <a:t> on Library </a:t>
            </a:r>
            <a:r>
              <a:rPr lang="de-DE" dirty="0" err="1" smtClean="0"/>
              <a:t>assessment</a:t>
            </a:r>
            <a:r>
              <a:rPr lang="de-DE" dirty="0" smtClean="0"/>
              <a:t>.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en.wikipedia.org/wiki/Library_assessment</a:t>
            </a:r>
            <a:r>
              <a:rPr lang="de-DE" dirty="0" smtClean="0"/>
              <a:t> on June 29th, 2018.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64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9873672" cy="3329581"/>
          </a:xfrm>
        </p:spPr>
        <p:txBody>
          <a:bodyPr/>
          <a:lstStyle/>
          <a:p>
            <a:pPr algn="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Evaluation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Part 3:</a:t>
            </a:r>
            <a:br>
              <a:rPr lang="en-US" sz="4800" dirty="0" smtClean="0"/>
            </a:br>
            <a:r>
              <a:rPr lang="en-US" sz="4800" dirty="0" smtClean="0"/>
              <a:t>Evaluation of Information Retrieval Systems (IRS)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6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Information Retrieval Systems (IRS): </a:t>
            </a:r>
            <a:r>
              <a:rPr lang="en-US" sz="3200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(IRS):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(IR-S) – </a:t>
            </a:r>
            <a:r>
              <a:rPr lang="de-DE" dirty="0" smtClean="0"/>
              <a:t>3 (4) </a:t>
            </a:r>
            <a:r>
              <a:rPr lang="de-DE" dirty="0" err="1"/>
              <a:t>dimensions</a:t>
            </a:r>
            <a:r>
              <a:rPr lang="de-DE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IT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Knowledge </a:t>
            </a:r>
            <a:r>
              <a:rPr lang="de-DE" dirty="0" err="1"/>
              <a:t>quality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IT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pPr marL="914400" lvl="2" indent="0">
              <a:buNone/>
            </a:pPr>
            <a:r>
              <a:rPr lang="de-DE" sz="1800" dirty="0">
                <a:solidFill>
                  <a:srgbClr val="FF0000"/>
                </a:solidFill>
              </a:rPr>
              <a:t>4.    </a:t>
            </a:r>
            <a:r>
              <a:rPr lang="de-DE" sz="1800" dirty="0"/>
              <a:t>Information </a:t>
            </a:r>
            <a:r>
              <a:rPr lang="de-DE" sz="1800" dirty="0" err="1"/>
              <a:t>retrieval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r>
              <a:rPr lang="de-DE" sz="1800" dirty="0" err="1"/>
              <a:t>quality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28890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IT service quality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Quality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IRS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dirty="0"/>
              <a:t>Speed/</a:t>
            </a:r>
            <a:r>
              <a:rPr lang="de-DE" dirty="0" err="1"/>
              <a:t>response</a:t>
            </a:r>
            <a:r>
              <a:rPr lang="de-DE" dirty="0"/>
              <a:t> time</a:t>
            </a:r>
          </a:p>
          <a:p>
            <a:pPr lvl="1"/>
            <a:r>
              <a:rPr lang="de-DE" dirty="0"/>
              <a:t>User </a:t>
            </a:r>
            <a:r>
              <a:rPr lang="de-DE" dirty="0" err="1"/>
              <a:t>friendliness</a:t>
            </a:r>
            <a:endParaRPr lang="de-DE" dirty="0"/>
          </a:p>
          <a:p>
            <a:pPr lvl="1"/>
            <a:r>
              <a:rPr lang="de-DE" dirty="0"/>
              <a:t>etc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/>
              <a:t>: </a:t>
            </a:r>
            <a:r>
              <a:rPr lang="de-DE" dirty="0" smtClean="0"/>
              <a:t>SERVQUAL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91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knowledge quality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Contents </a:t>
            </a:r>
            <a:r>
              <a:rPr lang="de-DE" dirty="0" err="1" smtClean="0"/>
              <a:t>of</a:t>
            </a:r>
            <a:r>
              <a:rPr lang="de-DE" dirty="0" smtClean="0"/>
              <a:t> IRS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/>
              <a:t>2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Documentary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: e.g. </a:t>
            </a:r>
            <a:r>
              <a:rPr lang="de-DE" dirty="0" err="1"/>
              <a:t>books</a:t>
            </a:r>
            <a:endParaRPr lang="de-DE" dirty="0"/>
          </a:p>
          <a:p>
            <a:pPr lvl="1"/>
            <a:r>
              <a:rPr lang="de-DE" dirty="0" err="1"/>
              <a:t>Documentary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/</a:t>
            </a:r>
            <a:r>
              <a:rPr lang="de-DE" dirty="0" err="1"/>
              <a:t>surrogates</a:t>
            </a:r>
            <a:r>
              <a:rPr lang="de-DE" dirty="0"/>
              <a:t>: e.g. </a:t>
            </a:r>
            <a:r>
              <a:rPr lang="de-DE" dirty="0" err="1"/>
              <a:t>bibliographic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books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Quality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smtClean="0"/>
              <a:t>IRS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vary</a:t>
            </a:r>
            <a:r>
              <a:rPr lang="de-DE" dirty="0"/>
              <a:t> </a:t>
            </a:r>
            <a:r>
              <a:rPr lang="de-DE" dirty="0" err="1"/>
              <a:t>considerably</a:t>
            </a:r>
            <a:r>
              <a:rPr lang="de-DE" dirty="0"/>
              <a:t>: Web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engine</a:t>
            </a:r>
            <a:r>
              <a:rPr lang="de-DE" dirty="0"/>
              <a:t> vs. Web </a:t>
            </a:r>
            <a:r>
              <a:rPr lang="de-DE" dirty="0" err="1"/>
              <a:t>of</a:t>
            </a:r>
            <a:r>
              <a:rPr lang="de-DE" dirty="0"/>
              <a:t> Science (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peer</a:t>
            </a:r>
            <a:r>
              <a:rPr lang="de-DE" dirty="0"/>
              <a:t> </a:t>
            </a:r>
            <a:r>
              <a:rPr lang="de-DE" dirty="0" err="1"/>
              <a:t>reviewed</a:t>
            </a:r>
            <a:r>
              <a:rPr lang="de-DE" dirty="0"/>
              <a:t> </a:t>
            </a:r>
            <a:r>
              <a:rPr lang="de-DE" dirty="0" err="1"/>
              <a:t>journals</a:t>
            </a:r>
            <a:r>
              <a:rPr lang="de-DE" dirty="0"/>
              <a:t>/</a:t>
            </a:r>
            <a:r>
              <a:rPr lang="de-DE" dirty="0" err="1"/>
              <a:t>journal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715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knowledge quality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documentary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/</a:t>
            </a:r>
            <a:r>
              <a:rPr lang="de-DE" dirty="0" err="1"/>
              <a:t>surrogates</a:t>
            </a:r>
            <a:r>
              <a:rPr lang="de-DE" dirty="0"/>
              <a:t> – </a:t>
            </a:r>
            <a:r>
              <a:rPr lang="de-DE" dirty="0" err="1"/>
              <a:t>dimensions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Knowledge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, </a:t>
            </a:r>
            <a:r>
              <a:rPr lang="de-DE" dirty="0" err="1"/>
              <a:t>thesaurus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nomenclature</a:t>
            </a:r>
            <a:r>
              <a:rPr lang="de-DE" dirty="0"/>
              <a:t>;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pPr lvl="1"/>
            <a:r>
              <a:rPr lang="de-DE" dirty="0"/>
              <a:t>Quality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indexing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Indexing</a:t>
            </a:r>
            <a:r>
              <a:rPr lang="de-DE" dirty="0"/>
              <a:t> </a:t>
            </a:r>
            <a:r>
              <a:rPr lang="de-DE" dirty="0" err="1"/>
              <a:t>depth</a:t>
            </a:r>
            <a:endParaRPr lang="de-DE" dirty="0"/>
          </a:p>
          <a:p>
            <a:pPr lvl="2"/>
            <a:r>
              <a:rPr lang="de-DE" dirty="0" err="1"/>
              <a:t>Indexing</a:t>
            </a:r>
            <a:r>
              <a:rPr lang="de-DE" dirty="0"/>
              <a:t> </a:t>
            </a:r>
            <a:r>
              <a:rPr lang="de-DE" dirty="0" err="1"/>
              <a:t>consistency</a:t>
            </a:r>
            <a:endParaRPr lang="de-DE" dirty="0"/>
          </a:p>
          <a:p>
            <a:pPr lvl="2"/>
            <a:r>
              <a:rPr lang="de-DE" dirty="0" err="1"/>
              <a:t>Informativeness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summaries</a:t>
            </a:r>
            <a:endParaRPr lang="de-DE" dirty="0"/>
          </a:p>
          <a:p>
            <a:pPr lvl="1"/>
            <a:r>
              <a:rPr lang="de-DE" dirty="0"/>
              <a:t>Update </a:t>
            </a:r>
            <a:r>
              <a:rPr lang="de-DE" dirty="0" err="1"/>
              <a:t>speed</a:t>
            </a:r>
            <a:r>
              <a:rPr lang="de-DE" dirty="0"/>
              <a:t>: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documents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7419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IRS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IT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it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makes</a:t>
            </a:r>
            <a:r>
              <a:rPr lang="de-DE" dirty="0" smtClean="0">
                <a:sym typeface="Wingdings" panose="05000000000000000000" pitchFamily="2" charset="2"/>
              </a:rPr>
              <a:t> sense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perform</a:t>
            </a:r>
            <a:r>
              <a:rPr lang="de-DE" dirty="0" smtClean="0">
                <a:sym typeface="Wingdings" panose="05000000000000000000" pitchFamily="2" charset="2"/>
              </a:rPr>
              <a:t> an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at a </a:t>
            </a:r>
            <a:r>
              <a:rPr lang="de-DE" dirty="0" err="1" smtClean="0">
                <a:sym typeface="Wingdings" panose="05000000000000000000" pitchFamily="2" charset="2"/>
              </a:rPr>
              <a:t>more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detailed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level</a:t>
            </a:r>
            <a:endParaRPr lang="de-DE" dirty="0" smtClean="0"/>
          </a:p>
          <a:p>
            <a:r>
              <a:rPr lang="de-DE" dirty="0" smtClean="0"/>
              <a:t>2 </a:t>
            </a:r>
            <a:r>
              <a:rPr lang="de-DE" dirty="0" err="1" smtClean="0"/>
              <a:t>dimensions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IRS:</a:t>
            </a:r>
            <a:endParaRPr lang="de-DE" dirty="0"/>
          </a:p>
          <a:p>
            <a:pPr lvl="1"/>
            <a:r>
              <a:rPr lang="de-DE" dirty="0" smtClean="0"/>
              <a:t>IRS </a:t>
            </a:r>
            <a:r>
              <a:rPr lang="de-DE" dirty="0" err="1"/>
              <a:t>functions</a:t>
            </a:r>
            <a:r>
              <a:rPr lang="de-DE" dirty="0"/>
              <a:t>: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searching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retrieving</a:t>
            </a:r>
            <a:r>
              <a:rPr lang="de-DE" dirty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(</a:t>
            </a:r>
            <a:r>
              <a:rPr lang="de-DE" dirty="0" err="1" smtClean="0"/>
              <a:t>usefulness</a:t>
            </a:r>
            <a:r>
              <a:rPr lang="de-DE" dirty="0" smtClean="0"/>
              <a:t>)</a:t>
            </a:r>
            <a:endParaRPr lang="de-DE" dirty="0"/>
          </a:p>
          <a:p>
            <a:pPr marL="914400" lvl="2" indent="0">
              <a:buNone/>
            </a:pP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purpose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smtClean="0"/>
              <a:t>IRS</a:t>
            </a:r>
            <a:r>
              <a:rPr lang="de-DE" dirty="0"/>
              <a:t>: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r>
              <a:rPr lang="de-DE" dirty="0"/>
              <a:t> (Google vs. </a:t>
            </a:r>
            <a:r>
              <a:rPr lang="de-DE" dirty="0" err="1"/>
              <a:t>Ebsco</a:t>
            </a:r>
            <a:r>
              <a:rPr lang="de-DE" dirty="0"/>
              <a:t> host)</a:t>
            </a:r>
          </a:p>
          <a:p>
            <a:pPr lvl="1"/>
            <a:r>
              <a:rPr lang="de-DE" dirty="0" smtClean="0"/>
              <a:t>IRS </a:t>
            </a:r>
            <a:r>
              <a:rPr lang="de-DE" dirty="0" err="1"/>
              <a:t>usability</a:t>
            </a:r>
            <a:r>
              <a:rPr lang="de-DE" dirty="0"/>
              <a:t>: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smtClean="0"/>
              <a:t>IRS </a:t>
            </a:r>
            <a:r>
              <a:rPr lang="de-DE" dirty="0" err="1"/>
              <a:t>intuitively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83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functions</a:t>
            </a:r>
            <a:r>
              <a:rPr lang="de-DE" b="1" dirty="0"/>
              <a:t> </a:t>
            </a:r>
            <a:r>
              <a:rPr lang="de-DE" b="1" dirty="0" err="1"/>
              <a:t>expected</a:t>
            </a:r>
            <a:r>
              <a:rPr lang="de-DE" b="1" dirty="0"/>
              <a:t> </a:t>
            </a:r>
            <a:r>
              <a:rPr lang="de-DE" dirty="0" err="1"/>
              <a:t>from</a:t>
            </a:r>
            <a:r>
              <a:rPr lang="de-DE" dirty="0"/>
              <a:t> a professional </a:t>
            </a:r>
            <a:r>
              <a:rPr lang="de-DE" dirty="0" smtClean="0"/>
              <a:t>IRS </a:t>
            </a:r>
            <a:r>
              <a:rPr lang="de-DE" dirty="0"/>
              <a:t>(1):</a:t>
            </a:r>
          </a:p>
          <a:p>
            <a:pPr marL="0" indent="0">
              <a:buNone/>
            </a:pPr>
            <a:endParaRPr lang="de-DE" sz="1100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Database </a:t>
            </a:r>
            <a:r>
              <a:rPr lang="de-DE" dirty="0" err="1"/>
              <a:t>index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Search in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in parallel?</a:t>
            </a:r>
          </a:p>
          <a:p>
            <a:pPr lvl="2"/>
            <a:endParaRPr lang="de-DE" sz="2000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arguments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Browsing</a:t>
            </a:r>
            <a:r>
              <a:rPr lang="de-DE" dirty="0"/>
              <a:t> in a </a:t>
            </a:r>
            <a:r>
              <a:rPr lang="de-DE" dirty="0" err="1"/>
              <a:t>dictionary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Synonym </a:t>
            </a:r>
            <a:r>
              <a:rPr lang="de-DE" dirty="0" err="1"/>
              <a:t>dictionary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organisation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</a:t>
            </a:r>
          </a:p>
          <a:p>
            <a:pPr lvl="3"/>
            <a:r>
              <a:rPr lang="de-DE" dirty="0"/>
              <a:t>verbal</a:t>
            </a:r>
          </a:p>
          <a:p>
            <a:pPr lvl="3"/>
            <a:r>
              <a:rPr lang="de-DE" dirty="0" err="1"/>
              <a:t>graphic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943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600" dirty="0" smtClean="0"/>
              <a:t>Evaluation of IRS quality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functions</a:t>
            </a:r>
            <a:r>
              <a:rPr lang="de-DE" b="1" dirty="0"/>
              <a:t> </a:t>
            </a:r>
            <a:r>
              <a:rPr lang="de-DE" b="1" dirty="0" err="1"/>
              <a:t>expected</a:t>
            </a:r>
            <a:r>
              <a:rPr lang="de-DE" b="1" dirty="0"/>
              <a:t> </a:t>
            </a:r>
            <a:r>
              <a:rPr lang="de-DE" dirty="0" err="1"/>
              <a:t>from</a:t>
            </a:r>
            <a:r>
              <a:rPr lang="de-DE" dirty="0"/>
              <a:t> a professional </a:t>
            </a:r>
            <a:r>
              <a:rPr lang="de-DE" dirty="0" smtClean="0"/>
              <a:t>IRS (2):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>
                <a:solidFill>
                  <a:srgbClr val="FF0000"/>
                </a:solidFill>
              </a:rPr>
              <a:t>3</a:t>
            </a:r>
            <a:r>
              <a:rPr lang="de-DE" dirty="0" smtClean="0"/>
              <a:t>. </a:t>
            </a:r>
            <a:r>
              <a:rPr lang="de-DE" dirty="0"/>
              <a:t>	Display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Sorting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Marking</a:t>
            </a:r>
            <a:r>
              <a:rPr lang="de-DE" dirty="0"/>
              <a:t>/</a:t>
            </a:r>
            <a:r>
              <a:rPr lang="de-DE" dirty="0" err="1"/>
              <a:t>filtering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surrogates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sorting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Output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surrogates</a:t>
            </a:r>
            <a:r>
              <a:rPr lang="de-DE" dirty="0"/>
              <a:t> in different </a:t>
            </a:r>
            <a:r>
              <a:rPr lang="de-DE" dirty="0" err="1"/>
              <a:t>formats</a:t>
            </a:r>
            <a:r>
              <a:rPr lang="de-DE" dirty="0"/>
              <a:t> (CSV, XML,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bibliographic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formats</a:t>
            </a:r>
            <a:r>
              <a:rPr lang="de-DE" dirty="0"/>
              <a:t>, etc.)?</a:t>
            </a:r>
          </a:p>
          <a:p>
            <a:pPr lvl="2"/>
            <a:r>
              <a:rPr lang="de-DE" dirty="0"/>
              <a:t>Link </a:t>
            </a:r>
            <a:r>
              <a:rPr lang="de-DE" dirty="0" err="1"/>
              <a:t>to</a:t>
            </a:r>
            <a:r>
              <a:rPr lang="de-DE" dirty="0"/>
              <a:t> digital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?</a:t>
            </a:r>
          </a:p>
          <a:p>
            <a:pPr lvl="2"/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4.</a:t>
            </a:r>
            <a:r>
              <a:rPr lang="de-DE" dirty="0" smtClean="0"/>
              <a:t>	Push </a:t>
            </a:r>
            <a:r>
              <a:rPr lang="de-DE" dirty="0" err="1"/>
              <a:t>services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Creation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?</a:t>
            </a:r>
          </a:p>
          <a:p>
            <a:pPr lvl="2"/>
            <a:r>
              <a:rPr lang="de-DE" dirty="0"/>
              <a:t>Regular </a:t>
            </a:r>
            <a:r>
              <a:rPr lang="de-DE" dirty="0" err="1"/>
              <a:t>delivering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(</a:t>
            </a:r>
            <a:r>
              <a:rPr lang="de-DE" dirty="0" err="1"/>
              <a:t>new</a:t>
            </a:r>
            <a:r>
              <a:rPr lang="de-DE" dirty="0"/>
              <a:t>)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?</a:t>
            </a:r>
          </a:p>
          <a:p>
            <a:pPr lvl="2"/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5.</a:t>
            </a:r>
            <a:r>
              <a:rPr lang="de-DE" dirty="0" smtClean="0"/>
              <a:t> 	</a:t>
            </a:r>
            <a:r>
              <a:rPr lang="de-DE" dirty="0" err="1" smtClean="0"/>
              <a:t>Informetric</a:t>
            </a:r>
            <a:r>
              <a:rPr lang="de-DE" dirty="0" smtClean="0"/>
              <a:t> </a:t>
            </a:r>
            <a:r>
              <a:rPr lang="de-DE" dirty="0" err="1"/>
              <a:t>analyses</a:t>
            </a:r>
            <a:r>
              <a:rPr lang="de-DE" dirty="0"/>
              <a:t>: </a:t>
            </a:r>
          </a:p>
          <a:p>
            <a:pPr lvl="2"/>
            <a:r>
              <a:rPr lang="de-DE" dirty="0"/>
              <a:t>Rankings</a:t>
            </a:r>
          </a:p>
          <a:p>
            <a:pPr lvl="2"/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graphs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69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uniform/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A </a:t>
            </a:r>
            <a:r>
              <a:rPr lang="de-DE" b="1" dirty="0" err="1" smtClean="0">
                <a:sym typeface="Wingdings" panose="05000000000000000000" pitchFamily="2" charset="2"/>
              </a:rPr>
              <a:t>systematic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rigorous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meticulous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application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of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scientific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methods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assess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design, </a:t>
            </a:r>
            <a:r>
              <a:rPr lang="de-DE" b="1" dirty="0" err="1" smtClean="0">
                <a:sym typeface="Wingdings" panose="05000000000000000000" pitchFamily="2" charset="2"/>
              </a:rPr>
              <a:t>implementation</a:t>
            </a:r>
            <a:r>
              <a:rPr lang="de-DE" b="1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improvement</a:t>
            </a:r>
            <a:r>
              <a:rPr lang="de-DE" b="1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or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outcomes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program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It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a </a:t>
            </a:r>
            <a:r>
              <a:rPr lang="de-DE" b="1" dirty="0" err="1" smtClean="0">
                <a:sym typeface="Wingdings" panose="05000000000000000000" pitchFamily="2" charset="2"/>
              </a:rPr>
              <a:t>resource</a:t>
            </a:r>
            <a:r>
              <a:rPr lang="de-DE" b="1" dirty="0" smtClean="0">
                <a:sym typeface="Wingdings" panose="05000000000000000000" pitchFamily="2" charset="2"/>
              </a:rPr>
              <a:t>-intensive </a:t>
            </a:r>
            <a:r>
              <a:rPr lang="de-DE" b="1" dirty="0" err="1" smtClean="0">
                <a:sym typeface="Wingdings" panose="05000000000000000000" pitchFamily="2" charset="2"/>
              </a:rPr>
              <a:t>process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… </a:t>
            </a:r>
            <a:r>
              <a:rPr lang="de-DE" dirty="0" err="1" smtClean="0">
                <a:sym typeface="Wingdings" panose="05000000000000000000" pitchFamily="2" charset="2"/>
              </a:rPr>
              <a:t>requiring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resources</a:t>
            </a:r>
            <a:r>
              <a:rPr lang="de-DE" dirty="0" smtClean="0">
                <a:sym typeface="Wingdings" panose="05000000000000000000" pitchFamily="2" charset="2"/>
              </a:rPr>
              <a:t> such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expertise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larbor</a:t>
            </a:r>
            <a:r>
              <a:rPr lang="de-DE" dirty="0" smtClean="0">
                <a:sym typeface="Wingdings" panose="05000000000000000000" pitchFamily="2" charset="2"/>
              </a:rPr>
              <a:t>, time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budget</a:t>
            </a:r>
            <a:r>
              <a:rPr lang="de-DE" dirty="0" smtClean="0">
                <a:sym typeface="Wingdings" panose="05000000000000000000" pitchFamily="2" charset="2"/>
              </a:rPr>
              <a:t>. (Wikipedia)</a:t>
            </a:r>
          </a:p>
          <a:p>
            <a:r>
              <a:rPr lang="de-DE" dirty="0">
                <a:sym typeface="Wingdings" panose="05000000000000000000" pitchFamily="2" charset="2"/>
              </a:rPr>
              <a:t>Evaluation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b="1" dirty="0" err="1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, in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b="1" dirty="0" err="1">
                <a:sym typeface="Wingdings" panose="05000000000000000000" pitchFamily="2" charset="2"/>
              </a:rPr>
              <a:t>evaluation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object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assessed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according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to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previously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defined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goals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well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reasoned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criteria</a:t>
            </a:r>
            <a:r>
              <a:rPr lang="de-DE" dirty="0">
                <a:sym typeface="Wingdings" panose="05000000000000000000" pitchFamily="2" charset="2"/>
              </a:rPr>
              <a:t>. (Balzer)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8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smtClean="0"/>
              <a:t>IRS </a:t>
            </a:r>
            <a:r>
              <a:rPr lang="de-DE" b="1" dirty="0" err="1"/>
              <a:t>quality</a:t>
            </a:r>
            <a:r>
              <a:rPr lang="de-DE" b="1" dirty="0"/>
              <a:t>/</a:t>
            </a:r>
            <a:r>
              <a:rPr lang="de-DE" b="1" dirty="0" err="1"/>
              <a:t>effectiveness</a:t>
            </a:r>
            <a:r>
              <a:rPr lang="de-DE" b="1" dirty="0"/>
              <a:t> </a:t>
            </a:r>
            <a:r>
              <a:rPr lang="de-DE" dirty="0"/>
              <a:t>- </a:t>
            </a:r>
            <a:r>
              <a:rPr lang="de-DE" dirty="0" err="1"/>
              <a:t>indicators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err="1" smtClean="0"/>
              <a:t>Several</a:t>
            </a:r>
            <a:r>
              <a:rPr lang="de-DE" dirty="0" smtClean="0"/>
              <a:t> IRS </a:t>
            </a:r>
            <a:r>
              <a:rPr lang="de-DE" dirty="0" err="1"/>
              <a:t>effectiveness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in </a:t>
            </a:r>
            <a:r>
              <a:rPr lang="de-DE" dirty="0" err="1"/>
              <a:t>literature</a:t>
            </a:r>
            <a:r>
              <a:rPr lang="de-DE" dirty="0"/>
              <a:t> –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b="1" dirty="0"/>
              <a:t>Recall</a:t>
            </a:r>
            <a:r>
              <a:rPr lang="de-DE" dirty="0"/>
              <a:t>: </a:t>
            </a:r>
            <a:r>
              <a:rPr lang="de-DE" dirty="0" err="1"/>
              <a:t>completness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)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u="sng" dirty="0"/>
              <a:t>all</a:t>
            </a:r>
            <a:r>
              <a:rPr lang="de-DE" dirty="0"/>
              <a:t> (</a:t>
            </a:r>
            <a:r>
              <a:rPr lang="de-DE" dirty="0" err="1"/>
              <a:t>existing</a:t>
            </a:r>
            <a:r>
              <a:rPr lang="de-DE" dirty="0"/>
              <a:t>) relevant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?</a:t>
            </a:r>
          </a:p>
          <a:p>
            <a:pPr lvl="1"/>
            <a:r>
              <a:rPr lang="de-DE" b="1" dirty="0"/>
              <a:t>Precision</a:t>
            </a:r>
            <a:r>
              <a:rPr lang="de-DE" dirty="0"/>
              <a:t>: </a:t>
            </a:r>
            <a:r>
              <a:rPr lang="de-DE" dirty="0" err="1"/>
              <a:t>exactliness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(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)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relevant?</a:t>
            </a:r>
          </a:p>
          <a:p>
            <a:pPr lvl="1"/>
            <a:r>
              <a:rPr lang="de-DE" b="1" dirty="0"/>
              <a:t>Fallout: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at </a:t>
            </a:r>
            <a:r>
              <a:rPr lang="de-DE" dirty="0" err="1"/>
              <a:t>which</a:t>
            </a:r>
            <a:r>
              <a:rPr lang="de-DE" dirty="0"/>
              <a:t> a non-relevant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found</a:t>
            </a: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marL="914400" lvl="1" indent="-457200">
              <a:buAutoNum type="arabicPeriod" startAt="5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291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5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82401"/>
                <a:ext cx="10515600" cy="243404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Recall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Precision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sz="2000" b="1" dirty="0" smtClean="0"/>
                  <a:t>Fallout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82401"/>
                <a:ext cx="10515600" cy="2434047"/>
              </a:xfrm>
              <a:blipFill>
                <a:blip r:embed="rId3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63920"/>
              </p:ext>
            </p:extLst>
          </p:nvPr>
        </p:nvGraphicFramePr>
        <p:xfrm>
          <a:off x="838200" y="2238903"/>
          <a:ext cx="9107674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Non-relevant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Retrieved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B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A+B: </a:t>
                      </a:r>
                      <a:r>
                        <a:rPr lang="de-DE" dirty="0" err="1" smtClean="0"/>
                        <a:t>retrieved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docs</a:t>
                      </a:r>
                      <a:r>
                        <a:rPr lang="de-DE" baseline="0" dirty="0" smtClean="0"/>
                        <a:t> in a </a:t>
                      </a:r>
                      <a:r>
                        <a:rPr lang="de-DE" baseline="0" dirty="0" err="1" smtClean="0"/>
                        <a:t>search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retrieved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docs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C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D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A+C:</a:t>
                      </a:r>
                      <a:r>
                        <a:rPr lang="de-DE" baseline="0" dirty="0" smtClean="0"/>
                        <a:t> all relevant </a:t>
                      </a:r>
                      <a:r>
                        <a:rPr lang="de-DE" baseline="0" dirty="0" err="1" smtClean="0"/>
                        <a:t>docs</a:t>
                      </a:r>
                      <a:r>
                        <a:rPr lang="de-DE" baseline="0" dirty="0" smtClean="0"/>
                        <a:t> in an IR-S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B+D: all non- relevant </a:t>
                      </a:r>
                      <a:r>
                        <a:rPr lang="de-DE" dirty="0" err="1" smtClean="0"/>
                        <a:t>docs</a:t>
                      </a:r>
                      <a:r>
                        <a:rPr lang="de-DE" dirty="0" smtClean="0"/>
                        <a:t> in an IR-S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A+B+C+D: 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docs</a:t>
                      </a:r>
                      <a:r>
                        <a:rPr lang="de-DE" baseline="0" dirty="0" smtClean="0"/>
                        <a:t> in an IR-S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222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6</a:t>
            </a:r>
            <a:endParaRPr lang="en-US" sz="32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63168" y="1818516"/>
            <a:ext cx="10515600" cy="1444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err="1" smtClean="0"/>
              <a:t>Example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/>
              <a:t>A 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comprises</a:t>
            </a:r>
            <a:r>
              <a:rPr lang="de-DE" dirty="0" smtClean="0"/>
              <a:t> 136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/>
              <a:t>in total </a:t>
            </a:r>
            <a:r>
              <a:rPr lang="de-DE" dirty="0" smtClean="0"/>
              <a:t>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20 </a:t>
            </a:r>
            <a:r>
              <a:rPr lang="de-DE" dirty="0" err="1" smtClean="0"/>
              <a:t>are</a:t>
            </a:r>
            <a:r>
              <a:rPr lang="de-DE" dirty="0" smtClean="0"/>
              <a:t> relevant (</a:t>
            </a:r>
            <a:r>
              <a:rPr lang="de-DE" dirty="0" err="1" smtClean="0"/>
              <a:t>and</a:t>
            </a:r>
            <a:r>
              <a:rPr lang="de-DE" dirty="0" smtClean="0"/>
              <a:t> 116 </a:t>
            </a:r>
            <a:r>
              <a:rPr lang="de-DE" dirty="0" err="1" smtClean="0"/>
              <a:t>are</a:t>
            </a:r>
            <a:r>
              <a:rPr lang="de-DE" dirty="0" smtClean="0"/>
              <a:t> not-relevant)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.</a:t>
            </a:r>
          </a:p>
          <a:p>
            <a:pPr marL="457200" lvl="1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delivers</a:t>
            </a:r>
            <a:r>
              <a:rPr lang="de-DE" dirty="0" smtClean="0"/>
              <a:t> 12 </a:t>
            </a:r>
            <a:r>
              <a:rPr lang="de-DE" dirty="0" err="1" smtClean="0"/>
              <a:t>documents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8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relevant.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68387"/>
              </p:ext>
            </p:extLst>
          </p:nvPr>
        </p:nvGraphicFramePr>
        <p:xfrm>
          <a:off x="946957" y="3316868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Non-relevant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Retrieved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docs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8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4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Not </a:t>
                      </a:r>
                      <a:r>
                        <a:rPr lang="de-DE" dirty="0" err="1" smtClean="0"/>
                        <a:t>retrieved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docs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112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2"/>
              <p:cNvSpPr txBox="1">
                <a:spLocks/>
              </p:cNvSpPr>
              <p:nvPr/>
            </p:nvSpPr>
            <p:spPr>
              <a:xfrm>
                <a:off x="838200" y="5056071"/>
                <a:ext cx="10515600" cy="1814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Recall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8/20 = </a:t>
                </a:r>
                <a:r>
                  <a:rPr lang="de-DE" sz="2000" b="1" dirty="0" smtClean="0"/>
                  <a:t>0.4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Precision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 8/12 = </a:t>
                </a:r>
                <a:r>
                  <a:rPr lang="de-DE" sz="2000" b="1" dirty="0" smtClean="0"/>
                  <a:t>0.67</a:t>
                </a:r>
                <a:endParaRPr lang="de-DE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Fallout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4/116   = </a:t>
                </a:r>
                <a:r>
                  <a:rPr lang="de-DE" sz="2000" b="1" dirty="0" smtClean="0"/>
                  <a:t>0.034</a:t>
                </a:r>
                <a:endParaRPr lang="de-DE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56071"/>
                <a:ext cx="10515600" cy="1814513"/>
              </a:xfrm>
              <a:prstGeom prst="rect">
                <a:avLst/>
              </a:prstGeom>
              <a:blipFill>
                <a:blip r:embed="rId3"/>
                <a:stretch>
                  <a:fillRect l="-638" t="-10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077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7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tradeoff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 high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? </a:t>
            </a:r>
            <a:r>
              <a:rPr lang="de-DE" dirty="0" err="1" smtClean="0"/>
              <a:t>recall</a:t>
            </a:r>
            <a:r>
              <a:rPr lang="de-DE" dirty="0" smtClean="0"/>
              <a:t>.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smtClean="0"/>
              <a:t>? </a:t>
            </a:r>
            <a:r>
              <a:rPr lang="de-DE" dirty="0" err="1" smtClean="0"/>
              <a:t>precision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indicator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Search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course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Patent </a:t>
            </a:r>
            <a:r>
              <a:rPr lang="de-DE" dirty="0" err="1"/>
              <a:t>search</a:t>
            </a:r>
            <a:r>
              <a:rPr lang="de-DE" dirty="0"/>
              <a:t> (</a:t>
            </a:r>
            <a:r>
              <a:rPr lang="de-DE" dirty="0" err="1"/>
              <a:t>Does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patent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– in </a:t>
            </a:r>
            <a:r>
              <a:rPr lang="de-DE" dirty="0" err="1"/>
              <a:t>which</a:t>
            </a:r>
            <a:r>
              <a:rPr lang="de-DE" dirty="0"/>
              <a:t> a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wants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invest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–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)?</a:t>
            </a:r>
          </a:p>
          <a:p>
            <a:r>
              <a:rPr lang="de-DE" dirty="0" smtClean="0"/>
              <a:t>A „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“ </a:t>
            </a:r>
            <a:r>
              <a:rPr lang="de-DE" dirty="0" err="1" smtClean="0"/>
              <a:t>should</a:t>
            </a:r>
            <a:r>
              <a:rPr lang="de-DE" dirty="0" smtClean="0"/>
              <a:t> find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relevant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(high </a:t>
            </a:r>
            <a:r>
              <a:rPr lang="de-DE" dirty="0" err="1" smtClean="0"/>
              <a:t>recall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same time </a:t>
            </a:r>
            <a:r>
              <a:rPr lang="de-DE" dirty="0" err="1" smtClean="0"/>
              <a:t>comprise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non-relevant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/>
              <a:t> </a:t>
            </a:r>
            <a:r>
              <a:rPr lang="de-DE" dirty="0" smtClean="0"/>
              <a:t>(high </a:t>
            </a:r>
            <a:r>
              <a:rPr lang="de-DE" dirty="0" err="1" smtClean="0"/>
              <a:t>precision</a:t>
            </a:r>
            <a:r>
              <a:rPr lang="de-DE" dirty="0" smtClean="0"/>
              <a:t>).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7242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8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83897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 „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“ </a:t>
            </a:r>
            <a:r>
              <a:rPr lang="de-DE" dirty="0" err="1" smtClean="0"/>
              <a:t>should</a:t>
            </a:r>
            <a:r>
              <a:rPr lang="de-DE" dirty="0" smtClean="0"/>
              <a:t> find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relevant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same time </a:t>
            </a:r>
            <a:r>
              <a:rPr lang="de-DE" dirty="0" err="1" smtClean="0"/>
              <a:t>comprise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little</a:t>
            </a:r>
            <a:r>
              <a:rPr lang="de-DE" dirty="0" smtClean="0"/>
              <a:t> non-relevant </a:t>
            </a: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.</a:t>
            </a:r>
          </a:p>
          <a:p>
            <a:endParaRPr lang="de-AT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602297" y="3204595"/>
            <a:ext cx="0" cy="311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384183" y="6132352"/>
            <a:ext cx="6266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/>
          <p:cNvSpPr/>
          <p:nvPr/>
        </p:nvSpPr>
        <p:spPr>
          <a:xfrm rot="10800000">
            <a:off x="2013356" y="1191237"/>
            <a:ext cx="9697674" cy="475655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Bogen 11"/>
          <p:cNvSpPr/>
          <p:nvPr/>
        </p:nvSpPr>
        <p:spPr>
          <a:xfrm rot="10800000">
            <a:off x="2013356" y="551577"/>
            <a:ext cx="9578830" cy="497047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758159" y="330526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ecall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418974" y="613224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Precision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2711042" y="403080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e.g. </a:t>
            </a:r>
            <a:r>
              <a:rPr lang="de-AT" dirty="0" err="1" smtClean="0"/>
              <a:t>WoS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2628550" y="5236611"/>
            <a:ext cx="117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e.g. GS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3010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9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1:</a:t>
            </a:r>
            <a:endParaRPr lang="de-DE" dirty="0"/>
          </a:p>
          <a:p>
            <a:pPr lvl="1"/>
            <a:endParaRPr lang="de-DE" sz="1000" dirty="0"/>
          </a:p>
          <a:p>
            <a:pPr lvl="1"/>
            <a:r>
              <a:rPr lang="de-DE" dirty="0"/>
              <a:t>Recall: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relevant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covered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</a:t>
            </a:r>
            <a:r>
              <a:rPr lang="de-DE" dirty="0" smtClean="0"/>
              <a:t>IRS</a:t>
            </a:r>
            <a:r>
              <a:rPr lang="de-DE" dirty="0"/>
              <a:t>, e.g. in Google </a:t>
            </a:r>
            <a:r>
              <a:rPr lang="de-DE" dirty="0">
                <a:sym typeface="Wingdings" panose="05000000000000000000" pitchFamily="2" charset="2"/>
              </a:rPr>
              <a:t> relative </a:t>
            </a:r>
            <a:r>
              <a:rPr lang="de-DE" dirty="0" err="1">
                <a:sym typeface="Wingdings" panose="05000000000000000000" pitchFamily="2" charset="2"/>
              </a:rPr>
              <a:t>recall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consideration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e.g. top-500 </a:t>
            </a:r>
            <a:r>
              <a:rPr lang="de-DE" dirty="0" err="1">
                <a:sym typeface="Wingdings" panose="05000000000000000000" pitchFamily="2" charset="2"/>
              </a:rPr>
              <a:t>most</a:t>
            </a:r>
            <a:r>
              <a:rPr lang="de-DE" dirty="0">
                <a:sym typeface="Wingdings" panose="05000000000000000000" pitchFamily="2" charset="2"/>
              </a:rPr>
              <a:t> relevant </a:t>
            </a:r>
            <a:r>
              <a:rPr lang="de-DE" dirty="0" err="1">
                <a:sym typeface="Wingdings" panose="05000000000000000000" pitchFamily="2" charset="2"/>
              </a:rPr>
              <a:t>documents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if</a:t>
            </a:r>
            <a:r>
              <a:rPr lang="de-DE" dirty="0">
                <a:sym typeface="Wingdings" panose="05000000000000000000" pitchFamily="2" charset="2"/>
              </a:rPr>
              <a:t> different </a:t>
            </a:r>
            <a:r>
              <a:rPr lang="de-DE" dirty="0" err="1">
                <a:sym typeface="Wingdings" panose="05000000000000000000" pitchFamily="2" charset="2"/>
              </a:rPr>
              <a:t>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engines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evaluated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same </a:t>
            </a:r>
            <a:r>
              <a:rPr lang="de-DE" dirty="0" err="1">
                <a:sym typeface="Wingdings" panose="05000000000000000000" pitchFamily="2" charset="2"/>
              </a:rPr>
              <a:t>search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relevant </a:t>
            </a:r>
            <a:r>
              <a:rPr lang="de-DE" dirty="0" err="1">
                <a:sym typeface="Wingdings" panose="05000000000000000000" pitchFamily="2" charset="2"/>
              </a:rPr>
              <a:t>documents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another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engine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added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relevant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not-</a:t>
            </a:r>
            <a:r>
              <a:rPr lang="de-DE" dirty="0" err="1">
                <a:sym typeface="Wingdings" panose="05000000000000000000" pitchFamily="2" charset="2"/>
              </a:rPr>
              <a:t>found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documents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Relevance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document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either</a:t>
            </a:r>
            <a:r>
              <a:rPr lang="de-DE" dirty="0">
                <a:sym typeface="Wingdings" panose="05000000000000000000" pitchFamily="2" charset="2"/>
              </a:rPr>
              <a:t> TRUE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FALSE, </a:t>
            </a:r>
            <a:r>
              <a:rPr lang="de-DE" dirty="0" err="1" smtClean="0">
                <a:sym typeface="Wingdings" panose="05000000000000000000" pitchFamily="2" charset="2"/>
              </a:rPr>
              <a:t>relevance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judgments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highly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subjective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2480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10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Problems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2:</a:t>
            </a:r>
            <a:endParaRPr lang="de-DE" dirty="0"/>
          </a:p>
          <a:p>
            <a:pPr lvl="1"/>
            <a:endParaRPr lang="de-DE" sz="1000" dirty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Evaluation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retrieval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systems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sort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list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basis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relevance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ranking</a:t>
            </a:r>
            <a:r>
              <a:rPr lang="de-DE" dirty="0">
                <a:sym typeface="Wingdings" panose="05000000000000000000" pitchFamily="2" charset="2"/>
              </a:rPr>
              <a:t>  </a:t>
            </a:r>
            <a:r>
              <a:rPr lang="de-DE" dirty="0" err="1">
                <a:sym typeface="Wingdings" panose="05000000000000000000" pitchFamily="2" charset="2"/>
              </a:rPr>
              <a:t>mean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average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(MAP)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Determination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threshold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value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analyzed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instance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first</a:t>
            </a:r>
            <a:r>
              <a:rPr lang="de-DE" dirty="0">
                <a:sym typeface="Wingdings" panose="05000000000000000000" pitchFamily="2" charset="2"/>
              </a:rPr>
              <a:t> 10 </a:t>
            </a:r>
            <a:r>
              <a:rPr lang="de-DE" dirty="0" err="1">
                <a:sym typeface="Wingdings" panose="05000000000000000000" pitchFamily="2" charset="2"/>
              </a:rPr>
              <a:t>search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results</a:t>
            </a:r>
            <a:r>
              <a:rPr lang="de-DE" dirty="0">
                <a:sym typeface="Wingdings" panose="05000000000000000000" pitchFamily="2" charset="2"/>
              </a:rPr>
              <a:t> in Google </a:t>
            </a:r>
            <a:r>
              <a:rPr lang="de-DE" dirty="0" err="1">
                <a:sym typeface="Wingdings" panose="05000000000000000000" pitchFamily="2" charset="2"/>
              </a:rPr>
              <a:t>searches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Calculation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average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specific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query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Calculation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average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precision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all </a:t>
            </a:r>
            <a:r>
              <a:rPr lang="de-DE" dirty="0" err="1" smtClean="0">
                <a:sym typeface="Wingdings" panose="05000000000000000000" pitchFamily="2" charset="2"/>
              </a:rPr>
              <a:t>queries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1444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11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373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1" dirty="0"/>
                  <a:t>MAP (</a:t>
                </a:r>
                <a:r>
                  <a:rPr lang="de-DE" b="1" dirty="0" err="1"/>
                  <a:t>mean</a:t>
                </a:r>
                <a:r>
                  <a:rPr lang="de-DE" b="1" dirty="0"/>
                  <a:t> </a:t>
                </a:r>
                <a:r>
                  <a:rPr lang="de-DE" b="1" dirty="0" err="1"/>
                  <a:t>average</a:t>
                </a:r>
                <a:r>
                  <a:rPr lang="de-DE" b="1" dirty="0"/>
                  <a:t> </a:t>
                </a:r>
                <a:r>
                  <a:rPr lang="de-DE" b="1" dirty="0" err="1"/>
                  <a:t>precision</a:t>
                </a:r>
                <a:r>
                  <a:rPr lang="de-DE" b="1" dirty="0"/>
                  <a:t>): </a:t>
                </a:r>
                <a:endParaRPr lang="de-DE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𝑃𝑟𝑒𝑐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de-DE" sz="1800" i="1" baseline="-2500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/>
                            </m:sSub>
                          </m:e>
                        </m:nary>
                      </m:e>
                    </m:nary>
                  </m:oMath>
                </a14:m>
                <a:r>
                  <a:rPr lang="de-DE" dirty="0"/>
                  <a:t>    </a:t>
                </a:r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r>
                  <a:rPr lang="de-DE" dirty="0"/>
                  <a:t>n…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queries</a:t>
                </a:r>
                <a:endParaRPr lang="de-DE" dirty="0"/>
              </a:p>
              <a:p>
                <a:pPr marL="457200" lvl="1" indent="0">
                  <a:buNone/>
                </a:pPr>
                <a:r>
                  <a:rPr lang="de-DE" dirty="0"/>
                  <a:t>m…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relevant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373049"/>
              </a:xfrm>
              <a:blipFill>
                <a:blip r:embed="rId3"/>
                <a:stretch>
                  <a:fillRect l="-749" t="-8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35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Evaluation of IRS quality 12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843194"/>
            <a:ext cx="8946541" cy="3882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MAP (</a:t>
            </a:r>
            <a:r>
              <a:rPr lang="de-DE" b="1" dirty="0" err="1"/>
              <a:t>mean</a:t>
            </a:r>
            <a:r>
              <a:rPr lang="de-DE" b="1" dirty="0"/>
              <a:t> </a:t>
            </a:r>
            <a:r>
              <a:rPr lang="de-DE" b="1" dirty="0" err="1"/>
              <a:t>average</a:t>
            </a:r>
            <a:r>
              <a:rPr lang="de-DE" b="1" dirty="0"/>
              <a:t> </a:t>
            </a:r>
            <a:r>
              <a:rPr lang="de-DE" b="1" dirty="0" err="1"/>
              <a:t>precision</a:t>
            </a:r>
            <a:r>
              <a:rPr lang="de-DE" b="1" dirty="0" smtClean="0"/>
              <a:t>) - </a:t>
            </a:r>
            <a:r>
              <a:rPr lang="de-DE" b="1" dirty="0" err="1" smtClean="0"/>
              <a:t>example</a:t>
            </a:r>
            <a:r>
              <a:rPr lang="de-DE" b="1" dirty="0" smtClean="0"/>
              <a:t>: </a:t>
            </a:r>
            <a:endParaRPr lang="de-DE" sz="1800" b="1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de-DE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18709"/>
              </p:ext>
            </p:extLst>
          </p:nvPr>
        </p:nvGraphicFramePr>
        <p:xfrm>
          <a:off x="2296885" y="2341958"/>
          <a:ext cx="6155040" cy="443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err="1">
                          <a:effectLst/>
                        </a:rPr>
                        <a:t>Results</a:t>
                      </a:r>
                      <a:r>
                        <a:rPr lang="de-DE" sz="1500" b="1" u="none" strike="noStrike" dirty="0">
                          <a:effectLst/>
                        </a:rPr>
                        <a:t> </a:t>
                      </a:r>
                      <a:r>
                        <a:rPr lang="de-DE" sz="1500" b="1" u="none" strike="noStrike" dirty="0" err="1">
                          <a:effectLst/>
                        </a:rPr>
                        <a:t>for</a:t>
                      </a:r>
                      <a:r>
                        <a:rPr lang="de-DE" sz="1500" b="1" u="none" strike="noStrike" dirty="0">
                          <a:effectLst/>
                        </a:rPr>
                        <a:t> Query 1 (5 relevant </a:t>
                      </a:r>
                      <a:r>
                        <a:rPr lang="de-DE" sz="1500" b="1" u="none" strike="noStrike" dirty="0" err="1">
                          <a:effectLst/>
                        </a:rPr>
                        <a:t>documents</a:t>
                      </a:r>
                      <a:r>
                        <a:rPr lang="de-DE" sz="1500" b="1" u="none" strike="noStrike" dirty="0">
                          <a:effectLst/>
                        </a:rPr>
                        <a:t>):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>
                          <a:effectLst/>
                        </a:rPr>
                        <a:t>Rank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2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3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4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6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7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8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>
                          <a:effectLst/>
                        </a:rPr>
                        <a:t>relevant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>
                          <a:effectLst/>
                        </a:rPr>
                        <a:t>no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>
                          <a:effectLst/>
                        </a:rPr>
                        <a:t>no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>
                          <a:effectLst/>
                        </a:rPr>
                        <a:t>no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>
                          <a:effectLst/>
                        </a:rPr>
                        <a:t>no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</a:rPr>
                        <a:t>Prec</a:t>
                      </a:r>
                      <a:r>
                        <a:rPr lang="de-DE" sz="700" u="none" strike="noStrike" dirty="0" smtClean="0">
                          <a:effectLst/>
                        </a:rPr>
                        <a:t> (Query 1)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1.0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0.5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0.67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0.5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0.4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0.5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0.44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0.5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20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>
                          <a:effectLst/>
                        </a:rPr>
                        <a:t>Average </a:t>
                      </a:r>
                      <a:r>
                        <a:rPr lang="de-DE" sz="1300" u="none" strike="noStrike" dirty="0" err="1">
                          <a:effectLst/>
                        </a:rPr>
                        <a:t>precision</a:t>
                      </a:r>
                      <a:r>
                        <a:rPr lang="de-DE" sz="1300" u="none" strike="noStrike" dirty="0">
                          <a:effectLst/>
                        </a:rPr>
                        <a:t>: (1.0 + 0.67 + 0.5 + 0.44 + 0.5) / 5 = </a:t>
                      </a:r>
                      <a:r>
                        <a:rPr lang="de-DE" sz="1300" b="1" u="none" strike="noStrike" dirty="0">
                          <a:effectLst/>
                        </a:rPr>
                        <a:t>0.62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err="1">
                          <a:effectLst/>
                        </a:rPr>
                        <a:t>Results</a:t>
                      </a:r>
                      <a:r>
                        <a:rPr lang="de-DE" sz="1500" b="1" u="none" strike="noStrike" dirty="0">
                          <a:effectLst/>
                        </a:rPr>
                        <a:t> </a:t>
                      </a:r>
                      <a:r>
                        <a:rPr lang="de-DE" sz="1500" b="1" u="none" strike="noStrike" dirty="0" err="1">
                          <a:effectLst/>
                        </a:rPr>
                        <a:t>for</a:t>
                      </a:r>
                      <a:r>
                        <a:rPr lang="de-DE" sz="1500" b="1" u="none" strike="noStrike" dirty="0">
                          <a:effectLst/>
                        </a:rPr>
                        <a:t> Query 2 (3 relevant </a:t>
                      </a:r>
                      <a:r>
                        <a:rPr lang="de-DE" sz="1500" b="1" u="none" strike="noStrike" dirty="0" err="1">
                          <a:effectLst/>
                        </a:rPr>
                        <a:t>documents</a:t>
                      </a:r>
                      <a:r>
                        <a:rPr lang="de-DE" sz="1500" b="1" u="none" strike="noStrike" dirty="0">
                          <a:effectLst/>
                        </a:rPr>
                        <a:t>):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>
                          <a:effectLst/>
                        </a:rPr>
                        <a:t>Rank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2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3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4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6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7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8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>
                          <a:effectLst/>
                        </a:rPr>
                        <a:t>relevant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err="1">
                          <a:effectLst/>
                        </a:rPr>
                        <a:t>no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err="1">
                          <a:effectLst/>
                        </a:rPr>
                        <a:t>yes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no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err="1" smtClean="0">
                          <a:effectLst/>
                        </a:rPr>
                        <a:t>Prec</a:t>
                      </a:r>
                      <a:r>
                        <a:rPr lang="de-DE" sz="700" u="none" strike="noStrike" dirty="0" smtClean="0">
                          <a:effectLst/>
                        </a:rPr>
                        <a:t> (Query 2)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0.25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0.3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962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>
                          <a:effectLst/>
                        </a:rPr>
                        <a:t>Average </a:t>
                      </a:r>
                      <a:r>
                        <a:rPr lang="de-DE" sz="1300" u="none" strike="noStrike" dirty="0" err="1">
                          <a:effectLst/>
                        </a:rPr>
                        <a:t>precision</a:t>
                      </a:r>
                      <a:r>
                        <a:rPr lang="de-DE" sz="1300" u="none" strike="noStrike" dirty="0">
                          <a:effectLst/>
                        </a:rPr>
                        <a:t>: </a:t>
                      </a:r>
                      <a:r>
                        <a:rPr lang="de-DE" sz="1300" u="none" strike="noStrike">
                          <a:effectLst/>
                        </a:rPr>
                        <a:t>(</a:t>
                      </a:r>
                      <a:r>
                        <a:rPr lang="de-DE" sz="1300" u="none" strike="noStrike" smtClean="0">
                          <a:effectLst/>
                        </a:rPr>
                        <a:t>0.5 </a:t>
                      </a:r>
                      <a:r>
                        <a:rPr lang="de-DE" sz="1300" u="none" strike="noStrike" dirty="0">
                          <a:effectLst/>
                        </a:rPr>
                        <a:t>+ 0.4 + 0.43) / 3 = </a:t>
                      </a:r>
                      <a:r>
                        <a:rPr lang="de-DE" sz="1300" b="1" u="none" strike="noStrike" dirty="0">
                          <a:effectLst/>
                        </a:rPr>
                        <a:t>0.44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46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Mean average precision:  (0.62 + 0.44) / 2 = </a:t>
                      </a:r>
                      <a:r>
                        <a:rPr lang="en-US" sz="1300" b="1" u="none" strike="noStrike" dirty="0">
                          <a:effectLst/>
                        </a:rPr>
                        <a:t>0.53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828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IRS:</a:t>
            </a:r>
            <a:br>
              <a:rPr lang="en-US" dirty="0" smtClean="0"/>
            </a:br>
            <a:r>
              <a:rPr lang="en-US" sz="3200" dirty="0" smtClean="0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r>
              <a:rPr lang="de-DE" dirty="0" smtClean="0"/>
              <a:t>Stock </a:t>
            </a:r>
            <a:r>
              <a:rPr lang="de-DE" dirty="0"/>
              <a:t>W.G</a:t>
            </a:r>
            <a:r>
              <a:rPr lang="de-DE" dirty="0" smtClean="0"/>
              <a:t>., </a:t>
            </a:r>
            <a:r>
              <a:rPr lang="de-DE" dirty="0"/>
              <a:t>Stock M.: Handbook </a:t>
            </a:r>
            <a:r>
              <a:rPr lang="de-DE" dirty="0" err="1"/>
              <a:t>of</a:t>
            </a:r>
            <a:r>
              <a:rPr lang="de-DE" dirty="0"/>
              <a:t> Information Science, Chapter </a:t>
            </a:r>
            <a:r>
              <a:rPr lang="de-DE" dirty="0" smtClean="0"/>
              <a:t>H.4: </a:t>
            </a:r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Systems (pp. 481-497), Berlin: </a:t>
            </a:r>
            <a:r>
              <a:rPr lang="de-DE" dirty="0" err="1"/>
              <a:t>deGruyter</a:t>
            </a:r>
            <a:r>
              <a:rPr lang="de-DE" dirty="0"/>
              <a:t> Saur, 2013.</a:t>
            </a:r>
          </a:p>
          <a:p>
            <a:r>
              <a:rPr lang="de-DE" dirty="0"/>
              <a:t>Precision </a:t>
            </a:r>
            <a:r>
              <a:rPr lang="de-DE" dirty="0" err="1"/>
              <a:t>and</a:t>
            </a:r>
            <a:r>
              <a:rPr lang="de-DE" dirty="0"/>
              <a:t> Recall. Wikipedia </a:t>
            </a:r>
            <a:r>
              <a:rPr lang="de-DE" dirty="0" err="1" smtClean="0"/>
              <a:t>article</a:t>
            </a:r>
            <a:r>
              <a:rPr lang="de-DE" dirty="0" smtClean="0"/>
              <a:t>. </a:t>
            </a:r>
            <a:r>
              <a:rPr lang="de-DE" dirty="0" err="1" smtClean="0"/>
              <a:t>Retrieved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i="1" dirty="0" smtClean="0">
                <a:hlinkClick r:id="rId3"/>
              </a:rPr>
              <a:t>https</a:t>
            </a:r>
            <a:r>
              <a:rPr lang="de-DE" i="1" dirty="0">
                <a:hlinkClick r:id="rId3"/>
              </a:rPr>
              <a:t>://en.wikipedia.org/wiki/Precision_and_recall</a:t>
            </a:r>
            <a:r>
              <a:rPr lang="de-DE" i="1" dirty="0"/>
              <a:t> </a:t>
            </a:r>
            <a:r>
              <a:rPr lang="de-DE" i="1" dirty="0" smtClean="0"/>
              <a:t>on August 10th, 2017.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27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Evaluation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an </a:t>
            </a:r>
            <a:r>
              <a:rPr lang="de-DE" dirty="0" err="1" smtClean="0">
                <a:sym typeface="Wingdings" panose="05000000000000000000" pitchFamily="2" charset="2"/>
              </a:rPr>
              <a:t>assessment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which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requires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that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criteria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determined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before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An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conducted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basis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systematically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collected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data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Evaluation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performed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particular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goal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Usually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quality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object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should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improved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>
                <a:sym typeface="Wingdings" panose="05000000000000000000" pitchFamily="2" charset="2"/>
              </a:rPr>
              <a:t>Normally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it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performed</a:t>
            </a:r>
            <a:r>
              <a:rPr lang="de-DE" dirty="0" smtClean="0">
                <a:sym typeface="Wingdings" panose="05000000000000000000" pitchFamily="2" charset="2"/>
              </a:rPr>
              <a:t> in an </a:t>
            </a:r>
            <a:r>
              <a:rPr lang="de-DE" dirty="0" err="1" smtClean="0">
                <a:sym typeface="Wingdings" panose="05000000000000000000" pitchFamily="2" charset="2"/>
              </a:rPr>
              <a:t>organization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err="1" smtClean="0">
                <a:sym typeface="Wingdings" panose="05000000000000000000" pitchFamily="2" charset="2"/>
              </a:rPr>
              <a:t>Own</a:t>
            </a:r>
            <a:r>
              <a:rPr lang="de-DE" dirty="0" smtClean="0">
                <a:sym typeface="Wingdings" panose="05000000000000000000" pitchFamily="2" charset="2"/>
              </a:rPr>
              <a:t> professional </a:t>
            </a:r>
            <a:r>
              <a:rPr lang="de-DE" dirty="0" err="1" smtClean="0">
                <a:sym typeface="Wingdings" panose="05000000000000000000" pitchFamily="2" charset="2"/>
              </a:rPr>
              <a:t>societies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American Evaluation </a:t>
            </a:r>
            <a:r>
              <a:rPr lang="de-DE" dirty="0" err="1" smtClean="0">
                <a:sym typeface="Wingdings" panose="05000000000000000000" pitchFamily="2" charset="2"/>
              </a:rPr>
              <a:t>Association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DGEval</a:t>
            </a:r>
            <a:r>
              <a:rPr lang="de-DE" dirty="0" smtClean="0">
                <a:sym typeface="Wingdings" panose="05000000000000000000" pitchFamily="2" charset="2"/>
              </a:rPr>
              <a:t> (German </a:t>
            </a:r>
            <a:r>
              <a:rPr lang="de-DE" dirty="0" err="1" smtClean="0">
                <a:sym typeface="Wingdings" panose="05000000000000000000" pitchFamily="2" charset="2"/>
              </a:rPr>
              <a:t>Association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Evaluation)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Deming circle/cycle (PDCA circle)</a:t>
            </a:r>
            <a:endParaRPr lang="en-US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82" y="2013527"/>
            <a:ext cx="6291710" cy="4284379"/>
          </a:xfrm>
          <a:prstGeom prst="rect">
            <a:avLst/>
          </a:prstGeom>
        </p:spPr>
      </p:pic>
      <p:sp>
        <p:nvSpPr>
          <p:cNvPr id="7" name="Pfeil nach links 6"/>
          <p:cNvSpPr/>
          <p:nvPr/>
        </p:nvSpPr>
        <p:spPr>
          <a:xfrm>
            <a:off x="7490696" y="4904509"/>
            <a:ext cx="1487055" cy="24014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9282545" y="480291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Evaluation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78044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077308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2800" dirty="0" smtClean="0"/>
              <a:t>Type of evaluation depending on point of time (purpose)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Formative (</a:t>
            </a:r>
            <a:r>
              <a:rPr lang="de-DE" dirty="0" err="1" smtClean="0"/>
              <a:t>constitutive</a:t>
            </a:r>
            <a:r>
              <a:rPr lang="de-DE" dirty="0" smtClean="0"/>
              <a:t>):</a:t>
            </a:r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: e.g.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 smtClean="0"/>
          </a:p>
          <a:p>
            <a:r>
              <a:rPr lang="de-DE" dirty="0" err="1" smtClean="0"/>
              <a:t>Summative</a:t>
            </a:r>
            <a:r>
              <a:rPr lang="de-DE" dirty="0" smtClean="0"/>
              <a:t> (</a:t>
            </a:r>
            <a:r>
              <a:rPr lang="de-DE" dirty="0" err="1" smtClean="0"/>
              <a:t>concluding</a:t>
            </a:r>
            <a:r>
              <a:rPr lang="de-DE" dirty="0" smtClean="0"/>
              <a:t>):</a:t>
            </a:r>
          </a:p>
          <a:p>
            <a:pPr lvl="1"/>
            <a:r>
              <a:rPr lang="de-DE" dirty="0" err="1" smtClean="0"/>
              <a:t>Usually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end</a:t>
            </a:r>
          </a:p>
          <a:p>
            <a:pPr lvl="1"/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an „</a:t>
            </a:r>
            <a:r>
              <a:rPr lang="de-DE" dirty="0" err="1" smtClean="0"/>
              <a:t>acitivity</a:t>
            </a:r>
            <a:r>
              <a:rPr lang="de-DE" dirty="0" smtClean="0"/>
              <a:t>“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continued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), e.g.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Joint </a:t>
            </a:r>
            <a:r>
              <a:rPr lang="de-DE" dirty="0" err="1" smtClean="0"/>
              <a:t>Degree</a:t>
            </a:r>
            <a:r>
              <a:rPr lang="de-DE" dirty="0" smtClean="0"/>
              <a:t> Programme</a:t>
            </a:r>
          </a:p>
        </p:txBody>
      </p:sp>
    </p:spTree>
    <p:extLst>
      <p:ext uri="{BB962C8B-B14F-4D97-AF65-F5344CB8AC3E}">
        <p14:creationId xmlns:p14="http://schemas.microsoft.com/office/powerpoint/2010/main" val="20680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3200" dirty="0" smtClean="0"/>
              <a:t>Type of evaluation depending on origin of evaluators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Internal: </a:t>
            </a:r>
          </a:p>
          <a:p>
            <a:pPr lvl="1"/>
            <a:r>
              <a:rPr lang="de-DE" dirty="0" err="1" smtClean="0"/>
              <a:t>evaluator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organisation</a:t>
            </a:r>
            <a:r>
              <a:rPr lang="de-DE" dirty="0" smtClean="0"/>
              <a:t> in </a:t>
            </a:r>
            <a:r>
              <a:rPr lang="de-DE" dirty="0" err="1" smtClean="0"/>
              <a:t>which</a:t>
            </a:r>
            <a:r>
              <a:rPr lang="de-DE" dirty="0" smtClean="0"/>
              <a:t> an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takes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endParaRPr lang="de-DE" dirty="0" smtClean="0"/>
          </a:p>
          <a:p>
            <a:pPr lvl="1"/>
            <a:r>
              <a:rPr lang="de-DE" dirty="0" smtClean="0"/>
              <a:t>E.g.,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institute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vice </a:t>
            </a:r>
            <a:r>
              <a:rPr lang="de-DE" dirty="0" err="1" smtClean="0"/>
              <a:t>rector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r>
              <a:rPr lang="de-DE" dirty="0" err="1" smtClean="0"/>
              <a:t>External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evaluator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outside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  <a:r>
              <a:rPr lang="de-DE" dirty="0" err="1" smtClean="0"/>
              <a:t>organisation</a:t>
            </a:r>
            <a:endParaRPr lang="de-DE" dirty="0" smtClean="0"/>
          </a:p>
          <a:p>
            <a:pPr lvl="1"/>
            <a:r>
              <a:rPr lang="de-DE" dirty="0" smtClean="0"/>
              <a:t>E.g.,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institute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evaluated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an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institute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was </a:t>
            </a:r>
            <a:r>
              <a:rPr lang="de-DE" dirty="0" err="1" smtClean="0"/>
              <a:t>authorized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rector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91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sz="2800" dirty="0" smtClean="0"/>
              <a:t>Type of evaluation depending on relation of evaluator towards the evaluation object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E.g. an </a:t>
            </a:r>
            <a:r>
              <a:rPr lang="de-DE" dirty="0" err="1" smtClean="0"/>
              <a:t>institute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vice-</a:t>
            </a:r>
            <a:r>
              <a:rPr lang="de-DE" dirty="0" err="1" smtClean="0"/>
              <a:t>rector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(</a:t>
            </a:r>
            <a:r>
              <a:rPr lang="de-DE" dirty="0" err="1" smtClean="0"/>
              <a:t>itself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Evaluation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endParaRPr lang="de-DE" dirty="0" smtClean="0"/>
          </a:p>
          <a:p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E.g.,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institute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analyzed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endParaRPr lang="de-DE" dirty="0" smtClean="0"/>
          </a:p>
          <a:p>
            <a:pPr lvl="1"/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evaluator</a:t>
            </a:r>
            <a:r>
              <a:rPr lang="de-DE" dirty="0" smtClean="0"/>
              <a:t>(s)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identical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6663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E737A-72D2-4F07-84A4-D46333E273A5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2646</Words>
  <Application>Microsoft Office PowerPoint</Application>
  <PresentationFormat>Breitbild</PresentationFormat>
  <Paragraphs>476</Paragraphs>
  <Slides>49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Wingdings</vt:lpstr>
      <vt:lpstr>Cambria Math</vt:lpstr>
      <vt:lpstr>Arial</vt:lpstr>
      <vt:lpstr>Wingdings 3</vt:lpstr>
      <vt:lpstr>Raleway</vt:lpstr>
      <vt:lpstr>Fjalla One</vt:lpstr>
      <vt:lpstr>Century Gothic</vt:lpstr>
      <vt:lpstr>Calibri</vt:lpstr>
      <vt:lpstr>Ion</vt:lpstr>
      <vt:lpstr>Evaluation  Christian Schlögl University of Graz</vt:lpstr>
      <vt:lpstr>Evaluation</vt:lpstr>
      <vt:lpstr>Evaluation Part 1: General introduction</vt:lpstr>
      <vt:lpstr>Evaluation: Definition</vt:lpstr>
      <vt:lpstr>Evaluation: Characteristics</vt:lpstr>
      <vt:lpstr>Evaluation: Deming circle/cycle (PDCA circle)</vt:lpstr>
      <vt:lpstr>Evaluation: Type of evaluation depending on point of time (purpose)</vt:lpstr>
      <vt:lpstr>Evaluation: Type of evaluation depending on origin of evaluators</vt:lpstr>
      <vt:lpstr>Evaluation: Type of evaluation depending on relation of evaluator towards the evaluation object</vt:lpstr>
      <vt:lpstr>Evaluation: Objects of evaluation</vt:lpstr>
      <vt:lpstr>Evaluation: Place where data are collected</vt:lpstr>
      <vt:lpstr>Evaluation: Data collection</vt:lpstr>
      <vt:lpstr>Evaluation: Data collection</vt:lpstr>
      <vt:lpstr>Evaluation: Data analysis 1</vt:lpstr>
      <vt:lpstr>Evaluation: Data analysis 2</vt:lpstr>
      <vt:lpstr>Evaluation: Literature</vt:lpstr>
      <vt:lpstr>  Motivation Part 2: Evaluation of Information Services (and Libraries)</vt:lpstr>
      <vt:lpstr>Evaluation of Information Services Definition</vt:lpstr>
      <vt:lpstr>Evaluation of Information Services Information services - examples</vt:lpstr>
      <vt:lpstr>Evaluation of Information Services Information services - examples</vt:lpstr>
      <vt:lpstr>Evaluation of Information Services  Evaluation of info services - dimensions</vt:lpstr>
      <vt:lpstr>Evaluation of Information Services  Perceived service quality </vt:lpstr>
      <vt:lpstr>Evaluation of Information Services  Perceived service quality </vt:lpstr>
      <vt:lpstr>Evaluation of Information Services  Perceived system quality</vt:lpstr>
      <vt:lpstr>Evaluation of Information Services  Objective information service quality </vt:lpstr>
      <vt:lpstr>Evaluation of Information Services  Information User</vt:lpstr>
      <vt:lpstr>Evaluation of Information Services  Information User: excursus search behavior</vt:lpstr>
      <vt:lpstr>Evaluation of Information Services  Information Environment</vt:lpstr>
      <vt:lpstr>Evaluation of Information Services  Extent of IS evaluation</vt:lpstr>
      <vt:lpstr>Evaluation of Information Services  LibQUAL+</vt:lpstr>
      <vt:lpstr>Evaluation of Information Services Literature</vt:lpstr>
      <vt:lpstr> Evaluation Part 3: Evaluation of Information Retrieval Systems (IRS)</vt:lpstr>
      <vt:lpstr>Evaluation of Information Retrieval Systems (IRS): Introduction</vt:lpstr>
      <vt:lpstr>Evaluation of IRS: Evaluation of IT service quality</vt:lpstr>
      <vt:lpstr>Evaluation of IRS: Evaluation of knowledge quality 1</vt:lpstr>
      <vt:lpstr>Evaluation of IRS: Evaluation of knowledge quality 2</vt:lpstr>
      <vt:lpstr>Evaluation of IRS: Evaluation of IRS quality 1</vt:lpstr>
      <vt:lpstr>Evaluation of IRS: Evaluation of IRS quality 2</vt:lpstr>
      <vt:lpstr>Evaluation of IRS: Evaluation of IRS quality 3</vt:lpstr>
      <vt:lpstr>Evaluation of IRS: Evaluation of IRS quality 4</vt:lpstr>
      <vt:lpstr>Evaluation of IRS: Evaluation of IRS quality 5</vt:lpstr>
      <vt:lpstr>Evaluation of IRS: Evaluation of IRS quality 6</vt:lpstr>
      <vt:lpstr>Evaluation of IRS: Evaluation of IRS quality 7</vt:lpstr>
      <vt:lpstr>Evaluation of IRS: Evaluation of IRS quality 8</vt:lpstr>
      <vt:lpstr>Evaluation of IRS: Evaluation of IRS quality 9</vt:lpstr>
      <vt:lpstr>Evaluation of IRS: Evaluation of IRS quality 10</vt:lpstr>
      <vt:lpstr>Evaluation of IRS: Evaluation of IRS quality 11</vt:lpstr>
      <vt:lpstr>Evaluation of IRS: Evaluation of IRS quality 12</vt:lpstr>
      <vt:lpstr>Evaluation of IRS: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2018-10-11T08:27:22Z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