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80" r:id="rId4"/>
  </p:sldMasterIdLst>
  <p:notesMasterIdLst>
    <p:notesMasterId r:id="rId54"/>
  </p:notesMasterIdLst>
  <p:handoutMasterIdLst>
    <p:handoutMasterId r:id="rId55"/>
  </p:handoutMasterIdLst>
  <p:sldIdLst>
    <p:sldId id="256" r:id="rId5"/>
    <p:sldId id="333" r:id="rId6"/>
    <p:sldId id="351" r:id="rId7"/>
    <p:sldId id="334" r:id="rId8"/>
    <p:sldId id="335" r:id="rId9"/>
    <p:sldId id="336" r:id="rId10"/>
    <p:sldId id="337" r:id="rId11"/>
    <p:sldId id="340" r:id="rId12"/>
    <p:sldId id="345" r:id="rId13"/>
    <p:sldId id="339" r:id="rId14"/>
    <p:sldId id="338" r:id="rId15"/>
    <p:sldId id="342" r:id="rId16"/>
    <p:sldId id="343" r:id="rId17"/>
    <p:sldId id="341" r:id="rId18"/>
    <p:sldId id="344" r:id="rId19"/>
    <p:sldId id="346" r:id="rId20"/>
    <p:sldId id="332" r:id="rId21"/>
    <p:sldId id="350" r:id="rId22"/>
    <p:sldId id="353" r:id="rId23"/>
    <p:sldId id="354" r:id="rId24"/>
    <p:sldId id="355" r:id="rId25"/>
    <p:sldId id="356" r:id="rId26"/>
    <p:sldId id="357" r:id="rId27"/>
    <p:sldId id="358" r:id="rId28"/>
    <p:sldId id="364" r:id="rId29"/>
    <p:sldId id="359" r:id="rId30"/>
    <p:sldId id="360" r:id="rId31"/>
    <p:sldId id="361" r:id="rId32"/>
    <p:sldId id="362" r:id="rId33"/>
    <p:sldId id="363" r:id="rId34"/>
    <p:sldId id="352" r:id="rId35"/>
    <p:sldId id="347" r:id="rId36"/>
    <p:sldId id="313" r:id="rId37"/>
    <p:sldId id="314" r:id="rId38"/>
    <p:sldId id="315" r:id="rId39"/>
    <p:sldId id="316" r:id="rId40"/>
    <p:sldId id="318" r:id="rId41"/>
    <p:sldId id="319" r:id="rId42"/>
    <p:sldId id="320" r:id="rId43"/>
    <p:sldId id="322" r:id="rId44"/>
    <p:sldId id="323" r:id="rId45"/>
    <p:sldId id="324" r:id="rId46"/>
    <p:sldId id="325" r:id="rId47"/>
    <p:sldId id="326" r:id="rId48"/>
    <p:sldId id="327" r:id="rId49"/>
    <p:sldId id="330" r:id="rId50"/>
    <p:sldId id="328" r:id="rId51"/>
    <p:sldId id="329" r:id="rId52"/>
    <p:sldId id="331" r:id="rId53"/>
  </p:sldIdLst>
  <p:sldSz cx="12192000" cy="6858000"/>
  <p:notesSz cx="6669088" cy="9872663"/>
  <p:embeddedFontLst>
    <p:embeddedFont>
      <p:font typeface="Wingdings 3" panose="05040102010807070707" pitchFamily="18" charset="2"/>
      <p:regular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Raleway" panose="020B0604020202020204" charset="0"/>
      <p:regular r:id="rId65"/>
      <p:bold r:id="rId66"/>
      <p:italic r:id="rId67"/>
      <p:boldItalic r:id="rId68"/>
    </p:embeddedFont>
    <p:embeddedFont>
      <p:font typeface="Fjalla One" panose="020B0604020202020204" charset="0"/>
      <p:regular r:id="rId69"/>
    </p:embeddedFont>
    <p:embeddedFont>
      <p:font typeface="Cambria Math" panose="02040503050406030204" pitchFamily="18" charset="0"/>
      <p:regular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5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108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743" y="1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743" y="9377684"/>
            <a:ext cx="2889838" cy="49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8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5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4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1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chloegl\AppData\Local\Temp\AEA%20Guiding%20Principles.pdf" TargetMode="External"/><Relationship Id="rId2" Type="http://schemas.openxmlformats.org/officeDocument/2006/relationships/hyperlink" Target="https://en.wikipedia.org/wiki/Evalu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brary_assessment" TargetMode="External"/><Relationship Id="rId2" Type="http://schemas.openxmlformats.org/officeDocument/2006/relationships/hyperlink" Target="http://www.webology.org/2014/v11n1/a115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cision_and_recal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9873672" cy="3329581"/>
          </a:xfrm>
        </p:spPr>
        <p:txBody>
          <a:bodyPr/>
          <a:lstStyle/>
          <a:p>
            <a:pPr algn="r"/>
            <a:r>
              <a:rPr lang="en-US" sz="4800" b="1" dirty="0" smtClean="0"/>
              <a:t>Evaluierung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800" dirty="0" smtClean="0"/>
              <a:t>Christian </a:t>
            </a:r>
            <a:r>
              <a:rPr lang="en-US" sz="1800" dirty="0" err="1" smtClean="0"/>
              <a:t>Schlögl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Karl-</a:t>
            </a:r>
            <a:r>
              <a:rPr lang="en-US" sz="1800" dirty="0" err="1" smtClean="0"/>
              <a:t>Franzens</a:t>
            </a:r>
            <a:r>
              <a:rPr lang="en-US" sz="1800" dirty="0" smtClean="0"/>
              <a:t>-</a:t>
            </a:r>
            <a:r>
              <a:rPr lang="en-US" sz="1800" dirty="0" err="1" smtClean="0"/>
              <a:t>Universität</a:t>
            </a:r>
            <a:r>
              <a:rPr lang="en-US" sz="1800" dirty="0" smtClean="0"/>
              <a:t> Graz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Evaluierungsobjekte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Personen</a:t>
            </a:r>
          </a:p>
          <a:p>
            <a:r>
              <a:rPr lang="de-DE" dirty="0" smtClean="0"/>
              <a:t>Unternehmen</a:t>
            </a:r>
          </a:p>
          <a:p>
            <a:r>
              <a:rPr lang="de-DE" dirty="0" smtClean="0"/>
              <a:t>Organisationseinheiten/Abteilungen</a:t>
            </a:r>
          </a:p>
          <a:p>
            <a:r>
              <a:rPr lang="de-DE" dirty="0" smtClean="0"/>
              <a:t>Universitätsbibliotheken</a:t>
            </a:r>
          </a:p>
          <a:p>
            <a:r>
              <a:rPr lang="de-DE" dirty="0" smtClean="0"/>
              <a:t>Produkte</a:t>
            </a:r>
          </a:p>
          <a:p>
            <a:r>
              <a:rPr lang="de-DE" dirty="0" smtClean="0"/>
              <a:t>Dienstleistungen</a:t>
            </a:r>
          </a:p>
          <a:p>
            <a:r>
              <a:rPr lang="de-DE" dirty="0" smtClean="0"/>
              <a:t>(Software)Programme</a:t>
            </a:r>
          </a:p>
          <a:p>
            <a:r>
              <a:rPr lang="de-DE" dirty="0" smtClean="0"/>
              <a:t>Projekte</a:t>
            </a:r>
          </a:p>
          <a:p>
            <a:r>
              <a:rPr lang="de-DE" dirty="0" smtClean="0"/>
              <a:t>Prozesse</a:t>
            </a:r>
          </a:p>
          <a:p>
            <a:r>
              <a:rPr lang="de-D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84918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smtClean="0"/>
              <a:t>Ort der </a:t>
            </a:r>
            <a:r>
              <a:rPr lang="en-US" sz="3200" dirty="0" err="1" smtClean="0"/>
              <a:t>Datenerhebung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Feldstudie:</a:t>
            </a:r>
          </a:p>
          <a:p>
            <a:pPr lvl="1"/>
            <a:r>
              <a:rPr lang="de-DE" dirty="0" smtClean="0"/>
              <a:t>Unter realen Bedingungen</a:t>
            </a:r>
          </a:p>
          <a:p>
            <a:pPr lvl="1"/>
            <a:r>
              <a:rPr lang="de-DE" dirty="0" smtClean="0"/>
              <a:t>Dadurch auch Störungen möglich</a:t>
            </a:r>
          </a:p>
          <a:p>
            <a:pPr lvl="1"/>
            <a:r>
              <a:rPr lang="de-DE" dirty="0" smtClean="0"/>
              <a:t>Beispiele: Bibliothek, Schulklasse, …</a:t>
            </a:r>
          </a:p>
          <a:p>
            <a:r>
              <a:rPr lang="de-DE" dirty="0" smtClean="0"/>
              <a:t>Laborstudie</a:t>
            </a:r>
          </a:p>
          <a:p>
            <a:pPr lvl="1"/>
            <a:r>
              <a:rPr lang="de-DE" dirty="0" smtClean="0"/>
              <a:t>Evaluierung unter kontrollierten Bedingungen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Keine Störungen  bessere Steuerbarkeit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901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Datenerhebung</a:t>
            </a:r>
            <a:r>
              <a:rPr lang="en-US" sz="3200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Primärdaten:</a:t>
            </a:r>
          </a:p>
          <a:p>
            <a:pPr lvl="1"/>
            <a:r>
              <a:rPr lang="de-DE" dirty="0" smtClean="0"/>
              <a:t>Daten werden eigens zum Zwecke der Evaluierung erhoben</a:t>
            </a:r>
          </a:p>
          <a:p>
            <a:pPr lvl="1"/>
            <a:r>
              <a:rPr lang="de-DE" dirty="0" smtClean="0"/>
              <a:t>Methoden:</a:t>
            </a:r>
          </a:p>
          <a:p>
            <a:pPr lvl="2"/>
            <a:r>
              <a:rPr lang="de-DE" dirty="0" smtClean="0"/>
              <a:t>? </a:t>
            </a:r>
          </a:p>
          <a:p>
            <a:pPr lvl="2"/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?</a:t>
            </a:r>
          </a:p>
          <a:p>
            <a:pPr lvl="2"/>
            <a:r>
              <a:rPr lang="de-DE" dirty="0" smtClean="0"/>
              <a:t>?</a:t>
            </a:r>
          </a:p>
          <a:p>
            <a:r>
              <a:rPr lang="de-DE" dirty="0" smtClean="0"/>
              <a:t>Sekundärdaten:</a:t>
            </a:r>
          </a:p>
          <a:p>
            <a:pPr lvl="1"/>
            <a:r>
              <a:rPr lang="de-DE" dirty="0" smtClean="0"/>
              <a:t>Daten werden wiederverwendet, die zuvor für andere Zwecke erhoben wurden</a:t>
            </a:r>
          </a:p>
          <a:p>
            <a:pPr lvl="1"/>
            <a:r>
              <a:rPr lang="de-DE" dirty="0" smtClean="0"/>
              <a:t>Quellen: </a:t>
            </a:r>
          </a:p>
          <a:p>
            <a:pPr lvl="2"/>
            <a:r>
              <a:rPr lang="de-DE" dirty="0" smtClean="0"/>
              <a:t>Faktendatenbanken</a:t>
            </a:r>
          </a:p>
          <a:p>
            <a:pPr lvl="2"/>
            <a:r>
              <a:rPr lang="de-DE" dirty="0" smtClean="0"/>
              <a:t>Bereits erhobene Daten („Data </a:t>
            </a:r>
            <a:r>
              <a:rPr lang="de-DE" dirty="0" err="1"/>
              <a:t>L</a:t>
            </a:r>
            <a:r>
              <a:rPr lang="de-DE" dirty="0" err="1" smtClean="0"/>
              <a:t>ibrarian</a:t>
            </a:r>
            <a:r>
              <a:rPr lang="de-DE" dirty="0" smtClean="0"/>
              <a:t>“)</a:t>
            </a:r>
          </a:p>
          <a:p>
            <a:pPr lvl="1"/>
            <a:r>
              <a:rPr lang="de-DE" dirty="0" smtClean="0"/>
              <a:t>Vorteile: zeit- und kostensparend, oft große Datenmengen</a:t>
            </a:r>
          </a:p>
          <a:p>
            <a:pPr lvl="1"/>
            <a:r>
              <a:rPr lang="de-DE" dirty="0" smtClean="0"/>
              <a:t>Nachteile: geringere Datenqualität, Daten nicht aktuell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3364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Datenerhebung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Primärdaten:</a:t>
            </a:r>
          </a:p>
          <a:p>
            <a:pPr lvl="1"/>
            <a:r>
              <a:rPr lang="de-DE" dirty="0"/>
              <a:t>Daten werden eigens zum Zwecke der Evaluierung erhoben</a:t>
            </a:r>
          </a:p>
          <a:p>
            <a:pPr lvl="1"/>
            <a:r>
              <a:rPr lang="de-DE" dirty="0"/>
              <a:t>Methoden:</a:t>
            </a:r>
          </a:p>
          <a:p>
            <a:pPr lvl="2"/>
            <a:r>
              <a:rPr lang="de-DE" dirty="0" smtClean="0"/>
              <a:t>Interview </a:t>
            </a:r>
            <a:endParaRPr lang="de-DE" dirty="0"/>
          </a:p>
          <a:p>
            <a:pPr lvl="2"/>
            <a:r>
              <a:rPr lang="de-DE" dirty="0" smtClean="0"/>
              <a:t>Schriftliche Befragung</a:t>
            </a:r>
            <a:endParaRPr lang="de-DE" dirty="0"/>
          </a:p>
          <a:p>
            <a:pPr lvl="2"/>
            <a:r>
              <a:rPr lang="de-DE" dirty="0" smtClean="0"/>
              <a:t>Inhaltsanalyse</a:t>
            </a:r>
            <a:endParaRPr lang="de-DE" dirty="0"/>
          </a:p>
          <a:p>
            <a:pPr lvl="2"/>
            <a:r>
              <a:rPr lang="de-DE" dirty="0" smtClean="0"/>
              <a:t>Beobachtung</a:t>
            </a:r>
            <a:endParaRPr lang="de-DE" dirty="0"/>
          </a:p>
          <a:p>
            <a:r>
              <a:rPr lang="de-DE" dirty="0"/>
              <a:t>Sekundärdaten:</a:t>
            </a:r>
          </a:p>
          <a:p>
            <a:pPr lvl="1"/>
            <a:r>
              <a:rPr lang="de-DE" dirty="0"/>
              <a:t>Daten werden wiederverwendet, die zuvor für andere Zwecke erhoben wurden</a:t>
            </a:r>
          </a:p>
          <a:p>
            <a:pPr lvl="1"/>
            <a:r>
              <a:rPr lang="de-DE" dirty="0"/>
              <a:t>Quellen: </a:t>
            </a:r>
          </a:p>
          <a:p>
            <a:pPr lvl="2"/>
            <a:r>
              <a:rPr lang="de-DE" dirty="0"/>
              <a:t>Faktendatenbanken</a:t>
            </a:r>
          </a:p>
          <a:p>
            <a:pPr lvl="2"/>
            <a:r>
              <a:rPr lang="de-DE" dirty="0"/>
              <a:t>Bereits erhobene Daten („Data </a:t>
            </a:r>
            <a:r>
              <a:rPr lang="de-DE" dirty="0" err="1"/>
              <a:t>Librarian</a:t>
            </a:r>
            <a:r>
              <a:rPr lang="de-DE" dirty="0"/>
              <a:t>“)</a:t>
            </a:r>
          </a:p>
          <a:p>
            <a:pPr lvl="1"/>
            <a:r>
              <a:rPr lang="de-DE" dirty="0"/>
              <a:t>Vorteile: zeit- und kostensparend, oft große Datenmengen</a:t>
            </a:r>
          </a:p>
          <a:p>
            <a:pPr lvl="1"/>
            <a:r>
              <a:rPr lang="de-DE" dirty="0"/>
              <a:t>Nachteile: geringere Datenqualität, Daten nicht aktuell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91925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Datenauswertung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smtClean="0"/>
              <a:t>Quantitative Auswertungen:</a:t>
            </a:r>
          </a:p>
          <a:p>
            <a:pPr lvl="1"/>
            <a:r>
              <a:rPr lang="de-DE" dirty="0" smtClean="0"/>
              <a:t>Häufigkeiten zählen </a:t>
            </a:r>
            <a:r>
              <a:rPr lang="de-DE" dirty="0" smtClean="0">
                <a:sym typeface="Wingdings" panose="05000000000000000000" pitchFamily="2" charset="2"/>
              </a:rPr>
              <a:t> Statistik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Analysearten:</a:t>
            </a: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u</a:t>
            </a:r>
            <a:r>
              <a:rPr lang="de-DE" dirty="0" err="1" smtClean="0">
                <a:sym typeface="Wingdings" panose="05000000000000000000" pitchFamily="2" charset="2"/>
              </a:rPr>
              <a:t>nivariat</a:t>
            </a:r>
            <a:r>
              <a:rPr lang="de-DE" dirty="0" smtClean="0">
                <a:sym typeface="Wingdings" panose="05000000000000000000" pitchFamily="2" charset="2"/>
              </a:rPr>
              <a:t>:</a:t>
            </a: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Häufigkeitsverteilungen</a:t>
            </a: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Arithmetisches Mittel, Median, Varianz, …</a:t>
            </a:r>
            <a:endParaRPr lang="de-DE" dirty="0" smtClean="0"/>
          </a:p>
          <a:p>
            <a:pPr lvl="2"/>
            <a:r>
              <a:rPr lang="de-DE" dirty="0" err="1"/>
              <a:t>b</a:t>
            </a:r>
            <a:r>
              <a:rPr lang="de-DE" dirty="0" err="1" smtClean="0"/>
              <a:t>ivariat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Korrelation und Assoziationsmaße</a:t>
            </a:r>
          </a:p>
          <a:p>
            <a:pPr lvl="3"/>
            <a:r>
              <a:rPr lang="de-DE" dirty="0" smtClean="0"/>
              <a:t>einfache Regression</a:t>
            </a:r>
          </a:p>
          <a:p>
            <a:pPr lvl="2"/>
            <a:r>
              <a:rPr lang="de-DE" dirty="0" smtClean="0"/>
              <a:t>Multivariat: </a:t>
            </a:r>
            <a:r>
              <a:rPr lang="de-DE" dirty="0" smtClean="0"/>
              <a:t>komplexe </a:t>
            </a:r>
            <a:r>
              <a:rPr lang="de-DE" dirty="0" smtClean="0"/>
              <a:t>Beziehungen</a:t>
            </a:r>
          </a:p>
          <a:p>
            <a:pPr lvl="3"/>
            <a:r>
              <a:rPr lang="de-DE" dirty="0" smtClean="0"/>
              <a:t>Multiple </a:t>
            </a:r>
            <a:r>
              <a:rPr lang="de-DE" dirty="0"/>
              <a:t>R</a:t>
            </a:r>
            <a:r>
              <a:rPr lang="de-DE" dirty="0" smtClean="0"/>
              <a:t>egression</a:t>
            </a:r>
          </a:p>
          <a:p>
            <a:pPr lvl="3"/>
            <a:r>
              <a:rPr lang="de-DE" dirty="0" smtClean="0"/>
              <a:t>Varianzanalyse</a:t>
            </a:r>
          </a:p>
          <a:p>
            <a:pPr lvl="3"/>
            <a:r>
              <a:rPr lang="de-DE" dirty="0" smtClean="0"/>
              <a:t>Faktorenanalyse</a:t>
            </a:r>
          </a:p>
          <a:p>
            <a:pPr lvl="3"/>
            <a:r>
              <a:rPr lang="de-DE" dirty="0" smtClean="0"/>
              <a:t>Clusteranalyse</a:t>
            </a:r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5642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Datenauswertung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Qualitative Auswertungen:</a:t>
            </a:r>
          </a:p>
          <a:p>
            <a:pPr lvl="1"/>
            <a:r>
              <a:rPr lang="de-DE" dirty="0" smtClean="0"/>
              <a:t>Wenn das Evaluierungsobjekt noch nicht gut erforscht ist (nicht viel Vorwissen)</a:t>
            </a:r>
          </a:p>
          <a:p>
            <a:pPr lvl="1"/>
            <a:r>
              <a:rPr lang="de-DE" dirty="0" smtClean="0"/>
              <a:t>Wenn eine Analyse stärker ins Detail gehen muss (z. B. zugrunde liegende Motivationen und Gründe)</a:t>
            </a:r>
          </a:p>
          <a:p>
            <a:pPr lvl="1"/>
            <a:r>
              <a:rPr lang="de-DE" dirty="0" smtClean="0"/>
              <a:t>Verbale </a:t>
            </a:r>
            <a:r>
              <a:rPr lang="de-DE" dirty="0"/>
              <a:t>I</a:t>
            </a:r>
            <a:r>
              <a:rPr lang="de-DE" dirty="0" smtClean="0"/>
              <a:t>nterpretation der gesammelten Daten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Analysearten: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Inhaltsanalyse</a:t>
            </a: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Manuell/intellektuell</a:t>
            </a:r>
            <a:endParaRPr lang="de-DE" dirty="0" smtClean="0">
              <a:sym typeface="Wingdings" panose="05000000000000000000" pitchFamily="2" charset="2"/>
            </a:endParaRPr>
          </a:p>
          <a:p>
            <a:pPr lvl="3"/>
            <a:r>
              <a:rPr lang="de-DE" dirty="0" smtClean="0">
                <a:sym typeface="Wingdings" panose="05000000000000000000" pitchFamily="2" charset="2"/>
              </a:rPr>
              <a:t>Computer-basiert (z. B. </a:t>
            </a:r>
            <a:r>
              <a:rPr lang="de-DE" dirty="0" smtClean="0">
                <a:sym typeface="Wingdings" panose="05000000000000000000" pitchFamily="2" charset="2"/>
              </a:rPr>
              <a:t>Sentiment-Analyse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/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4813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13625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Literatur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Wikipedia-Artikel über Evaluation. Zugriff von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en.wikipedia.org/wiki/Evaluation</a:t>
            </a:r>
            <a:r>
              <a:rPr lang="de-DE" dirty="0" smtClean="0"/>
              <a:t> am 28. Juni 2018.</a:t>
            </a:r>
          </a:p>
          <a:p>
            <a:r>
              <a:rPr lang="de-DE" dirty="0" smtClean="0"/>
              <a:t>American Evaluation </a:t>
            </a:r>
            <a:r>
              <a:rPr lang="de-DE" dirty="0" err="1" smtClean="0"/>
              <a:t>Association</a:t>
            </a:r>
            <a:r>
              <a:rPr lang="de-DE" dirty="0" smtClean="0"/>
              <a:t>. </a:t>
            </a:r>
            <a:r>
              <a:rPr lang="de-DE" dirty="0" err="1" smtClean="0"/>
              <a:t>Guiding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Evaluators</a:t>
            </a:r>
            <a:r>
              <a:rPr lang="de-DE" dirty="0" smtClean="0"/>
              <a:t>. Zugriff von </a:t>
            </a:r>
            <a:r>
              <a:rPr lang="de-DE" dirty="0" smtClean="0">
                <a:hlinkClick r:id="rId3" action="ppaction://hlinkfile"/>
              </a:rPr>
              <a:t>file</a:t>
            </a:r>
            <a:r>
              <a:rPr lang="de-DE" dirty="0">
                <a:hlinkClick r:id="rId3" action="ppaction://hlinkfile"/>
              </a:rPr>
              <a:t>:///C:/</a:t>
            </a:r>
            <a:r>
              <a:rPr lang="de-DE" dirty="0" smtClean="0">
                <a:hlinkClick r:id="rId3" action="ppaction://hlinkfile"/>
              </a:rPr>
              <a:t>Users/schloegl/AppData/Local/Temp/AEA%20Guiding%20Principles.pdf</a:t>
            </a:r>
            <a:r>
              <a:rPr lang="de-DE" dirty="0" smtClean="0"/>
              <a:t> </a:t>
            </a:r>
            <a:r>
              <a:rPr lang="de-DE" dirty="0"/>
              <a:t>am 28. Juni 2018.</a:t>
            </a:r>
            <a:endParaRPr lang="de-DE" dirty="0" smtClean="0"/>
          </a:p>
          <a:p>
            <a:pPr lvl="3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16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10224654" cy="3329581"/>
          </a:xfrm>
        </p:spPr>
        <p:txBody>
          <a:bodyPr/>
          <a:lstStyle/>
          <a:p>
            <a:pPr algn="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 smtClean="0"/>
              <a:t>Evaluierung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Teil</a:t>
            </a:r>
            <a:r>
              <a:rPr lang="en-US" sz="4800" dirty="0" smtClean="0"/>
              <a:t> 2:</a:t>
            </a:r>
            <a:br>
              <a:rPr lang="en-US" sz="4800" dirty="0" smtClean="0"/>
            </a:br>
            <a:r>
              <a:rPr lang="en-US" sz="4800" dirty="0" smtClean="0"/>
              <a:t>Evaluierung von </a:t>
            </a:r>
            <a:r>
              <a:rPr lang="en-US" sz="4800" dirty="0" err="1" smtClean="0"/>
              <a:t>Informations-diensten</a:t>
            </a:r>
            <a:r>
              <a:rPr lang="en-US" sz="4800" dirty="0" smtClean="0"/>
              <a:t> (und </a:t>
            </a:r>
            <a:r>
              <a:rPr lang="en-US" sz="4800" dirty="0" err="1" smtClean="0"/>
              <a:t>Bibliotheken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65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13180" cy="1400530"/>
          </a:xfrm>
        </p:spPr>
        <p:txBody>
          <a:bodyPr/>
          <a:lstStyle/>
          <a:p>
            <a:r>
              <a:rPr lang="en-US" dirty="0" smtClean="0"/>
              <a:t>Evaluierung von </a:t>
            </a:r>
            <a:r>
              <a:rPr lang="en-US" dirty="0" err="1" smtClean="0"/>
              <a:t>Informationsdiensten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Informationsdienste werden von Organisationen/Organisations-einheiten bereitgestellt, deren primärer Unternehmensgegenstand die Durchführung von Informationstätigkeiten ist.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Informationsdienste werden von </a:t>
            </a:r>
            <a:r>
              <a:rPr lang="de-DE" dirty="0" err="1" smtClean="0"/>
              <a:t>NutzerInnen</a:t>
            </a:r>
            <a:r>
              <a:rPr lang="de-DE" dirty="0" smtClean="0"/>
              <a:t> mit einem konkreten Informationsbedürfnis nachgefragt, die damit ein bestehendes Informationsproblem lösen wollen.</a:t>
            </a:r>
          </a:p>
        </p:txBody>
      </p:sp>
    </p:spTree>
    <p:extLst>
      <p:ext uri="{BB962C8B-B14F-4D97-AF65-F5344CB8AC3E}">
        <p14:creationId xmlns:p14="http://schemas.microsoft.com/office/powerpoint/2010/main" val="11479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4140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dirty="0"/>
              <a:t> </a:t>
            </a:r>
            <a:r>
              <a:rPr lang="en-US" sz="3200" dirty="0" err="1" smtClean="0"/>
              <a:t>Informationsdienste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en-US" sz="3200" dirty="0" err="1" smtClean="0"/>
              <a:t>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?</a:t>
            </a:r>
          </a:p>
          <a:p>
            <a:r>
              <a:rPr lang="de-DE" dirty="0" smtClean="0"/>
              <a:t>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3</a:t>
            </a:r>
            <a:r>
              <a:rPr lang="de-DE" sz="2400" dirty="0" smtClean="0"/>
              <a:t> Teile: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Evaluierung – allgemeine Einführung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Evaluierung von Informationsdiensten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smtClean="0"/>
              <a:t>Evaluierung von Information Retrieval-Systemen</a:t>
            </a:r>
          </a:p>
        </p:txBody>
      </p:sp>
    </p:spTree>
    <p:extLst>
      <p:ext uri="{BB962C8B-B14F-4D97-AF65-F5344CB8AC3E}">
        <p14:creationId xmlns:p14="http://schemas.microsoft.com/office/powerpoint/2010/main" val="303142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21592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dirty="0"/>
              <a:t> </a:t>
            </a:r>
            <a:r>
              <a:rPr lang="en-US" sz="3200" dirty="0" err="1"/>
              <a:t>I</a:t>
            </a:r>
            <a:r>
              <a:rPr lang="en-US" sz="3200" dirty="0" err="1" smtClean="0"/>
              <a:t>nformationsdienste</a:t>
            </a:r>
            <a:r>
              <a:rPr lang="en-US" sz="3200" dirty="0" smtClean="0"/>
              <a:t> - </a:t>
            </a:r>
            <a:r>
              <a:rPr lang="en-US" sz="3200" dirty="0" err="1" smtClean="0"/>
              <a:t>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7"/>
            <a:ext cx="8946541" cy="4874123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Bereitstellung einer Suche nach Büchern in einem OPAC (Bibliothek)</a:t>
            </a:r>
          </a:p>
          <a:p>
            <a:r>
              <a:rPr lang="de-DE" dirty="0" smtClean="0"/>
              <a:t>Verleih von Büchern (Bibliothek)</a:t>
            </a:r>
          </a:p>
          <a:p>
            <a:r>
              <a:rPr lang="de-DE" dirty="0" smtClean="0"/>
              <a:t>Beantwortung von Nutzeranfragen (Bibliothek)</a:t>
            </a:r>
          </a:p>
          <a:p>
            <a:r>
              <a:rPr lang="de-DE" dirty="0" smtClean="0"/>
              <a:t>Bereitstellung eines Zugriffs auf Literaturdatenbanken (Bibliothek) </a:t>
            </a:r>
          </a:p>
          <a:p>
            <a:r>
              <a:rPr lang="de-DE" dirty="0" smtClean="0"/>
              <a:t>Bereitstellung eines Zugangs zu e-Zeitschriften (Bibliothek, </a:t>
            </a:r>
            <a:r>
              <a:rPr lang="de-DE" dirty="0" err="1" smtClean="0"/>
              <a:t>Ebsco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Bereitstellung einer Zugriffsmöglichkeit auf Datenbanken (Host)</a:t>
            </a:r>
          </a:p>
          <a:p>
            <a:r>
              <a:rPr lang="de-DE" dirty="0" smtClean="0"/>
              <a:t>Durchführung von Suchen und Analyse der Suchergebnisse (für Dritte) (Information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Broker)</a:t>
            </a:r>
          </a:p>
          <a:p>
            <a:r>
              <a:rPr lang="de-DE" dirty="0" smtClean="0"/>
              <a:t>Bereitstellung eines direkten Zugangs zu Büchern in einem Lesesaal (</a:t>
            </a:r>
            <a:r>
              <a:rPr lang="de-DE" dirty="0"/>
              <a:t>B</a:t>
            </a:r>
            <a:r>
              <a:rPr lang="de-DE" dirty="0" smtClean="0"/>
              <a:t>ibliothek)</a:t>
            </a:r>
          </a:p>
          <a:p>
            <a:r>
              <a:rPr lang="de-DE" dirty="0" smtClean="0"/>
              <a:t>Durchführung von </a:t>
            </a:r>
            <a:r>
              <a:rPr lang="de-DE" dirty="0" err="1" smtClean="0"/>
              <a:t>Social</a:t>
            </a:r>
            <a:r>
              <a:rPr lang="de-DE" dirty="0" smtClean="0"/>
              <a:t> Media-Analysen (Markforschungsunternehmen)</a:t>
            </a:r>
          </a:p>
          <a:p>
            <a:r>
              <a:rPr lang="de-DE" dirty="0" smtClean="0"/>
              <a:t>Aufbau einer Statistikdatenbank und Bereitstellung eines Zugriffs darauf (z. B. </a:t>
            </a:r>
            <a:r>
              <a:rPr lang="de-DE" dirty="0" err="1" smtClean="0"/>
              <a:t>Eurostat</a:t>
            </a:r>
            <a:r>
              <a:rPr lang="de-DE" dirty="0" smtClean="0"/>
              <a:t>, Statistik Austria)</a:t>
            </a:r>
          </a:p>
          <a:p>
            <a:r>
              <a:rPr lang="de-DE" dirty="0" smtClean="0"/>
              <a:t>Bereitstellung einer Plattform, um Lexikon-Einträge eingeben und abfragen zu können (z. B. Wikipedia)</a:t>
            </a:r>
          </a:p>
          <a:p>
            <a:r>
              <a:rPr lang="de-DE" dirty="0" smtClean="0"/>
              <a:t>Indexierung des Web und Bereitstellung einer Suchmöglichkeit für die Web-Inhalte (z. B. Google)</a:t>
            </a:r>
          </a:p>
          <a:p>
            <a:r>
              <a:rPr lang="de-DE" dirty="0" smtClean="0"/>
              <a:t>Durchführung von Big Data-Analysen (z. B. </a:t>
            </a:r>
            <a:r>
              <a:rPr lang="de-DE" dirty="0" smtClean="0"/>
              <a:t>durch </a:t>
            </a:r>
            <a:r>
              <a:rPr lang="de-DE" dirty="0" err="1" smtClean="0"/>
              <a:t>Competitive</a:t>
            </a:r>
            <a:r>
              <a:rPr lang="de-DE" dirty="0" smtClean="0"/>
              <a:t> </a:t>
            </a:r>
            <a:r>
              <a:rPr lang="de-DE" dirty="0" err="1" smtClean="0"/>
              <a:t>Intelligence</a:t>
            </a:r>
            <a:r>
              <a:rPr lang="de-DE" dirty="0" smtClean="0"/>
              <a:t> Abteilung eines Unternehmens)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640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78346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Dimensionen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/>
              <a:t>Wahrgenommene Qualität des Informationsdienstes 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Wahrgenommene Qualität des Informationssystems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Objektive Qualität des Informationsdienstes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InformationsnutzerInnen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Informationsumfeld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03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448609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Wahrgenommene</a:t>
            </a:r>
            <a:r>
              <a:rPr lang="en-US" sz="3200" dirty="0" smtClean="0"/>
              <a:t> 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des </a:t>
            </a:r>
            <a:r>
              <a:rPr lang="en-US" sz="3200" dirty="0" err="1" smtClean="0"/>
              <a:t>Informationsdienstes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Einige Methoden, </a:t>
            </a:r>
            <a:r>
              <a:rPr lang="de-DE" b="1" dirty="0" smtClean="0"/>
              <a:t>SERVQUAL</a:t>
            </a:r>
            <a:r>
              <a:rPr lang="de-DE" dirty="0" smtClean="0"/>
              <a:t> ist eine der bekanntesten </a:t>
            </a:r>
          </a:p>
          <a:p>
            <a:pPr lvl="1"/>
            <a:r>
              <a:rPr lang="de-DE" dirty="0" smtClean="0"/>
              <a:t>standardisiertes Instrument zur Messung der Qualität eines Informationsdienstes und letztlich der Benutzerzufriedenheit </a:t>
            </a:r>
          </a:p>
          <a:p>
            <a:pPr marL="685800" lvl="1"/>
            <a:r>
              <a:rPr lang="de-DE" dirty="0" smtClean="0"/>
              <a:t>Verwendet einen Fragebogen, der folgende 44 Fragen umfasst:</a:t>
            </a:r>
          </a:p>
          <a:p>
            <a:pPr lvl="2"/>
            <a:r>
              <a:rPr lang="de-DE" dirty="0" smtClean="0"/>
              <a:t>22 Fragen bzgl. Erwartung an den Informationsdienst und</a:t>
            </a:r>
          </a:p>
          <a:p>
            <a:pPr lvl="2"/>
            <a:r>
              <a:rPr lang="de-DE" dirty="0" smtClean="0"/>
              <a:t>22 Fragen bzgl. Wahrnehmung des Informationsdienstes </a:t>
            </a:r>
            <a:endParaRPr lang="de-DE" dirty="0"/>
          </a:p>
          <a:p>
            <a:pPr lvl="1"/>
            <a:r>
              <a:rPr lang="de-DE" dirty="0" smtClean="0"/>
              <a:t>Fragen decken 5 Dimensionen ab:</a:t>
            </a:r>
          </a:p>
          <a:p>
            <a:pPr lvl="2"/>
            <a:r>
              <a:rPr lang="de-DE" dirty="0" smtClean="0"/>
              <a:t>Reliabilität: Fähigkeit, einen Informationsdienst korrekt und verlässlich ausführen zu können</a:t>
            </a:r>
          </a:p>
          <a:p>
            <a:pPr lvl="2"/>
            <a:r>
              <a:rPr lang="de-DE" dirty="0" smtClean="0"/>
              <a:t>Assurance: </a:t>
            </a:r>
            <a:r>
              <a:rPr lang="de-DE" dirty="0"/>
              <a:t>Höflichkeit, Kompetenz, sicheres Auftreten</a:t>
            </a:r>
          </a:p>
          <a:p>
            <a:pPr lvl="2"/>
            <a:r>
              <a:rPr lang="de-DE" dirty="0" err="1" smtClean="0"/>
              <a:t>Tangibles</a:t>
            </a:r>
            <a:r>
              <a:rPr lang="de-DE" dirty="0" smtClean="0"/>
              <a:t>: </a:t>
            </a:r>
            <a:r>
              <a:rPr lang="de-DE" dirty="0"/>
              <a:t>ä</a:t>
            </a:r>
            <a:r>
              <a:rPr lang="de-DE" dirty="0" smtClean="0"/>
              <a:t>ußeres Erscheinungsbild der Mitarbeiter und der Einrichtung</a:t>
            </a:r>
          </a:p>
          <a:p>
            <a:pPr lvl="2"/>
            <a:r>
              <a:rPr lang="de-DE" dirty="0" err="1" smtClean="0"/>
              <a:t>Empathy</a:t>
            </a:r>
            <a:r>
              <a:rPr lang="de-DE" dirty="0" smtClean="0"/>
              <a:t>: Einfühlungsvermögen</a:t>
            </a:r>
          </a:p>
          <a:p>
            <a:pPr lvl="2"/>
            <a:r>
              <a:rPr lang="de-DE" dirty="0" err="1" smtClean="0"/>
              <a:t>Responsiveness</a:t>
            </a:r>
            <a:r>
              <a:rPr lang="de-DE" dirty="0" smtClean="0"/>
              <a:t>: Kundenfreundlichkeit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48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00860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Wahrgenommene</a:t>
            </a:r>
            <a:r>
              <a:rPr lang="en-US" sz="3200" dirty="0" smtClean="0"/>
              <a:t> 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des </a:t>
            </a:r>
            <a:r>
              <a:rPr lang="en-US" sz="3200" dirty="0" err="1" smtClean="0"/>
              <a:t>Informationsdienstes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b="1" dirty="0" smtClean="0"/>
              <a:t>SERVQUAL:</a:t>
            </a:r>
            <a:endParaRPr lang="de-DE" dirty="0" smtClean="0"/>
          </a:p>
          <a:p>
            <a:pPr lvl="1"/>
            <a:r>
              <a:rPr lang="de-DE" dirty="0" smtClean="0"/>
              <a:t>Jedes Item wird auf Basis einer 7-stufigen </a:t>
            </a:r>
            <a:r>
              <a:rPr lang="de-DE" dirty="0" err="1" smtClean="0"/>
              <a:t>Likert</a:t>
            </a:r>
            <a:r>
              <a:rPr lang="de-DE" dirty="0" smtClean="0"/>
              <a:t> Skala (von „starke Ablehnung“ (1) bis „starke Zustimmung“ (7) sowohl hinsichtlich der Benutzererwartung als auch der –</a:t>
            </a:r>
            <a:r>
              <a:rPr lang="de-DE" dirty="0" err="1" smtClean="0"/>
              <a:t>wahrnehmung</a:t>
            </a:r>
            <a:r>
              <a:rPr lang="de-DE" dirty="0" smtClean="0"/>
              <a:t> bewertet </a:t>
            </a:r>
          </a:p>
          <a:p>
            <a:pPr lvl="1"/>
            <a:r>
              <a:rPr lang="de-DE" dirty="0" smtClean="0"/>
              <a:t>Service-Qualität = Erwartung eines Nutzers in Hinblick auf eine bestimmte Dienstleistung </a:t>
            </a:r>
          </a:p>
          <a:p>
            <a:pPr lvl="2"/>
            <a:r>
              <a:rPr lang="de-DE" dirty="0" smtClean="0"/>
              <a:t>Wahrnehmung &gt; Erwartung </a:t>
            </a:r>
            <a:r>
              <a:rPr lang="de-DE" dirty="0" smtClean="0">
                <a:sym typeface="Wingdings" panose="05000000000000000000" pitchFamily="2" charset="2"/>
              </a:rPr>
              <a:t> hohe Servicequalität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Erwartung &gt; Wahrnehmung  geringe Servicequalität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569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34803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Wahrgenommene</a:t>
            </a:r>
            <a:r>
              <a:rPr lang="en-US" sz="3200" dirty="0" smtClean="0"/>
              <a:t> </a:t>
            </a:r>
            <a:r>
              <a:rPr lang="en-US" sz="3200" dirty="0" err="1" smtClean="0"/>
              <a:t>Systemqualität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Technische Aspekte werden evaluiert, z. B. </a:t>
            </a:r>
            <a:r>
              <a:rPr lang="de-DE" dirty="0" err="1" smtClean="0"/>
              <a:t>Social</a:t>
            </a:r>
            <a:r>
              <a:rPr lang="de-DE" dirty="0" smtClean="0"/>
              <a:t> Media Analyse-Tool</a:t>
            </a:r>
          </a:p>
          <a:p>
            <a:r>
              <a:rPr lang="de-DE" dirty="0" smtClean="0"/>
              <a:t>Es gibt ebenfalls eine Reihe von Analysemodellen, z. B. </a:t>
            </a:r>
            <a:r>
              <a:rPr lang="de-DE" b="1" dirty="0" smtClean="0"/>
              <a:t>Technology </a:t>
            </a:r>
            <a:r>
              <a:rPr lang="de-DE" b="1" dirty="0" err="1" smtClean="0"/>
              <a:t>Acceptance</a:t>
            </a:r>
            <a:r>
              <a:rPr lang="de-DE" b="1" dirty="0" smtClean="0"/>
              <a:t> Model</a:t>
            </a:r>
            <a:endParaRPr lang="de-DE" dirty="0" smtClean="0"/>
          </a:p>
          <a:p>
            <a:pPr lvl="1"/>
            <a:r>
              <a:rPr lang="de-DE" dirty="0" smtClean="0"/>
              <a:t>Systemqualität - 2 Dimensionen: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Wahrgenommene Einfachheit der Nutzung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Wahrgenommener Nutzen</a:t>
            </a:r>
          </a:p>
          <a:p>
            <a:pPr lvl="1"/>
            <a:r>
              <a:rPr lang="de-DE" dirty="0" smtClean="0"/>
              <a:t>Verwendung von Fragebögen, Items werden auf einer 7-Punkt-Skala gemessen (von „sehr wahrscheinlich“ bis „sehr unwahrscheinlich“)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Z.B.: „Meine Interaktion mit System Y ist klar und verständlich“</a:t>
            </a:r>
          </a:p>
          <a:p>
            <a:pPr marL="1257300" lvl="2" indent="-342900">
              <a:buFont typeface="+mj-lt"/>
              <a:buAutoNum type="arabicPeriod"/>
            </a:pPr>
            <a:r>
              <a:rPr lang="de-DE" dirty="0" smtClean="0"/>
              <a:t>Z.B.: „Durch die Verwendung von System Y kann ich meine Tätigkeiten schneller durchführen“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775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17683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Objektive</a:t>
            </a:r>
            <a:r>
              <a:rPr lang="en-US" sz="3200" dirty="0" smtClean="0"/>
              <a:t> 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des </a:t>
            </a:r>
            <a:r>
              <a:rPr lang="en-US" sz="3200" dirty="0" err="1" smtClean="0"/>
              <a:t>Informationsdienstes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Evaluierungsergebnisse basieren nicht auf Nutzerwahrnehmungen sondern auf objektiven Methoden:</a:t>
            </a:r>
          </a:p>
          <a:p>
            <a:pPr lvl="1"/>
            <a:r>
              <a:rPr lang="de-DE" dirty="0" smtClean="0"/>
              <a:t>Test der Benutzerfreundlichkeit: </a:t>
            </a:r>
          </a:p>
          <a:p>
            <a:pPr lvl="2"/>
            <a:r>
              <a:rPr lang="de-DE" dirty="0" smtClean="0"/>
              <a:t>Aufgabenbasiertes Testen der </a:t>
            </a:r>
            <a:r>
              <a:rPr lang="de-DE" dirty="0" err="1"/>
              <a:t>N</a:t>
            </a:r>
            <a:r>
              <a:rPr lang="de-DE" dirty="0" err="1" smtClean="0"/>
              <a:t>utzerInnen</a:t>
            </a:r>
            <a:r>
              <a:rPr lang="de-DE" dirty="0" smtClean="0"/>
              <a:t>:</a:t>
            </a:r>
          </a:p>
          <a:p>
            <a:pPr lvl="3"/>
            <a:r>
              <a:rPr lang="de-DE" dirty="0" smtClean="0"/>
              <a:t>Sind die </a:t>
            </a:r>
            <a:r>
              <a:rPr lang="de-DE" dirty="0" err="1" smtClean="0"/>
              <a:t>NutzerInnen</a:t>
            </a:r>
            <a:r>
              <a:rPr lang="de-DE" dirty="0" smtClean="0"/>
              <a:t> fähig, die Aufgabe durchzuführen? </a:t>
            </a:r>
          </a:p>
          <a:p>
            <a:pPr lvl="3"/>
            <a:r>
              <a:rPr lang="de-DE" dirty="0" smtClean="0"/>
              <a:t>Wäre eine kürzere (effizientere) Ausführung möglich gewesen? </a:t>
            </a:r>
          </a:p>
          <a:p>
            <a:pPr lvl="2"/>
            <a:r>
              <a:rPr lang="de-DE" dirty="0" smtClean="0"/>
              <a:t>Laut denken und auf Videos aufzeichnen </a:t>
            </a:r>
          </a:p>
          <a:p>
            <a:pPr lvl="2"/>
            <a:r>
              <a:rPr lang="de-DE" dirty="0" smtClean="0"/>
              <a:t>Ev. Protokolldaten aufzeichnen und analysieren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620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26095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InformationsnutzerInnen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Ohne Nutzerforschung ist keine ernsthafte Evaluierung der Informationsdienste möglich</a:t>
            </a:r>
          </a:p>
          <a:p>
            <a:r>
              <a:rPr lang="de-DE" dirty="0" smtClean="0"/>
              <a:t>Informationsnutzer-Studien - Aspekte:</a:t>
            </a:r>
          </a:p>
          <a:p>
            <a:pPr lvl="1"/>
            <a:r>
              <a:rPr lang="de-DE" dirty="0" smtClean="0"/>
              <a:t>Informationsbedarf: Ausgangspunkt</a:t>
            </a:r>
          </a:p>
          <a:p>
            <a:pPr lvl="1"/>
            <a:r>
              <a:rPr lang="de-DE" dirty="0" smtClean="0"/>
              <a:t>Informationsverhalten</a:t>
            </a:r>
          </a:p>
          <a:p>
            <a:pPr lvl="2"/>
            <a:r>
              <a:rPr lang="de-DE" dirty="0" smtClean="0"/>
              <a:t>Informationssuchverhalten</a:t>
            </a:r>
          </a:p>
          <a:p>
            <a:pPr lvl="2"/>
            <a:r>
              <a:rPr lang="de-DE" dirty="0" smtClean="0"/>
              <a:t>Verhalten in </a:t>
            </a:r>
            <a:r>
              <a:rPr lang="de-DE" dirty="0"/>
              <a:t>B</a:t>
            </a:r>
            <a:r>
              <a:rPr lang="de-DE" dirty="0" smtClean="0"/>
              <a:t>ezug auf die Informationsproduktion</a:t>
            </a:r>
          </a:p>
          <a:p>
            <a:pPr lvl="1"/>
            <a:r>
              <a:rPr lang="de-DE" dirty="0" smtClean="0"/>
              <a:t>personenbezogene Faktoren: Geschlecht, Alter, digitale Kompetenz (ja/nein), Kultur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031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0266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Informationsnutzer</a:t>
            </a:r>
            <a:r>
              <a:rPr lang="en-US" sz="3200" dirty="0" smtClean="0"/>
              <a:t>: </a:t>
            </a:r>
            <a:r>
              <a:rPr lang="en-US" sz="3200" dirty="0" err="1" smtClean="0"/>
              <a:t>Exkurs</a:t>
            </a:r>
            <a:r>
              <a:rPr lang="en-US" sz="3200" dirty="0" smtClean="0"/>
              <a:t> - </a:t>
            </a:r>
            <a:r>
              <a:rPr lang="en-US" sz="3200" dirty="0" err="1" smtClean="0"/>
              <a:t>Suchverhalten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Studienergebnisse von Web-Suchmaschinen:</a:t>
            </a:r>
          </a:p>
          <a:p>
            <a:pPr lvl="1"/>
            <a:r>
              <a:rPr lang="de-DE" dirty="0" smtClean="0"/>
              <a:t>Die meisten </a:t>
            </a:r>
            <a:r>
              <a:rPr lang="de-DE" dirty="0" err="1" smtClean="0"/>
              <a:t>NutzerInnen</a:t>
            </a:r>
            <a:r>
              <a:rPr lang="de-DE" dirty="0" smtClean="0"/>
              <a:t> schauen sich üblicherweise nur die erste Ergebnisseite/die ersten zehn Treffer an</a:t>
            </a:r>
          </a:p>
          <a:p>
            <a:pPr lvl="1"/>
            <a:r>
              <a:rPr lang="de-DE" dirty="0" err="1" smtClean="0"/>
              <a:t>Boolsche</a:t>
            </a:r>
            <a:r>
              <a:rPr lang="de-DE" dirty="0" smtClean="0"/>
              <a:t> Operatoren werden nur von einer Minderheit der </a:t>
            </a:r>
            <a:r>
              <a:rPr lang="de-DE" dirty="0" err="1" smtClean="0"/>
              <a:t>NutzerInnen</a:t>
            </a:r>
            <a:r>
              <a:rPr lang="de-DE" dirty="0" smtClean="0"/>
              <a:t> verwendet (viele verwenden sie obendrein falsch – z. B. „UND“)</a:t>
            </a:r>
          </a:p>
          <a:p>
            <a:pPr lvl="1"/>
            <a:r>
              <a:rPr lang="de-DE" dirty="0" smtClean="0"/>
              <a:t>Phrasensuche (z. B. „Information </a:t>
            </a:r>
            <a:r>
              <a:rPr lang="de-DE" dirty="0" err="1" smtClean="0"/>
              <a:t>services</a:t>
            </a:r>
            <a:r>
              <a:rPr lang="de-DE" dirty="0" smtClean="0"/>
              <a:t>“) wird sehr selten eingesetzt</a:t>
            </a:r>
          </a:p>
          <a:p>
            <a:pPr lvl="1"/>
            <a:r>
              <a:rPr lang="de-DE" dirty="0" smtClean="0"/>
              <a:t>Suchen werden üblicherweise nicht geändert/verbessert</a:t>
            </a:r>
          </a:p>
          <a:p>
            <a:pPr lvl="1"/>
            <a:r>
              <a:rPr lang="de-DE" dirty="0" smtClean="0"/>
              <a:t>Nur ein kleiner Anteil der Websuchen umfasst mehr als 3 Suchbegriffe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475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0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Informationsumfeld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Umfeld von </a:t>
            </a:r>
            <a:r>
              <a:rPr lang="de-DE" dirty="0" err="1" smtClean="0"/>
              <a:t>BenutzerInnen</a:t>
            </a:r>
            <a:r>
              <a:rPr lang="de-DE" dirty="0" smtClean="0"/>
              <a:t> und Informationsdiensten wird berücksichtigt:</a:t>
            </a:r>
          </a:p>
          <a:p>
            <a:pPr lvl="1"/>
            <a:r>
              <a:rPr lang="de-DE" dirty="0" smtClean="0"/>
              <a:t>Kulturelle Einflüsse</a:t>
            </a:r>
          </a:p>
          <a:p>
            <a:pPr lvl="1"/>
            <a:r>
              <a:rPr lang="de-DE" dirty="0" smtClean="0"/>
              <a:t>Organisatorische Hintergründe: Fakultätsbibliothek für Physik vs. Fakultätsbibliothek für Philosophie</a:t>
            </a:r>
          </a:p>
          <a:p>
            <a:pPr lvl="1"/>
            <a:r>
              <a:rPr lang="de-DE" dirty="0" smtClean="0"/>
              <a:t>Markt: mögliche Konkurrenten</a:t>
            </a:r>
          </a:p>
          <a:p>
            <a:pPr lvl="1"/>
            <a:r>
              <a:rPr lang="de-DE" dirty="0" smtClean="0"/>
              <a:t>Zeit: Universitätsbibliotheken heute vs. vor 30 Jahren</a:t>
            </a:r>
          </a:p>
          <a:p>
            <a:pPr lvl="1"/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98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65432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Umfang</a:t>
            </a:r>
            <a:r>
              <a:rPr lang="en-US" sz="3200" dirty="0" smtClean="0"/>
              <a:t> der Evaluierung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/>
          </a:bodyPr>
          <a:lstStyle/>
          <a:p>
            <a:r>
              <a:rPr lang="de-DE" dirty="0" smtClean="0"/>
              <a:t>Evaluierung von speziellen Aspekten von Informationsdiensten:</a:t>
            </a:r>
          </a:p>
          <a:p>
            <a:pPr lvl="1"/>
            <a:r>
              <a:rPr lang="de-DE" dirty="0" smtClean="0"/>
              <a:t>Buchbestand</a:t>
            </a:r>
          </a:p>
          <a:p>
            <a:pPr lvl="1"/>
            <a:r>
              <a:rPr lang="de-DE" dirty="0" smtClean="0"/>
              <a:t>Umfang und Qualität einer Zeitschriftensammlung</a:t>
            </a:r>
          </a:p>
          <a:p>
            <a:pPr lvl="1"/>
            <a:r>
              <a:rPr lang="de-DE" dirty="0" smtClean="0"/>
              <a:t>Öffnungszeiten</a:t>
            </a:r>
          </a:p>
          <a:p>
            <a:pPr lvl="1"/>
            <a:r>
              <a:rPr lang="de-DE" dirty="0" smtClean="0"/>
              <a:t>Nutzerzufriedenheit</a:t>
            </a:r>
          </a:p>
          <a:p>
            <a:pPr lvl="1"/>
            <a:r>
              <a:rPr lang="de-DE" dirty="0" smtClean="0"/>
              <a:t>…</a:t>
            </a:r>
          </a:p>
          <a:p>
            <a:r>
              <a:rPr lang="de-DE" dirty="0" smtClean="0"/>
              <a:t>Evaluierung der gesamten Organisation:</a:t>
            </a:r>
          </a:p>
          <a:p>
            <a:pPr lvl="1"/>
            <a:r>
              <a:rPr lang="de-DE" dirty="0" smtClean="0"/>
              <a:t>SCONUL Zufriedenheitsbefragung</a:t>
            </a:r>
          </a:p>
          <a:p>
            <a:pPr lvl="1"/>
            <a:r>
              <a:rPr lang="de-DE" dirty="0" err="1" smtClean="0"/>
              <a:t>LibQUAL</a:t>
            </a:r>
            <a:r>
              <a:rPr lang="de-DE" dirty="0" smtClean="0"/>
              <a:t>+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4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10224654" cy="3329581"/>
          </a:xfrm>
        </p:spPr>
        <p:txBody>
          <a:bodyPr/>
          <a:lstStyle/>
          <a:p>
            <a:pPr algn="r"/>
            <a:r>
              <a:rPr lang="en-US" sz="4800" b="1" dirty="0" smtClean="0"/>
              <a:t>Evaluierung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Teil</a:t>
            </a:r>
            <a:r>
              <a:rPr lang="en-US" sz="4800" dirty="0" smtClean="0"/>
              <a:t> 1:</a:t>
            </a:r>
            <a:br>
              <a:rPr lang="en-US" sz="4800" dirty="0" smtClean="0"/>
            </a:br>
            <a:r>
              <a:rPr lang="en-US" sz="4800" dirty="0" err="1" smtClean="0"/>
              <a:t>Allgemeine</a:t>
            </a:r>
            <a:r>
              <a:rPr lang="en-US" sz="4800" dirty="0" smtClean="0"/>
              <a:t> </a:t>
            </a:r>
            <a:r>
              <a:rPr lang="en-US" sz="4800" dirty="0" err="1" smtClean="0"/>
              <a:t>Einführung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4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1260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LibQUAL</a:t>
            </a:r>
            <a:r>
              <a:rPr lang="en-US" sz="3200" dirty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7507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Web-basiertes Befragungstool auf Basis von SERVQUAL</a:t>
            </a:r>
          </a:p>
          <a:p>
            <a:r>
              <a:rPr lang="de-DE" dirty="0" smtClean="0"/>
              <a:t>Ziele:</a:t>
            </a:r>
          </a:p>
          <a:p>
            <a:pPr lvl="1"/>
            <a:r>
              <a:rPr lang="de-DE" dirty="0" smtClean="0"/>
              <a:t>Feedback von Bibliotheksnutzern systematisch im Zeitablauf sammeln und interpretieren</a:t>
            </a:r>
          </a:p>
          <a:p>
            <a:pPr lvl="1"/>
            <a:r>
              <a:rPr lang="de-DE" dirty="0" smtClean="0"/>
              <a:t>Bibliotheken mit vergleichbaren Bewertungen von anderen Einrichtungen versorgen </a:t>
            </a:r>
            <a:r>
              <a:rPr lang="de-DE" dirty="0" smtClean="0">
                <a:sym typeface="Wingdings" panose="05000000000000000000" pitchFamily="2" charset="2"/>
              </a:rPr>
              <a:t> zwecks Identifizierung der besten Praktiken</a:t>
            </a:r>
            <a:endParaRPr lang="de-DE" dirty="0" smtClean="0"/>
          </a:p>
          <a:p>
            <a:r>
              <a:rPr lang="de-DE" dirty="0" smtClean="0"/>
              <a:t>22 Kernfragen, die mehrere Dimensionen der Bibliotheks-Dienstleistungsqualität umfassen:</a:t>
            </a:r>
          </a:p>
          <a:p>
            <a:pPr lvl="1"/>
            <a:r>
              <a:rPr lang="de-DE" dirty="0" smtClean="0"/>
              <a:t>Effektivität des Bibliothekspersonals</a:t>
            </a:r>
          </a:p>
          <a:p>
            <a:pPr lvl="1"/>
            <a:r>
              <a:rPr lang="de-DE" dirty="0" smtClean="0"/>
              <a:t>Bibliothek als Ort </a:t>
            </a:r>
          </a:p>
          <a:p>
            <a:pPr lvl="1"/>
            <a:r>
              <a:rPr lang="de-DE" dirty="0" smtClean="0"/>
              <a:t>„Information </a:t>
            </a:r>
            <a:r>
              <a:rPr lang="de-DE" dirty="0" err="1" smtClean="0"/>
              <a:t>control</a:t>
            </a:r>
            <a:r>
              <a:rPr lang="de-DE" dirty="0" smtClean="0"/>
              <a:t>“: Einfachheit, mit der Informationen gefunden werden</a:t>
            </a:r>
          </a:p>
          <a:p>
            <a:pPr lvl="1"/>
            <a:r>
              <a:rPr lang="de-DE" dirty="0" smtClean="0"/>
              <a:t>Fragen, die die jeweilige Bibliothek betreffen</a:t>
            </a:r>
          </a:p>
          <a:p>
            <a:pPr lvl="1"/>
            <a:r>
              <a:rPr lang="de-DE" dirty="0" smtClean="0"/>
              <a:t>Demographische Merkmale</a:t>
            </a:r>
          </a:p>
          <a:p>
            <a:r>
              <a:rPr lang="de-DE" dirty="0" smtClean="0"/>
              <a:t>seit </a:t>
            </a:r>
            <a:r>
              <a:rPr lang="de-DE" dirty="0"/>
              <a:t>2000 </a:t>
            </a:r>
            <a:r>
              <a:rPr lang="de-DE" dirty="0" smtClean="0"/>
              <a:t>haben mehr als 1350 Bibliotheken aus 35 Ländern an </a:t>
            </a:r>
            <a:r>
              <a:rPr lang="de-DE" dirty="0" err="1" smtClean="0"/>
              <a:t>LibQUAL</a:t>
            </a:r>
            <a:r>
              <a:rPr lang="de-DE" dirty="0" smtClean="0"/>
              <a:t>+ teilgenommen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253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26392" cy="1400530"/>
          </a:xfrm>
        </p:spPr>
        <p:txBody>
          <a:bodyPr/>
          <a:lstStyle/>
          <a:p>
            <a:r>
              <a:rPr lang="en-US" dirty="0"/>
              <a:t>Evaluierung von </a:t>
            </a:r>
            <a:r>
              <a:rPr lang="en-US" dirty="0" err="1"/>
              <a:t>Informationsdiensten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Literatur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Schumann Laura, Stock Wolfgang G.: The Information Service Evaluation (ISE) Model. In: </a:t>
            </a:r>
            <a:r>
              <a:rPr lang="de-DE" dirty="0" err="1" smtClean="0"/>
              <a:t>Webology</a:t>
            </a:r>
            <a:r>
              <a:rPr lang="de-DE" dirty="0" smtClean="0"/>
              <a:t>, Vol. 11, </a:t>
            </a:r>
            <a:r>
              <a:rPr lang="de-DE" dirty="0" smtClean="0"/>
              <a:t>Nr. </a:t>
            </a:r>
            <a:r>
              <a:rPr lang="de-DE" dirty="0" smtClean="0"/>
              <a:t>1, 2014, Zugriff von </a:t>
            </a:r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www.webology.org/2014/v11n1/a115.pdf</a:t>
            </a:r>
            <a:r>
              <a:rPr lang="de-DE" dirty="0" smtClean="0"/>
              <a:t>  am 28. </a:t>
            </a:r>
            <a:r>
              <a:rPr lang="de-DE" dirty="0" smtClean="0"/>
              <a:t>Juni </a:t>
            </a:r>
            <a:r>
              <a:rPr lang="de-DE" dirty="0" smtClean="0"/>
              <a:t>2018.</a:t>
            </a:r>
          </a:p>
          <a:p>
            <a:r>
              <a:rPr lang="de-DE" dirty="0" smtClean="0"/>
              <a:t>Wikipedia-Artikel über Library </a:t>
            </a:r>
            <a:r>
              <a:rPr lang="de-DE" dirty="0" err="1" smtClean="0"/>
              <a:t>assessment</a:t>
            </a:r>
            <a:r>
              <a:rPr lang="de-DE" dirty="0" smtClean="0"/>
              <a:t>. Zugriff von </a:t>
            </a:r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</a:t>
            </a:r>
            <a:r>
              <a:rPr lang="de-DE" dirty="0" smtClean="0">
                <a:hlinkClick r:id="rId3"/>
              </a:rPr>
              <a:t>en.wikipedia.org/wiki/Library_assessment</a:t>
            </a:r>
            <a:r>
              <a:rPr lang="de-DE" dirty="0" smtClean="0"/>
              <a:t> am 28. Juni 2018.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64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64" y="1447800"/>
            <a:ext cx="9873672" cy="3329581"/>
          </a:xfrm>
        </p:spPr>
        <p:txBody>
          <a:bodyPr/>
          <a:lstStyle/>
          <a:p>
            <a:pPr algn="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1" dirty="0" smtClean="0"/>
              <a:t>Evaluierung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Teil</a:t>
            </a:r>
            <a:r>
              <a:rPr lang="en-US" sz="4800" dirty="0" smtClean="0"/>
              <a:t> 3:</a:t>
            </a:r>
            <a:br>
              <a:rPr lang="en-US" sz="4800" dirty="0" smtClean="0"/>
            </a:br>
            <a:r>
              <a:rPr lang="en-US" sz="4800" dirty="0" smtClean="0"/>
              <a:t>Evaluierung von Information Retrieval-</a:t>
            </a:r>
            <a:r>
              <a:rPr lang="en-US" sz="4800" dirty="0" err="1" smtClean="0"/>
              <a:t>Systemen</a:t>
            </a:r>
            <a:r>
              <a:rPr lang="en-US" sz="4800" dirty="0" smtClean="0"/>
              <a:t> (IRS)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6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 von Information Retrieval </a:t>
            </a:r>
            <a:r>
              <a:rPr lang="en-US" dirty="0" err="1" smtClean="0"/>
              <a:t>Systemen</a:t>
            </a:r>
            <a:r>
              <a:rPr lang="en-US" dirty="0" smtClean="0"/>
              <a:t> (IRS): </a:t>
            </a:r>
            <a:r>
              <a:rPr lang="en-US" sz="3200" dirty="0" err="1" smtClean="0"/>
              <a:t>Einführung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Information </a:t>
            </a:r>
            <a:r>
              <a:rPr lang="de-DE" dirty="0" err="1"/>
              <a:t>R</a:t>
            </a:r>
            <a:r>
              <a:rPr lang="de-DE" dirty="0" err="1" smtClean="0"/>
              <a:t>etrieval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ystem (IRS): spezifisches Informationssystem</a:t>
            </a:r>
            <a:endParaRPr lang="de-DE" dirty="0"/>
          </a:p>
          <a:p>
            <a:r>
              <a:rPr lang="de-DE" dirty="0" smtClean="0"/>
              <a:t>Evaluierung von Information </a:t>
            </a:r>
            <a:r>
              <a:rPr lang="de-DE" dirty="0" err="1"/>
              <a:t>R</a:t>
            </a:r>
            <a:r>
              <a:rPr lang="de-DE" dirty="0" err="1" smtClean="0"/>
              <a:t>etrieval</a:t>
            </a:r>
            <a:r>
              <a:rPr lang="de-DE" dirty="0" smtClean="0"/>
              <a:t> Systemen </a:t>
            </a:r>
            <a:r>
              <a:rPr lang="de-DE" dirty="0"/>
              <a:t>(</a:t>
            </a:r>
            <a:r>
              <a:rPr lang="de-DE" dirty="0" smtClean="0"/>
              <a:t>IRS</a:t>
            </a:r>
            <a:r>
              <a:rPr lang="de-DE" dirty="0"/>
              <a:t>) – </a:t>
            </a:r>
            <a:r>
              <a:rPr lang="de-DE" dirty="0" smtClean="0"/>
              <a:t>3 (4) Dimensionen: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Allgemeine Qualität </a:t>
            </a:r>
            <a:r>
              <a:rPr lang="de-DE" dirty="0" smtClean="0"/>
              <a:t>eines </a:t>
            </a:r>
            <a:r>
              <a:rPr lang="de-DE" dirty="0" smtClean="0"/>
              <a:t>IT-Dienstes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Wissensqualität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Qualität </a:t>
            </a:r>
            <a:r>
              <a:rPr lang="de-DE" dirty="0" smtClean="0"/>
              <a:t>eines </a:t>
            </a:r>
            <a:r>
              <a:rPr lang="de-DE" dirty="0" smtClean="0"/>
              <a:t>IT-Systems</a:t>
            </a:r>
            <a:endParaRPr lang="de-DE" dirty="0"/>
          </a:p>
          <a:p>
            <a:pPr marL="914400" lvl="2" indent="0">
              <a:buNone/>
            </a:pPr>
            <a:r>
              <a:rPr lang="de-DE" sz="1800" dirty="0">
                <a:solidFill>
                  <a:srgbClr val="FF0000"/>
                </a:solidFill>
              </a:rPr>
              <a:t>4.    </a:t>
            </a:r>
            <a:r>
              <a:rPr lang="de-DE" sz="1800" dirty="0" smtClean="0"/>
              <a:t>Qualität </a:t>
            </a:r>
            <a:r>
              <a:rPr lang="de-DE" sz="1800" dirty="0" smtClean="0"/>
              <a:t>eines </a:t>
            </a:r>
            <a:r>
              <a:rPr lang="de-DE" sz="1800" dirty="0" smtClean="0"/>
              <a:t>Information </a:t>
            </a:r>
            <a:r>
              <a:rPr lang="de-DE" sz="1800" dirty="0" err="1"/>
              <a:t>R</a:t>
            </a:r>
            <a:r>
              <a:rPr lang="de-DE" sz="1800" dirty="0" err="1" smtClean="0"/>
              <a:t>etrieval</a:t>
            </a:r>
            <a:r>
              <a:rPr lang="de-DE" sz="1800" dirty="0" smtClean="0"/>
              <a:t> Systems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28890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 von IRS:</a:t>
            </a:r>
            <a:br>
              <a:rPr lang="en-US" dirty="0" smtClean="0"/>
            </a:br>
            <a:r>
              <a:rPr lang="en-US" sz="3200" dirty="0" smtClean="0"/>
              <a:t>Evaluierung der 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des IT-</a:t>
            </a:r>
            <a:r>
              <a:rPr lang="en-US" sz="3200" dirty="0" err="1" smtClean="0"/>
              <a:t>Dienstes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Allgemeine Qualität </a:t>
            </a:r>
            <a:r>
              <a:rPr lang="de-DE" dirty="0" smtClean="0"/>
              <a:t>eines </a:t>
            </a:r>
            <a:r>
              <a:rPr lang="de-DE" dirty="0" smtClean="0"/>
              <a:t>IT-Dienstes wird evaluiert:</a:t>
            </a:r>
            <a:endParaRPr lang="de-DE" dirty="0"/>
          </a:p>
          <a:p>
            <a:pPr lvl="1"/>
            <a:r>
              <a:rPr lang="de-DE" dirty="0" smtClean="0"/>
              <a:t>Geschwindigkeit/Antwortzeit</a:t>
            </a:r>
            <a:endParaRPr lang="de-DE" dirty="0"/>
          </a:p>
          <a:p>
            <a:pPr lvl="1"/>
            <a:r>
              <a:rPr lang="de-DE" dirty="0" smtClean="0"/>
              <a:t>Benutzerfreundlichkeit</a:t>
            </a:r>
            <a:endParaRPr lang="de-DE" dirty="0"/>
          </a:p>
          <a:p>
            <a:pPr lvl="1"/>
            <a:r>
              <a:rPr lang="de-DE" dirty="0"/>
              <a:t>etc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  <a:p>
            <a:r>
              <a:rPr lang="de-DE" dirty="0" smtClean="0"/>
              <a:t>Mögliche Methode: SERVQUAL (siehe vorne)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791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</a:t>
            </a:r>
            <a:r>
              <a:rPr lang="en-US" dirty="0" smtClean="0"/>
              <a:t>IRS:</a:t>
            </a:r>
            <a:br>
              <a:rPr lang="en-US" dirty="0" smtClean="0"/>
            </a:br>
            <a:r>
              <a:rPr lang="en-US" sz="3200" dirty="0" smtClean="0"/>
              <a:t>Evaluierung der </a:t>
            </a:r>
            <a:r>
              <a:rPr lang="en-US" sz="3200" dirty="0" err="1" smtClean="0"/>
              <a:t>Wissensqualität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Inhalt eines IRS wird evaluiert</a:t>
            </a:r>
          </a:p>
          <a:p>
            <a:endParaRPr lang="de-DE" dirty="0" smtClean="0"/>
          </a:p>
          <a:p>
            <a:r>
              <a:rPr lang="de-DE" dirty="0"/>
              <a:t>2 </a:t>
            </a:r>
            <a:r>
              <a:rPr lang="de-DE" dirty="0" smtClean="0"/>
              <a:t>Evaluierungsobjekte:</a:t>
            </a:r>
            <a:endParaRPr lang="de-DE" dirty="0"/>
          </a:p>
          <a:p>
            <a:pPr lvl="1"/>
            <a:r>
              <a:rPr lang="de-DE" dirty="0" smtClean="0"/>
              <a:t>Dokumentarische Bezugseinheit, z. B. Bücher </a:t>
            </a:r>
          </a:p>
          <a:p>
            <a:pPr lvl="1"/>
            <a:r>
              <a:rPr lang="de-DE" dirty="0" smtClean="0"/>
              <a:t>Dokumentationseinheit (Stellvertreter): z. B. bibliografische Beschreibung der Bücher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smtClean="0"/>
              <a:t>Qualität der Dokumente von IRS kann sehr unterschiedlich sein: Websuchmaschine vs. Web </a:t>
            </a:r>
            <a:r>
              <a:rPr lang="de-DE" dirty="0" err="1" smtClean="0"/>
              <a:t>of</a:t>
            </a:r>
            <a:r>
              <a:rPr lang="de-DE" dirty="0" smtClean="0"/>
              <a:t> Science (nur Artikel von begutachteten Zeitschriften werden hier ausgewertet)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715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</a:t>
            </a:r>
            <a:r>
              <a:rPr lang="en-US" dirty="0" smtClean="0"/>
              <a:t>IRS:</a:t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err="1"/>
              <a:t>Wissensqualität</a:t>
            </a:r>
            <a:r>
              <a:rPr lang="en-US" sz="3200" dirty="0"/>
              <a:t>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Evaluierung der Dokumentationseinheiten (Stellvertreter) – Dimensionen:</a:t>
            </a:r>
            <a:endParaRPr lang="de-DE" dirty="0"/>
          </a:p>
          <a:p>
            <a:pPr lvl="1"/>
            <a:r>
              <a:rPr lang="de-DE" dirty="0" smtClean="0"/>
              <a:t>Wissensmanagementsystem: verwendete Klassifikation, verwendeter Thesaurus, und deren Qualität </a:t>
            </a:r>
          </a:p>
          <a:p>
            <a:pPr lvl="1"/>
            <a:r>
              <a:rPr lang="de-DE" dirty="0" smtClean="0"/>
              <a:t>Qualität der Indexierung:</a:t>
            </a:r>
            <a:endParaRPr lang="de-DE" dirty="0"/>
          </a:p>
          <a:p>
            <a:pPr lvl="2"/>
            <a:r>
              <a:rPr lang="de-DE" dirty="0" smtClean="0"/>
              <a:t>Indexierungstiefe</a:t>
            </a:r>
            <a:endParaRPr lang="de-DE" dirty="0"/>
          </a:p>
          <a:p>
            <a:pPr lvl="2"/>
            <a:r>
              <a:rPr lang="de-DE" dirty="0" smtClean="0"/>
              <a:t>Konsistenz der Indexierung </a:t>
            </a:r>
            <a:endParaRPr lang="de-DE" dirty="0"/>
          </a:p>
          <a:p>
            <a:pPr lvl="2"/>
            <a:r>
              <a:rPr lang="de-DE" dirty="0" smtClean="0"/>
              <a:t>Informative Zusammenfassung</a:t>
            </a:r>
            <a:endParaRPr lang="de-DE" dirty="0"/>
          </a:p>
          <a:p>
            <a:pPr lvl="1"/>
            <a:r>
              <a:rPr lang="de-DE" dirty="0" smtClean="0"/>
              <a:t>Änderungshäufigkeit: wann werden neue Dokumente hinzugefügt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27419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Evaluierung der 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IRS ist eine besondere Form eines IT-Systems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sinnvoll </a:t>
            </a:r>
            <a:r>
              <a:rPr lang="de-DE" dirty="0" smtClean="0">
                <a:sym typeface="Wingdings" panose="05000000000000000000" pitchFamily="2" charset="2"/>
              </a:rPr>
              <a:t>Evaluierung auf der Ebene des IRS durchzuführen</a:t>
            </a:r>
            <a:endParaRPr lang="de-DE" dirty="0" smtClean="0"/>
          </a:p>
          <a:p>
            <a:r>
              <a:rPr lang="de-DE" dirty="0" smtClean="0"/>
              <a:t>2 Dimension von IRS:</a:t>
            </a:r>
            <a:endParaRPr lang="de-DE" dirty="0"/>
          </a:p>
          <a:p>
            <a:pPr lvl="1"/>
            <a:r>
              <a:rPr lang="de-DE" dirty="0" smtClean="0"/>
              <a:t>IRS-Funktionalität</a:t>
            </a:r>
            <a:r>
              <a:rPr lang="de-DE" dirty="0" smtClean="0"/>
              <a:t>: Funktionen die für die Suche und den Zugriff bereitgestellt werden (Nutzen)</a:t>
            </a:r>
          </a:p>
          <a:p>
            <a:pPr marL="914400" lvl="2" indent="0">
              <a:buNone/>
            </a:pPr>
            <a:r>
              <a:rPr lang="de-DE" dirty="0" smtClean="0"/>
              <a:t>Teilweise große Unterschiede zwischen verschiedenen IRS (Google </a:t>
            </a:r>
            <a:r>
              <a:rPr lang="de-DE" dirty="0"/>
              <a:t>vs. </a:t>
            </a:r>
            <a:r>
              <a:rPr lang="de-DE" dirty="0" err="1"/>
              <a:t>Ebsco</a:t>
            </a:r>
            <a:r>
              <a:rPr lang="de-DE" dirty="0"/>
              <a:t> </a:t>
            </a:r>
            <a:r>
              <a:rPr lang="de-DE" dirty="0" smtClean="0"/>
              <a:t>Host</a:t>
            </a:r>
            <a:r>
              <a:rPr lang="de-DE" dirty="0"/>
              <a:t>)</a:t>
            </a:r>
          </a:p>
          <a:p>
            <a:pPr lvl="1"/>
            <a:r>
              <a:rPr lang="de-DE" dirty="0" smtClean="0"/>
              <a:t>Benutzerfreundlichkeit eines IRS: Ist das IRS einfach und intuitiv zu nutzen?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83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Funktionen, die von einem professionellen IRS erwartet werden können (1):</a:t>
            </a:r>
            <a:endParaRPr lang="de-DE" sz="1100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Auswahl der bereitstehenden Datenbanken: </a:t>
            </a:r>
            <a:endParaRPr lang="de-DE" dirty="0"/>
          </a:p>
          <a:p>
            <a:pPr lvl="2"/>
            <a:r>
              <a:rPr lang="de-DE" dirty="0" smtClean="0"/>
              <a:t>Gibt es einen Datenbank-Index?</a:t>
            </a:r>
            <a:endParaRPr lang="de-DE" dirty="0"/>
          </a:p>
          <a:p>
            <a:pPr lvl="2"/>
            <a:r>
              <a:rPr lang="de-DE" dirty="0" smtClean="0"/>
              <a:t>Kann in mehreren Datenbanken parallel gesucht werden?</a:t>
            </a:r>
            <a:endParaRPr lang="de-DE" dirty="0"/>
          </a:p>
          <a:p>
            <a:pPr lvl="2"/>
            <a:endParaRPr lang="de-DE" sz="2000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Unterstützung bei der Suche nach Suchbegriffen:</a:t>
            </a:r>
            <a:endParaRPr lang="de-DE" dirty="0"/>
          </a:p>
          <a:p>
            <a:pPr lvl="2"/>
            <a:r>
              <a:rPr lang="de-DE" dirty="0" err="1"/>
              <a:t>Browsing</a:t>
            </a:r>
            <a:r>
              <a:rPr lang="de-DE" dirty="0"/>
              <a:t> in </a:t>
            </a:r>
            <a:r>
              <a:rPr lang="de-DE" dirty="0" smtClean="0"/>
              <a:t>einem Wörterbuch möglich?</a:t>
            </a:r>
            <a:endParaRPr lang="de-DE" dirty="0"/>
          </a:p>
          <a:p>
            <a:pPr lvl="2"/>
            <a:r>
              <a:rPr lang="de-DE" dirty="0"/>
              <a:t>Synonym </a:t>
            </a:r>
            <a:r>
              <a:rPr lang="de-DE" dirty="0" smtClean="0"/>
              <a:t>Wörterbuch vorhanden?</a:t>
            </a:r>
            <a:endParaRPr lang="de-DE" dirty="0"/>
          </a:p>
          <a:p>
            <a:pPr lvl="2"/>
            <a:r>
              <a:rPr lang="de-DE" dirty="0" smtClean="0"/>
              <a:t>Darstellung des Wissensorganisationssystems: </a:t>
            </a:r>
            <a:endParaRPr lang="de-DE" dirty="0"/>
          </a:p>
          <a:p>
            <a:pPr lvl="3"/>
            <a:r>
              <a:rPr lang="de-DE" dirty="0"/>
              <a:t>verbal</a:t>
            </a:r>
          </a:p>
          <a:p>
            <a:pPr lvl="3"/>
            <a:r>
              <a:rPr lang="de-DE" dirty="0" smtClean="0"/>
              <a:t>grafisch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8943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3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Funktionen, die von einem professionellen IRS erwartet werden können </a:t>
            </a:r>
            <a:r>
              <a:rPr lang="de-DE" dirty="0" smtClean="0"/>
              <a:t>(2):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3</a:t>
            </a:r>
            <a:r>
              <a:rPr lang="de-DE" dirty="0" smtClean="0"/>
              <a:t>. </a:t>
            </a:r>
            <a:r>
              <a:rPr lang="de-DE" dirty="0"/>
              <a:t>	</a:t>
            </a:r>
            <a:r>
              <a:rPr lang="de-DE" dirty="0" smtClean="0"/>
              <a:t>Ergebnisanzeige und -ausgabe:</a:t>
            </a:r>
            <a:endParaRPr lang="de-DE" dirty="0"/>
          </a:p>
          <a:p>
            <a:pPr lvl="2"/>
            <a:r>
              <a:rPr lang="de-DE" dirty="0" smtClean="0"/>
              <a:t>Sortiermöglichkeiten?</a:t>
            </a:r>
            <a:endParaRPr lang="de-DE" dirty="0"/>
          </a:p>
          <a:p>
            <a:pPr lvl="2"/>
            <a:r>
              <a:rPr lang="de-DE" dirty="0" smtClean="0"/>
              <a:t>Markierungs-/Filtermöglichkeit für folgende Sortierungen und Ergebnisausgabe?</a:t>
            </a:r>
            <a:endParaRPr lang="de-DE" dirty="0"/>
          </a:p>
          <a:p>
            <a:pPr lvl="2"/>
            <a:r>
              <a:rPr lang="de-DE" dirty="0" smtClean="0"/>
              <a:t>Ergebnisausgabe in verschiedenen Formaten (CSV</a:t>
            </a:r>
            <a:r>
              <a:rPr lang="de-DE" dirty="0"/>
              <a:t>, XML, </a:t>
            </a:r>
            <a:r>
              <a:rPr lang="de-DE" dirty="0" smtClean="0"/>
              <a:t>verschiedene bibliografische Datenformate, </a:t>
            </a:r>
            <a:r>
              <a:rPr lang="de-DE" dirty="0"/>
              <a:t>etc.)?</a:t>
            </a:r>
          </a:p>
          <a:p>
            <a:pPr lvl="2"/>
            <a:r>
              <a:rPr lang="de-DE" dirty="0"/>
              <a:t>Link </a:t>
            </a:r>
            <a:r>
              <a:rPr lang="de-DE" dirty="0" smtClean="0"/>
              <a:t>zum digitalen Dokument oder einen Dokumentlieferdienst?</a:t>
            </a:r>
            <a:endParaRPr lang="de-DE" dirty="0"/>
          </a:p>
          <a:p>
            <a:pPr lvl="2"/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4.</a:t>
            </a:r>
            <a:r>
              <a:rPr lang="de-DE" dirty="0" smtClean="0"/>
              <a:t>	Push Dienste:</a:t>
            </a:r>
            <a:endParaRPr lang="de-DE" dirty="0"/>
          </a:p>
          <a:p>
            <a:pPr lvl="2"/>
            <a:r>
              <a:rPr lang="de-DE" dirty="0" smtClean="0"/>
              <a:t>Erstellung und Verwaltung von Suchprofilen? </a:t>
            </a:r>
          </a:p>
          <a:p>
            <a:pPr lvl="2"/>
            <a:r>
              <a:rPr lang="de-DE" dirty="0" smtClean="0"/>
              <a:t>Sofortige Information über neue Treffer?</a:t>
            </a:r>
            <a:endParaRPr lang="de-DE" dirty="0"/>
          </a:p>
          <a:p>
            <a:pPr lvl="2"/>
            <a:endParaRPr lang="de-DE" dirty="0"/>
          </a:p>
          <a:p>
            <a:pPr marL="457200" lvl="1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5.</a:t>
            </a:r>
            <a:r>
              <a:rPr lang="de-DE" dirty="0" smtClean="0"/>
              <a:t> 	</a:t>
            </a:r>
            <a:r>
              <a:rPr lang="de-DE" dirty="0" err="1" smtClean="0"/>
              <a:t>Informetrische</a:t>
            </a:r>
            <a:r>
              <a:rPr lang="de-DE" dirty="0" smtClean="0"/>
              <a:t> Analysen: </a:t>
            </a:r>
            <a:endParaRPr lang="de-DE" dirty="0"/>
          </a:p>
          <a:p>
            <a:pPr lvl="2"/>
            <a:r>
              <a:rPr lang="de-DE" dirty="0" smtClean="0"/>
              <a:t>Rankings?</a:t>
            </a:r>
            <a:endParaRPr lang="de-DE" dirty="0"/>
          </a:p>
          <a:p>
            <a:pPr lvl="2"/>
            <a:r>
              <a:rPr lang="de-DE" dirty="0" smtClean="0"/>
              <a:t>Grafische Ergebnisanzeige (z. B. semantische Netze oder Informationsflussgrafen)?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669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Keine </a:t>
            </a:r>
            <a:r>
              <a:rPr lang="de-DE" dirty="0" smtClean="0"/>
              <a:t>einheitliche Definition </a:t>
            </a:r>
            <a:r>
              <a:rPr lang="de-DE" dirty="0" smtClean="0"/>
              <a:t>– Beispiele: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Die systematische, strenge und exakte Anwendung wissenschaftlicher Methoden mit dem Ziel, den Entwurf, die Umsetzung, die Verbesserung und/oder die Ergebnisse eines Programms zu bewerten. Es handelt sich um einen ressourcen-intensiven Prozess … der Evaluierungs-Knowhow, Arbeit, Zeit und Geld erfordert. (A </a:t>
            </a:r>
            <a:r>
              <a:rPr lang="de-DE" b="1" dirty="0" err="1" smtClean="0">
                <a:sym typeface="Wingdings" panose="05000000000000000000" pitchFamily="2" charset="2"/>
              </a:rPr>
              <a:t>systematic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rigorous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meticulous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application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of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scientific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methods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assess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the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design, </a:t>
            </a:r>
            <a:r>
              <a:rPr lang="de-DE" b="1" dirty="0" err="1" smtClean="0">
                <a:sym typeface="Wingdings" panose="05000000000000000000" pitchFamily="2" charset="2"/>
              </a:rPr>
              <a:t>implementation</a:t>
            </a:r>
            <a:r>
              <a:rPr lang="de-DE" b="1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improvement</a:t>
            </a:r>
            <a:r>
              <a:rPr lang="de-DE" b="1" dirty="0" smtClean="0">
                <a:sym typeface="Wingdings" panose="05000000000000000000" pitchFamily="2" charset="2"/>
              </a:rPr>
              <a:t>, </a:t>
            </a:r>
            <a:r>
              <a:rPr lang="de-DE" b="1" dirty="0" err="1" smtClean="0">
                <a:sym typeface="Wingdings" panose="05000000000000000000" pitchFamily="2" charset="2"/>
              </a:rPr>
              <a:t>or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ym typeface="Wingdings" panose="05000000000000000000" pitchFamily="2" charset="2"/>
              </a:rPr>
              <a:t>outcomes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a </a:t>
            </a:r>
            <a:r>
              <a:rPr lang="de-DE" dirty="0" err="1" smtClean="0">
                <a:sym typeface="Wingdings" panose="05000000000000000000" pitchFamily="2" charset="2"/>
              </a:rPr>
              <a:t>program</a:t>
            </a: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It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a </a:t>
            </a:r>
            <a:r>
              <a:rPr lang="de-DE" b="1" dirty="0" err="1" smtClean="0">
                <a:sym typeface="Wingdings" panose="05000000000000000000" pitchFamily="2" charset="2"/>
              </a:rPr>
              <a:t>resource</a:t>
            </a:r>
            <a:r>
              <a:rPr lang="de-DE" b="1" dirty="0" smtClean="0">
                <a:sym typeface="Wingdings" panose="05000000000000000000" pitchFamily="2" charset="2"/>
              </a:rPr>
              <a:t>-intensive </a:t>
            </a:r>
            <a:r>
              <a:rPr lang="de-DE" b="1" dirty="0" err="1" smtClean="0">
                <a:sym typeface="Wingdings" panose="05000000000000000000" pitchFamily="2" charset="2"/>
              </a:rPr>
              <a:t>process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… </a:t>
            </a:r>
            <a:r>
              <a:rPr lang="de-DE" dirty="0" err="1" smtClean="0">
                <a:sym typeface="Wingdings" panose="05000000000000000000" pitchFamily="2" charset="2"/>
              </a:rPr>
              <a:t>requiring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resources</a:t>
            </a:r>
            <a:r>
              <a:rPr lang="de-DE" dirty="0" smtClean="0">
                <a:sym typeface="Wingdings" panose="05000000000000000000" pitchFamily="2" charset="2"/>
              </a:rPr>
              <a:t> such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evaluation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expertise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larbor</a:t>
            </a:r>
            <a:r>
              <a:rPr lang="de-DE" dirty="0" smtClean="0">
                <a:sym typeface="Wingdings" panose="05000000000000000000" pitchFamily="2" charset="2"/>
              </a:rPr>
              <a:t>, time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budget</a:t>
            </a:r>
            <a:r>
              <a:rPr lang="de-DE" dirty="0" smtClean="0">
                <a:sym typeface="Wingdings" panose="05000000000000000000" pitchFamily="2" charset="2"/>
              </a:rPr>
              <a:t>.) (Wikipedia)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Evaluierung ist ein Prozess, bei dem ein Evaluierungsobjekt entsprechend von vorher definierten Zielen unter Verwendung von gut begründeten Kriterien bewertet wird. (Evaluation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b="1" dirty="0" err="1">
                <a:sym typeface="Wingdings" panose="05000000000000000000" pitchFamily="2" charset="2"/>
              </a:rPr>
              <a:t>process</a:t>
            </a:r>
            <a:r>
              <a:rPr lang="de-DE" dirty="0">
                <a:sym typeface="Wingdings" panose="05000000000000000000" pitchFamily="2" charset="2"/>
              </a:rPr>
              <a:t>, in </a:t>
            </a:r>
            <a:r>
              <a:rPr lang="de-DE" dirty="0" err="1">
                <a:sym typeface="Wingdings" panose="05000000000000000000" pitchFamily="2" charset="2"/>
              </a:rPr>
              <a:t>which</a:t>
            </a:r>
            <a:r>
              <a:rPr lang="de-DE" dirty="0">
                <a:sym typeface="Wingdings" panose="05000000000000000000" pitchFamily="2" charset="2"/>
              </a:rPr>
              <a:t> an </a:t>
            </a:r>
            <a:r>
              <a:rPr lang="de-DE" b="1" dirty="0" err="1">
                <a:sym typeface="Wingdings" panose="05000000000000000000" pitchFamily="2" charset="2"/>
              </a:rPr>
              <a:t>evaluation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object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assessed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according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to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previously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defined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goals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well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reasoned</a:t>
            </a:r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ym typeface="Wingdings" panose="05000000000000000000" pitchFamily="2" charset="2"/>
              </a:rPr>
              <a:t>criteria</a:t>
            </a:r>
            <a:r>
              <a:rPr lang="de-DE" dirty="0" smtClean="0">
                <a:sym typeface="Wingdings" panose="05000000000000000000" pitchFamily="2" charset="2"/>
              </a:rPr>
              <a:t>.) </a:t>
            </a:r>
            <a:r>
              <a:rPr lang="de-DE" dirty="0">
                <a:sym typeface="Wingdings" panose="05000000000000000000" pitchFamily="2" charset="2"/>
              </a:rPr>
              <a:t>(Balzer)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48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Evaluierung der </a:t>
            </a:r>
            <a:r>
              <a:rPr lang="de-DE" b="1" dirty="0" smtClean="0"/>
              <a:t>Qualität/Effektivität</a:t>
            </a:r>
            <a:r>
              <a:rPr lang="de-DE" dirty="0" smtClean="0"/>
              <a:t> eines </a:t>
            </a:r>
            <a:r>
              <a:rPr lang="de-DE" b="1" dirty="0" smtClean="0"/>
              <a:t>IRS </a:t>
            </a:r>
            <a:r>
              <a:rPr lang="de-DE" dirty="0" smtClean="0"/>
              <a:t>- </a:t>
            </a:r>
            <a:r>
              <a:rPr lang="de-DE" b="1" dirty="0" smtClean="0"/>
              <a:t>Indikatoren</a:t>
            </a:r>
            <a:r>
              <a:rPr lang="de-DE" dirty="0" smtClean="0"/>
              <a:t>: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b="1" dirty="0" smtClean="0"/>
              <a:t>Recall</a:t>
            </a:r>
            <a:r>
              <a:rPr lang="de-DE" dirty="0"/>
              <a:t>: </a:t>
            </a:r>
            <a:r>
              <a:rPr lang="de-DE" dirty="0" smtClean="0"/>
              <a:t>Vollständigkeit einer Informationssuche (der Trefferliste) </a:t>
            </a:r>
            <a:r>
              <a:rPr lang="de-DE" dirty="0"/>
              <a:t>– </a:t>
            </a:r>
            <a:r>
              <a:rPr lang="de-DE" dirty="0" smtClean="0"/>
              <a:t>Wie viele aller vorhandenen und relevanten Dokumente wurden gefunden?</a:t>
            </a:r>
            <a:endParaRPr lang="de-DE" dirty="0"/>
          </a:p>
          <a:p>
            <a:pPr lvl="1"/>
            <a:r>
              <a:rPr lang="de-DE" b="1" dirty="0"/>
              <a:t>Precision</a:t>
            </a:r>
            <a:r>
              <a:rPr lang="de-DE" dirty="0"/>
              <a:t>: </a:t>
            </a:r>
            <a:r>
              <a:rPr lang="de-DE" dirty="0" smtClean="0"/>
              <a:t>Genauigkeit einer Informationssuche (der Trefferliste) </a:t>
            </a:r>
            <a:r>
              <a:rPr lang="de-DE" dirty="0"/>
              <a:t>– </a:t>
            </a:r>
            <a:r>
              <a:rPr lang="de-DE" dirty="0" smtClean="0"/>
              <a:t>Wie viele der gefundenen Dokumente sind relevant?</a:t>
            </a:r>
            <a:endParaRPr lang="de-DE" dirty="0"/>
          </a:p>
          <a:p>
            <a:pPr lvl="1"/>
            <a:r>
              <a:rPr lang="de-DE" b="1" dirty="0"/>
              <a:t>Fallout:</a:t>
            </a:r>
            <a:r>
              <a:rPr lang="de-DE" dirty="0"/>
              <a:t> </a:t>
            </a:r>
            <a:r>
              <a:rPr lang="de-DE" dirty="0" smtClean="0"/>
              <a:t>Anteil </a:t>
            </a:r>
            <a:r>
              <a:rPr lang="de-DE" dirty="0" smtClean="0"/>
              <a:t>mit </a:t>
            </a:r>
            <a:r>
              <a:rPr lang="de-DE" dirty="0" smtClean="0"/>
              <a:t>dem </a:t>
            </a:r>
            <a:r>
              <a:rPr lang="de-DE" dirty="0" smtClean="0"/>
              <a:t>nicht-relevante Dokumente </a:t>
            </a:r>
            <a:r>
              <a:rPr lang="de-DE" dirty="0" smtClean="0"/>
              <a:t>unter allen nicht-relevanten Dokumenten gefunden werden</a:t>
            </a:r>
            <a:endParaRPr lang="de-DE" dirty="0"/>
          </a:p>
          <a:p>
            <a:pPr marL="914400" lvl="1" indent="-457200">
              <a:buAutoNum type="arabicPeriod" startAt="5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3291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5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4519748"/>
                <a:ext cx="10515600" cy="2434047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Recall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sz="2000" b="1" dirty="0" smtClean="0"/>
                  <a:t>Precision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sz="2000" b="1" dirty="0" smtClean="0"/>
                  <a:t>Fallout</a:t>
                </a:r>
                <a:r>
                  <a:rPr lang="de-DE" sz="2000" dirty="0" smtClean="0"/>
                  <a:t>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4519748"/>
                <a:ext cx="10515600" cy="2434047"/>
              </a:xfrm>
              <a:blipFill>
                <a:blip r:embed="rId3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64307"/>
              </p:ext>
            </p:extLst>
          </p:nvPr>
        </p:nvGraphicFramePr>
        <p:xfrm>
          <a:off x="838199" y="1811064"/>
          <a:ext cx="1010847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6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Nicht 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Gefundene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/>
                        <a:t>Doku-</a:t>
                      </a:r>
                      <a:r>
                        <a:rPr lang="de-DE" baseline="0" dirty="0" err="1" smtClean="0"/>
                        <a:t>mente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B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A+B: alle bei</a:t>
                      </a:r>
                      <a:r>
                        <a:rPr lang="de-DE" baseline="0" dirty="0" smtClean="0"/>
                        <a:t> einer Suche </a:t>
                      </a:r>
                      <a:r>
                        <a:rPr lang="de-DE" baseline="0" dirty="0" smtClean="0"/>
                        <a:t>gefundenen </a:t>
                      </a:r>
                      <a:r>
                        <a:rPr lang="de-DE" baseline="0" dirty="0" smtClean="0"/>
                        <a:t>Dokumente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Nicht gefundene </a:t>
                      </a:r>
                      <a:r>
                        <a:rPr lang="de-DE" dirty="0" smtClean="0"/>
                        <a:t>Dokumente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C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D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A+C:</a:t>
                      </a:r>
                      <a:r>
                        <a:rPr lang="de-DE" baseline="0" dirty="0" smtClean="0"/>
                        <a:t> alle relevanten Dokumente in einem IRS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B+D: alle nicht relevanten Dokumente in einem IRS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A+B+C+D: alle Dokumente in einem</a:t>
                      </a:r>
                      <a:r>
                        <a:rPr lang="de-DE" baseline="0" dirty="0" smtClean="0"/>
                        <a:t> IRS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222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6</a:t>
            </a:r>
            <a:endParaRPr lang="en-US" sz="32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863168" y="1818516"/>
            <a:ext cx="10515600" cy="1444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Beispiel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/>
              <a:t>Eine Datenbank umfasst insgesamt 136 Dokumente, von denen für eine bestimmte Suche insgesamt 20 relevant (und 116 nicht relevant) sind. </a:t>
            </a:r>
          </a:p>
          <a:p>
            <a:pPr marL="457200" lvl="1" indent="0">
              <a:buNone/>
            </a:pPr>
            <a:r>
              <a:rPr lang="de-DE" dirty="0" smtClean="0"/>
              <a:t>Die Suche liefert 12 Dokumente, von denen 8 relevant sind</a:t>
            </a:r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58763"/>
              </p:ext>
            </p:extLst>
          </p:nvPr>
        </p:nvGraphicFramePr>
        <p:xfrm>
          <a:off x="946957" y="3316868"/>
          <a:ext cx="86136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Nicht relevant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Gefundene </a:t>
                      </a:r>
                      <a:r>
                        <a:rPr lang="de-DE" dirty="0" err="1" smtClean="0"/>
                        <a:t>Doks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8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4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Nicht gefundene </a:t>
                      </a:r>
                      <a:r>
                        <a:rPr lang="de-DE" dirty="0" err="1" smtClean="0"/>
                        <a:t>Doks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112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Inhaltsplatzhalter 2"/>
              <p:cNvSpPr txBox="1">
                <a:spLocks/>
              </p:cNvSpPr>
              <p:nvPr/>
            </p:nvSpPr>
            <p:spPr>
              <a:xfrm>
                <a:off x="838200" y="5056071"/>
                <a:ext cx="10515600" cy="18145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mbol" panose="05050102010706020507" pitchFamily="18" charset="2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Recall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8/20 = </a:t>
                </a:r>
                <a:r>
                  <a:rPr lang="de-DE" sz="2000" b="1" dirty="0" smtClean="0"/>
                  <a:t>0,4</a:t>
                </a:r>
                <a:endParaRPr lang="de-DE" sz="2000" b="1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Precision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 8/12 = </a:t>
                </a:r>
                <a:r>
                  <a:rPr lang="de-DE" sz="2000" b="1" dirty="0" smtClean="0"/>
                  <a:t>0,67</a:t>
                </a:r>
                <a:endParaRPr lang="de-DE" sz="20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000" dirty="0" smtClean="0"/>
                  <a:t>Fallout </a:t>
                </a:r>
                <a:r>
                  <a:rPr lang="de-DE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de-DE" dirty="0" smtClean="0"/>
                  <a:t>   </a:t>
                </a:r>
                <a:r>
                  <a:rPr lang="de-DE" sz="2000" dirty="0" smtClean="0"/>
                  <a:t>= 4/116   = </a:t>
                </a:r>
                <a:r>
                  <a:rPr lang="de-DE" sz="2000" b="1" dirty="0" smtClean="0"/>
                  <a:t>0,034</a:t>
                </a:r>
                <a:endParaRPr lang="de-DE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56071"/>
                <a:ext cx="10515600" cy="1814513"/>
              </a:xfrm>
              <a:prstGeom prst="rect">
                <a:avLst/>
              </a:prstGeom>
              <a:blipFill>
                <a:blip r:embed="rId3"/>
                <a:stretch>
                  <a:fillRect l="-638" t="-10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077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7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Zwischen Recall und </a:t>
            </a:r>
            <a:r>
              <a:rPr lang="de-DE" dirty="0" smtClean="0"/>
              <a:t>P</a:t>
            </a:r>
            <a:r>
              <a:rPr lang="de-DE" dirty="0" smtClean="0"/>
              <a:t>recision</a:t>
            </a:r>
            <a:r>
              <a:rPr lang="de-DE" dirty="0"/>
              <a:t> </a:t>
            </a:r>
            <a:r>
              <a:rPr lang="de-DE" dirty="0" smtClean="0"/>
              <a:t>besteht folgendes Verhältnis:</a:t>
            </a:r>
            <a:endParaRPr lang="de-DE" dirty="0"/>
          </a:p>
          <a:p>
            <a:pPr lvl="1"/>
            <a:r>
              <a:rPr lang="de-DE" dirty="0" smtClean="0"/>
              <a:t>Eine hohe Precision ist üblicherweise mit einem geringen Recall verbunden.</a:t>
            </a:r>
            <a:endParaRPr lang="de-DE" dirty="0"/>
          </a:p>
          <a:p>
            <a:pPr lvl="1"/>
            <a:r>
              <a:rPr lang="de-DE" dirty="0" smtClean="0"/>
              <a:t>Ein hoher Recall führt hingegen normalerweise zu einer geringeren Precision.</a:t>
            </a:r>
            <a:endParaRPr lang="de-DE" dirty="0"/>
          </a:p>
          <a:p>
            <a:r>
              <a:rPr lang="de-DE" dirty="0" smtClean="0"/>
              <a:t>Üblicherweise hängt es von der jeweiligen Suchanfrage ab, welcher dieser beiden Indikatoren relevant ist:</a:t>
            </a:r>
            <a:endParaRPr lang="de-DE" dirty="0"/>
          </a:p>
          <a:p>
            <a:pPr lvl="1"/>
            <a:r>
              <a:rPr lang="de-DE" dirty="0" smtClean="0"/>
              <a:t>Suche nach Doktorarbeiten zu einem bestimmten Thema?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Recall</a:t>
            </a:r>
            <a:endParaRPr lang="de-DE" dirty="0"/>
          </a:p>
          <a:p>
            <a:pPr lvl="1"/>
            <a:r>
              <a:rPr lang="de-DE" dirty="0" smtClean="0"/>
              <a:t>Suche nach Begleitliteratur für eine Lehrveranstaltung? </a:t>
            </a:r>
            <a:r>
              <a:rPr lang="de-DE" dirty="0" smtClean="0">
                <a:sym typeface="Wingdings" panose="05000000000000000000" pitchFamily="2" charset="2"/>
              </a:rPr>
              <a:t> Precision</a:t>
            </a:r>
            <a:endParaRPr lang="de-DE" dirty="0"/>
          </a:p>
          <a:p>
            <a:pPr lvl="1"/>
            <a:r>
              <a:rPr lang="de-DE" dirty="0" smtClean="0"/>
              <a:t>Patentsuche (Gibt es schon ein bestimmtes Patent in einem Technologiebereich, in den ein Unternehmen möglicherweise viel Geld für Forschung und Entwicklung investieren möchte? </a:t>
            </a:r>
            <a:r>
              <a:rPr lang="de-DE" dirty="0" smtClean="0">
                <a:sym typeface="Wingdings" panose="05000000000000000000" pitchFamily="2" charset="2"/>
              </a:rPr>
              <a:t> Recall</a:t>
            </a:r>
            <a:endParaRPr lang="de-DE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7242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8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983897"/>
          </a:xfrm>
        </p:spPr>
        <p:txBody>
          <a:bodyPr>
            <a:normAutofit/>
          </a:bodyPr>
          <a:lstStyle/>
          <a:p>
            <a:r>
              <a:rPr lang="de-DE" sz="1600" dirty="0" smtClean="0"/>
              <a:t>Ein gutes IRS sollte möglichst viele relevante Treffer liefern (hoher Recall), gleichzeitig sollte der Anteil nicht-relevanter Treffer bei den einzelnen Suchen möglichst gering sein (hohe Precision)</a:t>
            </a:r>
            <a:endParaRPr lang="de-AT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602297" y="3204595"/>
            <a:ext cx="0" cy="311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384183" y="6132352"/>
            <a:ext cx="6266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gen 10"/>
          <p:cNvSpPr/>
          <p:nvPr/>
        </p:nvSpPr>
        <p:spPr>
          <a:xfrm rot="10800000">
            <a:off x="2013356" y="1191237"/>
            <a:ext cx="9697674" cy="475655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Bogen 11"/>
          <p:cNvSpPr/>
          <p:nvPr/>
        </p:nvSpPr>
        <p:spPr>
          <a:xfrm rot="10800000">
            <a:off x="2013356" y="551577"/>
            <a:ext cx="9578830" cy="4970476"/>
          </a:xfrm>
          <a:prstGeom prst="arc">
            <a:avLst>
              <a:gd name="adj1" fmla="val 16187395"/>
              <a:gd name="adj2" fmla="val 214143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feld 12"/>
          <p:cNvSpPr txBox="1"/>
          <p:nvPr/>
        </p:nvSpPr>
        <p:spPr>
          <a:xfrm>
            <a:off x="758159" y="330526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R</a:t>
            </a:r>
            <a:r>
              <a:rPr lang="de-AT" dirty="0" smtClean="0"/>
              <a:t>ecall</a:t>
            </a:r>
            <a:endParaRPr lang="de-AT" dirty="0"/>
          </a:p>
        </p:txBody>
      </p:sp>
      <p:sp>
        <p:nvSpPr>
          <p:cNvPr id="14" name="Textfeld 13"/>
          <p:cNvSpPr txBox="1"/>
          <p:nvPr/>
        </p:nvSpPr>
        <p:spPr>
          <a:xfrm>
            <a:off x="6418974" y="613224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Precision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2711042" y="403080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z. B. Web </a:t>
            </a:r>
            <a:r>
              <a:rPr lang="de-AT" dirty="0" err="1" smtClean="0"/>
              <a:t>of</a:t>
            </a:r>
            <a:r>
              <a:rPr lang="de-AT" dirty="0" smtClean="0"/>
              <a:t> Science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2203270" y="5236611"/>
            <a:ext cx="260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z. B. Google Scholar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3010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9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Probleme in Zusammenhang mit Recall und Precision </a:t>
            </a:r>
            <a:r>
              <a:rPr lang="de-DE" dirty="0" smtClean="0"/>
              <a:t>1:</a:t>
            </a:r>
            <a:endParaRPr lang="de-DE" dirty="0"/>
          </a:p>
          <a:p>
            <a:pPr lvl="1"/>
            <a:endParaRPr lang="de-DE" sz="1000" dirty="0"/>
          </a:p>
          <a:p>
            <a:pPr lvl="1"/>
            <a:r>
              <a:rPr lang="de-DE" dirty="0"/>
              <a:t>Recall: </a:t>
            </a:r>
            <a:r>
              <a:rPr lang="de-DE" dirty="0" smtClean="0"/>
              <a:t>üblicherweise weiß man nicht, wie viele relevante Treffer es in einem IRS überhaupt gibt, z. B. </a:t>
            </a:r>
            <a:r>
              <a:rPr lang="de-DE" dirty="0"/>
              <a:t>in Google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relativer </a:t>
            </a:r>
            <a:r>
              <a:rPr lang="de-DE" dirty="0">
                <a:sym typeface="Wingdings" panose="05000000000000000000" pitchFamily="2" charset="2"/>
              </a:rPr>
              <a:t>R</a:t>
            </a:r>
            <a:r>
              <a:rPr lang="de-DE" dirty="0" smtClean="0">
                <a:sym typeface="Wingdings" panose="05000000000000000000" pitchFamily="2" charset="2"/>
              </a:rPr>
              <a:t>ecall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Z. B. werden nur die top-500 Treffer der Suchen berücksichtigt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wenn verschiedene Suchmaschinen auf Basis der selben Suchanfragen evaluiert werden: neue relevante Dokumente (die von einer anderen Suchmaschine gefunden werden) werden der Menge der relevanten und von der einen Suchmaschine nicht gefundenen Dokumente hinzugefügt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Generelle Schwierigkeiten bei der Relevanzeinschätzung: entweder ist ein Suchergebnis relevant oder nicht relevant  oft auf Basis von subjektiven Einschätzungen!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2480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/>
              <a:t> </a:t>
            </a:r>
            <a:r>
              <a:rPr lang="en-US" sz="3200" dirty="0" smtClean="0"/>
              <a:t>10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Probleme in Zusammenhang mit Recall und Precision 2:</a:t>
            </a:r>
            <a:endParaRPr lang="de-DE" dirty="0"/>
          </a:p>
          <a:p>
            <a:pPr lvl="1"/>
            <a:endParaRPr lang="de-DE" sz="1000" dirty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Berechnung der Precision bei gewichtetem Ergebnis-Ranking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mean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average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precision</a:t>
            </a:r>
            <a:r>
              <a:rPr lang="de-DE" dirty="0">
                <a:sym typeface="Wingdings" panose="05000000000000000000" pitchFamily="2" charset="2"/>
              </a:rPr>
              <a:t> (MAP)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Grenzwert festlegen, wie viele Ergebnisse einer Suche analysiert werden sollen (z. B. top-10 Ergebnisse einer Google-Suche)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Berechnung der durchschnittlichen Precision für eine bestimmte Suche 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Ermittlung der mittleren Precision für alle Suchen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1444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11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8946541" cy="43730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b="1" dirty="0"/>
                  <a:t>MAP (</a:t>
                </a:r>
                <a:r>
                  <a:rPr lang="de-DE" b="1" dirty="0" err="1"/>
                  <a:t>mean</a:t>
                </a:r>
                <a:r>
                  <a:rPr lang="de-DE" b="1" dirty="0"/>
                  <a:t> </a:t>
                </a:r>
                <a:r>
                  <a:rPr lang="de-DE" b="1" dirty="0" err="1"/>
                  <a:t>average</a:t>
                </a:r>
                <a:r>
                  <a:rPr lang="de-DE" b="1" dirty="0"/>
                  <a:t> </a:t>
                </a:r>
                <a:r>
                  <a:rPr lang="de-DE" b="1" dirty="0" err="1"/>
                  <a:t>precision</a:t>
                </a:r>
                <a:r>
                  <a:rPr lang="de-DE" b="1" dirty="0"/>
                  <a:t>): </a:t>
                </a:r>
                <a:endParaRPr lang="de-DE" sz="18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𝑀𝐴𝑃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pt-BR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𝑃𝑟𝑒𝑐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de-DE" sz="1800" i="1" baseline="-2500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b/>
                            </m:sSub>
                          </m:e>
                        </m:nary>
                      </m:e>
                    </m:nary>
                  </m:oMath>
                </a14:m>
                <a:r>
                  <a:rPr lang="de-DE" dirty="0"/>
                  <a:t>    </a:t>
                </a:r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r>
                  <a:rPr lang="de-DE" dirty="0" smtClean="0"/>
                  <a:t>n…Anzahl der </a:t>
                </a:r>
                <a:r>
                  <a:rPr lang="de-DE" dirty="0" smtClean="0"/>
                  <a:t>Suchanfragen </a:t>
                </a:r>
              </a:p>
              <a:p>
                <a:pPr marL="457200" lvl="1" indent="0">
                  <a:buNone/>
                </a:pPr>
                <a:r>
                  <a:rPr lang="de-DE" dirty="0" smtClean="0"/>
                  <a:t>m</a:t>
                </a:r>
                <a:r>
                  <a:rPr lang="de-DE" dirty="0"/>
                  <a:t>… </a:t>
                </a:r>
                <a:r>
                  <a:rPr lang="de-DE" dirty="0" smtClean="0"/>
                  <a:t>Anzahl der relevanten Ergebnisse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8946541" cy="4373049"/>
              </a:xfrm>
              <a:blipFill>
                <a:blip r:embed="rId3"/>
                <a:stretch>
                  <a:fillRect l="-749" t="-83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352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Evaluierung von IRS: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Evaluierung der </a:t>
            </a:r>
            <a:r>
              <a:rPr lang="en-US" sz="3200" dirty="0" smtClean="0"/>
              <a:t>IRS-</a:t>
            </a:r>
            <a:r>
              <a:rPr lang="en-US" sz="3200" dirty="0" err="1" smtClean="0"/>
              <a:t>Qualität</a:t>
            </a:r>
            <a:r>
              <a:rPr lang="en-US" sz="3200" dirty="0" smtClean="0"/>
              <a:t> 12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843194"/>
            <a:ext cx="8946541" cy="3882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MAP </a:t>
            </a:r>
            <a:r>
              <a:rPr lang="de-DE" b="1" dirty="0" smtClean="0"/>
              <a:t>(mittlere durchschnittliche </a:t>
            </a:r>
            <a:r>
              <a:rPr lang="de-DE" b="1" dirty="0" smtClean="0"/>
              <a:t>P</a:t>
            </a:r>
            <a:r>
              <a:rPr lang="de-DE" b="1" dirty="0" smtClean="0"/>
              <a:t>recision</a:t>
            </a:r>
            <a:r>
              <a:rPr lang="de-DE" b="1" dirty="0" smtClean="0"/>
              <a:t>) - Beispiel: </a:t>
            </a:r>
            <a:endParaRPr lang="de-DE" sz="1800" b="1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de-DE" sz="1800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51888"/>
              </p:ext>
            </p:extLst>
          </p:nvPr>
        </p:nvGraphicFramePr>
        <p:xfrm>
          <a:off x="2368731" y="2289704"/>
          <a:ext cx="6179580" cy="4464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05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2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1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smtClean="0">
                          <a:effectLst/>
                        </a:rPr>
                        <a:t>Ergebnisse Suche 1 </a:t>
                      </a:r>
                      <a:r>
                        <a:rPr lang="de-DE" sz="1500" b="1" u="none" strike="noStrike" dirty="0">
                          <a:effectLst/>
                        </a:rPr>
                        <a:t>(5 </a:t>
                      </a:r>
                      <a:r>
                        <a:rPr lang="de-DE" sz="1500" b="1" u="none" strike="noStrike" dirty="0" smtClean="0">
                          <a:effectLst/>
                        </a:rPr>
                        <a:t>relevante Dokumente):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Rang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2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3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4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6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7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8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>
                          <a:effectLst/>
                        </a:rPr>
                        <a:t>relevant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09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Precision (R</a:t>
                      </a:r>
                      <a:r>
                        <a:rPr lang="de-DE" sz="1100" u="none" strike="noStrike" cap="none" baseline="-25000" dirty="0" smtClean="0">
                          <a:effectLst/>
                        </a:rPr>
                        <a:t>1j</a:t>
                      </a:r>
                      <a:r>
                        <a:rPr lang="de-DE" sz="1300" u="none" strike="noStrike" dirty="0" smtClean="0">
                          <a:effectLst/>
                        </a:rPr>
                        <a:t>)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1,0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0,67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0,44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20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mittlere </a:t>
                      </a:r>
                      <a:r>
                        <a:rPr lang="de-DE" sz="1300" u="none" strike="noStrike" dirty="0">
                          <a:effectLst/>
                        </a:rPr>
                        <a:t>P</a:t>
                      </a:r>
                      <a:r>
                        <a:rPr lang="de-DE" sz="1300" u="none" strike="noStrike" dirty="0" smtClean="0">
                          <a:effectLst/>
                        </a:rPr>
                        <a:t>recision</a:t>
                      </a:r>
                      <a:r>
                        <a:rPr lang="de-DE" sz="1300" u="none" strike="noStrike" dirty="0">
                          <a:effectLst/>
                        </a:rPr>
                        <a:t>: (</a:t>
                      </a:r>
                      <a:r>
                        <a:rPr lang="de-DE" sz="1300" u="none" strike="noStrike" dirty="0" smtClean="0">
                          <a:effectLst/>
                        </a:rPr>
                        <a:t>1,0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0,67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0,5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0,44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0,5</a:t>
                      </a:r>
                      <a:r>
                        <a:rPr lang="de-DE" sz="1300" u="none" strike="noStrike" dirty="0">
                          <a:effectLst/>
                        </a:rPr>
                        <a:t>) / 5 = </a:t>
                      </a:r>
                      <a:r>
                        <a:rPr lang="de-DE" sz="1300" b="1" u="none" strike="noStrike" dirty="0" smtClean="0">
                          <a:effectLst/>
                        </a:rPr>
                        <a:t>0,62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 smtClean="0">
                          <a:effectLst/>
                        </a:rPr>
                        <a:t>Ergebnisse Suche 2 </a:t>
                      </a:r>
                      <a:r>
                        <a:rPr lang="de-DE" sz="1500" b="1" u="none" strike="noStrike" dirty="0">
                          <a:effectLst/>
                        </a:rPr>
                        <a:t>(3 </a:t>
                      </a:r>
                      <a:r>
                        <a:rPr lang="de-DE" sz="1500" b="1" u="none" strike="noStrike" dirty="0" smtClean="0">
                          <a:effectLst/>
                        </a:rPr>
                        <a:t>relevante Dokumente):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Rang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2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3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4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5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6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7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8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>
                          <a:effectLst/>
                        </a:rPr>
                        <a:t>10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036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>
                          <a:effectLst/>
                        </a:rPr>
                        <a:t>relevant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b="1" u="none" strike="noStrike" dirty="0" smtClean="0">
                          <a:effectLst/>
                        </a:rPr>
                        <a:t>ja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nein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88">
                <a:tc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Precision</a:t>
                      </a:r>
                      <a:r>
                        <a:rPr lang="de-DE" sz="700" u="none" strike="noStrike" dirty="0" smtClean="0">
                          <a:effectLst/>
                        </a:rPr>
                        <a:t> </a:t>
                      </a:r>
                      <a:r>
                        <a:rPr lang="de-DE" sz="1200" u="none" strike="noStrike" dirty="0" smtClean="0">
                          <a:effectLst/>
                        </a:rPr>
                        <a:t>(R</a:t>
                      </a:r>
                      <a:r>
                        <a:rPr lang="de-DE" sz="1200" u="none" strike="noStrike" baseline="-25000" dirty="0" smtClean="0">
                          <a:effectLst/>
                        </a:rPr>
                        <a:t>2j</a:t>
                      </a:r>
                      <a:r>
                        <a:rPr lang="de-DE" sz="1200" u="none" strike="noStrike" dirty="0" smtClean="0">
                          <a:effectLst/>
                        </a:rPr>
                        <a:t>)</a:t>
                      </a:r>
                      <a:endParaRPr lang="de-D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0,25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0,4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0,43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500" u="none" strike="noStrike" dirty="0" smtClean="0">
                          <a:effectLst/>
                        </a:rPr>
                        <a:t>0,3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962">
                <a:tc gridSpan="7">
                  <a:txBody>
                    <a:bodyPr/>
                    <a:lstStyle/>
                    <a:p>
                      <a:pPr algn="l" fontAlgn="b"/>
                      <a:r>
                        <a:rPr lang="de-DE" sz="1300" u="none" strike="noStrike" dirty="0" smtClean="0">
                          <a:effectLst/>
                        </a:rPr>
                        <a:t>mittlere </a:t>
                      </a:r>
                      <a:r>
                        <a:rPr lang="de-DE" sz="1300" u="none" strike="noStrike" dirty="0">
                          <a:effectLst/>
                        </a:rPr>
                        <a:t>P</a:t>
                      </a:r>
                      <a:r>
                        <a:rPr lang="de-DE" sz="1300" u="none" strike="noStrike" dirty="0" smtClean="0">
                          <a:effectLst/>
                        </a:rPr>
                        <a:t>recision</a:t>
                      </a:r>
                      <a:r>
                        <a:rPr lang="de-DE" sz="1300" u="none" strike="noStrike" dirty="0">
                          <a:effectLst/>
                        </a:rPr>
                        <a:t>: (</a:t>
                      </a:r>
                      <a:r>
                        <a:rPr lang="de-DE" sz="1300" u="none" strike="noStrike" dirty="0" smtClean="0">
                          <a:effectLst/>
                        </a:rPr>
                        <a:t>0,5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0,4 </a:t>
                      </a:r>
                      <a:r>
                        <a:rPr lang="de-DE" sz="1300" u="none" strike="noStrike" dirty="0">
                          <a:effectLst/>
                        </a:rPr>
                        <a:t>+ </a:t>
                      </a:r>
                      <a:r>
                        <a:rPr lang="de-DE" sz="1300" u="none" strike="noStrike" dirty="0" smtClean="0">
                          <a:effectLst/>
                        </a:rPr>
                        <a:t>0,43</a:t>
                      </a:r>
                      <a:r>
                        <a:rPr lang="de-DE" sz="1300" u="none" strike="noStrike" dirty="0">
                          <a:effectLst/>
                        </a:rPr>
                        <a:t>) / 3 = </a:t>
                      </a:r>
                      <a:r>
                        <a:rPr lang="de-DE" sz="1300" b="1" u="none" strike="noStrike" dirty="0" smtClean="0">
                          <a:effectLst/>
                        </a:rPr>
                        <a:t>0,44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768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46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 smtClean="0">
                          <a:effectLst/>
                        </a:rPr>
                        <a:t>Mittlere</a:t>
                      </a:r>
                      <a:r>
                        <a:rPr lang="en-US" sz="1300" u="none" strike="noStrike" dirty="0" smtClean="0">
                          <a:effectLst/>
                        </a:rPr>
                        <a:t> Precision der 2 </a:t>
                      </a:r>
                      <a:r>
                        <a:rPr lang="en-US" sz="1300" u="none" strike="noStrike" dirty="0" err="1" smtClean="0">
                          <a:effectLst/>
                        </a:rPr>
                        <a:t>Suchen</a:t>
                      </a:r>
                      <a:r>
                        <a:rPr lang="en-US" sz="1300" u="none" strike="noStrike" dirty="0" smtClean="0">
                          <a:effectLst/>
                        </a:rPr>
                        <a:t>:  </a:t>
                      </a:r>
                      <a:r>
                        <a:rPr lang="en-US" sz="1300" u="none" strike="noStrike" dirty="0">
                          <a:effectLst/>
                        </a:rPr>
                        <a:t>(</a:t>
                      </a:r>
                      <a:r>
                        <a:rPr lang="en-US" sz="1300" u="none" strike="noStrike" dirty="0" smtClean="0">
                          <a:effectLst/>
                        </a:rPr>
                        <a:t>0,62 </a:t>
                      </a:r>
                      <a:r>
                        <a:rPr lang="en-US" sz="1300" u="none" strike="noStrike" dirty="0">
                          <a:effectLst/>
                        </a:rPr>
                        <a:t>+ </a:t>
                      </a:r>
                      <a:r>
                        <a:rPr lang="en-US" sz="1300" u="none" strike="noStrike" dirty="0" smtClean="0">
                          <a:effectLst/>
                        </a:rPr>
                        <a:t>0,44</a:t>
                      </a:r>
                      <a:r>
                        <a:rPr lang="en-US" sz="1300" u="none" strike="noStrike" dirty="0">
                          <a:effectLst/>
                        </a:rPr>
                        <a:t>) / 2 = </a:t>
                      </a:r>
                      <a:r>
                        <a:rPr lang="en-US" sz="1300" b="1" u="none" strike="noStrike" dirty="0" smtClean="0">
                          <a:effectLst/>
                        </a:rPr>
                        <a:t>0,53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6" marR="6996" marT="699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828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 von IRS:</a:t>
            </a:r>
            <a:br>
              <a:rPr lang="en-US" dirty="0" smtClean="0"/>
            </a:br>
            <a:r>
              <a:rPr lang="en-US" sz="3200" dirty="0" err="1" smtClean="0"/>
              <a:t>Literatur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373049"/>
          </a:xfrm>
        </p:spPr>
        <p:txBody>
          <a:bodyPr>
            <a:normAutofit/>
          </a:bodyPr>
          <a:lstStyle/>
          <a:p>
            <a:r>
              <a:rPr lang="de-DE" dirty="0" smtClean="0"/>
              <a:t>Stock </a:t>
            </a:r>
            <a:r>
              <a:rPr lang="de-DE" dirty="0"/>
              <a:t>W.G</a:t>
            </a:r>
            <a:r>
              <a:rPr lang="de-DE" dirty="0" smtClean="0"/>
              <a:t>., </a:t>
            </a:r>
            <a:r>
              <a:rPr lang="de-DE" dirty="0"/>
              <a:t>Stock M.: Handbook </a:t>
            </a:r>
            <a:r>
              <a:rPr lang="de-DE" dirty="0" err="1"/>
              <a:t>of</a:t>
            </a:r>
            <a:r>
              <a:rPr lang="de-DE" dirty="0"/>
              <a:t> Information Science, Chapter </a:t>
            </a:r>
            <a:r>
              <a:rPr lang="de-DE" dirty="0" smtClean="0"/>
              <a:t>H.4: </a:t>
            </a:r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Systems (pp. 481-497), Berlin: </a:t>
            </a:r>
            <a:r>
              <a:rPr lang="de-DE" dirty="0" err="1"/>
              <a:t>deGruyter</a:t>
            </a:r>
            <a:r>
              <a:rPr lang="de-DE" dirty="0"/>
              <a:t> Saur, 2013.</a:t>
            </a:r>
          </a:p>
          <a:p>
            <a:r>
              <a:rPr lang="de-DE" dirty="0"/>
              <a:t>Precision </a:t>
            </a:r>
            <a:r>
              <a:rPr lang="de-DE" dirty="0" err="1"/>
              <a:t>and</a:t>
            </a:r>
            <a:r>
              <a:rPr lang="de-DE" dirty="0"/>
              <a:t> Recall. Wikipedia </a:t>
            </a:r>
            <a:r>
              <a:rPr lang="de-DE" dirty="0" smtClean="0"/>
              <a:t>Artikel. Zugriff von </a:t>
            </a:r>
            <a:r>
              <a:rPr lang="de-DE" i="1" dirty="0" smtClean="0">
                <a:hlinkClick r:id="rId3"/>
              </a:rPr>
              <a:t>https</a:t>
            </a:r>
            <a:r>
              <a:rPr lang="de-DE" i="1" dirty="0">
                <a:hlinkClick r:id="rId3"/>
              </a:rPr>
              <a:t>://</a:t>
            </a:r>
            <a:r>
              <a:rPr lang="de-DE" i="1" dirty="0" smtClean="0">
                <a:hlinkClick r:id="rId3"/>
              </a:rPr>
              <a:t>en.wikipedia.org/wiki/Precision_and_recall</a:t>
            </a:r>
            <a:r>
              <a:rPr lang="de-DE" i="1" dirty="0" smtClean="0"/>
              <a:t> am 10. August 2017.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27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err="1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Evaluierung ist eine Bewertung auf der Basis von Kriterien, die zuvor festgelegt wurden.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Eine Evaluierung wird auf Basis von systematisch gesammelten Daten durchgeführt.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Eine Evaluierung wird für einen bestimmten Zweck durchgeführt.</a:t>
            </a:r>
            <a:endParaRPr lang="de-DE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Üblicherweise soll die Qualität des Evaluierungsobjekts verbessert werden.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Normalerweise werden Evaluierungen in Organisationen durchgeführt.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Eigene Berufsverbände: 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American Evaluation </a:t>
            </a:r>
            <a:r>
              <a:rPr lang="de-DE" dirty="0" err="1" smtClean="0">
                <a:sym typeface="Wingdings" panose="05000000000000000000" pitchFamily="2" charset="2"/>
              </a:rPr>
              <a:t>Association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>
                <a:sym typeface="Wingdings" panose="05000000000000000000" pitchFamily="2" charset="2"/>
              </a:rPr>
              <a:t>DGEval</a:t>
            </a:r>
            <a:r>
              <a:rPr lang="de-DE" dirty="0" smtClean="0">
                <a:sym typeface="Wingdings" panose="05000000000000000000" pitchFamily="2" charset="2"/>
              </a:rPr>
              <a:t> (Deutsche Gesellschaft für Evaluierung)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smtClean="0"/>
              <a:t>Deming-</a:t>
            </a:r>
            <a:r>
              <a:rPr lang="en-US" sz="3200" dirty="0" err="1" smtClean="0"/>
              <a:t>Kreis</a:t>
            </a:r>
            <a:r>
              <a:rPr lang="en-US" sz="3200" dirty="0" smtClean="0"/>
              <a:t> (PDCA </a:t>
            </a:r>
            <a:r>
              <a:rPr lang="en-US" sz="3200" dirty="0" err="1" smtClean="0"/>
              <a:t>Zyklus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89" y="1986894"/>
            <a:ext cx="6291710" cy="4284379"/>
          </a:xfrm>
          <a:prstGeom prst="rect">
            <a:avLst/>
          </a:prstGeom>
        </p:spPr>
      </p:pic>
      <p:sp>
        <p:nvSpPr>
          <p:cNvPr id="7" name="Pfeil nach links 6"/>
          <p:cNvSpPr/>
          <p:nvPr/>
        </p:nvSpPr>
        <p:spPr>
          <a:xfrm>
            <a:off x="8396390" y="4904509"/>
            <a:ext cx="1487055" cy="24014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0188239" y="4802919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/>
              <a:t>Evaluierung</a:t>
            </a:r>
            <a:endParaRPr lang="de-AT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59523" y="2042187"/>
            <a:ext cx="41857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AT" dirty="0" smtClean="0"/>
              <a:t>Planung von Änderungen</a:t>
            </a:r>
          </a:p>
          <a:p>
            <a:pPr marL="342900" indent="-342900">
              <a:buAutoNum type="arabicPeriod"/>
            </a:pPr>
            <a:r>
              <a:rPr lang="de-AT" dirty="0" smtClean="0"/>
              <a:t>Umsetzung von Änderungs-</a:t>
            </a:r>
          </a:p>
          <a:p>
            <a:r>
              <a:rPr lang="de-AT" dirty="0"/>
              <a:t> </a:t>
            </a:r>
            <a:r>
              <a:rPr lang="de-AT" dirty="0" smtClean="0"/>
              <a:t>      </a:t>
            </a:r>
            <a:r>
              <a:rPr lang="de-AT" dirty="0" err="1" smtClean="0"/>
              <a:t>vorschlägen</a:t>
            </a:r>
            <a:endParaRPr lang="de-AT" dirty="0" smtClean="0"/>
          </a:p>
          <a:p>
            <a:r>
              <a:rPr lang="de-AT" dirty="0" smtClean="0"/>
              <a:t>3. Überprüfung, ob die Änderungen</a:t>
            </a:r>
          </a:p>
          <a:p>
            <a:r>
              <a:rPr lang="de-AT" dirty="0" smtClean="0"/>
              <a:t>     zu den erwarteten Verbesse-</a:t>
            </a:r>
          </a:p>
          <a:p>
            <a:r>
              <a:rPr lang="de-AT" dirty="0"/>
              <a:t> </a:t>
            </a:r>
            <a:r>
              <a:rPr lang="de-AT" dirty="0" smtClean="0"/>
              <a:t>    </a:t>
            </a:r>
            <a:r>
              <a:rPr lang="de-AT" dirty="0" err="1" smtClean="0"/>
              <a:t>rungen</a:t>
            </a:r>
            <a:r>
              <a:rPr lang="de-AT" dirty="0" smtClean="0"/>
              <a:t> führten</a:t>
            </a:r>
          </a:p>
          <a:p>
            <a:r>
              <a:rPr lang="de-AT" dirty="0" smtClean="0"/>
              <a:t>4. In Abhängigkeit von 3. werden </a:t>
            </a:r>
          </a:p>
          <a:p>
            <a:r>
              <a:rPr lang="de-AT" dirty="0"/>
              <a:t> </a:t>
            </a:r>
            <a:r>
              <a:rPr lang="de-AT" dirty="0" smtClean="0"/>
              <a:t>   entsprechende Maßnahmen </a:t>
            </a:r>
          </a:p>
          <a:p>
            <a:r>
              <a:rPr lang="de-AT" dirty="0"/>
              <a:t> </a:t>
            </a:r>
            <a:r>
              <a:rPr lang="de-AT" dirty="0" smtClean="0"/>
              <a:t>   gesetzt.</a:t>
            </a:r>
          </a:p>
          <a:p>
            <a:pPr marL="342900" indent="-342900"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044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077308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2800" dirty="0" smtClean="0"/>
              <a:t>in </a:t>
            </a:r>
            <a:r>
              <a:rPr lang="en-US" sz="2800" dirty="0" err="1" smtClean="0"/>
              <a:t>Abhängigkeit</a:t>
            </a:r>
            <a:r>
              <a:rPr lang="en-US" sz="2800" dirty="0" smtClean="0"/>
              <a:t> </a:t>
            </a:r>
            <a:r>
              <a:rPr lang="en-US" sz="2800" dirty="0" err="1" smtClean="0"/>
              <a:t>vom</a:t>
            </a:r>
            <a:r>
              <a:rPr lang="en-US" sz="2800" dirty="0" smtClean="0"/>
              <a:t> </a:t>
            </a:r>
            <a:r>
              <a:rPr lang="en-US" sz="2800" dirty="0" err="1" smtClean="0"/>
              <a:t>Zeitpunkt</a:t>
            </a:r>
            <a:r>
              <a:rPr lang="en-US" sz="2800" dirty="0" smtClean="0"/>
              <a:t> (</a:t>
            </a:r>
            <a:r>
              <a:rPr lang="en-US" sz="2800" dirty="0" err="1" smtClean="0"/>
              <a:t>Zweck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Formative Evaluierung:</a:t>
            </a:r>
          </a:p>
          <a:p>
            <a:pPr lvl="1"/>
            <a:r>
              <a:rPr lang="de-DE" dirty="0" smtClean="0"/>
              <a:t>Laufendes Feedback: z. B. begleitende Beurteilung von Lehrveranstaltungen</a:t>
            </a:r>
          </a:p>
          <a:p>
            <a:r>
              <a:rPr lang="de-DE" dirty="0" err="1" smtClean="0"/>
              <a:t>Summative</a:t>
            </a:r>
            <a:r>
              <a:rPr lang="de-DE" dirty="0" smtClean="0"/>
              <a:t> (Ergebnis-) Evaluierung:</a:t>
            </a:r>
          </a:p>
          <a:p>
            <a:pPr lvl="1"/>
            <a:r>
              <a:rPr lang="de-DE" dirty="0" smtClean="0"/>
              <a:t>Üblicherweise am Ende</a:t>
            </a:r>
          </a:p>
          <a:p>
            <a:pPr lvl="1"/>
            <a:r>
              <a:rPr lang="de-DE" dirty="0" smtClean="0"/>
              <a:t>Soll Informationen liefern, ob eine „Aktivität“ fortgesetzt und was konkret verbessert werden soll: z. B. Evaluierung eines Joint </a:t>
            </a:r>
            <a:r>
              <a:rPr lang="de-DE" dirty="0" err="1" smtClean="0"/>
              <a:t>Degree</a:t>
            </a:r>
            <a:r>
              <a:rPr lang="de-DE" dirty="0" smtClean="0"/>
              <a:t> Programms am Ende seiner Laufzeit</a:t>
            </a:r>
          </a:p>
        </p:txBody>
      </p:sp>
    </p:spTree>
    <p:extLst>
      <p:ext uri="{BB962C8B-B14F-4D97-AF65-F5344CB8AC3E}">
        <p14:creationId xmlns:p14="http://schemas.microsoft.com/office/powerpoint/2010/main" val="20680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3200" dirty="0" smtClean="0"/>
              <a:t>in </a:t>
            </a:r>
            <a:r>
              <a:rPr lang="en-US" sz="3200" dirty="0" err="1" smtClean="0"/>
              <a:t>Abhängigkeit</a:t>
            </a:r>
            <a:r>
              <a:rPr lang="en-US" sz="3200" dirty="0" smtClean="0"/>
              <a:t> von der </a:t>
            </a:r>
            <a:r>
              <a:rPr lang="en-US" sz="3200" dirty="0" err="1" smtClean="0"/>
              <a:t>Herkunft</a:t>
            </a:r>
            <a:r>
              <a:rPr lang="en-US" sz="3200" dirty="0" smtClean="0"/>
              <a:t> der </a:t>
            </a:r>
            <a:r>
              <a:rPr lang="en-US" sz="3200" dirty="0" err="1" smtClean="0"/>
              <a:t>Evaluatoren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intern: </a:t>
            </a:r>
          </a:p>
          <a:p>
            <a:pPr lvl="1"/>
            <a:r>
              <a:rPr lang="de-DE" dirty="0" err="1" smtClean="0"/>
              <a:t>Evaluator</a:t>
            </a:r>
            <a:r>
              <a:rPr lang="de-DE" dirty="0" smtClean="0"/>
              <a:t> kommt von der Organisation, die evaluiert wird</a:t>
            </a:r>
          </a:p>
          <a:p>
            <a:pPr lvl="1"/>
            <a:r>
              <a:rPr lang="de-DE" dirty="0" smtClean="0"/>
              <a:t>Z. B. Universitätsinstitut wird vom Forschungsmanagement der Universität evaluiert</a:t>
            </a:r>
          </a:p>
          <a:p>
            <a:r>
              <a:rPr lang="de-DE" dirty="0" smtClean="0"/>
              <a:t>extern: </a:t>
            </a:r>
          </a:p>
          <a:p>
            <a:pPr lvl="1"/>
            <a:r>
              <a:rPr lang="de-DE" dirty="0" err="1" smtClean="0"/>
              <a:t>Evaluator</a:t>
            </a:r>
            <a:r>
              <a:rPr lang="de-DE" dirty="0" smtClean="0"/>
              <a:t> kommt von anderer Organisation</a:t>
            </a:r>
          </a:p>
          <a:p>
            <a:pPr lvl="1"/>
            <a:r>
              <a:rPr lang="de-DE" dirty="0" smtClean="0"/>
              <a:t>Z. B. Universitätsinstitut wird von externem Institut evaluiert, das auf Forschungsevaluierung spezialisiert ist und das zu diesem Zweck vom Forschungsrektor beauftragt wurde</a:t>
            </a:r>
          </a:p>
        </p:txBody>
      </p:sp>
    </p:spTree>
    <p:extLst>
      <p:ext uri="{BB962C8B-B14F-4D97-AF65-F5344CB8AC3E}">
        <p14:creationId xmlns:p14="http://schemas.microsoft.com/office/powerpoint/2010/main" val="22491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779271" cy="1400530"/>
          </a:xfrm>
        </p:spPr>
        <p:txBody>
          <a:bodyPr/>
          <a:lstStyle/>
          <a:p>
            <a:r>
              <a:rPr lang="en-US" dirty="0" smtClean="0"/>
              <a:t>Evaluierung:</a:t>
            </a:r>
            <a:br>
              <a:rPr lang="en-US" dirty="0" smtClean="0"/>
            </a:br>
            <a:r>
              <a:rPr lang="en-US" sz="2800" dirty="0" smtClean="0"/>
              <a:t>in </a:t>
            </a:r>
            <a:r>
              <a:rPr lang="en-US" sz="2800" dirty="0" err="1" smtClean="0"/>
              <a:t>Abhängigkeit</a:t>
            </a:r>
            <a:r>
              <a:rPr lang="en-US" sz="2800" dirty="0" smtClean="0"/>
              <a:t> von der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der </a:t>
            </a:r>
            <a:r>
              <a:rPr lang="en-US" sz="2800" dirty="0" err="1" smtClean="0"/>
              <a:t>Evaluatoren</a:t>
            </a:r>
            <a:r>
              <a:rPr lang="en-US" sz="2800" dirty="0" smtClean="0"/>
              <a:t> </a:t>
            </a:r>
            <a:r>
              <a:rPr lang="en-US" sz="2800" dirty="0" err="1" smtClean="0"/>
              <a:t>zum</a:t>
            </a:r>
            <a:r>
              <a:rPr lang="en-US" sz="2800" dirty="0" smtClean="0"/>
              <a:t> </a:t>
            </a:r>
            <a:r>
              <a:rPr lang="en-US" sz="2800" dirty="0" err="1" smtClean="0"/>
              <a:t>Evaluierungsobjekt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Selbstevaluierung: </a:t>
            </a:r>
          </a:p>
          <a:p>
            <a:pPr lvl="1"/>
            <a:r>
              <a:rPr lang="de-DE" dirty="0" smtClean="0"/>
              <a:t>Evaluierungsobjekt und </a:t>
            </a:r>
            <a:r>
              <a:rPr lang="de-DE" dirty="0" err="1" smtClean="0"/>
              <a:t>Evaluatoren</a:t>
            </a:r>
            <a:r>
              <a:rPr lang="de-DE" dirty="0" smtClean="0"/>
              <a:t> sind teilweise identisch</a:t>
            </a:r>
          </a:p>
          <a:p>
            <a:pPr lvl="1"/>
            <a:r>
              <a:rPr lang="de-DE" dirty="0" smtClean="0"/>
              <a:t>Z. B. ein Universitätsinstitut wird vom Forschungsrektor beauftragt, seinen Forschungsoutput (selbst) zu evaluieren</a:t>
            </a:r>
          </a:p>
          <a:p>
            <a:r>
              <a:rPr lang="de-DE" dirty="0" smtClean="0"/>
              <a:t>Fremdevaluierung: </a:t>
            </a:r>
          </a:p>
          <a:p>
            <a:pPr lvl="1"/>
            <a:r>
              <a:rPr lang="de-DE" dirty="0" err="1" smtClean="0"/>
              <a:t>Evaluatoren</a:t>
            </a:r>
            <a:r>
              <a:rPr lang="de-DE" dirty="0" smtClean="0"/>
              <a:t> und </a:t>
            </a:r>
            <a:r>
              <a:rPr lang="de-DE" dirty="0" err="1" smtClean="0"/>
              <a:t>MitarbeiterInnen</a:t>
            </a:r>
            <a:r>
              <a:rPr lang="de-DE" dirty="0" smtClean="0"/>
              <a:t> des Evaluierungsobjekts sind verschieden</a:t>
            </a:r>
          </a:p>
          <a:p>
            <a:pPr lvl="1"/>
            <a:r>
              <a:rPr lang="de-DE" dirty="0" smtClean="0"/>
              <a:t>Z. B. Forschungsoutput eines Universitätsinstituts wird von der Universitätsbibliothek evaluiert</a:t>
            </a:r>
          </a:p>
        </p:txBody>
      </p:sp>
    </p:spTree>
    <p:extLst>
      <p:ext uri="{BB962C8B-B14F-4D97-AF65-F5344CB8AC3E}">
        <p14:creationId xmlns:p14="http://schemas.microsoft.com/office/powerpoint/2010/main" val="146663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2510</Words>
  <Application>Microsoft Office PowerPoint</Application>
  <PresentationFormat>Breitbild</PresentationFormat>
  <Paragraphs>480</Paragraphs>
  <Slides>49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8" baseType="lpstr">
      <vt:lpstr>Wingdings 3</vt:lpstr>
      <vt:lpstr>Century Gothic</vt:lpstr>
      <vt:lpstr>Calibri</vt:lpstr>
      <vt:lpstr>Raleway</vt:lpstr>
      <vt:lpstr>Wingdings</vt:lpstr>
      <vt:lpstr>Fjalla One</vt:lpstr>
      <vt:lpstr>Cambria Math</vt:lpstr>
      <vt:lpstr>Arial</vt:lpstr>
      <vt:lpstr>Ion</vt:lpstr>
      <vt:lpstr>Evaluierung  Christian Schlögl Karl-Franzens-Universität Graz</vt:lpstr>
      <vt:lpstr>Evaluierung</vt:lpstr>
      <vt:lpstr>Evaluierung Teil 1: Allgemeine Einführung</vt:lpstr>
      <vt:lpstr>Evaluierung: Definition</vt:lpstr>
      <vt:lpstr>Evaluierung: Eigenschaften</vt:lpstr>
      <vt:lpstr>Evaluierung: Deming-Kreis (PDCA Zyklus)</vt:lpstr>
      <vt:lpstr>Evaluierung: in Abhängigkeit vom Zeitpunkt (Zweck)</vt:lpstr>
      <vt:lpstr>Evaluierung: in Abhängigkeit von der Herkunft der Evaluatoren</vt:lpstr>
      <vt:lpstr>Evaluierung: in Abhängigkeit von der Beziehung der Evaluatoren zum Evaluierungsobjekt</vt:lpstr>
      <vt:lpstr>Evaluierung: Evaluierungsobjekte</vt:lpstr>
      <vt:lpstr>Evaluierung: Ort der Datenerhebung</vt:lpstr>
      <vt:lpstr>Evaluierung: Datenerhebung 1</vt:lpstr>
      <vt:lpstr>Evaluierung: Datenerhebung 2</vt:lpstr>
      <vt:lpstr>Evaluierung: Datenauswertung 1</vt:lpstr>
      <vt:lpstr>Evaluierung: Datenauswertung 2</vt:lpstr>
      <vt:lpstr>Evaluierung: Literatur</vt:lpstr>
      <vt:lpstr>   Evaluierung Teil 2: Evaluierung von Informations-diensten (und Bibliotheken)</vt:lpstr>
      <vt:lpstr>Evaluierung von Informationsdiensten Definition</vt:lpstr>
      <vt:lpstr>Evaluierung von Informationsdiensten Informationsdienste - Beispiele</vt:lpstr>
      <vt:lpstr>Evaluierung von Informationsdiensten Informationsdienste - Beispiele</vt:lpstr>
      <vt:lpstr>Evaluierung von Informationsdiensten Dimensionen</vt:lpstr>
      <vt:lpstr>Evaluierung von Informationsdiensten Wahrgenommene Qualität des Informationsdienstes </vt:lpstr>
      <vt:lpstr>Evaluierung von Informationsdiensten Wahrgenommene Qualität des Informationsdienstes </vt:lpstr>
      <vt:lpstr>Evaluierung von Informationsdiensten Wahrgenommene Systemqualität</vt:lpstr>
      <vt:lpstr>Evaluierung von Informationsdiensten Objektive Qualität des Informationsdienstes </vt:lpstr>
      <vt:lpstr>Evaluierung von Informationsdiensten InformationsnutzerInnen</vt:lpstr>
      <vt:lpstr>Evaluierung von Informationsdiensten Informationsnutzer: Exkurs - Suchverhalten</vt:lpstr>
      <vt:lpstr>Evaluierung von Informationsdiensten Informationsumfeld</vt:lpstr>
      <vt:lpstr>Evaluierung von Informationsdiensten Umfang der Evaluierung</vt:lpstr>
      <vt:lpstr>Evaluierung von Informationsdiensten LibQUAL+</vt:lpstr>
      <vt:lpstr>Evaluierung von Informationsdiensten  Literatur</vt:lpstr>
      <vt:lpstr> Evaluierung Teil 3: Evaluierung von Information Retrieval-Systemen (IRS)</vt:lpstr>
      <vt:lpstr>Evaluierung von Information Retrieval Systemen (IRS): Einführung</vt:lpstr>
      <vt:lpstr>Evaluierung von IRS: Evaluierung der Qualität des IT-Dienstes</vt:lpstr>
      <vt:lpstr>Evaluierung von IRS: Evaluierung der Wissensqualität 1</vt:lpstr>
      <vt:lpstr>Evaluierung von IRS: Evaluierung der Wissensqualität 2</vt:lpstr>
      <vt:lpstr>Evaluierung von IRS: Evaluierung der IRS-Qualität 1</vt:lpstr>
      <vt:lpstr>Evaluierung von IRS:  Evaluierung der IRS-Qualität 2</vt:lpstr>
      <vt:lpstr>Evaluierung von IRS:  Evaluierung der IRS-Qualität 3</vt:lpstr>
      <vt:lpstr>Evaluierung von IRS:  Evaluierung der IRS-Qualität 4</vt:lpstr>
      <vt:lpstr>Evaluierung von IRS:  Evaluierung der IRS-Qualität 5</vt:lpstr>
      <vt:lpstr>Evaluierung von IRS:  Evaluierung der IRS-Qualität 6</vt:lpstr>
      <vt:lpstr>Evaluierung von IRS:  Evaluierung der IRS-Qualität 7</vt:lpstr>
      <vt:lpstr>Evaluierung von IRS:  Evaluierung der IRS-Qualität 8</vt:lpstr>
      <vt:lpstr>Evaluierung von IRS:  Evaluierung der IRS-Qualität 9</vt:lpstr>
      <vt:lpstr>Evaluierung von IRS:  Evaluierung der IRS-Qualität 10</vt:lpstr>
      <vt:lpstr>Evaluierung von IRS:  Evaluierung der IRS-Qualität 11</vt:lpstr>
      <vt:lpstr>Evaluierung von IRS:  Evaluierung der IRS-Qualität 12</vt:lpstr>
      <vt:lpstr>Evaluierung von IRS: 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2018-09-07T13:04:11Z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