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46"/>
  </p:notesMasterIdLst>
  <p:handoutMasterIdLst>
    <p:handoutMasterId r:id="rId47"/>
  </p:handoutMasterIdLst>
  <p:sldIdLst>
    <p:sldId id="256" r:id="rId5"/>
    <p:sldId id="266" r:id="rId6"/>
    <p:sldId id="277" r:id="rId7"/>
    <p:sldId id="304" r:id="rId8"/>
    <p:sldId id="278" r:id="rId9"/>
    <p:sldId id="288" r:id="rId10"/>
    <p:sldId id="279" r:id="rId11"/>
    <p:sldId id="280" r:id="rId12"/>
    <p:sldId id="281" r:id="rId13"/>
    <p:sldId id="287" r:id="rId14"/>
    <p:sldId id="282" r:id="rId15"/>
    <p:sldId id="283" r:id="rId16"/>
    <p:sldId id="284" r:id="rId17"/>
    <p:sldId id="289" r:id="rId18"/>
    <p:sldId id="290" r:id="rId19"/>
    <p:sldId id="291" r:id="rId20"/>
    <p:sldId id="286" r:id="rId21"/>
    <p:sldId id="293" r:id="rId22"/>
    <p:sldId id="294" r:id="rId23"/>
    <p:sldId id="298" r:id="rId24"/>
    <p:sldId id="299" r:id="rId25"/>
    <p:sldId id="300" r:id="rId26"/>
    <p:sldId id="302" r:id="rId27"/>
    <p:sldId id="305" r:id="rId28"/>
    <p:sldId id="308" r:id="rId29"/>
    <p:sldId id="309" r:id="rId30"/>
    <p:sldId id="310" r:id="rId31"/>
    <p:sldId id="311" r:id="rId32"/>
    <p:sldId id="312" r:id="rId33"/>
    <p:sldId id="306" r:id="rId34"/>
    <p:sldId id="314" r:id="rId35"/>
    <p:sldId id="319" r:id="rId36"/>
    <p:sldId id="322" r:id="rId37"/>
    <p:sldId id="315" r:id="rId38"/>
    <p:sldId id="316" r:id="rId39"/>
    <p:sldId id="317" r:id="rId40"/>
    <p:sldId id="307" r:id="rId41"/>
    <p:sldId id="318" r:id="rId42"/>
    <p:sldId id="321" r:id="rId43"/>
    <p:sldId id="320" r:id="rId44"/>
    <p:sldId id="276" r:id="rId45"/>
  </p:sldIdLst>
  <p:sldSz cx="12192000" cy="6858000"/>
  <p:notesSz cx="7023100" cy="9309100"/>
  <p:embeddedFontLs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Raleway" panose="020B0604020202020204" charset="-18"/>
      <p:regular r:id="rId56"/>
      <p:bold r:id="rId57"/>
      <p:italic r:id="rId58"/>
      <p:boldItalic r:id="rId59"/>
    </p:embeddedFont>
    <p:embeddedFont>
      <p:font typeface="Wingdings 3" panose="05040102010807070707" pitchFamily="18" charset="2"/>
      <p:regular r:id="rId60"/>
    </p:embeddedFont>
    <p:embeddedFont>
      <p:font typeface="Fjalla One" panose="020B0604020202020204" charset="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1.xml"/><Relationship Id="rId61" Type="http://schemas.openxmlformats.org/officeDocument/2006/relationships/font" Target="fonts/font14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ableStyles" Target="tableStyle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sfaletar@ffos.hr" TargetMode="External"/><Relationship Id="rId1" Type="http://schemas.openxmlformats.org/officeDocument/2006/relationships/hyperlink" Target="mailto:taparacjelusic@ffos.hr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sfaletar@ffos.hr" TargetMode="External"/><Relationship Id="rId1" Type="http://schemas.openxmlformats.org/officeDocument/2006/relationships/hyperlink" Target="mailto:taparacjelusic@ffos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hr-HR" dirty="0" smtClean="0">
              <a:hlinkClick xmlns:r="http://schemas.openxmlformats.org/officeDocument/2006/relationships" r:id="rId1"/>
            </a:rPr>
            <a:t>taparacjelusic@ffos.hr</a:t>
          </a:r>
          <a:endParaRPr lang="hr-HR" dirty="0" smtClean="0"/>
        </a:p>
        <a:p>
          <a:r>
            <a:rPr lang="hr-HR" smtClean="0">
              <a:hlinkClick xmlns:r="http://schemas.openxmlformats.org/officeDocument/2006/relationships" r:id="rId2"/>
            </a:rPr>
            <a:t>sfaletar@ffos.hr</a:t>
          </a:r>
          <a:r>
            <a:rPr lang="hr-HR" smtClean="0"/>
            <a:t> </a:t>
          </a:r>
          <a:endParaRPr lang="en-US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800" kern="1200" dirty="0" smtClean="0">
              <a:hlinkClick xmlns:r="http://schemas.openxmlformats.org/officeDocument/2006/relationships" r:id="rId1"/>
            </a:rPr>
            <a:t>taparacjelusic@ffos.hr</a:t>
          </a:r>
          <a:endParaRPr lang="hr-HR" sz="4800" kern="1200" dirty="0" smtClean="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800" kern="1200" smtClean="0">
              <a:hlinkClick xmlns:r="http://schemas.openxmlformats.org/officeDocument/2006/relationships" r:id="rId2"/>
            </a:rPr>
            <a:t>sfaletar@ffos.hr</a:t>
          </a:r>
          <a:r>
            <a:rPr lang="hr-HR" sz="4800" kern="1200" smtClean="0"/>
            <a:t> </a:t>
          </a:r>
          <a:endParaRPr lang="en-US" sz="48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48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705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34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50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9184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hr-H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576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36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b="0" i="0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ACAF3-B96C-4C6D-8EA9-9B0E88F1E485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56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99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179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b="1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0E64-F26D-4196-9C54-F7C1567CEFF6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480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0CCA-773B-44B0-8F4F-360124D0484C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A6BD-2702-44D8-84F9-3908AF92DD52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8997A-2EE4-40DA-99C6-8BE2D658F86A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1E241-A689-4416-9B59-CBBA6E6A93FC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2578-8124-43B8-821C-2F8C461FA1AC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89D4-602F-4445-827C-E312B1F555E0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AD5B-8648-4881-9CBB-8DDB5B7826BF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6DD7-4E3B-4C85-A5B9-BE61930AFC49}" type="datetime1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8F2-6900-413C-8596-499799029ABD}" type="datetime1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3CA5-1B72-41DC-B402-3A80CE4FCF45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D0FD-E41B-4266-8425-2A3131E74939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8300-AEAC-4C43-A0E7-EB6113A5D8BF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9AB5-66D4-47F5-94D8-EEBF739AA48B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AC9D-C89A-46BB-8342-E0D9CC15B7CB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20B0-093E-4FB5-9845-69B49CAD3A1F}" type="datetime1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F770-A102-4BB1-BC75-AC5AB576E512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7B0E-2743-41E5-9C63-D90EC1934F6E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E3C0-3623-4C77-874B-691E75853C98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359F-58DD-4CCC-8DE7-2DE950C74664}" type="datetime1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DE5A45-EE04-4955-BE1F-E8006E29E237}" type="datetime1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GB" smtClean="0"/>
              <a:t>Aparac-Jelusic and Faletar Tanackovic,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informationr.net/ir/" TargetMode="External"/><Relationship Id="rId3" Type="http://schemas.openxmlformats.org/officeDocument/2006/relationships/hyperlink" Target="http://www.bib-info.de/verband/publikationen/fundgrube-internet.html?tx_ablinklist_pi1%5baction%5d=getviewdetailsforlink&amp;tx_ablinklist_pi1%5buid%5d=229&amp;tx_ablinklist_pi1%5bcategory_uid%5d=41&amp;cHash=62f3d02338" TargetMode="External"/><Relationship Id="rId7" Type="http://schemas.openxmlformats.org/officeDocument/2006/relationships/hyperlink" Target="http://www.bib-info.de/verband/publikationen/fundgrube-internet.html?tx_ablinklist_pi1%5baction%5d=getviewdetailsforlink&amp;tx_ablinklist_pi1%5buid%5d=248&amp;tx_ablinklist_pi1%5bcategory_uid%5d=41&amp;cHash=ddfe7d8328" TargetMode="External"/><Relationship Id="rId2" Type="http://schemas.openxmlformats.org/officeDocument/2006/relationships/hyperlink" Target="http://www.ariadne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-info.de/verband/publikationen/fundgrube-internet.html?tx_ablinklist_pi1%5baction%5d=getviewclickedlink&amp;tx_ablinklist_pi1%5buid%5d=240&amp;no_cache=1" TargetMode="External"/><Relationship Id="rId5" Type="http://schemas.openxmlformats.org/officeDocument/2006/relationships/hyperlink" Target="http://www.bib-info.de/verband/publikationen/fundgrube-internet.html?tx_ablinklist_pi1%5baction%5d=getviewdetailsforlink&amp;tx_ablinklist_pi1%5buid%5d=240&amp;tx_ablinklist_pi1%5bcategory_uid%5d=41&amp;cHash=4e369a7559" TargetMode="External"/><Relationship Id="rId10" Type="http://schemas.openxmlformats.org/officeDocument/2006/relationships/hyperlink" Target="http://www.bib-info.de/verband/publikationen/fundgrube-internet.html?tx_ablinklist_pi1%5baction%5d=getviewclickedlink&amp;tx_ablinklist_pi1%5buid%5d=285&amp;no_cache=1" TargetMode="External"/><Relationship Id="rId4" Type="http://schemas.openxmlformats.org/officeDocument/2006/relationships/hyperlink" Target="http://www.aib.it/aib/boll/boll.htm" TargetMode="External"/><Relationship Id="rId9" Type="http://schemas.openxmlformats.org/officeDocument/2006/relationships/hyperlink" Target="http://www.bib-info.de/verband/publikationen/fundgrube-internet.html?tx_ablinklist_pi1%5baction%5d=getviewdetailsforlink&amp;tx_ablinklist_pi1%5buid%5d=285&amp;tx_ablinklist_pi1%5bcategory_uid%5d=41&amp;cHash=a7c4425eb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800" dirty="0" smtClean="0"/>
              <a:t>Bilgi merkezleri ve mesleği: Sosyal roller ve değerler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Tatjana </a:t>
            </a:r>
            <a:r>
              <a:rPr lang="hr-HR" dirty="0" err="1" smtClean="0"/>
              <a:t>Aparac-jelusic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Sanjica</a:t>
            </a:r>
            <a:r>
              <a:rPr lang="hr-HR" dirty="0" smtClean="0"/>
              <a:t> </a:t>
            </a:r>
            <a:r>
              <a:rPr lang="hr-HR" dirty="0" err="1" smtClean="0"/>
              <a:t>faletar</a:t>
            </a:r>
            <a:r>
              <a:rPr lang="hr-HR" dirty="0" smtClean="0"/>
              <a:t> </a:t>
            </a:r>
            <a:r>
              <a:rPr lang="hr-HR" dirty="0" err="1" smtClean="0"/>
              <a:t>tanackovic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hr-HR" dirty="0" smtClean="0"/>
              <a:t>AAIS – </a:t>
            </a:r>
            <a:r>
              <a:rPr lang="tr-TR" dirty="0" smtClean="0"/>
              <a:t>bölüm</a:t>
            </a:r>
            <a:r>
              <a:rPr lang="hr-HR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CN History Timelin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"/>
            <a:ext cx="10305948" cy="61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Danışma merkezi</a:t>
            </a:r>
            <a:endParaRPr lang="en-GB" dirty="0"/>
          </a:p>
        </p:txBody>
      </p:sp>
      <p:pic>
        <p:nvPicPr>
          <p:cNvPr id="3074" name="Picture 2" descr="http://l.yimg.com/g/images/spaceout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125" y="414575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zervirano mjesto sadržaja 5"/>
          <p:cNvSpPr>
            <a:spLocks noGrp="1"/>
          </p:cNvSpPr>
          <p:nvPr>
            <p:ph sz="half" idx="4294967295"/>
          </p:nvPr>
        </p:nvSpPr>
        <p:spPr>
          <a:xfrm>
            <a:off x="766917" y="1769807"/>
            <a:ext cx="9842089" cy="4486532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Cemiyet merkezli ve olanak merkezli sağlayıcılarda çok yaygındır  </a:t>
            </a:r>
          </a:p>
          <a:p>
            <a:r>
              <a:rPr lang="tr-TR" dirty="0" smtClean="0"/>
              <a:t>En genel şekliyle müşteriyi bilgi aramak için doğru yere/kişiye yönlendirme hizmetidir </a:t>
            </a:r>
          </a:p>
          <a:p>
            <a:r>
              <a:rPr lang="tr-TR" dirty="0" smtClean="0"/>
              <a:t>Danışma desteği şunları içerir</a:t>
            </a:r>
            <a:r>
              <a:rPr lang="hr-HR" dirty="0" smtClean="0"/>
              <a:t>:</a:t>
            </a:r>
          </a:p>
          <a:p>
            <a:pPr lvl="1"/>
            <a:r>
              <a:rPr lang="tr-TR" dirty="0" smtClean="0"/>
              <a:t>Uzman tavsiyesi hizmeti </a:t>
            </a:r>
          </a:p>
          <a:p>
            <a:pPr lvl="1"/>
            <a:r>
              <a:rPr lang="tr-TR" dirty="0" smtClean="0"/>
              <a:t>Yerel uzmanlık girişimleri</a:t>
            </a:r>
            <a:endParaRPr lang="hr-HR" dirty="0"/>
          </a:p>
          <a:p>
            <a:pPr lvl="1"/>
            <a:r>
              <a:rPr lang="tr-TR" dirty="0" smtClean="0"/>
              <a:t>Akran değerlendirme </a:t>
            </a:r>
            <a:r>
              <a:rPr lang="en-GB" dirty="0"/>
              <a:t> </a:t>
            </a:r>
            <a:endParaRPr lang="hr-HR" dirty="0" smtClean="0"/>
          </a:p>
          <a:p>
            <a:r>
              <a:rPr lang="tr-TR" dirty="0" smtClean="0"/>
              <a:t>örnekler</a:t>
            </a:r>
            <a:r>
              <a:rPr lang="hr-HR" dirty="0" smtClean="0"/>
              <a:t>: </a:t>
            </a:r>
          </a:p>
          <a:p>
            <a:pPr lvl="1"/>
            <a:r>
              <a:rPr lang="tr-TR" dirty="0"/>
              <a:t>M</a:t>
            </a:r>
            <a:r>
              <a:rPr lang="pl-PL" dirty="0" smtClean="0"/>
              <a:t>elanom</a:t>
            </a:r>
            <a:r>
              <a:rPr lang="tr-TR" dirty="0" smtClean="0"/>
              <a:t> (belli bir hastalık) danışma merkezi </a:t>
            </a:r>
            <a:endParaRPr lang="hr-HR" dirty="0" smtClean="0"/>
          </a:p>
          <a:p>
            <a:pPr lvl="1"/>
            <a:r>
              <a:rPr lang="hr-HR" dirty="0" smtClean="0"/>
              <a:t>Veterin</a:t>
            </a:r>
            <a:r>
              <a:rPr lang="tr-TR" dirty="0" smtClean="0"/>
              <a:t>er danışma merkezi </a:t>
            </a:r>
            <a:r>
              <a:rPr lang="hr-HR" dirty="0" smtClean="0"/>
              <a:t> </a:t>
            </a:r>
          </a:p>
          <a:p>
            <a:pPr lvl="1"/>
            <a:r>
              <a:rPr lang="tr-TR" dirty="0" smtClean="0"/>
              <a:t>Mülteci danışma merkezi </a:t>
            </a:r>
            <a:endParaRPr lang="hr-HR" dirty="0" smtClean="0"/>
          </a:p>
          <a:p>
            <a:pPr lvl="1"/>
            <a:r>
              <a:rPr lang="tr-TR" dirty="0" smtClean="0"/>
              <a:t>Milli Kütüphane danışma merkezi...</a:t>
            </a:r>
            <a:endParaRPr lang="hr-HR" dirty="0" smtClean="0"/>
          </a:p>
          <a:p>
            <a:pPr lvl="1"/>
            <a:endParaRPr lang="en-GB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</a:t>
            </a:r>
            <a:r>
              <a:rPr lang="tr-TR" dirty="0" smtClean="0"/>
              <a:t>kümantasyon merkezi</a:t>
            </a:r>
            <a:endParaRPr lang="en-GB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5565058" y="1474839"/>
            <a:ext cx="4601497" cy="4781499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Birleşmiş Milletler Suç ve Ceza Araştırma Enstitüsü (</a:t>
            </a:r>
            <a:r>
              <a:rPr lang="hr-HR" dirty="0" smtClean="0"/>
              <a:t>UN Interregional Crime and Justice Research Institute</a:t>
            </a:r>
            <a:r>
              <a:rPr lang="tr-TR" dirty="0" smtClean="0"/>
              <a:t>)</a:t>
            </a:r>
            <a:endParaRPr lang="hr-HR" dirty="0" smtClean="0"/>
          </a:p>
          <a:p>
            <a:pPr lvl="1"/>
            <a:r>
              <a:rPr lang="tr-TR" dirty="0" smtClean="0"/>
              <a:t>Faliyetleri şunları içerir:</a:t>
            </a:r>
            <a:endParaRPr lang="hr-HR" dirty="0" smtClean="0"/>
          </a:p>
          <a:p>
            <a:pPr lvl="2"/>
            <a:r>
              <a:rPr lang="tr-TR" dirty="0" smtClean="0"/>
              <a:t>Hukuki, istatistiksel ve bibliyografik belgeleri toplamak, analiz etmek ve yaymak </a:t>
            </a:r>
          </a:p>
          <a:p>
            <a:pPr lvl="2"/>
            <a:r>
              <a:rPr lang="tr-TR" dirty="0" smtClean="0"/>
              <a:t>Kütüphane BM ve diğer ulusal,  bölgesel ve uluslararası kurumlar tarafından üretilmiş  </a:t>
            </a:r>
            <a:r>
              <a:rPr lang="en-GB" dirty="0" smtClean="0"/>
              <a:t>20.000</a:t>
            </a:r>
            <a:r>
              <a:rPr lang="tr-TR" dirty="0" smtClean="0"/>
              <a:t>’den fazla</a:t>
            </a:r>
            <a:r>
              <a:rPr lang="en-GB" dirty="0" smtClean="0"/>
              <a:t> </a:t>
            </a:r>
            <a:r>
              <a:rPr lang="en-GB" dirty="0" err="1" smtClean="0"/>
              <a:t>monogra</a:t>
            </a:r>
            <a:r>
              <a:rPr lang="tr-TR" dirty="0" smtClean="0"/>
              <a:t>f</a:t>
            </a:r>
            <a:r>
              <a:rPr lang="en-GB" dirty="0" smtClean="0"/>
              <a:t>, 1.250</a:t>
            </a:r>
            <a:r>
              <a:rPr lang="tr-TR" dirty="0" smtClean="0"/>
              <a:t> dergi ve yıllık, </a:t>
            </a:r>
            <a:r>
              <a:rPr lang="en-GB" dirty="0" smtClean="0"/>
              <a:t> </a:t>
            </a:r>
            <a:r>
              <a:rPr lang="tr-TR" dirty="0" smtClean="0"/>
              <a:t>on binlerce belge içerir</a:t>
            </a:r>
            <a:r>
              <a:rPr lang="en-GB" dirty="0" smtClean="0"/>
              <a:t>, </a:t>
            </a:r>
            <a:endParaRPr lang="tr-TR" dirty="0" smtClean="0"/>
          </a:p>
          <a:p>
            <a:pPr lvl="2"/>
            <a:r>
              <a:rPr lang="tr-TR" dirty="0" smtClean="0"/>
              <a:t>Merkez tüm hizmetlerine online erişim sağlar: </a:t>
            </a:r>
            <a:r>
              <a:rPr lang="en-GB" dirty="0" smtClean="0"/>
              <a:t>The</a:t>
            </a:r>
            <a:endParaRPr lang="hr-HR" dirty="0" smtClean="0"/>
          </a:p>
          <a:p>
            <a:pPr lvl="3"/>
            <a:r>
              <a:rPr lang="tr-TR" dirty="0" smtClean="0"/>
              <a:t>Kütüphane kataloğu</a:t>
            </a:r>
            <a:endParaRPr lang="hr-HR" dirty="0" smtClean="0"/>
          </a:p>
          <a:p>
            <a:pPr lvl="3"/>
            <a:r>
              <a:rPr lang="tr-TR" dirty="0" smtClean="0"/>
              <a:t>Kriminoloji tesarusu </a:t>
            </a:r>
            <a:endParaRPr lang="hr-HR" dirty="0" smtClean="0"/>
          </a:p>
          <a:p>
            <a:pPr lvl="3"/>
            <a:r>
              <a:rPr lang="tr-TR" dirty="0" smtClean="0"/>
              <a:t>Elektronik kaynaklar </a:t>
            </a:r>
            <a:r>
              <a:rPr lang="en-GB" dirty="0" smtClean="0"/>
              <a:t> </a:t>
            </a:r>
            <a:endParaRPr lang="hr-HR" dirty="0" smtClean="0"/>
          </a:p>
          <a:p>
            <a:pPr lvl="3"/>
            <a:r>
              <a:rPr lang="en-GB" dirty="0" err="1" smtClean="0"/>
              <a:t>bibli</a:t>
            </a:r>
            <a:r>
              <a:rPr lang="tr-TR" dirty="0" smtClean="0"/>
              <a:t>y</a:t>
            </a:r>
            <a:r>
              <a:rPr lang="en-GB" dirty="0" err="1" smtClean="0"/>
              <a:t>ogra</a:t>
            </a:r>
            <a:r>
              <a:rPr lang="tr-TR" dirty="0" smtClean="0"/>
              <a:t>fyalar</a:t>
            </a:r>
            <a:r>
              <a:rPr lang="en-GB" dirty="0" smtClean="0"/>
              <a:t> </a:t>
            </a:r>
            <a:endParaRPr lang="hr-HR" dirty="0" smtClean="0"/>
          </a:p>
          <a:p>
            <a:pPr lvl="3"/>
            <a:r>
              <a:rPr lang="tr-TR" dirty="0" smtClean="0"/>
              <a:t>Rehberler   </a:t>
            </a:r>
            <a:r>
              <a:rPr lang="en-GB" dirty="0" smtClean="0"/>
              <a:t> </a:t>
            </a:r>
            <a:endParaRPr lang="hr-HR" dirty="0" smtClean="0"/>
          </a:p>
          <a:p>
            <a:pPr lvl="3"/>
            <a:r>
              <a:rPr lang="tr-TR" dirty="0" smtClean="0"/>
              <a:t>İçindekiler tabloları </a:t>
            </a:r>
          </a:p>
          <a:p>
            <a:pPr lvl="3"/>
            <a:r>
              <a:rPr lang="tr-TR" dirty="0" smtClean="0"/>
              <a:t>Tam metin makaleler ve yayınlar</a:t>
            </a:r>
            <a:endParaRPr lang="hr-HR" dirty="0" smtClean="0"/>
          </a:p>
          <a:p>
            <a:pPr lvl="3"/>
            <a:r>
              <a:rPr lang="tr-TR" dirty="0" smtClean="0"/>
              <a:t>Abstraklar </a:t>
            </a:r>
            <a:endParaRPr lang="hr-HR" dirty="0" smtClean="0"/>
          </a:p>
          <a:p>
            <a:pPr lvl="3"/>
            <a:r>
              <a:rPr lang="tr-TR" dirty="0" smtClean="0"/>
              <a:t>Kullanıcı gereksinimlerine göre kişiselleştirilmiş uyarı hizmetleri</a:t>
            </a:r>
            <a:endParaRPr lang="en-GB" dirty="0"/>
          </a:p>
        </p:txBody>
      </p:sp>
      <p:pic>
        <p:nvPicPr>
          <p:cNvPr id="6146" name="Picture 2" descr="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971186"/>
            <a:ext cx="4358508" cy="326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646111" y="2042885"/>
            <a:ext cx="3864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Munich </a:t>
            </a:r>
            <a:r>
              <a:rPr lang="tr-TR" sz="1400" dirty="0" smtClean="0"/>
              <a:t>Nasyonel Sosyalizm Dokümantasyon Merkezi</a:t>
            </a:r>
            <a:endParaRPr lang="en-GB" sz="1400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hizmetlerinin özellikleri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So</a:t>
            </a:r>
            <a:r>
              <a:rPr lang="tr-TR" dirty="0" smtClean="0"/>
              <a:t>syal roller</a:t>
            </a:r>
            <a:endParaRPr lang="hr-HR" dirty="0" smtClean="0"/>
          </a:p>
          <a:p>
            <a:pPr lvl="1"/>
            <a:r>
              <a:rPr lang="tr-TR" dirty="0" smtClean="0"/>
              <a:t>Kültür</a:t>
            </a:r>
            <a:endParaRPr lang="hr-HR" dirty="0"/>
          </a:p>
          <a:p>
            <a:pPr lvl="1"/>
            <a:r>
              <a:rPr lang="tr-TR" dirty="0" smtClean="0"/>
              <a:t>Bilgi</a:t>
            </a:r>
            <a:endParaRPr lang="hr-HR" dirty="0"/>
          </a:p>
          <a:p>
            <a:pPr lvl="1"/>
            <a:r>
              <a:rPr lang="tr-TR" dirty="0" smtClean="0"/>
              <a:t>Kişisel gelişim ve eğitim </a:t>
            </a:r>
          </a:p>
          <a:p>
            <a:pPr lvl="1"/>
            <a:r>
              <a:rPr lang="tr-TR" dirty="0" smtClean="0"/>
              <a:t>Eğlence</a:t>
            </a:r>
            <a:endParaRPr lang="hr-HR" dirty="0" smtClean="0"/>
          </a:p>
          <a:p>
            <a:pPr lvl="1"/>
            <a:r>
              <a:rPr lang="tr-TR" dirty="0" smtClean="0"/>
              <a:t>İş</a:t>
            </a:r>
            <a:r>
              <a:rPr lang="hr-HR" dirty="0" smtClean="0"/>
              <a:t> …</a:t>
            </a:r>
            <a:endParaRPr lang="hr-HR" dirty="0"/>
          </a:p>
          <a:p>
            <a:pPr lvl="1"/>
            <a:endParaRPr lang="hr-HR" dirty="0"/>
          </a:p>
          <a:p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Değerler</a:t>
            </a:r>
            <a:r>
              <a:rPr lang="hr-HR" dirty="0" smtClean="0"/>
              <a:t> </a:t>
            </a:r>
          </a:p>
          <a:p>
            <a:pPr lvl="1"/>
            <a:r>
              <a:rPr lang="tr-TR" dirty="0" smtClean="0"/>
              <a:t>Düşünce özgürlüğü</a:t>
            </a:r>
            <a:endParaRPr lang="hr-HR" dirty="0"/>
          </a:p>
          <a:p>
            <a:pPr lvl="1"/>
            <a:r>
              <a:rPr lang="hr-HR" dirty="0" smtClean="0"/>
              <a:t>Demo</a:t>
            </a:r>
            <a:r>
              <a:rPr lang="tr-TR" dirty="0" smtClean="0"/>
              <a:t>krasi</a:t>
            </a:r>
            <a:endParaRPr lang="hr-HR" dirty="0"/>
          </a:p>
          <a:p>
            <a:pPr lvl="1"/>
            <a:r>
              <a:rPr lang="hr-HR" dirty="0" smtClean="0"/>
              <a:t>(</a:t>
            </a:r>
            <a:r>
              <a:rPr lang="tr-TR" dirty="0" smtClean="0"/>
              <a:t>Kültür ve dil</a:t>
            </a:r>
            <a:r>
              <a:rPr lang="hr-HR" dirty="0" smtClean="0"/>
              <a:t>) </a:t>
            </a:r>
            <a:r>
              <a:rPr lang="tr-TR" dirty="0" smtClean="0"/>
              <a:t>çeşitlilik</a:t>
            </a:r>
            <a:endParaRPr lang="hr-HR" dirty="0"/>
          </a:p>
          <a:p>
            <a:pPr lvl="1"/>
            <a:r>
              <a:rPr lang="hr-HR" dirty="0" smtClean="0"/>
              <a:t>E</a:t>
            </a:r>
            <a:r>
              <a:rPr lang="tr-TR" dirty="0" smtClean="0"/>
              <a:t>şitlik</a:t>
            </a:r>
            <a:r>
              <a:rPr lang="hr-HR" dirty="0" smtClean="0"/>
              <a:t> </a:t>
            </a:r>
            <a:endParaRPr lang="hr-HR" dirty="0"/>
          </a:p>
          <a:p>
            <a:pPr lvl="1"/>
            <a:r>
              <a:rPr lang="hr-HR" dirty="0" smtClean="0"/>
              <a:t>So</a:t>
            </a:r>
            <a:r>
              <a:rPr lang="tr-TR" dirty="0" smtClean="0"/>
              <a:t>syal adalet</a:t>
            </a:r>
            <a:r>
              <a:rPr lang="hr-HR" dirty="0" smtClean="0"/>
              <a:t> </a:t>
            </a:r>
          </a:p>
          <a:p>
            <a:pPr lvl="1"/>
            <a:r>
              <a:rPr lang="tr-TR" dirty="0" smtClean="0"/>
              <a:t>Güvenirlik </a:t>
            </a:r>
            <a:r>
              <a:rPr lang="hr-HR" dirty="0" smtClean="0"/>
              <a:t> </a:t>
            </a:r>
          </a:p>
          <a:p>
            <a:pPr lvl="1"/>
            <a:r>
              <a:rPr lang="tr-TR" dirty="0" smtClean="0"/>
              <a:t>Doğruluk </a:t>
            </a:r>
            <a:r>
              <a:rPr lang="hr-HR" dirty="0" smtClean="0"/>
              <a:t> …</a:t>
            </a:r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Kütüphaneler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Kültür</a:t>
            </a:r>
            <a:r>
              <a:rPr lang="hr-HR" dirty="0" smtClean="0"/>
              <a:t>: </a:t>
            </a:r>
            <a:r>
              <a:rPr lang="tr-TR" dirty="0" smtClean="0"/>
              <a:t>Okuma</a:t>
            </a:r>
            <a:r>
              <a:rPr lang="hr-HR" dirty="0" smtClean="0"/>
              <a:t> </a:t>
            </a:r>
            <a:endParaRPr lang="hr-HR" dirty="0"/>
          </a:p>
          <a:p>
            <a:pPr lvl="1"/>
            <a:r>
              <a:rPr lang="tr-TR" dirty="0" smtClean="0"/>
              <a:t>Okumanın içsel değerleri </a:t>
            </a:r>
            <a:endParaRPr lang="hr-HR" dirty="0" smtClean="0"/>
          </a:p>
          <a:p>
            <a:pPr lvl="2"/>
            <a:r>
              <a:rPr lang="tr-TR" dirty="0" smtClean="0"/>
              <a:t>Algı</a:t>
            </a:r>
            <a:endParaRPr lang="hr-HR" dirty="0" smtClean="0"/>
          </a:p>
          <a:p>
            <a:pPr lvl="2"/>
            <a:r>
              <a:rPr lang="tr-TR" dirty="0" smtClean="0"/>
              <a:t>Kelime hazinesi</a:t>
            </a:r>
            <a:endParaRPr lang="hr-HR" dirty="0" smtClean="0"/>
          </a:p>
          <a:p>
            <a:pPr lvl="2"/>
            <a:r>
              <a:rPr lang="tr-TR" dirty="0" smtClean="0"/>
              <a:t>Bilgi sağlama</a:t>
            </a:r>
            <a:endParaRPr lang="hr-HR" dirty="0" smtClean="0"/>
          </a:p>
          <a:p>
            <a:pPr lvl="2"/>
            <a:r>
              <a:rPr lang="tr-TR" dirty="0" smtClean="0"/>
              <a:t>Hafıza</a:t>
            </a:r>
            <a:endParaRPr lang="hr-HR" dirty="0" smtClean="0"/>
          </a:p>
          <a:p>
            <a:pPr lvl="2"/>
            <a:r>
              <a:rPr lang="tr-TR" dirty="0" smtClean="0"/>
              <a:t>Mantıksal düşünme</a:t>
            </a:r>
            <a:endParaRPr lang="hr-HR" dirty="0" smtClean="0"/>
          </a:p>
          <a:p>
            <a:pPr lvl="2"/>
            <a:r>
              <a:rPr lang="tr-TR" dirty="0" smtClean="0"/>
              <a:t>Hayalgücü ve yaratıcı düşünme </a:t>
            </a:r>
            <a:endParaRPr lang="hr-HR" dirty="0" smtClean="0"/>
          </a:p>
          <a:p>
            <a:pPr lvl="2"/>
            <a:r>
              <a:rPr lang="hr-HR" dirty="0" smtClean="0"/>
              <a:t>Empat</a:t>
            </a:r>
            <a:r>
              <a:rPr lang="tr-TR" dirty="0" smtClean="0"/>
              <a:t>i</a:t>
            </a:r>
            <a:r>
              <a:rPr lang="hr-HR" dirty="0" smtClean="0"/>
              <a:t> </a:t>
            </a:r>
            <a:r>
              <a:rPr lang="tr-TR" dirty="0" smtClean="0"/>
              <a:t>vb</a:t>
            </a:r>
            <a:r>
              <a:rPr lang="hr-HR" dirty="0" smtClean="0"/>
              <a:t>.</a:t>
            </a:r>
          </a:p>
          <a:p>
            <a:pPr lvl="1"/>
            <a:endParaRPr lang="hr-HR" dirty="0" smtClean="0"/>
          </a:p>
          <a:p>
            <a:pPr marL="457200" lvl="1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61" y="3481941"/>
            <a:ext cx="35909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9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Kütüphaneler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Yerel kültür ve kültürel miras </a:t>
            </a:r>
            <a:endParaRPr lang="hr-HR" dirty="0"/>
          </a:p>
          <a:p>
            <a:pPr lvl="1"/>
            <a:r>
              <a:rPr lang="tr-TR" dirty="0" smtClean="0"/>
              <a:t>Kütüphaneler kültürel mirası toplar, korur ve tanıtır </a:t>
            </a:r>
          </a:p>
          <a:p>
            <a:pPr lvl="1"/>
            <a:r>
              <a:rPr lang="tr-TR" dirty="0" smtClean="0"/>
              <a:t>Kütüphaneler görsel sanatlara ve sahne sanatlarına erişim sağlar </a:t>
            </a:r>
          </a:p>
          <a:p>
            <a:pPr lvl="1"/>
            <a:r>
              <a:rPr lang="tr-TR" dirty="0" smtClean="0"/>
              <a:t>Kütüphaneler toplumda kültürel ve artistik gelişmeyi destekler</a:t>
            </a:r>
            <a:endParaRPr lang="en-US" dirty="0"/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51" y="4153144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Kütüphaneler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Bilgi</a:t>
            </a:r>
            <a:endParaRPr lang="hr-HR" sz="2400" dirty="0"/>
          </a:p>
          <a:p>
            <a:pPr lvl="1"/>
            <a:r>
              <a:rPr lang="hr-HR" sz="2200" dirty="0" smtClean="0"/>
              <a:t>„</a:t>
            </a:r>
            <a:r>
              <a:rPr lang="tr-TR" sz="2200" dirty="0" smtClean="0"/>
              <a:t>Halk kütüphanesi kullanıcılarına her türlü bilgiyi erişilir kılan yerel bir bilgi merkezidir</a:t>
            </a:r>
            <a:r>
              <a:rPr lang="en-US" sz="2200" dirty="0" smtClean="0"/>
              <a:t>.</a:t>
            </a:r>
            <a:r>
              <a:rPr lang="hr-HR" sz="2200" dirty="0"/>
              <a:t>” (IFLA/UNESCO PL </a:t>
            </a:r>
            <a:r>
              <a:rPr lang="hr-HR" sz="2200" dirty="0" err="1"/>
              <a:t>Manifesto</a:t>
            </a:r>
            <a:r>
              <a:rPr lang="hr-HR" sz="2200" dirty="0"/>
              <a:t>, 1994)</a:t>
            </a:r>
          </a:p>
          <a:p>
            <a:pPr lvl="1"/>
            <a:r>
              <a:rPr lang="tr-TR" sz="2200" dirty="0" smtClean="0"/>
              <a:t>Düşünce özgürlüğünü desteklemek kütüphanelerin temel sorumluluklarındandır </a:t>
            </a:r>
          </a:p>
          <a:p>
            <a:pPr lvl="2"/>
            <a:r>
              <a:rPr lang="tr-TR" sz="1800" dirty="0" smtClean="0"/>
              <a:t>İfade özgürlüğü</a:t>
            </a:r>
            <a:endParaRPr lang="hr-HR" sz="1800" dirty="0" smtClean="0"/>
          </a:p>
          <a:p>
            <a:pPr lvl="2"/>
            <a:r>
              <a:rPr lang="tr-TR" sz="1800" dirty="0" smtClean="0"/>
              <a:t>Bilgiye erişim özgürlüğü</a:t>
            </a:r>
            <a:endParaRPr lang="hr-HR" sz="1800" b="1" dirty="0"/>
          </a:p>
          <a:p>
            <a:pPr marL="0" indent="0" algn="ctr">
              <a:buNone/>
            </a:pPr>
            <a:endParaRPr lang="hr-HR" b="1" dirty="0" smtClean="0"/>
          </a:p>
          <a:p>
            <a:endParaRPr lang="hr-HR" dirty="0" smtClean="0"/>
          </a:p>
          <a:p>
            <a:endParaRPr lang="hr-HR" b="1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7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137" y="482094"/>
            <a:ext cx="3571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780214" y="2444751"/>
            <a:ext cx="3887787" cy="37449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300" dirty="0"/>
          </a:p>
          <a:p>
            <a:pPr marL="0" indent="0">
              <a:buNone/>
            </a:pPr>
            <a:endParaRPr lang="hr-HR" sz="1300" dirty="0"/>
          </a:p>
          <a:p>
            <a:pPr marL="0" indent="0">
              <a:buNone/>
            </a:pPr>
            <a:r>
              <a:rPr lang="hr-HR" sz="1300" dirty="0" err="1"/>
              <a:t>Boat</a:t>
            </a:r>
            <a:r>
              <a:rPr lang="hr-HR" sz="1300" dirty="0"/>
              <a:t> </a:t>
            </a:r>
            <a:r>
              <a:rPr lang="hr-HR" sz="1300" dirty="0" err="1"/>
              <a:t>library</a:t>
            </a:r>
            <a:r>
              <a:rPr lang="hr-HR" sz="1300" dirty="0"/>
              <a:t>, Laos</a:t>
            </a:r>
          </a:p>
          <a:p>
            <a:pPr marL="0" indent="0">
              <a:buNone/>
            </a:pPr>
            <a:r>
              <a:rPr lang="hr-HR" sz="1300" dirty="0" err="1"/>
              <a:t>Donkey</a:t>
            </a:r>
            <a:r>
              <a:rPr lang="hr-HR" sz="1300" dirty="0"/>
              <a:t> </a:t>
            </a:r>
            <a:r>
              <a:rPr lang="hr-HR" sz="1300" dirty="0" err="1"/>
              <a:t>library</a:t>
            </a:r>
            <a:r>
              <a:rPr lang="hr-HR" sz="1300" dirty="0"/>
              <a:t>, </a:t>
            </a:r>
            <a:r>
              <a:rPr lang="hr-HR" sz="1300" dirty="0" err="1"/>
              <a:t>Colombia</a:t>
            </a:r>
            <a:endParaRPr lang="hr-HR" sz="1300" dirty="0"/>
          </a:p>
          <a:p>
            <a:endParaRPr lang="hr-HR" sz="13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685924" y="2760781"/>
            <a:ext cx="3868738" cy="8239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New York </a:t>
            </a:r>
            <a:r>
              <a:rPr lang="hr-HR" sz="2400" dirty="0" err="1"/>
              <a:t>Public</a:t>
            </a:r>
            <a:r>
              <a:rPr lang="hr-HR" sz="2400" dirty="0"/>
              <a:t> </a:t>
            </a:r>
            <a:r>
              <a:rPr lang="hr-HR" sz="2400" dirty="0" err="1"/>
              <a:t>Library</a:t>
            </a:r>
            <a:r>
              <a:rPr lang="hr-HR" sz="2400" dirty="0"/>
              <a:t>, US</a:t>
            </a:r>
          </a:p>
          <a:p>
            <a:pPr marL="0" indent="0">
              <a:buNone/>
            </a:pPr>
            <a:r>
              <a:rPr lang="fr-FR" sz="2400" dirty="0"/>
              <a:t>Bibliothèque de Plage</a:t>
            </a:r>
            <a:r>
              <a:rPr lang="hr-HR" sz="2400" dirty="0"/>
              <a:t>, France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780214" y="814388"/>
            <a:ext cx="3887787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47" y="3642712"/>
            <a:ext cx="3293854" cy="219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81" y="574159"/>
            <a:ext cx="2921160" cy="219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36" y="3735033"/>
            <a:ext cx="3579627" cy="201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</a:t>
            </a:r>
            <a:r>
              <a:rPr lang="tr-TR" dirty="0" smtClean="0"/>
              <a:t>jital (sayısal) bölünme/uçurum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87" y="1694238"/>
            <a:ext cx="8996330" cy="4478792"/>
          </a:xfrm>
        </p:spPr>
        <p:txBody>
          <a:bodyPr>
            <a:normAutofit/>
          </a:bodyPr>
          <a:lstStyle/>
          <a:p>
            <a:r>
              <a:rPr lang="tr-TR" dirty="0"/>
              <a:t>Modern bilgi ve </a:t>
            </a:r>
            <a:r>
              <a:rPr lang="tr-TR" dirty="0" smtClean="0"/>
              <a:t>iletişim </a:t>
            </a:r>
            <a:r>
              <a:rPr lang="tr-TR" dirty="0"/>
              <a:t>teknolojilerinin kullanımı </a:t>
            </a:r>
            <a:r>
              <a:rPr lang="tr-TR" dirty="0" smtClean="0"/>
              <a:t>ile </a:t>
            </a:r>
            <a:r>
              <a:rPr lang="tr-TR" dirty="0"/>
              <a:t>ilgili </a:t>
            </a:r>
            <a:r>
              <a:rPr lang="tr-TR" dirty="0" smtClean="0"/>
              <a:t>eşitsizlik (ilgili kaynaklara erişim ve sahip olma) </a:t>
            </a:r>
            <a:endParaRPr lang="hr-HR" dirty="0" smtClean="0"/>
          </a:p>
          <a:p>
            <a:pPr lvl="2"/>
            <a:r>
              <a:rPr lang="tr-TR" dirty="0" smtClean="0"/>
              <a:t>olanlar</a:t>
            </a:r>
            <a:r>
              <a:rPr lang="en-US" dirty="0" smtClean="0"/>
              <a:t> </a:t>
            </a:r>
            <a:endParaRPr lang="hr-HR" dirty="0" smtClean="0"/>
          </a:p>
          <a:p>
            <a:pPr lvl="2"/>
            <a:r>
              <a:rPr lang="tr-TR" dirty="0" smtClean="0"/>
              <a:t>olmayanlar</a:t>
            </a:r>
            <a:endParaRPr lang="hr-HR" dirty="0" smtClean="0"/>
          </a:p>
          <a:p>
            <a:pPr lvl="1"/>
            <a:r>
              <a:rPr lang="tr-TR" dirty="0" smtClean="0"/>
              <a:t>Söz konusu teknolojileri kullanma becerileriyle ilgili eşitsizlik </a:t>
            </a:r>
            <a:endParaRPr lang="hr-HR" dirty="0" smtClean="0"/>
          </a:p>
          <a:p>
            <a:pPr lvl="2"/>
            <a:r>
              <a:rPr lang="tr-TR" dirty="0" smtClean="0"/>
              <a:t>Olanlar</a:t>
            </a:r>
          </a:p>
          <a:p>
            <a:pPr lvl="2"/>
            <a:r>
              <a:rPr lang="tr-TR" dirty="0" smtClean="0"/>
              <a:t>Olmayanlar </a:t>
            </a:r>
            <a:endParaRPr lang="hr-HR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88" y="4754361"/>
            <a:ext cx="2258994" cy="141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31" y="4754360"/>
            <a:ext cx="1993806" cy="141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Uçurumu kapatmak için</a:t>
            </a:r>
            <a:r>
              <a:rPr lang="hr-HR" dirty="0" smtClean="0"/>
              <a:t>…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Kütüphaneler şunları sağlar</a:t>
            </a:r>
            <a:r>
              <a:rPr lang="hr-HR" dirty="0" smtClean="0"/>
              <a:t> </a:t>
            </a:r>
          </a:p>
          <a:p>
            <a:pPr lvl="1"/>
            <a:r>
              <a:rPr lang="tr-TR" dirty="0" smtClean="0"/>
              <a:t>Bilgisayarlara ve Internete ücretsiz erişim</a:t>
            </a:r>
            <a:endParaRPr lang="hr-HR" dirty="0" smtClean="0"/>
          </a:p>
          <a:p>
            <a:pPr lvl="1"/>
            <a:r>
              <a:rPr lang="tr-TR" dirty="0" smtClean="0"/>
              <a:t>Bilgisayar ve bilgi okuryazarlığı eğitimi olanakları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17" y="3370534"/>
            <a:ext cx="4891136" cy="25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Öğretim yöntemleri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Öğretim yöntemleri</a:t>
            </a:r>
            <a:endParaRPr lang="en-US" dirty="0"/>
          </a:p>
          <a:p>
            <a:pPr lvl="1"/>
            <a:r>
              <a:rPr lang="tr-TR" dirty="0"/>
              <a:t>Sözlü anlatım</a:t>
            </a:r>
            <a:endParaRPr lang="en-US" dirty="0"/>
          </a:p>
          <a:p>
            <a:pPr lvl="1"/>
            <a:r>
              <a:rPr lang="tr-TR" dirty="0"/>
              <a:t>Sınıf içi tartışma</a:t>
            </a:r>
            <a:r>
              <a:rPr lang="en-US" dirty="0"/>
              <a:t>/</a:t>
            </a:r>
            <a:r>
              <a:rPr lang="tr-TR" dirty="0"/>
              <a:t>Sanal ortamda tartışma </a:t>
            </a:r>
            <a:r>
              <a:rPr lang="en-US" dirty="0"/>
              <a:t> </a:t>
            </a:r>
          </a:p>
          <a:p>
            <a:pPr lvl="1"/>
            <a:r>
              <a:rPr lang="tr-TR" dirty="0" smtClean="0"/>
              <a:t>Grup çalışmaları 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9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</a:t>
            </a:r>
            <a:r>
              <a:rPr lang="tr-TR" dirty="0" smtClean="0"/>
              <a:t>syal adalet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Refah, fırsatlar ve ayrıcalıkların toplumda adil dağıtılması olarak tanımlanır</a:t>
            </a:r>
            <a:endParaRPr lang="hr-HR" dirty="0" smtClean="0"/>
          </a:p>
          <a:p>
            <a:r>
              <a:rPr lang="tr-TR" dirty="0" smtClean="0"/>
              <a:t>BB alanında insanlara bilgiye, hizmetlere ve olanaklara erişim hakkı vermek olarak algılanır </a:t>
            </a:r>
            <a:r>
              <a:rPr lang="hr-HR" dirty="0" smtClean="0"/>
              <a:t>(MLAC, 2007)</a:t>
            </a:r>
          </a:p>
          <a:p>
            <a:pPr lvl="1"/>
            <a:r>
              <a:rPr lang="tr-TR" dirty="0" smtClean="0"/>
              <a:t>Olanakları kısıtlı olanlara eşit erişim hakkı sağlamak </a:t>
            </a:r>
          </a:p>
          <a:p>
            <a:pPr lvl="1"/>
            <a:r>
              <a:rPr lang="tr-TR" dirty="0" smtClean="0"/>
              <a:t>Kaynakları en çok gereksinim duyanlara yönlendirmek </a:t>
            </a:r>
            <a:endParaRPr lang="hr-HR" dirty="0" smtClean="0"/>
          </a:p>
          <a:p>
            <a:pPr lvl="1"/>
            <a:r>
              <a:rPr lang="tr-TR" dirty="0" smtClean="0"/>
              <a:t>Gereksinim tabanlı hizmetler sağlamak </a:t>
            </a:r>
            <a:endParaRPr lang="hr-HR" dirty="0" smtClean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Kültürel çeşitlilik 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Kütüphaneler farklı kültürlerin etkileşimi için ortam ve olanak sağlar </a:t>
            </a:r>
          </a:p>
          <a:p>
            <a:r>
              <a:rPr lang="tr-TR" dirty="0" smtClean="0"/>
              <a:t>Kütüphaneler önyargı ve ayrımcılık ile mücadele eder </a:t>
            </a:r>
            <a:endParaRPr lang="hr-HR" dirty="0" smtClean="0"/>
          </a:p>
          <a:p>
            <a:r>
              <a:rPr lang="tr-TR" dirty="0" smtClean="0"/>
              <a:t>Her bireyin kütüphane ve bilgi hizmetlerinden yararlanma hakkı vardır</a:t>
            </a:r>
            <a:endParaRPr lang="hr-HR" dirty="0" smtClean="0"/>
          </a:p>
          <a:p>
            <a:pPr lvl="1"/>
            <a:r>
              <a:rPr lang="tr-TR" dirty="0" smtClean="0"/>
              <a:t>Marjinal gruplar, azınlıklar, göçmenler, mülteciler, sığınmacılar, vb.</a:t>
            </a:r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32" y="1055658"/>
            <a:ext cx="5820662" cy="405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Boş zaman faaliyeti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Üçüncü yer </a:t>
            </a:r>
            <a:r>
              <a:rPr lang="tr-TR" dirty="0"/>
              <a:t>(</a:t>
            </a:r>
            <a:r>
              <a:rPr lang="hr-HR" dirty="0" smtClean="0"/>
              <a:t>third space</a:t>
            </a:r>
            <a:r>
              <a:rPr lang="tr-TR" dirty="0" smtClean="0"/>
              <a:t>) olarak kütüphaneler</a:t>
            </a:r>
            <a:r>
              <a:rPr lang="hr-HR" dirty="0" smtClean="0"/>
              <a:t> (</a:t>
            </a:r>
            <a:r>
              <a:rPr lang="hr-HR" dirty="0"/>
              <a:t>Oldenburg, 1989</a:t>
            </a:r>
            <a:r>
              <a:rPr lang="hr-HR" dirty="0" smtClean="0"/>
              <a:t>)</a:t>
            </a:r>
          </a:p>
          <a:p>
            <a:pPr lvl="1"/>
            <a:r>
              <a:rPr lang="tr-TR" dirty="0" smtClean="0"/>
              <a:t>Günü geçirmeye olanak tanıyan merkezi mekanlar</a:t>
            </a:r>
            <a:endParaRPr lang="hr-HR" dirty="0"/>
          </a:p>
          <a:p>
            <a:pPr lvl="1"/>
            <a:r>
              <a:rPr lang="tr-TR" dirty="0" smtClean="0"/>
              <a:t>İş, okul, ev dışında sosyal bir ortam</a:t>
            </a:r>
            <a:endParaRPr lang="hr-H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2060575"/>
            <a:ext cx="4395788" cy="293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sorunlara giriş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Farklı türde işler, yeterlikler ve sorumluluklar </a:t>
            </a:r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İşler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Yüzyıllar boyunca</a:t>
            </a:r>
            <a:endParaRPr lang="hr-HR" dirty="0" smtClean="0"/>
          </a:p>
          <a:p>
            <a:pPr lvl="1"/>
            <a:r>
              <a:rPr lang="tr-TR" dirty="0" smtClean="0"/>
              <a:t>Küratörler, arşivistler, kütüphaneciler </a:t>
            </a:r>
            <a:r>
              <a:rPr lang="hr-HR" dirty="0" smtClean="0"/>
              <a:t>…</a:t>
            </a:r>
          </a:p>
          <a:p>
            <a:r>
              <a:rPr lang="hr-HR" dirty="0" smtClean="0"/>
              <a:t> 20</a:t>
            </a:r>
            <a:r>
              <a:rPr lang="tr-TR" dirty="0" smtClean="0"/>
              <a:t>. yüzyıldan sonra </a:t>
            </a:r>
            <a:r>
              <a:rPr lang="hr-HR" dirty="0" smtClean="0"/>
              <a:t> </a:t>
            </a:r>
          </a:p>
          <a:p>
            <a:pPr lvl="1"/>
            <a:r>
              <a:rPr lang="hr-HR" dirty="0" smtClean="0"/>
              <a:t>Do</a:t>
            </a:r>
            <a:r>
              <a:rPr lang="tr-TR" dirty="0" smtClean="0"/>
              <a:t>kü</a:t>
            </a:r>
            <a:r>
              <a:rPr lang="hr-HR" dirty="0" smtClean="0"/>
              <a:t>mentalist</a:t>
            </a:r>
            <a:r>
              <a:rPr lang="tr-TR" dirty="0" smtClean="0"/>
              <a:t>ler</a:t>
            </a:r>
            <a:endParaRPr lang="hr-HR" dirty="0" smtClean="0"/>
          </a:p>
          <a:p>
            <a:pPr lvl="1"/>
            <a:r>
              <a:rPr lang="tr-TR" dirty="0" smtClean="0"/>
              <a:t>Uzmanlaşmış kütüphaneciler </a:t>
            </a:r>
            <a:endParaRPr lang="hr-HR" dirty="0" smtClean="0"/>
          </a:p>
          <a:p>
            <a:pPr lvl="2"/>
            <a:r>
              <a:rPr lang="tr-TR" dirty="0" smtClean="0"/>
              <a:t>Halk, üniversite, özel, okul kütüphanecileri </a:t>
            </a:r>
            <a:endParaRPr lang="hr-HR" dirty="0"/>
          </a:p>
          <a:p>
            <a:pPr lvl="2"/>
            <a:r>
              <a:rPr lang="tr-TR" dirty="0" smtClean="0"/>
              <a:t>Katalogcular, müracaat kütüphanecileri, sistem kütüphanecileri, çocuk ve gençlik kütüphanecileri, süreli yayınlar kütüphanecileri, elektronik kaynak kütüphanecileri, sağlama kütüphanecileri</a:t>
            </a:r>
            <a:endParaRPr lang="hr-HR" dirty="0" smtClean="0"/>
          </a:p>
          <a:p>
            <a:pPr lvl="2"/>
            <a:r>
              <a:rPr lang="tr-TR" dirty="0" smtClean="0"/>
              <a:t>Koruma, kürasyon</a:t>
            </a:r>
            <a:r>
              <a:rPr lang="hr-HR" dirty="0" smtClean="0"/>
              <a:t> …</a:t>
            </a:r>
          </a:p>
          <a:p>
            <a:pPr lvl="1"/>
            <a:r>
              <a:rPr lang="tr-TR" dirty="0" smtClean="0"/>
              <a:t>Bilgi analistleri </a:t>
            </a:r>
            <a:endParaRPr lang="hr-HR" dirty="0" smtClean="0"/>
          </a:p>
          <a:p>
            <a:pPr lvl="1"/>
            <a:r>
              <a:rPr lang="tr-TR" dirty="0" smtClean="0"/>
              <a:t>Bilgi (information) yöneticileri </a:t>
            </a:r>
            <a:endParaRPr lang="hr-HR" dirty="0" smtClean="0"/>
          </a:p>
          <a:p>
            <a:pPr lvl="1"/>
            <a:r>
              <a:rPr lang="tr-TR" dirty="0" smtClean="0"/>
              <a:t>Bilgi (</a:t>
            </a:r>
            <a:r>
              <a:rPr lang="tr-TR" dirty="0"/>
              <a:t>k</a:t>
            </a:r>
            <a:r>
              <a:rPr lang="hr-HR" dirty="0" smtClean="0"/>
              <a:t>nowledge</a:t>
            </a:r>
            <a:r>
              <a:rPr lang="tr-TR" dirty="0" smtClean="0"/>
              <a:t>)</a:t>
            </a:r>
            <a:r>
              <a:rPr lang="hr-HR" dirty="0" smtClean="0"/>
              <a:t> </a:t>
            </a:r>
            <a:r>
              <a:rPr lang="tr-TR" dirty="0" smtClean="0"/>
              <a:t>yöneticileri</a:t>
            </a:r>
            <a:endParaRPr lang="hr-HR" dirty="0" smtClean="0"/>
          </a:p>
          <a:p>
            <a:pPr lvl="1"/>
            <a:r>
              <a:rPr lang="hr-HR" dirty="0" smtClean="0"/>
              <a:t>Di</a:t>
            </a:r>
            <a:r>
              <a:rPr lang="tr-TR" dirty="0" smtClean="0"/>
              <a:t>j</a:t>
            </a:r>
            <a:r>
              <a:rPr lang="hr-HR" dirty="0" smtClean="0"/>
              <a:t>ital </a:t>
            </a:r>
            <a:r>
              <a:rPr lang="tr-TR" dirty="0" smtClean="0"/>
              <a:t>kütüphaneci</a:t>
            </a:r>
            <a:endParaRPr lang="hr-HR" dirty="0" smtClean="0"/>
          </a:p>
          <a:p>
            <a:pPr lvl="1"/>
            <a:r>
              <a:rPr lang="hr-HR" dirty="0" smtClean="0"/>
              <a:t>Di</a:t>
            </a:r>
            <a:r>
              <a:rPr lang="tr-TR" dirty="0" smtClean="0"/>
              <a:t>j</a:t>
            </a:r>
            <a:r>
              <a:rPr lang="hr-HR" dirty="0" smtClean="0"/>
              <a:t>ital </a:t>
            </a:r>
            <a:r>
              <a:rPr lang="tr-TR" dirty="0" smtClean="0"/>
              <a:t>küratör</a:t>
            </a:r>
            <a:r>
              <a:rPr lang="hr-HR" dirty="0" smtClean="0"/>
              <a:t> ….</a:t>
            </a:r>
          </a:p>
          <a:p>
            <a:pPr marL="457200" lvl="1" indent="0">
              <a:buNone/>
            </a:pPr>
            <a:endParaRPr lang="hr-HR" dirty="0" smtClean="0"/>
          </a:p>
          <a:p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Yeni isimler / pozisyonlar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Web anal</a:t>
            </a:r>
            <a:r>
              <a:rPr lang="tr-TR" dirty="0" smtClean="0"/>
              <a:t>isti</a:t>
            </a:r>
            <a:endParaRPr lang="hr-HR" dirty="0" smtClean="0"/>
          </a:p>
          <a:p>
            <a:r>
              <a:rPr lang="tr-TR" dirty="0" smtClean="0"/>
              <a:t>Veri kütüphanecisi</a:t>
            </a:r>
            <a:endParaRPr lang="hr-HR" dirty="0" smtClean="0"/>
          </a:p>
          <a:p>
            <a:r>
              <a:rPr lang="tr-TR" dirty="0" smtClean="0"/>
              <a:t>Veri hizmetleri kütüphanecisi</a:t>
            </a:r>
            <a:endParaRPr lang="hr-HR" dirty="0" smtClean="0"/>
          </a:p>
          <a:p>
            <a:r>
              <a:rPr lang="hr-HR" dirty="0" smtClean="0"/>
              <a:t>Di</a:t>
            </a:r>
            <a:r>
              <a:rPr lang="tr-TR" dirty="0" smtClean="0"/>
              <a:t>j</a:t>
            </a:r>
            <a:r>
              <a:rPr lang="hr-HR" dirty="0" smtClean="0"/>
              <a:t>ital Proje</a:t>
            </a:r>
            <a:r>
              <a:rPr lang="tr-TR" dirty="0" smtClean="0"/>
              <a:t> kütüphanecisi </a:t>
            </a:r>
            <a:r>
              <a:rPr lang="hr-HR" dirty="0" smtClean="0"/>
              <a:t>  </a:t>
            </a:r>
          </a:p>
          <a:p>
            <a:r>
              <a:rPr lang="tr-TR" dirty="0" smtClean="0"/>
              <a:t>Bilgi (</a:t>
            </a:r>
            <a:r>
              <a:rPr lang="tr-TR" dirty="0"/>
              <a:t>k</a:t>
            </a:r>
            <a:r>
              <a:rPr lang="hr-HR" dirty="0" smtClean="0"/>
              <a:t>nowledge</a:t>
            </a:r>
            <a:r>
              <a:rPr lang="tr-TR" dirty="0" smtClean="0"/>
              <a:t>) yönetimi koordinatörü </a:t>
            </a:r>
            <a:r>
              <a:rPr lang="hr-HR" dirty="0" smtClean="0"/>
              <a:t> </a:t>
            </a:r>
          </a:p>
          <a:p>
            <a:r>
              <a:rPr lang="tr-TR" dirty="0" smtClean="0"/>
              <a:t>Kaynak tanımlama kütüphanecisi </a:t>
            </a:r>
            <a:endParaRPr lang="hr-HR" dirty="0" smtClean="0"/>
          </a:p>
          <a:p>
            <a:r>
              <a:rPr lang="tr-TR" dirty="0" smtClean="0"/>
              <a:t>Eğitim ve dijital hizmetler uzmanı </a:t>
            </a:r>
          </a:p>
          <a:p>
            <a:r>
              <a:rPr lang="tr-TR" dirty="0" smtClean="0"/>
              <a:t>Yazılım mühendisi </a:t>
            </a:r>
            <a:endParaRPr lang="hr-HR" dirty="0" smtClean="0"/>
          </a:p>
          <a:p>
            <a:r>
              <a:rPr lang="tr-TR" dirty="0" smtClean="0"/>
              <a:t>Uygulama ve göç yöneticisi</a:t>
            </a:r>
            <a:endParaRPr lang="hr-HR" dirty="0" smtClean="0"/>
          </a:p>
          <a:p>
            <a:r>
              <a:rPr lang="hr-HR" dirty="0" smtClean="0"/>
              <a:t>Di</a:t>
            </a:r>
            <a:r>
              <a:rPr lang="tr-TR" dirty="0" smtClean="0"/>
              <a:t>j</a:t>
            </a:r>
            <a:r>
              <a:rPr lang="hr-HR" dirty="0" smtClean="0"/>
              <a:t>ital Te</a:t>
            </a:r>
            <a:r>
              <a:rPr lang="tr-TR" dirty="0" smtClean="0"/>
              <a:t>k</a:t>
            </a:r>
            <a:r>
              <a:rPr lang="hr-HR" dirty="0" smtClean="0"/>
              <a:t>nolo</a:t>
            </a:r>
            <a:r>
              <a:rPr lang="tr-TR" dirty="0" smtClean="0"/>
              <a:t>jiler</a:t>
            </a:r>
            <a:r>
              <a:rPr lang="tr-TR" dirty="0"/>
              <a:t> </a:t>
            </a:r>
            <a:r>
              <a:rPr lang="tr-TR" dirty="0" smtClean="0"/>
              <a:t>uzmanı</a:t>
            </a:r>
            <a:endParaRPr lang="hr-HR" dirty="0" smtClean="0"/>
          </a:p>
          <a:p>
            <a:endParaRPr lang="en-GB" dirty="0"/>
          </a:p>
          <a:p>
            <a:endParaRPr lang="hr-HR" dirty="0" smtClean="0"/>
          </a:p>
          <a:p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e-</a:t>
            </a:r>
            <a:r>
              <a:rPr lang="tr-TR" dirty="0" smtClean="0"/>
              <a:t>kaynak yöneticisi</a:t>
            </a:r>
            <a:endParaRPr lang="hr-HR" dirty="0" smtClean="0"/>
          </a:p>
          <a:p>
            <a:r>
              <a:rPr lang="tr-TR" dirty="0" smtClean="0"/>
              <a:t>İletişim kütüphanecisi </a:t>
            </a:r>
            <a:endParaRPr lang="hr-HR" dirty="0"/>
          </a:p>
          <a:p>
            <a:r>
              <a:rPr lang="tr-TR" dirty="0" smtClean="0"/>
              <a:t>Akademik yayıncılık uzmanı </a:t>
            </a:r>
          </a:p>
          <a:p>
            <a:r>
              <a:rPr lang="hr-HR" dirty="0" smtClean="0"/>
              <a:t>M</a:t>
            </a:r>
            <a:r>
              <a:rPr lang="tr-TR" dirty="0" smtClean="0"/>
              <a:t>üze eğitim koordinatörü</a:t>
            </a:r>
            <a:endParaRPr lang="hr-HR" b="1" dirty="0"/>
          </a:p>
          <a:p>
            <a:r>
              <a:rPr lang="tr-TR" dirty="0" smtClean="0"/>
              <a:t>Yer (coğrafi) bilgi hizmetleri uzmanı</a:t>
            </a:r>
            <a:endParaRPr lang="hr-HR" dirty="0"/>
          </a:p>
          <a:p>
            <a:r>
              <a:rPr lang="tr-TR" dirty="0" smtClean="0"/>
              <a:t>Eğitim kütüphanecisi </a:t>
            </a:r>
            <a:endParaRPr lang="en-GB" b="1" dirty="0"/>
          </a:p>
          <a:p>
            <a:r>
              <a:rPr lang="tr-TR" dirty="0" smtClean="0"/>
              <a:t>Kullanıcı tecrübesi tasarımcısı </a:t>
            </a:r>
            <a:endParaRPr lang="en-GB" dirty="0"/>
          </a:p>
          <a:p>
            <a:r>
              <a:rPr lang="hr-HR" dirty="0" smtClean="0"/>
              <a:t>Di</a:t>
            </a:r>
            <a:r>
              <a:rPr lang="tr-TR" dirty="0" smtClean="0"/>
              <a:t>j</a:t>
            </a:r>
            <a:r>
              <a:rPr lang="hr-HR" dirty="0" smtClean="0"/>
              <a:t>ital Ar</a:t>
            </a:r>
            <a:r>
              <a:rPr lang="tr-TR" dirty="0" smtClean="0"/>
              <a:t>şivci</a:t>
            </a:r>
            <a:endParaRPr lang="en-GB" dirty="0"/>
          </a:p>
          <a:p>
            <a:r>
              <a:rPr lang="tr-TR" dirty="0" smtClean="0"/>
              <a:t>İçerik yöneticisi </a:t>
            </a:r>
            <a:endParaRPr lang="hr-HR" dirty="0" smtClean="0"/>
          </a:p>
          <a:p>
            <a:r>
              <a:rPr lang="tr-TR" dirty="0" smtClean="0"/>
              <a:t>Ürün bilgi koordinatörü </a:t>
            </a:r>
            <a:endParaRPr lang="hr-HR" dirty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Gerekli beceri ve yeterlikler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Bilginin seçimi, düzenlenmesi, erişimi ve değerlendirilmesi becerileri yanıs sıra bilgi sistemlerinin tasarımı, sürdürülmesi ve geliştirilmesi ile ilgili beceriler </a:t>
            </a:r>
          </a:p>
          <a:p>
            <a:pPr lvl="0"/>
            <a:r>
              <a:rPr lang="tr-TR" dirty="0" smtClean="0"/>
              <a:t>Teknoloji becerileri ve bu becerileri bilgisayar tabanlı bilgi sistemlerinin seçimi, yaratılması ve yönetiminde kullanılması  </a:t>
            </a:r>
          </a:p>
          <a:p>
            <a:pPr lvl="0"/>
            <a:r>
              <a:rPr lang="tr-TR" dirty="0" smtClean="0"/>
              <a:t>Temel bilgi yönetim becerilerini uygulama becerileri (fiziksel ve sanal alanların planlanması ve mesleki, etik, güvenlik prensiplerine uygun kullanımı,</a:t>
            </a:r>
          </a:p>
          <a:p>
            <a:pPr lvl="0"/>
            <a:r>
              <a:rPr lang="tr-TR" dirty="0" smtClean="0"/>
              <a:t>Fiziksel ve dijtal koleksiyonların yönetimi becerisi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Beceriler ve yeterlikler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tr-TR" dirty="0" smtClean="0"/>
              <a:t>Kullanıcıların bilgi gereksinimlerini ve bilgi davranışlarını analiz becerileri </a:t>
            </a:r>
          </a:p>
          <a:p>
            <a:pPr lvl="0"/>
            <a:r>
              <a:rPr lang="tr-TR" dirty="0" smtClean="0"/>
              <a:t>Yeni bilgi hizmetleri tasarlama ve uygulama becerileri</a:t>
            </a:r>
            <a:endParaRPr lang="en-GB" dirty="0"/>
          </a:p>
          <a:p>
            <a:pPr lvl="0"/>
            <a:r>
              <a:rPr lang="tr-TR" dirty="0" smtClean="0"/>
              <a:t>Bilgi ve bilgisayar sistemlerinin seçimi, değerlendirilmesi ve yönetimi becerileri </a:t>
            </a:r>
            <a:endParaRPr lang="en-GB" dirty="0"/>
          </a:p>
          <a:p>
            <a:pPr lvl="0"/>
            <a:r>
              <a:rPr lang="tr-TR" dirty="0" smtClean="0"/>
              <a:t>Eğitimsel, kültürel ve sosyal amaçlara yönelik bilgi kaynağı yayınlama becerisi</a:t>
            </a:r>
          </a:p>
          <a:p>
            <a:pPr lvl="0"/>
            <a:r>
              <a:rPr lang="tr-TR" dirty="0" smtClean="0"/>
              <a:t>Bilgi, eğitim kaynağı ve online yardım tasarlama becerileri </a:t>
            </a:r>
          </a:p>
          <a:p>
            <a:pPr lvl="0"/>
            <a:r>
              <a:rPr lang="tr-TR" dirty="0" smtClean="0"/>
              <a:t>Kullanıcılarla, halkla, meslektaşlarla iletişim sağlamak için iletişim becerileri </a:t>
            </a:r>
          </a:p>
          <a:p>
            <a:pPr lvl="0"/>
            <a:r>
              <a:rPr lang="tr-TR" dirty="0" smtClean="0"/>
              <a:t>Bilgi merkezleri, sistemleri ve ağlarının (gerek fiziksel gerek sanal) yönetim becerileri </a:t>
            </a:r>
          </a:p>
          <a:p>
            <a:pPr lvl="0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Lisansüstü düzeyde verilen tipik dersler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Bilgi toplumu</a:t>
            </a:r>
            <a:endParaRPr lang="en-GB" dirty="0"/>
          </a:p>
          <a:p>
            <a:pPr lvl="0"/>
            <a:r>
              <a:rPr lang="tr-TR" dirty="0" smtClean="0"/>
              <a:t>Bilginin düzenlenmesi (teorik ve uygulamalı) </a:t>
            </a:r>
            <a:endParaRPr lang="en-GB" dirty="0"/>
          </a:p>
          <a:p>
            <a:pPr lvl="0"/>
            <a:r>
              <a:rPr lang="tr-TR" dirty="0" smtClean="0"/>
              <a:t>Bilgi merkezi yönetimi</a:t>
            </a:r>
            <a:endParaRPr lang="hr-HR" dirty="0" smtClean="0"/>
          </a:p>
          <a:p>
            <a:pPr lvl="0"/>
            <a:r>
              <a:rPr lang="tr-TR" dirty="0" smtClean="0"/>
              <a:t>Bilgi davranışı </a:t>
            </a:r>
            <a:endParaRPr lang="en-GB" dirty="0"/>
          </a:p>
          <a:p>
            <a:pPr lvl="0"/>
            <a:r>
              <a:rPr lang="tr-TR" dirty="0" smtClean="0"/>
              <a:t>Veri madenciliği </a:t>
            </a:r>
            <a:endParaRPr lang="en-GB" dirty="0"/>
          </a:p>
          <a:p>
            <a:r>
              <a:rPr lang="tr-TR" dirty="0" smtClean="0"/>
              <a:t>Kültürel çalışmalar</a:t>
            </a:r>
            <a:endParaRPr lang="en-GB" dirty="0"/>
          </a:p>
          <a:p>
            <a:pPr lvl="0"/>
            <a:r>
              <a:rPr lang="tr-TR" dirty="0" smtClean="0"/>
              <a:t>Araştırma yöntemleri</a:t>
            </a:r>
            <a:endParaRPr lang="en-GB" dirty="0"/>
          </a:p>
          <a:p>
            <a:r>
              <a:rPr lang="tr-TR" dirty="0" smtClean="0"/>
              <a:t>Dijital koleksiyon yönetimi</a:t>
            </a:r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Bilgi bilim</a:t>
            </a:r>
            <a:endParaRPr lang="hr-HR" dirty="0" smtClean="0"/>
          </a:p>
          <a:p>
            <a:r>
              <a:rPr lang="tr-TR" dirty="0" smtClean="0"/>
              <a:t>Bilgi erişim</a:t>
            </a:r>
            <a:endParaRPr lang="hr-HR" dirty="0" smtClean="0"/>
          </a:p>
          <a:p>
            <a:r>
              <a:rPr lang="tr-TR" dirty="0" smtClean="0"/>
              <a:t>Temel/ileri programlama</a:t>
            </a:r>
            <a:endParaRPr lang="hr-HR" dirty="0" smtClean="0"/>
          </a:p>
          <a:p>
            <a:r>
              <a:rPr lang="tr-TR" dirty="0" smtClean="0"/>
              <a:t>Bilgi (</a:t>
            </a:r>
            <a:r>
              <a:rPr lang="tr-TR" dirty="0"/>
              <a:t>k</a:t>
            </a:r>
            <a:r>
              <a:rPr lang="hr-HR" dirty="0" smtClean="0"/>
              <a:t>nowledge</a:t>
            </a:r>
            <a:r>
              <a:rPr lang="tr-TR" dirty="0" smtClean="0"/>
              <a:t>) yönetimi</a:t>
            </a:r>
            <a:endParaRPr lang="tr-TR" dirty="0"/>
          </a:p>
          <a:p>
            <a:r>
              <a:rPr lang="tr-TR" dirty="0" smtClean="0"/>
              <a:t>Pazarlama</a:t>
            </a:r>
            <a:endParaRPr lang="hr-HR" dirty="0" smtClean="0"/>
          </a:p>
          <a:p>
            <a:r>
              <a:rPr lang="tr-TR" dirty="0" smtClean="0"/>
              <a:t>İnsan-bilgisayar etkileşimi</a:t>
            </a:r>
            <a:r>
              <a:rPr lang="hr-HR" dirty="0" smtClean="0"/>
              <a:t>  </a:t>
            </a:r>
          </a:p>
          <a:p>
            <a:r>
              <a:rPr lang="hr-HR" dirty="0" smtClean="0"/>
              <a:t>Di</a:t>
            </a:r>
            <a:r>
              <a:rPr lang="tr-TR" dirty="0" smtClean="0"/>
              <a:t>j</a:t>
            </a:r>
            <a:r>
              <a:rPr lang="hr-HR" dirty="0" smtClean="0"/>
              <a:t>ital </a:t>
            </a:r>
            <a:r>
              <a:rPr lang="tr-TR" dirty="0" smtClean="0"/>
              <a:t>(elektronik) yayıncılık</a:t>
            </a:r>
            <a:endParaRPr lang="hr-HR" dirty="0"/>
          </a:p>
          <a:p>
            <a:r>
              <a:rPr lang="tr-TR" dirty="0" smtClean="0"/>
              <a:t>Bilgi felsefesi</a:t>
            </a:r>
            <a:endParaRPr lang="en-GB" dirty="0"/>
          </a:p>
          <a:p>
            <a:r>
              <a:rPr lang="tr-TR" dirty="0" smtClean="0"/>
              <a:t>Dil teknolojileri</a:t>
            </a:r>
            <a:endParaRPr lang="hr-HR" dirty="0"/>
          </a:p>
          <a:p>
            <a:endParaRPr lang="en-GB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İçerik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 merkezleri nosyonuna giriş </a:t>
            </a:r>
            <a:endParaRPr lang="hr-HR" dirty="0" smtClean="0"/>
          </a:p>
          <a:p>
            <a:r>
              <a:rPr lang="tr-TR" dirty="0" smtClean="0"/>
              <a:t>Mesleki sorunlara giriş </a:t>
            </a:r>
            <a:endParaRPr lang="hr-HR" dirty="0" smtClean="0"/>
          </a:p>
          <a:p>
            <a:pPr lvl="1"/>
            <a:r>
              <a:rPr lang="tr-TR" dirty="0" smtClean="0"/>
              <a:t>Farklı türde işler, yeterlikler ve sorumluluklar </a:t>
            </a:r>
            <a:endParaRPr lang="hr-HR" dirty="0" smtClean="0"/>
          </a:p>
          <a:p>
            <a:pPr lvl="1"/>
            <a:r>
              <a:rPr lang="tr-TR" dirty="0" smtClean="0"/>
              <a:t>Meslek örgütleri </a:t>
            </a:r>
            <a:endParaRPr lang="hr-HR" dirty="0" smtClean="0"/>
          </a:p>
          <a:p>
            <a:pPr lvl="1"/>
            <a:r>
              <a:rPr lang="tr-TR" dirty="0" smtClean="0"/>
              <a:t>Mesleki bilimsel dergiler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1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sorunlara giriş 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Meslek dernekleri</a:t>
            </a:r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Uluslararası dernekler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hr-HR" sz="2500" dirty="0" smtClean="0"/>
              <a:t>ALA – American </a:t>
            </a:r>
            <a:r>
              <a:rPr lang="hr-HR" sz="2500" dirty="0" err="1" smtClean="0"/>
              <a:t>Library</a:t>
            </a:r>
            <a:r>
              <a:rPr lang="hr-HR" sz="2500" dirty="0" smtClean="0"/>
              <a:t> </a:t>
            </a:r>
            <a:r>
              <a:rPr lang="hr-HR" sz="2500" dirty="0" err="1" smtClean="0"/>
              <a:t>Association</a:t>
            </a:r>
            <a:r>
              <a:rPr lang="hr-HR" sz="2500" dirty="0" smtClean="0"/>
              <a:t> (</a:t>
            </a:r>
            <a:r>
              <a:rPr lang="en-GB" sz="2500" dirty="0" smtClean="0"/>
              <a:t>the </a:t>
            </a:r>
            <a:r>
              <a:rPr lang="en-GB" sz="2500" dirty="0"/>
              <a:t>oldest and largest library association in the </a:t>
            </a:r>
            <a:r>
              <a:rPr lang="en-GB" sz="2500" dirty="0" smtClean="0"/>
              <a:t>world</a:t>
            </a:r>
            <a:r>
              <a:rPr lang="hr-HR" sz="2500" dirty="0" smtClean="0"/>
              <a:t>) </a:t>
            </a:r>
            <a:endParaRPr lang="hr-HR" sz="2500" dirty="0"/>
          </a:p>
          <a:p>
            <a:pPr lvl="1" fontAlgn="base"/>
            <a:r>
              <a:rPr lang="hr-HR" sz="2100" dirty="0" smtClean="0"/>
              <a:t>f</a:t>
            </a:r>
            <a:r>
              <a:rPr lang="en-GB" sz="2100" dirty="0" err="1" smtClean="0"/>
              <a:t>ounded</a:t>
            </a:r>
            <a:r>
              <a:rPr lang="en-GB" sz="2100" dirty="0" smtClean="0"/>
              <a:t> </a:t>
            </a:r>
            <a:r>
              <a:rPr lang="en-GB" sz="2100" dirty="0"/>
              <a:t>on October 6, </a:t>
            </a:r>
            <a:r>
              <a:rPr lang="en-GB" sz="2100" dirty="0" smtClean="0"/>
              <a:t>1876</a:t>
            </a:r>
            <a:r>
              <a:rPr lang="hr-HR" sz="2100" dirty="0" smtClean="0"/>
              <a:t>; </a:t>
            </a:r>
            <a:r>
              <a:rPr lang="en-GB" sz="2100" dirty="0" smtClean="0"/>
              <a:t>mission </a:t>
            </a:r>
            <a:r>
              <a:rPr lang="en-GB" sz="2100" dirty="0"/>
              <a:t>of ALA is </a:t>
            </a:r>
            <a:endParaRPr lang="hr-HR" sz="2100" dirty="0" smtClean="0"/>
          </a:p>
          <a:p>
            <a:pPr lvl="2" fontAlgn="base"/>
            <a:r>
              <a:rPr lang="en-GB" sz="2100" dirty="0" smtClean="0"/>
              <a:t>“</a:t>
            </a:r>
            <a:r>
              <a:rPr lang="en-GB" sz="2100" dirty="0"/>
              <a:t>to provide leadership for the development, promotion and improvement of library and information services and the profession of librarianship in order to enhance learning and ensure access to information for all.”</a:t>
            </a:r>
          </a:p>
          <a:p>
            <a:r>
              <a:rPr lang="hr-HR" sz="2500" dirty="0" smtClean="0"/>
              <a:t>IFLA - </a:t>
            </a:r>
            <a:r>
              <a:rPr lang="en-GB" sz="2500" dirty="0"/>
              <a:t>The International Federation of Library Associations and </a:t>
            </a:r>
            <a:r>
              <a:rPr lang="en-GB" sz="2500" dirty="0" smtClean="0"/>
              <a:t>Institutions</a:t>
            </a:r>
            <a:endParaRPr lang="hr-HR" sz="2500" dirty="0" smtClean="0"/>
          </a:p>
          <a:p>
            <a:pPr lvl="1"/>
            <a:r>
              <a:rPr lang="en-GB" sz="2100" dirty="0" smtClean="0"/>
              <a:t>the </a:t>
            </a:r>
            <a:r>
              <a:rPr lang="en-GB" sz="2100" dirty="0"/>
              <a:t>leading international body representing the interests of library and information services and their users. It is the global voice of the library and information profession</a:t>
            </a:r>
            <a:endParaRPr lang="hr-HR" sz="2100" dirty="0" smtClean="0"/>
          </a:p>
          <a:p>
            <a:r>
              <a:rPr lang="hr-HR" sz="2500" dirty="0" smtClean="0"/>
              <a:t>FID – </a:t>
            </a:r>
            <a:r>
              <a:rPr lang="fr-FR" sz="2500" dirty="0"/>
              <a:t>Fédération Internationale </a:t>
            </a:r>
            <a:r>
              <a:rPr lang="fr-FR" sz="2500" dirty="0" smtClean="0"/>
              <a:t>d</a:t>
            </a:r>
            <a:r>
              <a:rPr lang="hr-HR" sz="2500" dirty="0" smtClean="0"/>
              <a:t>e </a:t>
            </a:r>
            <a:r>
              <a:rPr lang="hr-HR" sz="2500" dirty="0" err="1" smtClean="0"/>
              <a:t>Documentation</a:t>
            </a:r>
            <a:r>
              <a:rPr lang="fr-FR" sz="2500" dirty="0" smtClean="0"/>
              <a:t> </a:t>
            </a:r>
            <a:r>
              <a:rPr lang="hr-HR" sz="2500" dirty="0" smtClean="0"/>
              <a:t> </a:t>
            </a:r>
          </a:p>
          <a:p>
            <a:pPr lvl="1"/>
            <a:r>
              <a:rPr lang="hr-HR" sz="2100" dirty="0" smtClean="0"/>
              <a:t>1895 - </a:t>
            </a:r>
            <a:r>
              <a:rPr lang="en-GB" sz="2100" dirty="0"/>
              <a:t>International Institute of Bibliography</a:t>
            </a:r>
            <a:endParaRPr lang="hr-HR" sz="2100" dirty="0" smtClean="0"/>
          </a:p>
          <a:p>
            <a:pPr lvl="1"/>
            <a:r>
              <a:rPr lang="fr-FR" sz="2100" dirty="0" smtClean="0"/>
              <a:t>1931 </a:t>
            </a:r>
            <a:r>
              <a:rPr lang="fr-FR" sz="2100" dirty="0"/>
              <a:t>– The International Institute for Documentation (Institut International de Documentation, IID)</a:t>
            </a:r>
          </a:p>
          <a:p>
            <a:pPr lvl="1"/>
            <a:r>
              <a:rPr lang="fr-FR" sz="2100" dirty="0"/>
              <a:t>1937 – The International Federation for Documentation (Fédération Internationale de Documentation, FID)</a:t>
            </a:r>
          </a:p>
          <a:p>
            <a:pPr lvl="1"/>
            <a:r>
              <a:rPr lang="fr-FR" sz="2100" dirty="0"/>
              <a:t>1988 – The International Federation for Information and Documentation (Fédération Internationale d'Information et de Documentation, FID)</a:t>
            </a:r>
          </a:p>
          <a:p>
            <a:r>
              <a:rPr lang="en-GB" sz="2500" dirty="0"/>
              <a:t>ASLIB</a:t>
            </a:r>
            <a:r>
              <a:rPr lang="hr-HR" sz="2500" dirty="0"/>
              <a:t> – </a:t>
            </a:r>
            <a:r>
              <a:rPr lang="en-GB" sz="2500" dirty="0"/>
              <a:t>Association for Information Management  </a:t>
            </a:r>
            <a:r>
              <a:rPr lang="hr-HR" sz="2500" dirty="0"/>
              <a:t>(</a:t>
            </a:r>
            <a:r>
              <a:rPr lang="en-GB" sz="2500" dirty="0"/>
              <a:t>1924 as the </a:t>
            </a:r>
            <a:r>
              <a:rPr lang="en-GB" sz="2500" i="1" dirty="0"/>
              <a:t>Association of Special Libraries and Information Bureaux</a:t>
            </a:r>
            <a:r>
              <a:rPr lang="hr-HR" sz="2500" i="1" dirty="0"/>
              <a:t>)</a:t>
            </a:r>
          </a:p>
          <a:p>
            <a:r>
              <a:rPr lang="hr-HR" sz="2500" dirty="0" smtClean="0"/>
              <a:t>ICA – </a:t>
            </a:r>
            <a:r>
              <a:rPr lang="en-GB" sz="2500" dirty="0" smtClean="0"/>
              <a:t>International </a:t>
            </a:r>
            <a:r>
              <a:rPr lang="en-GB" sz="2500" dirty="0"/>
              <a:t>Council on Archives </a:t>
            </a:r>
            <a:r>
              <a:rPr lang="en-GB" sz="2500" dirty="0" smtClean="0"/>
              <a:t>(1948</a:t>
            </a:r>
            <a:r>
              <a:rPr lang="hr-HR" sz="2500" dirty="0" smtClean="0"/>
              <a:t>)</a:t>
            </a:r>
          </a:p>
          <a:p>
            <a:r>
              <a:rPr lang="hr-HR" sz="2500" dirty="0" smtClean="0"/>
              <a:t>EBLIDA - </a:t>
            </a:r>
            <a:r>
              <a:rPr lang="en-GB" sz="2500" dirty="0"/>
              <a:t>European Bureau of Library, Information and Documentation Associations</a:t>
            </a:r>
          </a:p>
          <a:p>
            <a:r>
              <a:rPr lang="hr-HR" sz="2500" dirty="0" smtClean="0"/>
              <a:t>ICOM – International </a:t>
            </a:r>
            <a:r>
              <a:rPr lang="hr-HR" sz="2500" dirty="0" err="1" smtClean="0"/>
              <a:t>Council</a:t>
            </a:r>
            <a:r>
              <a:rPr lang="hr-HR" sz="2500" dirty="0" smtClean="0"/>
              <a:t> on </a:t>
            </a:r>
            <a:r>
              <a:rPr lang="hr-HR" sz="2500" dirty="0" err="1" smtClean="0"/>
              <a:t>Museums</a:t>
            </a:r>
            <a:r>
              <a:rPr lang="hr-HR" sz="2500" dirty="0" smtClean="0"/>
              <a:t> </a:t>
            </a:r>
          </a:p>
          <a:p>
            <a:r>
              <a:rPr lang="hr-HR" sz="2500" dirty="0" smtClean="0"/>
              <a:t>ASIS&amp;T – </a:t>
            </a:r>
            <a:r>
              <a:rPr lang="hr-HR" sz="2500" dirty="0" err="1" smtClean="0"/>
              <a:t>Association</a:t>
            </a:r>
            <a:r>
              <a:rPr lang="hr-HR" sz="2500" dirty="0" smtClean="0"/>
              <a:t> for </a:t>
            </a:r>
            <a:r>
              <a:rPr lang="hr-HR" sz="2500" dirty="0" err="1" smtClean="0"/>
              <a:t>Information</a:t>
            </a:r>
            <a:r>
              <a:rPr lang="hr-HR" sz="2500" dirty="0" smtClean="0"/>
              <a:t> Science </a:t>
            </a:r>
            <a:r>
              <a:rPr lang="hr-HR" sz="2500" dirty="0" err="1" smtClean="0"/>
              <a:t>and</a:t>
            </a:r>
            <a:r>
              <a:rPr lang="hr-HR" sz="2500" dirty="0" smtClean="0"/>
              <a:t> Technology (</a:t>
            </a:r>
            <a:r>
              <a:rPr lang="hr-HR" sz="2500" dirty="0" err="1" smtClean="0"/>
              <a:t>earlier</a:t>
            </a:r>
            <a:r>
              <a:rPr lang="hr-HR" sz="2500" dirty="0" smtClean="0"/>
              <a:t>: American)</a:t>
            </a:r>
          </a:p>
          <a:p>
            <a:pPr lvl="1"/>
            <a:r>
              <a:rPr lang="en-GB" sz="2100" dirty="0"/>
              <a:t>founded on March 13, 1937, as the American Documentation Institute (ADI</a:t>
            </a:r>
            <a:r>
              <a:rPr lang="en-GB" sz="2100" dirty="0" smtClean="0"/>
              <a:t>)</a:t>
            </a:r>
            <a:endParaRPr lang="hr-HR" sz="2100" dirty="0" smtClean="0"/>
          </a:p>
          <a:p>
            <a:pPr lvl="1"/>
            <a:r>
              <a:rPr lang="en-GB" sz="2100" dirty="0" smtClean="0"/>
              <a:t>1968</a:t>
            </a:r>
            <a:r>
              <a:rPr lang="hr-HR" sz="2100" dirty="0" smtClean="0"/>
              <a:t> </a:t>
            </a:r>
            <a:r>
              <a:rPr lang="hr-HR" sz="2100" dirty="0" err="1" smtClean="0"/>
              <a:t>changed</a:t>
            </a:r>
            <a:r>
              <a:rPr lang="hr-HR" sz="2100" dirty="0" smtClean="0"/>
              <a:t> </a:t>
            </a:r>
            <a:r>
              <a:rPr lang="hr-HR" sz="2100" dirty="0" err="1" smtClean="0"/>
              <a:t>the</a:t>
            </a:r>
            <a:r>
              <a:rPr lang="hr-HR" sz="2100" dirty="0" smtClean="0"/>
              <a:t> </a:t>
            </a:r>
            <a:r>
              <a:rPr lang="hr-HR" sz="2100" dirty="0" err="1" smtClean="0"/>
              <a:t>name</a:t>
            </a:r>
            <a:endParaRPr lang="hr-HR" sz="2100" dirty="0" smtClean="0"/>
          </a:p>
          <a:p>
            <a:pPr marL="0" indent="0">
              <a:buNone/>
            </a:pPr>
            <a:endParaRPr lang="hr-HR" dirty="0" smtClean="0"/>
          </a:p>
          <a:p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Uluslararası dernekler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1800" dirty="0">
                <a:cs typeface="Times New Roman" panose="02020603050405020304" pitchFamily="18" charset="0"/>
              </a:rPr>
              <a:t>SLA – </a:t>
            </a:r>
            <a:r>
              <a:rPr lang="en-GB" sz="1800" dirty="0">
                <a:cs typeface="Times New Roman" panose="02020603050405020304" pitchFamily="18" charset="0"/>
              </a:rPr>
              <a:t>Special Libraries Association </a:t>
            </a:r>
            <a:r>
              <a:rPr lang="hr-HR" sz="1800" dirty="0">
                <a:cs typeface="Times New Roman" panose="02020603050405020304" pitchFamily="18" charset="0"/>
              </a:rPr>
              <a:t>(1</a:t>
            </a:r>
            <a:r>
              <a:rPr lang="en-GB" sz="1800" dirty="0">
                <a:cs typeface="Times New Roman" panose="02020603050405020304" pitchFamily="18" charset="0"/>
              </a:rPr>
              <a:t>909 in the United States</a:t>
            </a:r>
            <a:r>
              <a:rPr lang="hr-HR" sz="1800" dirty="0">
                <a:cs typeface="Times New Roman" panose="02020603050405020304" pitchFamily="18" charset="0"/>
              </a:rPr>
              <a:t>; </a:t>
            </a:r>
            <a:r>
              <a:rPr lang="en-GB" sz="1800" dirty="0">
                <a:cs typeface="Times New Roman" panose="02020603050405020304" pitchFamily="18" charset="0"/>
              </a:rPr>
              <a:t>John Cotton Dana</a:t>
            </a:r>
            <a:r>
              <a:rPr lang="hr-HR" sz="1800" dirty="0" smtClean="0">
                <a:cs typeface="Times New Roman" panose="02020603050405020304" pitchFamily="18" charset="0"/>
              </a:rPr>
              <a:t>)</a:t>
            </a:r>
          </a:p>
          <a:p>
            <a:r>
              <a:rPr lang="hr-HR" sz="1800" dirty="0"/>
              <a:t>LIBER – </a:t>
            </a:r>
            <a:r>
              <a:rPr lang="fr-FR" sz="1800" dirty="0"/>
              <a:t>Association of European Research Libraries </a:t>
            </a:r>
            <a:r>
              <a:rPr lang="hr-HR" sz="1800" dirty="0" smtClean="0"/>
              <a:t>(</a:t>
            </a:r>
            <a:r>
              <a:rPr lang="fr-FR" sz="1800" i="1" dirty="0" smtClean="0"/>
              <a:t>Ligue </a:t>
            </a:r>
            <a:r>
              <a:rPr lang="fr-FR" sz="1800" i="1" dirty="0"/>
              <a:t>des Bibliothèques Européennes de </a:t>
            </a:r>
            <a:r>
              <a:rPr lang="fr-FR" sz="1800" i="1" dirty="0" smtClean="0"/>
              <a:t>Recherche</a:t>
            </a:r>
            <a:r>
              <a:rPr lang="hr-HR" sz="1800" dirty="0" smtClean="0"/>
              <a:t>)</a:t>
            </a:r>
            <a:endParaRPr lang="hr-HR" sz="1800" dirty="0"/>
          </a:p>
          <a:p>
            <a:r>
              <a:rPr lang="hr-HR" sz="1800" dirty="0"/>
              <a:t>CERL – </a:t>
            </a:r>
            <a:r>
              <a:rPr lang="en-GB" sz="1800" dirty="0"/>
              <a:t>Consortium of European Research Libraries </a:t>
            </a:r>
          </a:p>
          <a:p>
            <a:r>
              <a:rPr lang="en-GB" sz="1800" dirty="0" smtClean="0">
                <a:cs typeface="Times New Roman" panose="02020603050405020304" pitchFamily="18" charset="0"/>
              </a:rPr>
              <a:t>IAALD</a:t>
            </a:r>
            <a:r>
              <a:rPr lang="hr-HR" sz="1800" dirty="0" smtClean="0">
                <a:cs typeface="Times New Roman" panose="02020603050405020304" pitchFamily="18" charset="0"/>
              </a:rPr>
              <a:t> –</a:t>
            </a:r>
            <a:r>
              <a:rPr lang="hr-HR" sz="1800" dirty="0"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cs typeface="Times New Roman" panose="02020603050405020304" pitchFamily="18" charset="0"/>
              </a:rPr>
              <a:t>International </a:t>
            </a:r>
            <a:r>
              <a:rPr lang="en-GB" sz="1800" dirty="0">
                <a:cs typeface="Times New Roman" panose="02020603050405020304" pitchFamily="18" charset="0"/>
              </a:rPr>
              <a:t>Association of Agricultural Information Specialists </a:t>
            </a:r>
            <a:endParaRPr lang="hr-HR" sz="1800" dirty="0">
              <a:cs typeface="Times New Roman" panose="02020603050405020304" pitchFamily="18" charset="0"/>
            </a:endParaRPr>
          </a:p>
          <a:p>
            <a:r>
              <a:rPr lang="en-GB" sz="1800" dirty="0">
                <a:cs typeface="Times New Roman" panose="02020603050405020304" pitchFamily="18" charset="0"/>
              </a:rPr>
              <a:t>International Association of Law Libraries</a:t>
            </a:r>
          </a:p>
          <a:p>
            <a:r>
              <a:rPr lang="en-GB" sz="1800" dirty="0" smtClean="0">
                <a:cs typeface="Times New Roman" panose="02020603050405020304" pitchFamily="18" charset="0"/>
              </a:rPr>
              <a:t>International </a:t>
            </a:r>
            <a:r>
              <a:rPr lang="en-GB" sz="1800" dirty="0">
                <a:cs typeface="Times New Roman" panose="02020603050405020304" pitchFamily="18" charset="0"/>
              </a:rPr>
              <a:t>Association of Music Libraries, Archives and Documentation Centres</a:t>
            </a:r>
          </a:p>
          <a:p>
            <a:r>
              <a:rPr lang="en-GB" sz="1800" dirty="0">
                <a:cs typeface="Times New Roman" panose="02020603050405020304" pitchFamily="18" charset="0"/>
              </a:rPr>
              <a:t>International Association of School Librarianship</a:t>
            </a:r>
          </a:p>
          <a:p>
            <a:r>
              <a:rPr lang="en-GB" sz="1800" dirty="0">
                <a:cs typeface="Times New Roman" panose="02020603050405020304" pitchFamily="18" charset="0"/>
              </a:rPr>
              <a:t>International Association of University </a:t>
            </a:r>
            <a:r>
              <a:rPr lang="en-GB" sz="1800" dirty="0" smtClean="0">
                <a:cs typeface="Times New Roman" panose="02020603050405020304" pitchFamily="18" charset="0"/>
              </a:rPr>
              <a:t>Libraries</a:t>
            </a:r>
            <a:endParaRPr lang="hr-HR" sz="1800" dirty="0" smtClean="0">
              <a:cs typeface="Times New Roman" panose="02020603050405020304" pitchFamily="18" charset="0"/>
            </a:endParaRPr>
          </a:p>
          <a:p>
            <a:r>
              <a:rPr lang="hr-HR" sz="1800" dirty="0" smtClean="0">
                <a:cs typeface="Times New Roman" panose="02020603050405020304" pitchFamily="18" charset="0"/>
              </a:rPr>
              <a:t>AIIP – A</a:t>
            </a:r>
            <a:r>
              <a:rPr lang="en-GB" sz="1800" dirty="0" err="1" smtClean="0">
                <a:cs typeface="Times New Roman" panose="02020603050405020304" pitchFamily="18" charset="0"/>
              </a:rPr>
              <a:t>ssociation</a:t>
            </a:r>
            <a:r>
              <a:rPr lang="en-GB" sz="1800" dirty="0" smtClean="0">
                <a:cs typeface="Times New Roman" panose="02020603050405020304" pitchFamily="18" charset="0"/>
              </a:rPr>
              <a:t> of </a:t>
            </a:r>
            <a:r>
              <a:rPr lang="hr-HR" sz="1800" dirty="0" smtClean="0">
                <a:cs typeface="Times New Roman" panose="02020603050405020304" pitchFamily="18" charset="0"/>
              </a:rPr>
              <a:t>I</a:t>
            </a:r>
            <a:r>
              <a:rPr lang="en-GB" sz="1800" dirty="0" err="1" smtClean="0">
                <a:cs typeface="Times New Roman" panose="02020603050405020304" pitchFamily="18" charset="0"/>
              </a:rPr>
              <a:t>ndependent</a:t>
            </a:r>
            <a:r>
              <a:rPr lang="en-GB" sz="1800" dirty="0" smtClean="0">
                <a:cs typeface="Times New Roman" panose="02020603050405020304" pitchFamily="18" charset="0"/>
              </a:rPr>
              <a:t> </a:t>
            </a:r>
            <a:r>
              <a:rPr lang="hr-HR" sz="1800" dirty="0" smtClean="0">
                <a:cs typeface="Times New Roman" panose="02020603050405020304" pitchFamily="18" charset="0"/>
              </a:rPr>
              <a:t>I</a:t>
            </a:r>
            <a:r>
              <a:rPr lang="en-GB" sz="1800" dirty="0" err="1" smtClean="0">
                <a:cs typeface="Times New Roman" panose="02020603050405020304" pitchFamily="18" charset="0"/>
              </a:rPr>
              <a:t>nformation</a:t>
            </a:r>
            <a:r>
              <a:rPr lang="en-GB" sz="1800" dirty="0" smtClean="0">
                <a:cs typeface="Times New Roman" panose="02020603050405020304" pitchFamily="18" charset="0"/>
              </a:rPr>
              <a:t> </a:t>
            </a:r>
            <a:r>
              <a:rPr lang="hr-HR" sz="1800" dirty="0" smtClean="0">
                <a:cs typeface="Times New Roman" panose="02020603050405020304" pitchFamily="18" charset="0"/>
              </a:rPr>
              <a:t>P</a:t>
            </a:r>
            <a:r>
              <a:rPr lang="en-GB" sz="1800" dirty="0" err="1" smtClean="0">
                <a:cs typeface="Times New Roman" panose="02020603050405020304" pitchFamily="18" charset="0"/>
              </a:rPr>
              <a:t>rofessionals</a:t>
            </a:r>
            <a:endParaRPr lang="hr-HR" sz="1800" cap="all" dirty="0">
              <a:cs typeface="Times New Roman" panose="02020603050405020304" pitchFamily="18" charset="0"/>
            </a:endParaRPr>
          </a:p>
          <a:p>
            <a:r>
              <a:rPr lang="en-GB" sz="1800" dirty="0">
                <a:cs typeface="Times New Roman" panose="02020603050405020304" pitchFamily="18" charset="0"/>
              </a:rPr>
              <a:t>IPA </a:t>
            </a:r>
            <a:r>
              <a:rPr lang="hr-HR" sz="1800" dirty="0" smtClean="0">
                <a:cs typeface="Times New Roman" panose="02020603050405020304" pitchFamily="18" charset="0"/>
              </a:rPr>
              <a:t>– </a:t>
            </a:r>
            <a:r>
              <a:rPr lang="en-GB" sz="1800" dirty="0" smtClean="0">
                <a:cs typeface="Times New Roman" panose="02020603050405020304" pitchFamily="18" charset="0"/>
              </a:rPr>
              <a:t>Information </a:t>
            </a:r>
            <a:r>
              <a:rPr lang="en-GB" sz="1800" dirty="0">
                <a:cs typeface="Times New Roman" panose="02020603050405020304" pitchFamily="18" charset="0"/>
              </a:rPr>
              <a:t>Professionals </a:t>
            </a:r>
            <a:r>
              <a:rPr lang="en-GB" sz="1800" dirty="0" smtClean="0">
                <a:cs typeface="Times New Roman" panose="02020603050405020304" pitchFamily="18" charset="0"/>
              </a:rPr>
              <a:t>Association</a:t>
            </a:r>
            <a:endParaRPr lang="en-GB" sz="1800" dirty="0">
              <a:cs typeface="Times New Roman" panose="02020603050405020304" pitchFamily="18" charset="0"/>
            </a:endParaRPr>
          </a:p>
          <a:p>
            <a:r>
              <a:rPr lang="fr-FR" sz="1800" dirty="0" smtClean="0"/>
              <a:t>AITP</a:t>
            </a:r>
            <a:r>
              <a:rPr lang="hr-HR" sz="1800" dirty="0" smtClean="0"/>
              <a:t> - </a:t>
            </a:r>
            <a:r>
              <a:rPr lang="fr-FR" sz="1800" dirty="0" smtClean="0"/>
              <a:t>Association</a:t>
            </a:r>
            <a:r>
              <a:rPr lang="fr-FR" sz="1800" dirty="0"/>
              <a:t> </a:t>
            </a:r>
            <a:r>
              <a:rPr lang="fr-FR" sz="1800" dirty="0" smtClean="0"/>
              <a:t>of</a:t>
            </a:r>
            <a:r>
              <a:rPr lang="hr-HR" sz="1800" dirty="0" smtClean="0"/>
              <a:t> </a:t>
            </a:r>
            <a:r>
              <a:rPr lang="fr-FR" sz="1800" dirty="0" smtClean="0"/>
              <a:t>Information</a:t>
            </a:r>
            <a:r>
              <a:rPr lang="fr-FR" sz="1800" dirty="0"/>
              <a:t> Technology Professionals </a:t>
            </a:r>
            <a:r>
              <a:rPr lang="hr-HR" sz="1800" dirty="0" smtClean="0"/>
              <a:t>…</a:t>
            </a:r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Enstitüler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Institute for </a:t>
            </a:r>
            <a:r>
              <a:rPr lang="hr-HR" dirty="0" err="1" smtClean="0"/>
              <a:t>Scientific</a:t>
            </a:r>
            <a:r>
              <a:rPr lang="hr-HR" dirty="0" smtClean="0"/>
              <a:t> </a:t>
            </a:r>
            <a:r>
              <a:rPr lang="hr-HR" dirty="0" err="1" smtClean="0"/>
              <a:t>Information</a:t>
            </a:r>
            <a:r>
              <a:rPr lang="hr-HR" dirty="0" smtClean="0"/>
              <a:t> – ISI (</a:t>
            </a:r>
            <a:r>
              <a:rPr lang="en-GB" dirty="0" smtClean="0"/>
              <a:t>1960</a:t>
            </a:r>
            <a:r>
              <a:rPr lang="hr-HR" dirty="0" smtClean="0"/>
              <a:t>)</a:t>
            </a:r>
          </a:p>
          <a:p>
            <a:pPr lvl="1"/>
            <a:r>
              <a:rPr lang="hr-HR" altLang="sr-Latn-RS" dirty="0" smtClean="0"/>
              <a:t>Eugene </a:t>
            </a:r>
            <a:r>
              <a:rPr lang="hr-HR" altLang="sr-Latn-RS" dirty="0" err="1" smtClean="0"/>
              <a:t>Garfield</a:t>
            </a:r>
            <a:endParaRPr lang="hr-HR" altLang="sr-Latn-RS" dirty="0" smtClean="0"/>
          </a:p>
          <a:p>
            <a:pPr lvl="1"/>
            <a:r>
              <a:rPr lang="en-GB" i="1" dirty="0"/>
              <a:t>Current Contents</a:t>
            </a:r>
            <a:r>
              <a:rPr lang="en-GB" dirty="0"/>
              <a:t>, </a:t>
            </a:r>
            <a:r>
              <a:rPr lang="en-GB" i="1" dirty="0"/>
              <a:t>Science Citation Index</a:t>
            </a:r>
            <a:r>
              <a:rPr lang="en-GB" dirty="0"/>
              <a:t> (SCI), </a:t>
            </a:r>
            <a:r>
              <a:rPr lang="en-GB" i="1" dirty="0"/>
              <a:t>Journal Citation Reports</a:t>
            </a:r>
            <a:r>
              <a:rPr lang="en-GB" dirty="0"/>
              <a:t>, </a:t>
            </a:r>
            <a:r>
              <a:rPr lang="en-GB" i="1" dirty="0" smtClean="0"/>
              <a:t>Index </a:t>
            </a:r>
            <a:r>
              <a:rPr lang="en-GB" i="1" dirty="0" err="1" smtClean="0"/>
              <a:t>Chemicus</a:t>
            </a:r>
            <a:r>
              <a:rPr lang="hr-HR" dirty="0"/>
              <a:t> </a:t>
            </a:r>
            <a:r>
              <a:rPr lang="hr-HR" dirty="0" smtClean="0"/>
              <a:t>…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magazine </a:t>
            </a:r>
            <a:r>
              <a:rPr lang="en-GB" i="1" dirty="0"/>
              <a:t>The Scientist</a:t>
            </a:r>
            <a:endParaRPr lang="hr-HR" altLang="sr-Latn-RS" dirty="0" smtClean="0"/>
          </a:p>
          <a:p>
            <a:pPr lvl="1"/>
            <a:endParaRPr lang="hr-HR" altLang="sr-Latn-RS" dirty="0" smtClean="0"/>
          </a:p>
          <a:p>
            <a:endParaRPr lang="en-GB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44857" y="2169042"/>
            <a:ext cx="4352260" cy="4087295"/>
          </a:xfrm>
        </p:spPr>
        <p:txBody>
          <a:bodyPr>
            <a:normAutofit/>
          </a:bodyPr>
          <a:lstStyle/>
          <a:p>
            <a:r>
              <a:rPr lang="hr-HR" altLang="sr-Latn-RS" dirty="0"/>
              <a:t>Institut </a:t>
            </a:r>
            <a:r>
              <a:rPr lang="hr-HR" altLang="sr-Latn-RS" dirty="0" err="1"/>
              <a:t>of</a:t>
            </a:r>
            <a:r>
              <a:rPr lang="hr-HR" altLang="sr-Latn-RS" dirty="0"/>
              <a:t> </a:t>
            </a:r>
            <a:r>
              <a:rPr lang="hr-HR" altLang="sr-Latn-RS" dirty="0" err="1"/>
              <a:t>Information</a:t>
            </a:r>
            <a:r>
              <a:rPr lang="hr-HR" altLang="sr-Latn-RS" dirty="0"/>
              <a:t> </a:t>
            </a:r>
            <a:r>
              <a:rPr lang="hr-HR" altLang="sr-Latn-RS" dirty="0" err="1" smtClean="0"/>
              <a:t>Scientists</a:t>
            </a:r>
            <a:r>
              <a:rPr lang="hr-HR" altLang="sr-Latn-RS" dirty="0"/>
              <a:t> </a:t>
            </a:r>
            <a:r>
              <a:rPr lang="hr-HR" altLang="sr-Latn-RS" dirty="0" smtClean="0"/>
              <a:t>- IIS (1958) </a:t>
            </a:r>
          </a:p>
          <a:p>
            <a:pPr lvl="1"/>
            <a:r>
              <a:rPr lang="tr-TR" altLang="sr-Latn-RS" dirty="0" smtClean="0"/>
              <a:t>kurucusu</a:t>
            </a:r>
            <a:r>
              <a:rPr lang="hr-HR" altLang="sr-Latn-RS" dirty="0" smtClean="0"/>
              <a:t> Jason </a:t>
            </a:r>
            <a:r>
              <a:rPr lang="hr-HR" altLang="sr-Latn-RS" dirty="0"/>
              <a:t>Farradane</a:t>
            </a:r>
          </a:p>
          <a:p>
            <a:pPr lvl="1"/>
            <a:r>
              <a:rPr lang="hr-HR" altLang="sr-Latn-RS" dirty="0" err="1"/>
              <a:t>Bernal</a:t>
            </a:r>
            <a:r>
              <a:rPr lang="hr-HR" altLang="sr-Latn-RS" dirty="0"/>
              <a:t> </a:t>
            </a:r>
            <a:r>
              <a:rPr lang="hr-HR" altLang="sr-Latn-RS" dirty="0" smtClean="0"/>
              <a:t>– </a:t>
            </a:r>
            <a:r>
              <a:rPr lang="hr-HR" altLang="sr-Latn-RS" dirty="0" err="1" smtClean="0"/>
              <a:t>Conference</a:t>
            </a:r>
            <a:r>
              <a:rPr lang="hr-HR" altLang="sr-Latn-RS" dirty="0" smtClean="0"/>
              <a:t> 1948</a:t>
            </a:r>
            <a:endParaRPr lang="hr-HR" altLang="sr-Latn-RS" dirty="0"/>
          </a:p>
          <a:p>
            <a:pPr lvl="1"/>
            <a:r>
              <a:rPr lang="tr-TR" altLang="sr-Latn-RS" dirty="0" smtClean="0"/>
              <a:t>öncüler</a:t>
            </a:r>
            <a:r>
              <a:rPr lang="hr-HR" altLang="sr-Latn-RS" dirty="0" smtClean="0"/>
              <a:t>: </a:t>
            </a:r>
            <a:r>
              <a:rPr lang="hr-HR" altLang="sr-Latn-RS" dirty="0"/>
              <a:t>B.C. </a:t>
            </a:r>
            <a:r>
              <a:rPr lang="hr-HR" altLang="sr-Latn-RS" dirty="0" err="1"/>
              <a:t>Brookes</a:t>
            </a:r>
            <a:r>
              <a:rPr lang="hr-HR" altLang="sr-Latn-RS" dirty="0"/>
              <a:t>, C. </a:t>
            </a:r>
            <a:r>
              <a:rPr lang="hr-HR" altLang="sr-Latn-RS" dirty="0" err="1"/>
              <a:t>Cleverdon</a:t>
            </a:r>
            <a:r>
              <a:rPr lang="hr-HR" altLang="sr-Latn-RS" dirty="0"/>
              <a:t>, R. </a:t>
            </a:r>
            <a:r>
              <a:rPr lang="hr-HR" altLang="sr-Latn-RS" dirty="0" err="1"/>
              <a:t>Faithorne</a:t>
            </a:r>
            <a:r>
              <a:rPr lang="hr-HR" altLang="sr-Latn-RS" dirty="0"/>
              <a:t>, </a:t>
            </a:r>
            <a:r>
              <a:rPr lang="hr-HR" altLang="sr-Latn-RS" dirty="0" err="1"/>
              <a:t>Luhn</a:t>
            </a:r>
            <a:r>
              <a:rPr lang="hr-HR" altLang="sr-Latn-RS" dirty="0"/>
              <a:t>, E. </a:t>
            </a:r>
            <a:r>
              <a:rPr lang="hr-HR" altLang="sr-Latn-RS" dirty="0" err="1"/>
              <a:t>Garfield</a:t>
            </a:r>
            <a:r>
              <a:rPr lang="hr-HR" altLang="sr-Latn-RS" dirty="0"/>
              <a:t>, M. </a:t>
            </a:r>
            <a:r>
              <a:rPr lang="hr-HR" altLang="sr-Latn-RS" dirty="0" err="1"/>
              <a:t>Kochen</a:t>
            </a:r>
            <a:r>
              <a:rPr lang="hr-HR" altLang="sr-Latn-RS" dirty="0"/>
              <a:t>, F. W. </a:t>
            </a:r>
            <a:r>
              <a:rPr lang="hr-HR" altLang="sr-Latn-RS" dirty="0" err="1"/>
              <a:t>Lancaster</a:t>
            </a:r>
            <a:r>
              <a:rPr lang="hr-HR" altLang="sr-Latn-RS" dirty="0"/>
              <a:t>, G. </a:t>
            </a:r>
            <a:r>
              <a:rPr lang="hr-HR" altLang="sr-Latn-RS" dirty="0" err="1"/>
              <a:t>Salton</a:t>
            </a:r>
            <a:r>
              <a:rPr lang="hr-HR" altLang="sr-Latn-RS" dirty="0"/>
              <a:t>, </a:t>
            </a:r>
            <a:r>
              <a:rPr lang="hr-HR" altLang="sr-Latn-RS" dirty="0" err="1"/>
              <a:t>Derek</a:t>
            </a:r>
            <a:r>
              <a:rPr lang="hr-HR" altLang="sr-Latn-RS" dirty="0"/>
              <a:t> De </a:t>
            </a:r>
            <a:r>
              <a:rPr lang="hr-HR" altLang="sr-Latn-RS" dirty="0" err="1"/>
              <a:t>Solla</a:t>
            </a:r>
            <a:r>
              <a:rPr lang="hr-HR" altLang="sr-Latn-RS" dirty="0"/>
              <a:t> Price, B. </a:t>
            </a:r>
            <a:r>
              <a:rPr lang="hr-HR" altLang="sr-Latn-RS" dirty="0" err="1" smtClean="0"/>
              <a:t>Vickery</a:t>
            </a:r>
            <a:r>
              <a:rPr lang="hr-HR" altLang="sr-Latn-RS" dirty="0" smtClean="0"/>
              <a:t>, K. </a:t>
            </a:r>
            <a:r>
              <a:rPr lang="en-GB" dirty="0" err="1"/>
              <a:t>Spärck</a:t>
            </a:r>
            <a:r>
              <a:rPr lang="hr-HR" altLang="sr-Latn-RS" dirty="0" smtClean="0"/>
              <a:t>-Jones...</a:t>
            </a:r>
            <a:endParaRPr lang="hr-HR" altLang="sr-Latn-RS" dirty="0"/>
          </a:p>
          <a:p>
            <a:pPr lvl="1"/>
            <a:r>
              <a:rPr lang="tr-TR" altLang="sr-Latn-RS" dirty="0" smtClean="0"/>
              <a:t>Bilimsel iletişim </a:t>
            </a:r>
            <a:endParaRPr lang="hr-HR" altLang="sr-Latn-RS" dirty="0" smtClean="0"/>
          </a:p>
          <a:p>
            <a:pPr lvl="1"/>
            <a:r>
              <a:rPr lang="tr-TR" altLang="sr-Latn-RS" dirty="0" smtClean="0"/>
              <a:t>Bilimsel bilgi </a:t>
            </a:r>
            <a:endParaRPr lang="hr-HR" altLang="sr-Latn-RS" dirty="0" smtClean="0"/>
          </a:p>
          <a:p>
            <a:pPr lvl="1"/>
            <a:endParaRPr lang="en-US" altLang="sr-Latn-RS" dirty="0"/>
          </a:p>
          <a:p>
            <a:endParaRPr lang="en-GB" dirty="0"/>
          </a:p>
        </p:txBody>
      </p:sp>
      <p:pic>
        <p:nvPicPr>
          <p:cNvPr id="1026" name="Picture 2" descr="Eugene Garfield HD2007 Richard J. Bolte Sr. Award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08" y="4525787"/>
            <a:ext cx="1812248" cy="17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Slikovni rezultat za karen sparck j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Slikovni rezultat za karen sparck jo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Slikovni rezultat za karen sparck j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96" y="4525787"/>
            <a:ext cx="1889568" cy="17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Kütüphaneciler ve bilgi bilimcilerin birleşmesi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Chartered Institute of Library and Information Professionals </a:t>
            </a:r>
            <a:r>
              <a:rPr lang="hr-HR" dirty="0" smtClean="0"/>
              <a:t>- </a:t>
            </a:r>
            <a:r>
              <a:rPr lang="tr-TR" dirty="0" smtClean="0"/>
              <a:t>Birleşik Krallıkta kütüphaneciler, bilgi profesyonelleri ve bilgi yöneticilerini bir çatı altında toplayan mesleki oluşum </a:t>
            </a:r>
            <a:endParaRPr lang="hr-HR" dirty="0"/>
          </a:p>
          <a:p>
            <a:pPr lvl="1"/>
            <a:r>
              <a:rPr lang="en-GB" dirty="0" smtClean="0"/>
              <a:t>Library Association</a:t>
            </a:r>
            <a:r>
              <a:rPr lang="hr-HR" dirty="0" smtClean="0"/>
              <a:t> </a:t>
            </a:r>
            <a:r>
              <a:rPr lang="tr-TR" dirty="0" smtClean="0"/>
              <a:t>ve</a:t>
            </a:r>
            <a:r>
              <a:rPr lang="hr-HR" dirty="0" smtClean="0"/>
              <a:t> </a:t>
            </a:r>
            <a:r>
              <a:rPr lang="en-GB" dirty="0" smtClean="0"/>
              <a:t>Institute </a:t>
            </a:r>
            <a:r>
              <a:rPr lang="en-GB" dirty="0"/>
              <a:t>of Information </a:t>
            </a:r>
            <a:r>
              <a:rPr lang="en-GB" dirty="0" smtClean="0"/>
              <a:t>Scientists</a:t>
            </a:r>
            <a:r>
              <a:rPr lang="tr-TR" dirty="0" smtClean="0"/>
              <a:t>’in birleşmesi ile 2002 yılında kurulmuştur </a:t>
            </a:r>
            <a:endParaRPr lang="hr-HR" dirty="0" smtClean="0"/>
          </a:p>
          <a:p>
            <a:pPr lvl="1"/>
            <a:r>
              <a:rPr lang="en-GB" dirty="0" smtClean="0"/>
              <a:t>2017</a:t>
            </a:r>
            <a:r>
              <a:rPr lang="tr-TR" dirty="0" smtClean="0"/>
              <a:t>’den itibaren </a:t>
            </a:r>
            <a:r>
              <a:rPr lang="en-GB" dirty="0" smtClean="0"/>
              <a:t> CILIP</a:t>
            </a:r>
            <a:r>
              <a:rPr lang="tr-TR" dirty="0" smtClean="0"/>
              <a:t> (</a:t>
            </a:r>
            <a:r>
              <a:rPr lang="en-GB" dirty="0" smtClean="0"/>
              <a:t>The </a:t>
            </a:r>
            <a:r>
              <a:rPr lang="en-GB" dirty="0"/>
              <a:t>library and information </a:t>
            </a:r>
            <a:r>
              <a:rPr lang="en-GB" dirty="0" smtClean="0"/>
              <a:t>association</a:t>
            </a:r>
            <a:r>
              <a:rPr lang="tr-TR" dirty="0" smtClean="0"/>
              <a:t>) olarak bilinir </a:t>
            </a:r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Bazı yorumlar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Kütüphaneler, kütüphaneciler ve bilgi profesyonelleri sürekli artan bilgiye erişim konusunda yol gösterme ve güvenli bir sosyal alan sağlama rolüyle günümüzde her zamankinden daha gereklidir</a:t>
            </a:r>
            <a:endParaRPr lang="hr-HR" dirty="0"/>
          </a:p>
          <a:p>
            <a:pPr lvl="7"/>
            <a:r>
              <a:rPr lang="en-GB" dirty="0" smtClean="0"/>
              <a:t>Matthew </a:t>
            </a:r>
            <a:r>
              <a:rPr lang="en-GB" dirty="0" err="1"/>
              <a:t>Imrie</a:t>
            </a:r>
            <a:r>
              <a:rPr lang="en-GB" dirty="0"/>
              <a:t>, School </a:t>
            </a:r>
            <a:r>
              <a:rPr lang="en-GB" dirty="0" smtClean="0"/>
              <a:t>Librarian</a:t>
            </a:r>
            <a:r>
              <a:rPr lang="hr-HR" dirty="0" smtClean="0"/>
              <a:t> – </a:t>
            </a:r>
            <a:r>
              <a:rPr lang="hr-HR" dirty="0" err="1" smtClean="0"/>
              <a:t>in</a:t>
            </a:r>
            <a:r>
              <a:rPr lang="hr-HR" dirty="0" smtClean="0"/>
              <a:t> CILIP </a:t>
            </a:r>
            <a:r>
              <a:rPr lang="hr-HR" dirty="0" err="1" smtClean="0"/>
              <a:t>Action</a:t>
            </a:r>
            <a:r>
              <a:rPr lang="hr-HR" dirty="0" smtClean="0"/>
              <a:t> Plan, 2016-2020</a:t>
            </a:r>
          </a:p>
          <a:p>
            <a:r>
              <a:rPr lang="tr-TR" dirty="0" smtClean="0"/>
              <a:t>Bilgi profesyonellerinin rolü bilgi ve iletişim teknolojileri alanında yaşanan değişikliklerle bilgi bekçisi konumundan bilgi küratörü ve eğitici rolüne evrilmiştir </a:t>
            </a:r>
          </a:p>
          <a:p>
            <a:pPr lvl="5"/>
            <a:r>
              <a:rPr lang="en-GB" dirty="0" err="1" smtClean="0"/>
              <a:t>Nazlin</a:t>
            </a:r>
            <a:r>
              <a:rPr lang="en-GB" dirty="0" smtClean="0"/>
              <a:t> </a:t>
            </a:r>
            <a:r>
              <a:rPr lang="en-GB" dirty="0" err="1" smtClean="0"/>
              <a:t>Bhimani</a:t>
            </a:r>
            <a:r>
              <a:rPr lang="en-GB" dirty="0" smtClean="0"/>
              <a:t>,</a:t>
            </a:r>
            <a:r>
              <a:rPr lang="hr-HR" dirty="0" smtClean="0"/>
              <a:t> </a:t>
            </a:r>
            <a:r>
              <a:rPr lang="en-GB" dirty="0" smtClean="0"/>
              <a:t>UCL </a:t>
            </a:r>
            <a:r>
              <a:rPr lang="en-GB" dirty="0"/>
              <a:t>Institute of </a:t>
            </a:r>
            <a:r>
              <a:rPr lang="en-GB" dirty="0" smtClean="0"/>
              <a:t>Education</a:t>
            </a:r>
            <a:r>
              <a:rPr lang="hr-HR" dirty="0" smtClean="0"/>
              <a:t> –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/>
              <a:t>CILIP </a:t>
            </a:r>
            <a:r>
              <a:rPr lang="hr-HR" dirty="0" err="1"/>
              <a:t>Action</a:t>
            </a:r>
            <a:r>
              <a:rPr lang="hr-HR" dirty="0"/>
              <a:t> Plan, 2016-2020</a:t>
            </a:r>
          </a:p>
          <a:p>
            <a:endParaRPr lang="hr-HR" dirty="0"/>
          </a:p>
          <a:p>
            <a:pPr lvl="7"/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1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Credo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 profesyoneli olmak demek dünyayı bilgi ile daha iyiye değiştirebileceğine inanmak demektir </a:t>
            </a:r>
          </a:p>
          <a:p>
            <a:pPr lvl="6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R.D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Lankes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sorunlarına giriş</a:t>
            </a:r>
            <a:endParaRPr lang="en-GB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Mesleki dergiler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dergiler</a:t>
            </a:r>
            <a:endParaRPr lang="en-GB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type="body" idx="1"/>
          </p:nvPr>
        </p:nvSpPr>
        <p:spPr>
          <a:xfrm>
            <a:off x="632947" y="1573161"/>
            <a:ext cx="3122976" cy="984301"/>
          </a:xfrm>
        </p:spPr>
        <p:txBody>
          <a:bodyPr>
            <a:noAutofit/>
          </a:bodyPr>
          <a:lstStyle/>
          <a:p>
            <a:r>
              <a:rPr lang="en-GB" sz="1200" dirty="0"/>
              <a:t>Scientific journals: Le Journal de </a:t>
            </a:r>
            <a:r>
              <a:rPr lang="en-GB" sz="1200" dirty="0" err="1"/>
              <a:t>Sçavans</a:t>
            </a:r>
            <a:r>
              <a:rPr lang="en-GB" sz="1200" dirty="0"/>
              <a:t> – 1665, France; Philosophical Transactions – 1665, England; </a:t>
            </a:r>
            <a:r>
              <a:rPr lang="en-GB" sz="1200" dirty="0" err="1"/>
              <a:t>Giornale</a:t>
            </a:r>
            <a:r>
              <a:rPr lang="en-GB" sz="1200" dirty="0"/>
              <a:t> </a:t>
            </a:r>
            <a:r>
              <a:rPr lang="en-GB" sz="1200" dirty="0" err="1"/>
              <a:t>de'Letterati</a:t>
            </a:r>
            <a:r>
              <a:rPr lang="en-GB" sz="1200" dirty="0"/>
              <a:t> – 1668, Italia; </a:t>
            </a:r>
            <a:r>
              <a:rPr lang="en-GB" sz="1200" dirty="0" err="1"/>
              <a:t>Acta</a:t>
            </a:r>
            <a:r>
              <a:rPr lang="en-GB" sz="1200" dirty="0"/>
              <a:t> </a:t>
            </a:r>
            <a:r>
              <a:rPr lang="en-GB" sz="1200" dirty="0" err="1"/>
              <a:t>Eroditorium</a:t>
            </a:r>
            <a:r>
              <a:rPr lang="en-GB" sz="1200" dirty="0"/>
              <a:t> – 1682, Germany</a:t>
            </a:r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quarter" idx="3"/>
          </p:nvPr>
        </p:nvSpPr>
        <p:spPr>
          <a:xfrm>
            <a:off x="3883659" y="1720645"/>
            <a:ext cx="2936241" cy="836817"/>
          </a:xfrm>
        </p:spPr>
        <p:txBody>
          <a:bodyPr/>
          <a:lstStyle/>
          <a:p>
            <a:r>
              <a:rPr lang="tr-TR" dirty="0" smtClean="0"/>
              <a:t>Kütüphanecilik dergileri</a:t>
            </a:r>
            <a:r>
              <a:rPr lang="hr-HR" dirty="0" smtClean="0"/>
              <a:t> –  19</a:t>
            </a:r>
            <a:r>
              <a:rPr lang="tr-TR" dirty="0" smtClean="0"/>
              <a:t>. yy’dan itibaren</a:t>
            </a:r>
            <a:endParaRPr lang="en-GB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quarter" idx="13"/>
          </p:nvPr>
        </p:nvSpPr>
        <p:spPr>
          <a:xfrm>
            <a:off x="7124700" y="1720646"/>
            <a:ext cx="2932113" cy="661048"/>
          </a:xfrm>
        </p:spPr>
        <p:txBody>
          <a:bodyPr/>
          <a:lstStyle/>
          <a:p>
            <a:r>
              <a:rPr lang="tr-TR" dirty="0" smtClean="0"/>
              <a:t>Çok önemli</a:t>
            </a:r>
            <a:endParaRPr lang="en-GB" dirty="0"/>
          </a:p>
        </p:txBody>
      </p:sp>
      <p:sp>
        <p:nvSpPr>
          <p:cNvPr id="11" name="Rezervirano mjesto teksta 10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half" idx="16"/>
          </p:nvPr>
        </p:nvSpPr>
        <p:spPr>
          <a:xfrm>
            <a:off x="3873106" y="2655620"/>
            <a:ext cx="2946794" cy="3589338"/>
          </a:xfrm>
        </p:spPr>
        <p:txBody>
          <a:bodyPr>
            <a:normAutofit/>
          </a:bodyPr>
          <a:lstStyle/>
          <a:p>
            <a:r>
              <a:rPr lang="hr-HR" i="1" dirty="0" err="1"/>
              <a:t>Serapeum</a:t>
            </a:r>
            <a:r>
              <a:rPr lang="hr-HR" i="1" dirty="0"/>
              <a:t>: </a:t>
            </a:r>
            <a:r>
              <a:rPr lang="de-DE" i="1" dirty="0"/>
              <a:t>Zeitschrift für Bibliothekwissenschaft, Handschriftenkunde und ältere Literatur</a:t>
            </a:r>
            <a:r>
              <a:rPr lang="hr-HR" i="1" dirty="0"/>
              <a:t>, 1840-1870.</a:t>
            </a:r>
          </a:p>
          <a:p>
            <a:r>
              <a:rPr lang="hr-HR" i="1" dirty="0" err="1"/>
              <a:t>Library</a:t>
            </a:r>
            <a:r>
              <a:rPr lang="hr-HR" i="1" dirty="0"/>
              <a:t> Journal - </a:t>
            </a:r>
            <a:r>
              <a:rPr lang="hr-HR" dirty="0"/>
              <a:t>f</a:t>
            </a:r>
            <a:r>
              <a:rPr lang="en-GB" dirty="0" err="1"/>
              <a:t>ounded</a:t>
            </a:r>
            <a:r>
              <a:rPr lang="en-GB" dirty="0"/>
              <a:t> in 1876 by </a:t>
            </a:r>
            <a:r>
              <a:rPr lang="en-GB" u="sng" dirty="0" err="1"/>
              <a:t>Melvil</a:t>
            </a:r>
            <a:r>
              <a:rPr lang="en-GB" u="sng" dirty="0"/>
              <a:t> Dewey</a:t>
            </a:r>
            <a:endParaRPr lang="hr-HR" i="1" dirty="0"/>
          </a:p>
          <a:p>
            <a:r>
              <a:rPr lang="en-GB" i="1" dirty="0"/>
              <a:t>Library Association Record</a:t>
            </a:r>
            <a:r>
              <a:rPr lang="en-GB" dirty="0"/>
              <a:t> published from 1899 to 2002</a:t>
            </a:r>
            <a:r>
              <a:rPr lang="hr-HR" dirty="0"/>
              <a:t> (</a:t>
            </a:r>
            <a:r>
              <a:rPr lang="hr-HR" dirty="0" err="1"/>
              <a:t>continues</a:t>
            </a:r>
            <a:r>
              <a:rPr lang="hr-HR" dirty="0"/>
              <a:t> as: </a:t>
            </a:r>
            <a:r>
              <a:rPr lang="en-GB" i="1" dirty="0"/>
              <a:t>Library &amp; Information Update</a:t>
            </a:r>
            <a:r>
              <a:rPr lang="hr-HR" i="1" dirty="0" smtClean="0"/>
              <a:t>)</a:t>
            </a:r>
          </a:p>
          <a:p>
            <a:r>
              <a:rPr lang="en-GB" i="1" dirty="0" err="1" smtClean="0"/>
              <a:t>Toshoken</a:t>
            </a:r>
            <a:r>
              <a:rPr lang="hr-HR" i="1" dirty="0"/>
              <a:t> </a:t>
            </a:r>
            <a:r>
              <a:rPr lang="en-GB" i="1" dirty="0" err="1" smtClean="0"/>
              <a:t>Zasshi</a:t>
            </a:r>
            <a:r>
              <a:rPr lang="en-GB" i="1" dirty="0" smtClean="0"/>
              <a:t> </a:t>
            </a:r>
            <a:r>
              <a:rPr lang="en-GB" dirty="0"/>
              <a:t>(</a:t>
            </a:r>
            <a:r>
              <a:rPr lang="en-GB" i="1" dirty="0"/>
              <a:t>Library </a:t>
            </a:r>
            <a:r>
              <a:rPr lang="en-GB" i="1" dirty="0" smtClean="0"/>
              <a:t>Journal</a:t>
            </a:r>
            <a:r>
              <a:rPr lang="en-GB" dirty="0" smtClean="0"/>
              <a:t>)</a:t>
            </a:r>
            <a:r>
              <a:rPr lang="hr-HR" dirty="0" smtClean="0"/>
              <a:t> - </a:t>
            </a:r>
            <a:r>
              <a:rPr lang="en-GB" dirty="0" smtClean="0"/>
              <a:t>1907.</a:t>
            </a:r>
            <a:r>
              <a:rPr lang="hr-HR" dirty="0" smtClean="0"/>
              <a:t>, Japan</a:t>
            </a:r>
            <a:r>
              <a:rPr lang="en-GB" dirty="0" smtClean="0"/>
              <a:t>, </a:t>
            </a:r>
            <a:r>
              <a:rPr lang="en-GB" i="1" dirty="0" smtClean="0"/>
              <a:t>Library</a:t>
            </a:r>
            <a:endParaRPr lang="en-GB" i="1" dirty="0"/>
          </a:p>
          <a:p>
            <a:r>
              <a:rPr lang="pl-PL" i="1" dirty="0"/>
              <a:t>Miscellany </a:t>
            </a:r>
            <a:r>
              <a:rPr lang="pl-PL" dirty="0" smtClean="0"/>
              <a:t>– 1912, India</a:t>
            </a:r>
          </a:p>
          <a:p>
            <a:endParaRPr lang="hr-HR" i="1" dirty="0"/>
          </a:p>
          <a:p>
            <a:endParaRPr lang="en-GB" dirty="0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i="1" dirty="0"/>
              <a:t>Journal of Documentation</a:t>
            </a:r>
            <a:endParaRPr lang="hr-HR" i="1" dirty="0"/>
          </a:p>
          <a:p>
            <a:r>
              <a:rPr lang="en-GB" i="1" dirty="0"/>
              <a:t>Information Processing &amp; Management</a:t>
            </a:r>
            <a:endParaRPr lang="hr-HR" i="1" dirty="0"/>
          </a:p>
          <a:p>
            <a:r>
              <a:rPr lang="en-GB" i="1" dirty="0"/>
              <a:t>Journal of Information Science, Library</a:t>
            </a:r>
            <a:r>
              <a:rPr lang="en-GB" b="1" i="1" dirty="0"/>
              <a:t> </a:t>
            </a:r>
            <a:r>
              <a:rPr lang="en-GB" i="1" dirty="0"/>
              <a:t>Trends</a:t>
            </a:r>
            <a:endParaRPr lang="hr-HR" i="1" dirty="0"/>
          </a:p>
          <a:p>
            <a:r>
              <a:rPr lang="en-GB" i="1" dirty="0"/>
              <a:t>Library</a:t>
            </a:r>
            <a:r>
              <a:rPr lang="en-GB" b="1" i="1" dirty="0"/>
              <a:t> </a:t>
            </a:r>
            <a:r>
              <a:rPr lang="en-GB" i="1" dirty="0"/>
              <a:t>Journal, </a:t>
            </a:r>
            <a:endParaRPr lang="hr-HR" i="1" dirty="0"/>
          </a:p>
          <a:p>
            <a:r>
              <a:rPr lang="en-GB" i="1" dirty="0"/>
              <a:t>Journal of Academic</a:t>
            </a:r>
          </a:p>
          <a:p>
            <a:r>
              <a:rPr lang="en-GB" i="1" dirty="0"/>
              <a:t>Librarianship, </a:t>
            </a:r>
            <a:endParaRPr lang="hr-HR" i="1" dirty="0"/>
          </a:p>
          <a:p>
            <a:r>
              <a:rPr lang="en-GB" i="1" dirty="0"/>
              <a:t>Library</a:t>
            </a:r>
            <a:r>
              <a:rPr lang="en-GB" b="1" i="1" dirty="0"/>
              <a:t> </a:t>
            </a:r>
            <a:r>
              <a:rPr lang="en-GB" i="1" dirty="0" smtClean="0"/>
              <a:t>Quarterly</a:t>
            </a:r>
            <a:endParaRPr lang="hr-HR" i="1" dirty="0" smtClean="0"/>
          </a:p>
          <a:p>
            <a:r>
              <a:rPr lang="hr-HR" dirty="0"/>
              <a:t>(</a:t>
            </a:r>
            <a:r>
              <a:rPr lang="hr-HR" dirty="0" err="1" smtClean="0"/>
              <a:t>Dokumentation</a:t>
            </a:r>
            <a:r>
              <a:rPr lang="hr-HR" dirty="0" smtClean="0"/>
              <a:t>) </a:t>
            </a:r>
            <a:r>
              <a:rPr lang="de-DE" dirty="0" smtClean="0"/>
              <a:t>Information</a:t>
            </a:r>
            <a:r>
              <a:rPr lang="hr-HR" dirty="0" smtClean="0"/>
              <a:t>: </a:t>
            </a:r>
            <a:r>
              <a:rPr lang="de-DE" dirty="0" smtClean="0"/>
              <a:t> </a:t>
            </a:r>
            <a:r>
              <a:rPr lang="de-DE" dirty="0"/>
              <a:t>Wissenschaft &amp; </a:t>
            </a:r>
            <a:r>
              <a:rPr lang="de-DE" dirty="0" smtClean="0"/>
              <a:t>Praxis</a:t>
            </a:r>
            <a:endParaRPr lang="hr-HR" dirty="0" smtClean="0"/>
          </a:p>
          <a:p>
            <a:r>
              <a:rPr lang="en-GB" i="1" dirty="0" err="1"/>
              <a:t>Documentaliste</a:t>
            </a:r>
            <a:r>
              <a:rPr lang="en-GB" i="1" dirty="0"/>
              <a:t>-Sciences de </a:t>
            </a:r>
            <a:r>
              <a:rPr lang="en-GB" i="1" dirty="0" err="1"/>
              <a:t>l'Information</a:t>
            </a:r>
            <a:endParaRPr lang="de-DE" dirty="0"/>
          </a:p>
          <a:p>
            <a:r>
              <a:rPr lang="en-GB" i="1" dirty="0"/>
              <a:t>Annual Review </a:t>
            </a:r>
            <a:r>
              <a:rPr lang="en-GB" dirty="0"/>
              <a:t>(</a:t>
            </a:r>
            <a:r>
              <a:rPr lang="en-GB" i="1" dirty="0"/>
              <a:t>Annual Review of Information Science </a:t>
            </a:r>
            <a:r>
              <a:rPr lang="en-GB" i="1" dirty="0" smtClean="0"/>
              <a:t>and</a:t>
            </a:r>
            <a:r>
              <a:rPr lang="hr-HR" i="1" dirty="0" smtClean="0"/>
              <a:t> </a:t>
            </a:r>
            <a:r>
              <a:rPr lang="en-GB" i="1" dirty="0" smtClean="0"/>
              <a:t>Technology </a:t>
            </a:r>
            <a:r>
              <a:rPr lang="en-GB" i="1" dirty="0"/>
              <a:t>– </a:t>
            </a:r>
            <a:r>
              <a:rPr lang="en-GB" i="1" dirty="0" smtClean="0"/>
              <a:t>ARIST</a:t>
            </a:r>
            <a:r>
              <a:rPr lang="hr-HR" i="1" dirty="0" smtClean="0"/>
              <a:t> (</a:t>
            </a:r>
            <a:r>
              <a:rPr lang="hr-HR" i="1" dirty="0" err="1" smtClean="0"/>
              <a:t>ended</a:t>
            </a:r>
            <a:r>
              <a:rPr lang="hr-HR" i="1" dirty="0" smtClean="0"/>
              <a:t> </a:t>
            </a:r>
            <a:r>
              <a:rPr lang="hr-HR" i="1" dirty="0" err="1" smtClean="0"/>
              <a:t>in</a:t>
            </a:r>
            <a:r>
              <a:rPr lang="hr-HR" i="1" dirty="0" smtClean="0"/>
              <a:t> 2010)</a:t>
            </a:r>
            <a:endParaRPr lang="hr-HR" i="1" dirty="0"/>
          </a:p>
          <a:p>
            <a:endParaRPr lang="en-GB" dirty="0"/>
          </a:p>
        </p:txBody>
      </p:sp>
      <p:pic>
        <p:nvPicPr>
          <p:cNvPr id="1026" name="Picture 2" descr="The first page of Library Journal for Volume 3, No. 2, 1878.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7" y="2685414"/>
            <a:ext cx="3122976" cy="344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E-</a:t>
            </a:r>
            <a:r>
              <a:rPr lang="tr-TR" dirty="0" smtClean="0"/>
              <a:t>dergiler</a:t>
            </a:r>
            <a:r>
              <a:rPr lang="hr-HR" dirty="0" smtClean="0"/>
              <a:t> – </a:t>
            </a:r>
            <a:r>
              <a:rPr lang="tr-TR" dirty="0" smtClean="0"/>
              <a:t>bazı örnekler</a:t>
            </a:r>
            <a:endParaRPr lang="en-GB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 smtClean="0">
                <a:hlinkClick r:id="rId2"/>
              </a:rPr>
              <a:t>Ariadne</a:t>
            </a:r>
            <a:r>
              <a:rPr lang="hr-HR" dirty="0" smtClean="0">
                <a:hlinkClick r:id="rId2"/>
              </a:rPr>
              <a:t> </a:t>
            </a:r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://www.ariadne.ac.uk/</a:t>
            </a:r>
            <a:endParaRPr lang="hr-HR" dirty="0"/>
          </a:p>
          <a:p>
            <a:r>
              <a:rPr lang="it-IT" dirty="0">
                <a:hlinkClick r:id="rId3"/>
              </a:rPr>
              <a:t>Bollettino AIB : rivista italiana di biblioteconomia e scienze dell'informazione</a:t>
            </a:r>
            <a:endParaRPr lang="it-IT" dirty="0"/>
          </a:p>
          <a:p>
            <a:pPr lvl="1"/>
            <a:r>
              <a:rPr lang="it-IT" dirty="0">
                <a:hlinkClick r:id="rId4"/>
              </a:rPr>
              <a:t>http://www.aib.it/aib/boll/boll.htm</a:t>
            </a:r>
            <a:endParaRPr lang="hr-HR" dirty="0"/>
          </a:p>
          <a:p>
            <a:r>
              <a:rPr lang="en-GB" dirty="0">
                <a:hlinkClick r:id="rId5"/>
              </a:rPr>
              <a:t>D-lib magazine : the magazine of digital library research</a:t>
            </a:r>
            <a:endParaRPr lang="en-GB" dirty="0"/>
          </a:p>
          <a:p>
            <a:pPr lvl="1"/>
            <a:r>
              <a:rPr lang="en-GB" dirty="0">
                <a:hlinkClick r:id="rId6"/>
              </a:rPr>
              <a:t>http://www.dlib.org/</a:t>
            </a:r>
            <a:endParaRPr lang="en-GB" dirty="0"/>
          </a:p>
          <a:p>
            <a:r>
              <a:rPr lang="en-GB" dirty="0">
                <a:hlinkClick r:id="rId7"/>
              </a:rPr>
              <a:t>Information research : an electronic journal</a:t>
            </a:r>
            <a:endParaRPr lang="en-GB" dirty="0"/>
          </a:p>
          <a:p>
            <a:pPr lvl="1"/>
            <a:r>
              <a:rPr lang="en-GB" dirty="0">
                <a:hlinkClick r:id="rId8"/>
              </a:rPr>
              <a:t>http://InformationR.net/ir/</a:t>
            </a:r>
            <a:endParaRPr lang="hr-HR" dirty="0"/>
          </a:p>
          <a:p>
            <a:r>
              <a:rPr lang="en-GB" dirty="0">
                <a:hlinkClick r:id="rId9"/>
              </a:rPr>
              <a:t>Program electronic library and information systems</a:t>
            </a:r>
            <a:endParaRPr lang="en-GB" dirty="0"/>
          </a:p>
          <a:p>
            <a:pPr lvl="1"/>
            <a:r>
              <a:rPr lang="en-GB" dirty="0">
                <a:hlinkClick r:id="rId10"/>
              </a:rPr>
              <a:t>http://www.aslib.co.uk/program/index.html</a:t>
            </a:r>
            <a:endParaRPr lang="en-GB" dirty="0"/>
          </a:p>
          <a:p>
            <a:endParaRPr lang="en-GB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merkezleri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Sıralamalar...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1718621"/>
            <a:ext cx="9937333" cy="4195481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4000" b="1" dirty="0" smtClean="0"/>
              <a:t>Title </a:t>
            </a:r>
            <a:r>
              <a:rPr lang="en-GB" sz="4000" b="1" dirty="0"/>
              <a:t>	</a:t>
            </a:r>
            <a:r>
              <a:rPr lang="hr-HR" sz="4000" b="1" dirty="0" smtClean="0"/>
              <a:t>				</a:t>
            </a:r>
            <a:r>
              <a:rPr lang="en-GB" sz="4000" b="1" dirty="0" smtClean="0"/>
              <a:t>from </a:t>
            </a:r>
            <a:r>
              <a:rPr lang="en-GB" sz="4000" b="1" dirty="0"/>
              <a:t>	SJR 	H index 	</a:t>
            </a:r>
            <a:r>
              <a:rPr lang="en-GB" sz="4000" b="1" dirty="0" smtClean="0"/>
              <a:t>Areas/topics </a:t>
            </a:r>
            <a:r>
              <a:rPr lang="en-GB" sz="4000" b="1" dirty="0"/>
              <a:t>	</a:t>
            </a:r>
          </a:p>
          <a:p>
            <a:pPr marL="0" indent="0">
              <a:buNone/>
            </a:pPr>
            <a:r>
              <a:rPr lang="en-GB" sz="3200" dirty="0"/>
              <a:t>Information Systems Research 	</a:t>
            </a:r>
            <a:r>
              <a:rPr lang="hr-HR" sz="3200" dirty="0" smtClean="0"/>
              <a:t>	</a:t>
            </a:r>
            <a:r>
              <a:rPr lang="en-GB" sz="3200" dirty="0" smtClean="0"/>
              <a:t>1990 </a:t>
            </a:r>
            <a:r>
              <a:rPr lang="en-GB" sz="3200" dirty="0"/>
              <a:t>	3.160 	135 	Business, Management and Accounting; Management Information Systems; Computer </a:t>
            </a:r>
            <a:r>
              <a:rPr lang="en-GB" sz="3200" dirty="0" smtClean="0"/>
              <a:t>Science</a:t>
            </a:r>
            <a:r>
              <a:rPr lang="en-GB" sz="3200" dirty="0"/>
              <a:t>; </a:t>
            </a:r>
            <a:r>
              <a:rPr lang="hr-HR" sz="3200" dirty="0" smtClean="0"/>
              <a:t>											</a:t>
            </a:r>
            <a:r>
              <a:rPr lang="en-GB" sz="3200" dirty="0" smtClean="0"/>
              <a:t>Computer </a:t>
            </a:r>
            <a:r>
              <a:rPr lang="en-GB" sz="3200" dirty="0"/>
              <a:t>Networks and Communications; Information Systems; Decision Sciences; Information Systems </a:t>
            </a:r>
            <a:r>
              <a:rPr lang="hr-HR" sz="3200" dirty="0" smtClean="0"/>
              <a:t>										</a:t>
            </a:r>
            <a:r>
              <a:rPr lang="en-GB" sz="3200" dirty="0" smtClean="0"/>
              <a:t>and </a:t>
            </a:r>
            <a:r>
              <a:rPr lang="en-GB" sz="3200" dirty="0"/>
              <a:t>Management; 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Scientific Data 	</a:t>
            </a:r>
            <a:r>
              <a:rPr lang="hr-HR" sz="3200" dirty="0" smtClean="0"/>
              <a:t>			</a:t>
            </a:r>
            <a:r>
              <a:rPr lang="en-GB" sz="3200" dirty="0" smtClean="0"/>
              <a:t>2004 </a:t>
            </a:r>
            <a:r>
              <a:rPr lang="en-GB" sz="3200" dirty="0"/>
              <a:t>	</a:t>
            </a:r>
            <a:r>
              <a:rPr lang="en-GB" sz="3200" dirty="0" smtClean="0"/>
              <a:t>3.026 </a:t>
            </a:r>
            <a:r>
              <a:rPr lang="en-GB" sz="3200" dirty="0"/>
              <a:t>	26 	Computer </a:t>
            </a:r>
            <a:r>
              <a:rPr lang="en-GB" sz="3200" dirty="0" err="1" smtClean="0"/>
              <a:t>Scien</a:t>
            </a:r>
            <a:r>
              <a:rPr lang="hr-HR" sz="3200" dirty="0" smtClean="0"/>
              <a:t>c</a:t>
            </a:r>
            <a:r>
              <a:rPr lang="en-GB" sz="3200" dirty="0" smtClean="0"/>
              <a:t>e</a:t>
            </a:r>
            <a:r>
              <a:rPr lang="en-GB" sz="3200" dirty="0"/>
              <a:t>; Computer Science Applications; Information Systems; Decision </a:t>
            </a:r>
            <a:r>
              <a:rPr lang="hr-HR" sz="3200" dirty="0" smtClean="0"/>
              <a:t>	</a:t>
            </a:r>
            <a:r>
              <a:rPr lang="en-GB" sz="3200" dirty="0" smtClean="0"/>
              <a:t>Sciences</a:t>
            </a:r>
            <a:r>
              <a:rPr lang="en-GB" sz="3200" dirty="0"/>
              <a:t>; Statistics</a:t>
            </a:r>
            <a:r>
              <a:rPr lang="en-GB" sz="3200" dirty="0" smtClean="0"/>
              <a:t>,</a:t>
            </a:r>
            <a:r>
              <a:rPr lang="hr-HR" sz="3200" dirty="0" smtClean="0"/>
              <a:t> </a:t>
            </a:r>
            <a:r>
              <a:rPr lang="en-GB" sz="3200" dirty="0" smtClean="0"/>
              <a:t> </a:t>
            </a:r>
            <a:r>
              <a:rPr lang="hr-HR" sz="3200" dirty="0" smtClean="0"/>
              <a:t>										</a:t>
            </a:r>
            <a:r>
              <a:rPr lang="en-GB" sz="3200" dirty="0" smtClean="0"/>
              <a:t>Probability </a:t>
            </a:r>
            <a:r>
              <a:rPr lang="en-GB" sz="3200" dirty="0"/>
              <a:t>and Uncertainty; Mathematics; Statistics and </a:t>
            </a:r>
            <a:r>
              <a:rPr lang="en-GB" sz="3200" dirty="0" smtClean="0"/>
              <a:t>Probability;</a:t>
            </a:r>
            <a:r>
              <a:rPr lang="hr-HR" sz="3200" dirty="0" smtClean="0"/>
              <a:t> </a:t>
            </a:r>
            <a:r>
              <a:rPr lang="en-GB" sz="3200" dirty="0" smtClean="0"/>
              <a:t>Social </a:t>
            </a:r>
            <a:r>
              <a:rPr lang="en-GB" sz="3200" dirty="0"/>
              <a:t>Sciences; Education; </a:t>
            </a:r>
            <a:r>
              <a:rPr lang="en-GB" sz="3200" dirty="0" smtClean="0"/>
              <a:t>Library</a:t>
            </a:r>
            <a:r>
              <a:rPr lang="hr-HR" sz="3200" dirty="0" smtClean="0"/>
              <a:t> </a:t>
            </a:r>
            <a:r>
              <a:rPr lang="en-GB" sz="3200" dirty="0" smtClean="0"/>
              <a:t> </a:t>
            </a:r>
            <a:r>
              <a:rPr lang="hr-HR" sz="3200" dirty="0" smtClean="0"/>
              <a:t>										</a:t>
            </a:r>
            <a:r>
              <a:rPr lang="en-GB" sz="3200" dirty="0" smtClean="0"/>
              <a:t>and </a:t>
            </a:r>
            <a:r>
              <a:rPr lang="en-GB" sz="3200" dirty="0"/>
              <a:t>Information Sciences 	</a:t>
            </a:r>
            <a:r>
              <a:rPr lang="hr-HR" sz="3200" dirty="0" smtClean="0"/>
              <a:t> </a:t>
            </a:r>
          </a:p>
          <a:p>
            <a:pPr marL="0" indent="0">
              <a:buNone/>
            </a:pPr>
            <a:r>
              <a:rPr lang="en-GB" sz="3200" dirty="0" smtClean="0"/>
              <a:t>Information </a:t>
            </a:r>
            <a:r>
              <a:rPr lang="en-GB" sz="3200" dirty="0"/>
              <a:t>Communication and Society </a:t>
            </a:r>
            <a:r>
              <a:rPr lang="en-GB" sz="3200" dirty="0" smtClean="0"/>
              <a:t>2001 </a:t>
            </a:r>
            <a:r>
              <a:rPr lang="en-GB" sz="3200" dirty="0"/>
              <a:t>	2.385 	53 	Social Sciences; Communication; Library and Information Sciences 	</a:t>
            </a:r>
          </a:p>
          <a:p>
            <a:pPr marL="0" indent="0">
              <a:buNone/>
            </a:pPr>
            <a:r>
              <a:rPr lang="en-GB" sz="3200" dirty="0"/>
              <a:t>Journal of </a:t>
            </a:r>
            <a:r>
              <a:rPr lang="en-GB" sz="3200" dirty="0" err="1"/>
              <a:t>Informetrics</a:t>
            </a:r>
            <a:r>
              <a:rPr lang="en-GB" sz="3200" dirty="0"/>
              <a:t> </a:t>
            </a:r>
            <a:r>
              <a:rPr lang="hr-HR" sz="3200" dirty="0" smtClean="0"/>
              <a:t> </a:t>
            </a:r>
            <a:r>
              <a:rPr lang="en-GB" sz="3200" dirty="0" smtClean="0"/>
              <a:t>(</a:t>
            </a:r>
            <a:r>
              <a:rPr lang="en-GB" sz="3200" dirty="0"/>
              <a:t>Netherlands) 	2007 	2.060 	54 	Computer Science; Computer Science Applications; Decision Sciences; Management </a:t>
            </a:r>
            <a:r>
              <a:rPr lang="en-GB" sz="3200" dirty="0" smtClean="0"/>
              <a:t>Science </a:t>
            </a:r>
            <a:r>
              <a:rPr lang="en-GB" sz="3200" dirty="0"/>
              <a:t>and </a:t>
            </a:r>
            <a:r>
              <a:rPr lang="hr-HR" sz="3200" dirty="0" smtClean="0"/>
              <a:t>											</a:t>
            </a:r>
            <a:r>
              <a:rPr lang="en-GB" sz="3200" dirty="0" smtClean="0"/>
              <a:t>Operations </a:t>
            </a:r>
            <a:r>
              <a:rPr lang="en-GB" sz="3200" dirty="0"/>
              <a:t>Research; Mathematics; Applied Mathematics; </a:t>
            </a:r>
            <a:r>
              <a:rPr lang="en-GB" sz="3200" dirty="0" err="1"/>
              <a:t>Modeling</a:t>
            </a:r>
            <a:r>
              <a:rPr lang="en-GB" sz="3200" dirty="0"/>
              <a:t> and </a:t>
            </a:r>
            <a:r>
              <a:rPr lang="hr-HR" sz="3200" dirty="0" smtClean="0"/>
              <a:t>S</a:t>
            </a:r>
            <a:r>
              <a:rPr lang="en-GB" sz="3200" dirty="0" err="1" smtClean="0"/>
              <a:t>imulation</a:t>
            </a:r>
            <a:r>
              <a:rPr lang="en-GB" sz="3200" dirty="0"/>
              <a:t>; Statistics and </a:t>
            </a:r>
            <a:r>
              <a:rPr lang="hr-HR" sz="3200" dirty="0" smtClean="0"/>
              <a:t>											</a:t>
            </a:r>
            <a:r>
              <a:rPr lang="en-GB" sz="3200" dirty="0" smtClean="0"/>
              <a:t>Probability </a:t>
            </a:r>
            <a:r>
              <a:rPr lang="en-GB" sz="3200" dirty="0"/>
              <a:t>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Journal of Information Technology 	</a:t>
            </a:r>
            <a:r>
              <a:rPr lang="hr-HR" sz="3200" dirty="0" smtClean="0"/>
              <a:t>	</a:t>
            </a:r>
            <a:r>
              <a:rPr lang="en-GB" sz="3200" dirty="0" smtClean="0"/>
              <a:t>1987 </a:t>
            </a:r>
            <a:r>
              <a:rPr lang="en-GB" sz="3200" dirty="0"/>
              <a:t>	1.752 	66 	Business, Management and Accounting; Strategy and Management; Computer Science; </a:t>
            </a:r>
            <a:r>
              <a:rPr lang="hr-HR" sz="3200" dirty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hr-HR" sz="3200" dirty="0" smtClean="0"/>
              <a:t>											</a:t>
            </a:r>
            <a:r>
              <a:rPr lang="en-GB" sz="3200" dirty="0" smtClean="0"/>
              <a:t>Systems </a:t>
            </a:r>
            <a:r>
              <a:rPr lang="en-GB" sz="3200" dirty="0"/>
              <a:t>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Communications in Information Literacy 	2009 	1.657 	10 	Social Sciences; Education; E-learning; Library and Information Sciences 	</a:t>
            </a:r>
          </a:p>
          <a:p>
            <a:pPr marL="0" indent="0">
              <a:buNone/>
            </a:pPr>
            <a:r>
              <a:rPr lang="en-GB" sz="3200" dirty="0"/>
              <a:t>European Journal of Information Systems 	1995 	1.628 	88 	Computer Science; Information Systems; 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College and Research Libraries 	</a:t>
            </a:r>
            <a:r>
              <a:rPr lang="hr-HR" sz="3200" dirty="0" smtClean="0"/>
              <a:t>	</a:t>
            </a:r>
            <a:r>
              <a:rPr lang="en-GB" sz="3200" dirty="0" smtClean="0"/>
              <a:t>1987 </a:t>
            </a:r>
            <a:r>
              <a:rPr lang="en-GB" sz="3200" dirty="0"/>
              <a:t>	1.389 	45 	Social Sciences; Library and Information Sciences 	</a:t>
            </a:r>
          </a:p>
          <a:p>
            <a:pPr marL="0" indent="0">
              <a:buNone/>
            </a:pPr>
            <a:r>
              <a:rPr lang="en-GB" sz="3200" dirty="0"/>
              <a:t>…. 	</a:t>
            </a:r>
          </a:p>
          <a:p>
            <a:pPr marL="0" indent="0">
              <a:buNone/>
            </a:pPr>
            <a:r>
              <a:rPr lang="en-GB" sz="3200" dirty="0"/>
              <a:t>Journal of the Association for </a:t>
            </a:r>
            <a:r>
              <a:rPr lang="en-GB" sz="3200" dirty="0" smtClean="0"/>
              <a:t>Information </a:t>
            </a:r>
            <a:endParaRPr lang="hr-HR" sz="3200" dirty="0" smtClean="0"/>
          </a:p>
          <a:p>
            <a:pPr marL="0" indent="0">
              <a:buNone/>
            </a:pPr>
            <a:r>
              <a:rPr lang="en-GB" sz="3200" dirty="0" smtClean="0"/>
              <a:t>Science </a:t>
            </a:r>
            <a:r>
              <a:rPr lang="en-GB" sz="3200" dirty="0"/>
              <a:t>and Technology – 12. 	</a:t>
            </a:r>
            <a:r>
              <a:rPr lang="hr-HR" sz="3200" dirty="0" smtClean="0"/>
              <a:t>	</a:t>
            </a:r>
            <a:r>
              <a:rPr lang="en-GB" sz="3200" dirty="0" smtClean="0"/>
              <a:t>2014 </a:t>
            </a:r>
            <a:r>
              <a:rPr lang="en-GB" sz="3200" dirty="0"/>
              <a:t>	1.310 	118 	Computer Science; Computer Networks and Communications; Information Systems; </a:t>
            </a:r>
            <a:r>
              <a:rPr lang="en-GB" sz="3200" dirty="0" smtClean="0"/>
              <a:t>Decision </a:t>
            </a:r>
            <a:r>
              <a:rPr lang="en-GB" sz="3200" dirty="0"/>
              <a:t>Sciences; </a:t>
            </a:r>
            <a:r>
              <a:rPr lang="hr-HR" sz="3200" dirty="0" smtClean="0"/>
              <a:t>										</a:t>
            </a:r>
            <a:r>
              <a:rPr lang="en-GB" sz="3200" dirty="0" smtClean="0"/>
              <a:t>Information </a:t>
            </a:r>
            <a:r>
              <a:rPr lang="en-GB" sz="3200" dirty="0"/>
              <a:t>Systems and </a:t>
            </a:r>
            <a:r>
              <a:rPr lang="en-GB" sz="3200" dirty="0" smtClean="0"/>
              <a:t>Management</a:t>
            </a:r>
            <a:r>
              <a:rPr lang="en-GB" sz="3200" dirty="0"/>
              <a:t>; Social Sciences; Library and </a:t>
            </a:r>
            <a:r>
              <a:rPr lang="hr-HR" sz="3200" dirty="0" smtClean="0"/>
              <a:t>I</a:t>
            </a:r>
            <a:r>
              <a:rPr lang="en-GB" sz="3200" dirty="0" err="1" smtClean="0"/>
              <a:t>nformation</a:t>
            </a:r>
            <a:r>
              <a:rPr lang="en-GB" sz="3200" dirty="0" smtClean="0"/>
              <a:t> </a:t>
            </a:r>
            <a:r>
              <a:rPr lang="en-GB" sz="3200" dirty="0"/>
              <a:t>Sciences 	</a:t>
            </a:r>
          </a:p>
          <a:p>
            <a:pPr marL="0" indent="0">
              <a:buNone/>
            </a:pPr>
            <a:r>
              <a:rPr lang="en-GB" sz="3200" dirty="0"/>
              <a:t>Journal of Classification – 13. (Germany) 	1.291 	31 	</a:t>
            </a:r>
            <a:r>
              <a:rPr lang="hr-HR" sz="3200" dirty="0" smtClean="0"/>
              <a:t>	</a:t>
            </a:r>
            <a:r>
              <a:rPr lang="en-GB" sz="3200" dirty="0" smtClean="0"/>
              <a:t>Decision </a:t>
            </a:r>
            <a:r>
              <a:rPr lang="en-GB" sz="3200" dirty="0"/>
              <a:t>Sciences; Statistics, Probability and Uncertainty; Mathematics; </a:t>
            </a:r>
            <a:r>
              <a:rPr lang="en-GB" sz="3200" dirty="0" smtClean="0"/>
              <a:t>Mathematic</a:t>
            </a:r>
            <a:r>
              <a:rPr lang="hr-HR" sz="3200" dirty="0"/>
              <a:t>s</a:t>
            </a:r>
            <a:r>
              <a:rPr lang="en-GB" sz="3200" dirty="0" smtClean="0"/>
              <a:t>(miscellaneous</a:t>
            </a:r>
            <a:r>
              <a:rPr lang="en-GB" sz="3200" dirty="0"/>
              <a:t>) </a:t>
            </a:r>
            <a:r>
              <a:rPr lang="hr-HR" sz="3200" dirty="0" smtClean="0"/>
              <a:t>											</a:t>
            </a:r>
            <a:r>
              <a:rPr lang="en-GB" sz="3200" dirty="0" smtClean="0"/>
              <a:t>Psychology</a:t>
            </a:r>
            <a:r>
              <a:rPr lang="en-GB" sz="3200" dirty="0"/>
              <a:t>; Psychology (miscellaneous); Social Sciences; Library and Information Sciences 	</a:t>
            </a:r>
          </a:p>
          <a:p>
            <a:endParaRPr lang="en-GB" sz="3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Eğiticinin iletişim adresi</a:t>
            </a:r>
            <a:endParaRPr lang="en-US" dirty="0"/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878831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merkezleri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Nitelikli bilgi, bilgi ürünleri ve hizmetleri üreten, bilgiyi koruyan, yöneten, düzenleyen ve kullanıma sunan  tüm birimler</a:t>
            </a:r>
          </a:p>
          <a:p>
            <a:pPr lvl="1"/>
            <a:r>
              <a:rPr lang="tr-TR" dirty="0" smtClean="0"/>
              <a:t>Kütüphaneler, Arşivler, Müzeler ve bazen Galeriler  (</a:t>
            </a:r>
            <a:r>
              <a:rPr lang="hr-HR" dirty="0" smtClean="0"/>
              <a:t>LAMs </a:t>
            </a:r>
            <a:r>
              <a:rPr lang="tr-TR" dirty="0" smtClean="0"/>
              <a:t>- </a:t>
            </a:r>
            <a:r>
              <a:rPr lang="hr-HR" dirty="0" smtClean="0"/>
              <a:t>Libraries</a:t>
            </a:r>
            <a:r>
              <a:rPr lang="hr-HR" dirty="0"/>
              <a:t>, Archives, </a:t>
            </a:r>
            <a:r>
              <a:rPr lang="hr-HR" dirty="0" smtClean="0"/>
              <a:t>Museums</a:t>
            </a:r>
            <a:r>
              <a:rPr lang="tr-TR" dirty="0" smtClean="0"/>
              <a:t> veya </a:t>
            </a:r>
            <a:r>
              <a:rPr lang="hr-HR" dirty="0" smtClean="0"/>
              <a:t>GLAMs Galeries</a:t>
            </a:r>
            <a:r>
              <a:rPr lang="tr-TR" dirty="0" smtClean="0"/>
              <a:t>-LAMs</a:t>
            </a:r>
            <a:r>
              <a:rPr lang="hr-HR" dirty="0" smtClean="0"/>
              <a:t>)</a:t>
            </a:r>
            <a:endParaRPr lang="hr-HR" dirty="0"/>
          </a:p>
          <a:p>
            <a:pPr lvl="1"/>
            <a:r>
              <a:rPr lang="tr-TR" dirty="0" smtClean="0"/>
              <a:t>Özel kütüphaneler, dokümantasyon merkezleri, bilgi değerlendirme merkezleri gibi çeşitli kurumlar ve kurum içi bölümler </a:t>
            </a:r>
          </a:p>
          <a:p>
            <a:pPr lvl="2"/>
            <a:r>
              <a:rPr lang="tr-TR" dirty="0" smtClean="0"/>
              <a:t>Küçük işletmeler</a:t>
            </a:r>
            <a:r>
              <a:rPr lang="hr-HR" dirty="0" smtClean="0"/>
              <a:t>, </a:t>
            </a:r>
          </a:p>
          <a:p>
            <a:pPr lvl="2"/>
            <a:r>
              <a:rPr lang="tr-TR" dirty="0" smtClean="0"/>
              <a:t>Tüzel kişiler,</a:t>
            </a:r>
            <a:endParaRPr lang="hr-HR" dirty="0" smtClean="0"/>
          </a:p>
          <a:p>
            <a:pPr lvl="2"/>
            <a:r>
              <a:rPr lang="tr-TR" dirty="0" smtClean="0"/>
              <a:t>Büyük şirketler,</a:t>
            </a:r>
            <a:r>
              <a:rPr lang="hr-HR" dirty="0" smtClean="0"/>
              <a:t> </a:t>
            </a:r>
            <a:endParaRPr lang="hr-HR" dirty="0"/>
          </a:p>
          <a:p>
            <a:pPr lvl="2"/>
            <a:r>
              <a:rPr lang="tr-TR" dirty="0" smtClean="0"/>
              <a:t>Devlet kurumları</a:t>
            </a:r>
            <a:r>
              <a:rPr lang="hr-HR" dirty="0" smtClean="0"/>
              <a:t> …</a:t>
            </a:r>
            <a:endParaRPr lang="hr-HR" dirty="0"/>
          </a:p>
          <a:p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türler</a:t>
            </a:r>
            <a:r>
              <a:rPr lang="hr-HR" dirty="0" smtClean="0"/>
              <a:t> – </a:t>
            </a:r>
            <a:r>
              <a:rPr lang="tr-TR" dirty="0" smtClean="0"/>
              <a:t>örnekler</a:t>
            </a:r>
            <a:r>
              <a:rPr lang="hr-HR" dirty="0" smtClean="0"/>
              <a:t>  </a:t>
            </a:r>
            <a:endParaRPr lang="en-GB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396173"/>
              </p:ext>
            </p:extLst>
          </p:nvPr>
        </p:nvGraphicFramePr>
        <p:xfrm>
          <a:off x="884902" y="1893903"/>
          <a:ext cx="9566787" cy="4336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550">
                  <a:extLst>
                    <a:ext uri="{9D8B030D-6E8A-4147-A177-3AD203B41FA5}">
                      <a16:colId xmlns:a16="http://schemas.microsoft.com/office/drawing/2014/main" val="3977379092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589773177"/>
                    </a:ext>
                  </a:extLst>
                </a:gridCol>
                <a:gridCol w="4218037">
                  <a:extLst>
                    <a:ext uri="{9D8B030D-6E8A-4147-A177-3AD203B41FA5}">
                      <a16:colId xmlns:a16="http://schemas.microsoft.com/office/drawing/2014/main" val="2484951089"/>
                    </a:ext>
                  </a:extLst>
                </a:gridCol>
              </a:tblGrid>
              <a:tr h="2856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tr-TR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ür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ipik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özellikleri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işveren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müşteri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İlgili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meslek dernekleri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 anchor="ctr"/>
                </a:tc>
                <a:extLst>
                  <a:ext uri="{0D108BD9-81ED-4DB2-BD59-A6C34878D82A}">
                    <a16:rowId xmlns:a16="http://schemas.microsoft.com/office/drawing/2014/main" val="1836413067"/>
                  </a:ext>
                </a:extLst>
              </a:tr>
              <a:tr h="844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u="non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Tıbbi</a:t>
                      </a:r>
                      <a:endParaRPr lang="en-GB" sz="11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 kurumları, tıp fakülteleri, ilaç firmaları, tıp kütüphaneleri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Medical Library Association</a:t>
                      </a:r>
                      <a:endParaRPr lang="en-GB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 Pharmaceutical &amp; Health Technology </a:t>
                      </a:r>
                      <a:r>
                        <a:rPr lang="en-GB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Division</a:t>
                      </a:r>
                      <a:endParaRPr lang="en-GB" sz="11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- </a:t>
                      </a:r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and Biosciences Libraries</a:t>
                      </a:r>
                      <a:r>
                        <a:rPr lang="en-GB" sz="11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hr-HR" sz="1100" u="non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hr-HR" sz="11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CILIP -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Health Libraries Group</a:t>
                      </a:r>
                      <a:endParaRPr lang="en-GB" sz="11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extLst>
                  <a:ext uri="{0D108BD9-81ED-4DB2-BD59-A6C34878D82A}">
                    <a16:rowId xmlns:a16="http://schemas.microsoft.com/office/drawing/2014/main" val="2807853518"/>
                  </a:ext>
                </a:extLst>
              </a:tr>
              <a:tr h="419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Yasal</a:t>
                      </a:r>
                      <a:endParaRPr lang="en-GB" sz="11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Hukuk firmaları, şirketlerin hukuk departmanları, hukuk fakülteleri, hukuk kütüphaneleri, devlet kurumları </a:t>
                      </a: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Associations of Law Libraries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(by country)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– Law Libraries 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hr-HR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CILIP -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Commercial, Legal &amp; Scientific Information Group</a:t>
                      </a:r>
                      <a:endParaRPr lang="en-GB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 anchor="ctr"/>
                </a:tc>
                <a:extLst>
                  <a:ext uri="{0D108BD9-81ED-4DB2-BD59-A6C34878D82A}">
                    <a16:rowId xmlns:a16="http://schemas.microsoft.com/office/drawing/2014/main" val="3192014192"/>
                  </a:ext>
                </a:extLst>
              </a:tr>
              <a:tr h="688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Şirketler, kar amacı gütmeyen</a:t>
                      </a:r>
                      <a:r>
                        <a:rPr lang="tr-TR" sz="11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kurumlar, dernekler</a:t>
                      </a:r>
                      <a:endParaRPr lang="hr-HR" sz="110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tür ve boyutta kurum</a:t>
                      </a: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(kar amacı güden ve gütmeyen)</a:t>
                      </a: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 Business &amp; Finance Division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ASIS&amp;T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CILIP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Knowledge &amp; Information Management Group</a:t>
                      </a:r>
                      <a:endParaRPr lang="en-GB" sz="11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Science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Technology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Libraries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hr-HR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IFLA –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Management </a:t>
                      </a:r>
                      <a:r>
                        <a:rPr lang="hr-HR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extLst>
                  <a:ext uri="{0D108BD9-81ED-4DB2-BD59-A6C34878D82A}">
                    <a16:rowId xmlns:a16="http://schemas.microsoft.com/office/drawing/2014/main" val="969553704"/>
                  </a:ext>
                </a:extLst>
              </a:tr>
              <a:tr h="957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Devlet</a:t>
                      </a:r>
                      <a:r>
                        <a:rPr lang="tr-TR" sz="11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kurumları</a:t>
                      </a:r>
                      <a:r>
                        <a:rPr lang="en-GB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tr-TR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askeri</a:t>
                      </a:r>
                      <a:r>
                        <a:rPr lang="tr-TR" sz="11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kurumlar</a:t>
                      </a:r>
                      <a:endParaRPr lang="hr-HR" sz="110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Yasama organları, askeri akademiler ve askeri üstler, istihbarat</a:t>
                      </a:r>
                      <a:r>
                        <a:rPr lang="tr-TR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birimleri, hapishaneler, gazilerle ilgili birimler</a:t>
                      </a:r>
                      <a:endParaRPr lang="tr-TR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 Military </a:t>
                      </a: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Libraries 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Division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 </a:t>
                      </a:r>
                      <a:r>
                        <a:rPr lang="en-GB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</a:t>
                      </a:r>
                      <a:r>
                        <a:rPr lang="hr-HR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Division</a:t>
                      </a: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- </a:t>
                      </a: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Information and Official Publications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Section</a:t>
                      </a: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- </a:t>
                      </a: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Libraries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hr-HR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90500" lvl="0" indent="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CILIP - </a:t>
                      </a:r>
                      <a:r>
                        <a:rPr lang="en-GB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Government Information Group</a:t>
                      </a:r>
                      <a:endParaRPr lang="en-GB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extLst>
                  <a:ext uri="{0D108BD9-81ED-4DB2-BD59-A6C34878D82A}">
                    <a16:rowId xmlns:a16="http://schemas.microsoft.com/office/drawing/2014/main" val="790973179"/>
                  </a:ext>
                </a:extLst>
              </a:tr>
              <a:tr h="688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Müze</a:t>
                      </a:r>
                      <a:r>
                        <a:rPr lang="tr-TR" sz="11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 sanat</a:t>
                      </a:r>
                      <a:endParaRPr lang="en-GB" sz="1100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Kültürel miras krumları, tarih kurumları, sanat müzeleri ve enstitüleri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 Museums, Arts &amp; Humanities Division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Libraries Society of North America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IFLA – Art Libraries Section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06" marR="8706" marT="8706" marB="8706"/>
                </a:tc>
                <a:extLst>
                  <a:ext uri="{0D108BD9-81ED-4DB2-BD59-A6C34878D82A}">
                    <a16:rowId xmlns:a16="http://schemas.microsoft.com/office/drawing/2014/main" val="3310388083"/>
                  </a:ext>
                </a:extLst>
              </a:tr>
            </a:tbl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bazı örnekler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and Social Care Information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UK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(Sağlık ve Sosyal Bakım Bilgi Merkezi)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Centre about Asylum and Refugees (ICAR)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(Mülteciler Bilgi Merkezi)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Runnymede</a:t>
            </a:r>
            <a:r>
              <a:rPr lang="hr-HR" dirty="0" smtClean="0"/>
              <a:t> Trust</a:t>
            </a:r>
            <a:r>
              <a:rPr lang="tr-TR" dirty="0" smtClean="0"/>
              <a:t> tarafından yönetilir</a:t>
            </a:r>
            <a:endParaRPr lang="hr-HR" dirty="0" smtClean="0"/>
          </a:p>
          <a:p>
            <a:r>
              <a:rPr lang="tr-TR" dirty="0" smtClean="0"/>
              <a:t>Şu alanlarda araştırmalar yapar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tr-TR" dirty="0" smtClean="0"/>
              <a:t>Finansal içerme (</a:t>
            </a:r>
            <a:r>
              <a:rPr lang="tr-TR" dirty="0"/>
              <a:t>f</a:t>
            </a:r>
            <a:r>
              <a:rPr lang="en-GB" dirty="0" err="1" smtClean="0"/>
              <a:t>inancial</a:t>
            </a:r>
            <a:r>
              <a:rPr lang="en-GB" dirty="0" smtClean="0"/>
              <a:t> inclusion</a:t>
            </a:r>
            <a:r>
              <a:rPr lang="tr-TR" dirty="0" smtClean="0"/>
              <a:t>) ve etnik köken 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tr-TR" dirty="0" smtClean="0"/>
              <a:t>Siyah ve azınlık etnik yaşlılar </a:t>
            </a:r>
          </a:p>
          <a:p>
            <a:pPr lvl="1"/>
            <a:r>
              <a:rPr lang="tr-TR" dirty="0" smtClean="0"/>
              <a:t>Ceza hukuku politikaları </a:t>
            </a:r>
            <a:endParaRPr lang="en-GB" dirty="0"/>
          </a:p>
          <a:p>
            <a:pPr lvl="1"/>
            <a:r>
              <a:rPr lang="tr-TR" dirty="0" smtClean="0"/>
              <a:t>Eğitim politikası </a:t>
            </a:r>
            <a:endParaRPr lang="en-GB" dirty="0"/>
          </a:p>
          <a:p>
            <a:pPr lvl="1"/>
            <a:r>
              <a:rPr lang="tr-TR" dirty="0" smtClean="0"/>
              <a:t>Göç ve entegrasyon 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NHS Digital HQ Leed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43" y="2481262"/>
            <a:ext cx="2095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 merkezi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Şu amaçlarla özel olarak tasarlanmış merkez: </a:t>
            </a:r>
            <a:r>
              <a:rPr lang="en-GB" dirty="0" smtClean="0"/>
              <a:t> </a:t>
            </a:r>
            <a:endParaRPr lang="hr-HR" dirty="0" smtClean="0"/>
          </a:p>
          <a:p>
            <a:pPr lvl="1"/>
            <a:r>
              <a:rPr lang="tr-TR" dirty="0"/>
              <a:t>b</a:t>
            </a:r>
            <a:r>
              <a:rPr lang="tr-TR" dirty="0" smtClean="0"/>
              <a:t>ilgiyi depolama</a:t>
            </a:r>
            <a:r>
              <a:rPr lang="en-GB" dirty="0" smtClean="0"/>
              <a:t>, </a:t>
            </a:r>
            <a:endParaRPr lang="hr-HR" dirty="0" smtClean="0"/>
          </a:p>
          <a:p>
            <a:pPr lvl="1"/>
            <a:r>
              <a:rPr lang="tr-TR" dirty="0" smtClean="0"/>
              <a:t>işleme</a:t>
            </a:r>
            <a:r>
              <a:rPr lang="en-GB" dirty="0" smtClean="0"/>
              <a:t>, </a:t>
            </a:r>
            <a:r>
              <a:rPr lang="tr-TR" dirty="0" smtClean="0"/>
              <a:t>ve</a:t>
            </a:r>
            <a:r>
              <a:rPr lang="en-GB" dirty="0" smtClean="0"/>
              <a:t> </a:t>
            </a:r>
            <a:endParaRPr lang="hr-HR" dirty="0" smtClean="0"/>
          </a:p>
          <a:p>
            <a:pPr lvl="1"/>
            <a:r>
              <a:rPr lang="tr-TR" dirty="0"/>
              <a:t>e</a:t>
            </a:r>
            <a:r>
              <a:rPr lang="tr-TR" dirty="0" smtClean="0"/>
              <a:t>rişim </a:t>
            </a:r>
            <a:r>
              <a:rPr lang="en-GB" dirty="0" smtClean="0"/>
              <a:t> </a:t>
            </a:r>
            <a:endParaRPr lang="tr-TR" dirty="0" smtClean="0"/>
          </a:p>
          <a:p>
            <a:pPr lvl="1"/>
            <a:r>
              <a:rPr lang="tr-TR" dirty="0" smtClean="0"/>
              <a:t>Yayma, iletme</a:t>
            </a:r>
            <a:r>
              <a:rPr lang="hr-HR" dirty="0" smtClean="0"/>
              <a:t> </a:t>
            </a:r>
          </a:p>
          <a:p>
            <a:pPr lvl="2"/>
            <a:r>
              <a:rPr lang="tr-TR" dirty="0" smtClean="0"/>
              <a:t>İstek üzerine veya güncel duyuru ve seçmeli bilgi duyurusu şeklinde </a:t>
            </a:r>
            <a:r>
              <a:rPr lang="hr-HR" dirty="0" smtClean="0"/>
              <a:t>(SDI – Selective Dissemination of Information; CAS – Current Awareness Service)</a:t>
            </a:r>
            <a:r>
              <a:rPr lang="en-GB" dirty="0" smtClean="0"/>
              <a:t> </a:t>
            </a:r>
            <a:endParaRPr lang="hr-HR" dirty="0" smtClean="0"/>
          </a:p>
          <a:p>
            <a:pPr lvl="2"/>
            <a:r>
              <a:rPr lang="tr-TR" dirty="0" smtClean="0"/>
              <a:t>Kullanıcıların gereksinimlerine göre</a:t>
            </a:r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urist Bilgi Merkezi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Bilgi Merkezi 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478367"/>
          </a:xfrm>
        </p:spPr>
        <p:txBody>
          <a:bodyPr/>
          <a:lstStyle/>
          <a:p>
            <a:r>
              <a:rPr lang="tr-TR" dirty="0" smtClean="0"/>
              <a:t>Bilgi merkezi</a:t>
            </a:r>
            <a:endParaRPr lang="en-GB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hr-HR" dirty="0" err="1" smtClean="0"/>
              <a:t>Postojna</a:t>
            </a:r>
            <a:r>
              <a:rPr lang="hr-HR" dirty="0" smtClean="0"/>
              <a:t>, </a:t>
            </a:r>
            <a:r>
              <a:rPr lang="hr-HR" dirty="0" err="1" smtClean="0"/>
              <a:t>Slovenia</a:t>
            </a:r>
            <a:endParaRPr lang="en-GB" dirty="0"/>
          </a:p>
        </p:txBody>
      </p:sp>
      <p:sp>
        <p:nvSpPr>
          <p:cNvPr id="10" name="Rezervirano mjesto teksta 9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hr-H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iedmont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hr-H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endParaRPr lang="en-GB" sz="1800" dirty="0"/>
          </a:p>
        </p:txBody>
      </p:sp>
      <p:sp>
        <p:nvSpPr>
          <p:cNvPr id="13" name="Rezervirano mjesto slike 12"/>
          <p:cNvSpPr>
            <a:spLocks noGrp="1"/>
          </p:cNvSpPr>
          <p:nvPr>
            <p:ph type="pic" idx="22"/>
          </p:nvPr>
        </p:nvSpPr>
        <p:spPr/>
      </p:sp>
      <p:pic>
        <p:nvPicPr>
          <p:cNvPr id="2050" name="Picture 2" descr="Image result for concept of information centre photos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2" b="111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.yimg.com/g/images/spaceout.gif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8" b="239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.yimg.com/g/images/spaceou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.yimg.com/g/images/spaceou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l.yimg.com/g/images/spaceou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formation De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92" y="2171018"/>
            <a:ext cx="3384683" cy="20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Visitor Center of the Fu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16" y="2209800"/>
            <a:ext cx="3083796" cy="20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teksta 13"/>
          <p:cNvSpPr>
            <a:spLocks noGrp="1"/>
          </p:cNvSpPr>
          <p:nvPr>
            <p:ph type="body" sz="half" idx="20"/>
          </p:nvPr>
        </p:nvSpPr>
        <p:spPr>
          <a:xfrm>
            <a:off x="7124575" y="4768098"/>
            <a:ext cx="2935997" cy="478368"/>
          </a:xfrm>
        </p:spPr>
        <p:txBody>
          <a:bodyPr>
            <a:normAutofit/>
          </a:bodyPr>
          <a:lstStyle/>
          <a:p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Gelecek burada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Naslov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örnekler</a:t>
            </a:r>
            <a:endParaRPr lang="en-GB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Aparac-Jelusic and Faletar Tanackovic,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E737A-72D2-4F07-84A4-D46333E273A5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4873beb7-5857-4685-be1f-d57550cc96cc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1967</Words>
  <Application>Microsoft Office PowerPoint</Application>
  <PresentationFormat>Široki zaslon</PresentationFormat>
  <Paragraphs>407</Paragraphs>
  <Slides>41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41</vt:i4>
      </vt:variant>
    </vt:vector>
  </HeadingPairs>
  <TitlesOfParts>
    <vt:vector size="50" baseType="lpstr">
      <vt:lpstr>Century Gothic</vt:lpstr>
      <vt:lpstr>Calibri</vt:lpstr>
      <vt:lpstr>Arial</vt:lpstr>
      <vt:lpstr>Symbol</vt:lpstr>
      <vt:lpstr>Raleway</vt:lpstr>
      <vt:lpstr>Times New Roman</vt:lpstr>
      <vt:lpstr>Wingdings 3</vt:lpstr>
      <vt:lpstr>Fjalla One</vt:lpstr>
      <vt:lpstr>Ion</vt:lpstr>
      <vt:lpstr>Bilgi merkezleri ve mesleği: Sosyal roller ve değerler</vt:lpstr>
      <vt:lpstr>Öğretim yöntemleri</vt:lpstr>
      <vt:lpstr>İçerik</vt:lpstr>
      <vt:lpstr>Bilgi merkezleri</vt:lpstr>
      <vt:lpstr>Bilgi merkezleri </vt:lpstr>
      <vt:lpstr>türler – örnekler  </vt:lpstr>
      <vt:lpstr>Özel bazı örnekler </vt:lpstr>
      <vt:lpstr>Bilgi merkezi</vt:lpstr>
      <vt:lpstr>örnekler</vt:lpstr>
      <vt:lpstr>PowerPoint prezentacija</vt:lpstr>
      <vt:lpstr>Danışma merkezi</vt:lpstr>
      <vt:lpstr>Dokümantasyon merkezi</vt:lpstr>
      <vt:lpstr>Bilgi hizmetlerinin özellikleri</vt:lpstr>
      <vt:lpstr>Kütüphaneler </vt:lpstr>
      <vt:lpstr>Kütüphaneler</vt:lpstr>
      <vt:lpstr>Kütüphaneler</vt:lpstr>
      <vt:lpstr>PowerPoint prezentacija</vt:lpstr>
      <vt:lpstr>Dijital (sayısal) bölünme/uçurum </vt:lpstr>
      <vt:lpstr>Uçurumu kapatmak için…</vt:lpstr>
      <vt:lpstr>Sosyal adalet</vt:lpstr>
      <vt:lpstr>Kültürel çeşitlilik </vt:lpstr>
      <vt:lpstr>PowerPoint prezentacija</vt:lpstr>
      <vt:lpstr>Boş zaman faaliyeti</vt:lpstr>
      <vt:lpstr>Mesleki sorunlara giriş</vt:lpstr>
      <vt:lpstr>İşler</vt:lpstr>
      <vt:lpstr>Yeni isimler / pozisyonlar</vt:lpstr>
      <vt:lpstr>Gerekli beceri ve yeterlikler </vt:lpstr>
      <vt:lpstr>Beceriler ve yeterlikler </vt:lpstr>
      <vt:lpstr>Lisansüstü düzeyde verilen tipik dersler </vt:lpstr>
      <vt:lpstr>Mesleki sorunlara giriş </vt:lpstr>
      <vt:lpstr>Uluslararası dernekler</vt:lpstr>
      <vt:lpstr>Uluslararası dernekler </vt:lpstr>
      <vt:lpstr>Enstitüler</vt:lpstr>
      <vt:lpstr>Kütüphaneciler ve bilgi bilimcilerin birleşmesi </vt:lpstr>
      <vt:lpstr>Bazı yorumlar</vt:lpstr>
      <vt:lpstr>Credo </vt:lpstr>
      <vt:lpstr>Bilgi sorunlarına giriş</vt:lpstr>
      <vt:lpstr>dergiler</vt:lpstr>
      <vt:lpstr>E-dergiler – bazı örnekler</vt:lpstr>
      <vt:lpstr>Sıralamalar...</vt:lpstr>
      <vt:lpstr>Eğiticinin iletişim adresi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2018-11-12T18:43:16Z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