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0" r:id="rId4"/>
  </p:sldMasterIdLst>
  <p:notesMasterIdLst>
    <p:notesMasterId r:id="rId60"/>
  </p:notesMasterIdLst>
  <p:handoutMasterIdLst>
    <p:handoutMasterId r:id="rId61"/>
  </p:handoutMasterIdLst>
  <p:sldIdLst>
    <p:sldId id="256" r:id="rId5"/>
    <p:sldId id="280" r:id="rId6"/>
    <p:sldId id="281" r:id="rId7"/>
    <p:sldId id="283" r:id="rId8"/>
    <p:sldId id="367" r:id="rId9"/>
    <p:sldId id="336" r:id="rId10"/>
    <p:sldId id="337" r:id="rId11"/>
    <p:sldId id="366" r:id="rId12"/>
    <p:sldId id="357" r:id="rId13"/>
    <p:sldId id="335" r:id="rId14"/>
    <p:sldId id="285" r:id="rId15"/>
    <p:sldId id="292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8" r:id="rId26"/>
    <p:sldId id="299" r:id="rId27"/>
    <p:sldId id="362" r:id="rId28"/>
    <p:sldId id="300" r:id="rId29"/>
    <p:sldId id="365" r:id="rId30"/>
    <p:sldId id="364" r:id="rId31"/>
    <p:sldId id="360" r:id="rId32"/>
    <p:sldId id="301" r:id="rId33"/>
    <p:sldId id="329" r:id="rId34"/>
    <p:sldId id="303" r:id="rId35"/>
    <p:sldId id="304" r:id="rId36"/>
    <p:sldId id="305" r:id="rId37"/>
    <p:sldId id="306" r:id="rId38"/>
    <p:sldId id="307" r:id="rId39"/>
    <p:sldId id="351" r:id="rId40"/>
    <p:sldId id="353" r:id="rId41"/>
    <p:sldId id="308" r:id="rId42"/>
    <p:sldId id="311" r:id="rId43"/>
    <p:sldId id="312" r:id="rId44"/>
    <p:sldId id="313" r:id="rId45"/>
    <p:sldId id="314" r:id="rId46"/>
    <p:sldId id="317" r:id="rId47"/>
    <p:sldId id="319" r:id="rId48"/>
    <p:sldId id="339" r:id="rId49"/>
    <p:sldId id="340" r:id="rId50"/>
    <p:sldId id="341" r:id="rId51"/>
    <p:sldId id="342" r:id="rId52"/>
    <p:sldId id="343" r:id="rId53"/>
    <p:sldId id="344" r:id="rId54"/>
    <p:sldId id="322" r:id="rId55"/>
    <p:sldId id="323" r:id="rId56"/>
    <p:sldId id="320" r:id="rId57"/>
    <p:sldId id="326" r:id="rId58"/>
    <p:sldId id="276" r:id="rId5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89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00B15-5577-46D2-A3D5-32694CD6C72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2B6836D-EFCD-48A7-ACCB-DBF44ACE4081}">
      <dgm:prSet/>
      <dgm:spPr/>
      <dgm:t>
        <a:bodyPr/>
        <a:lstStyle/>
        <a:p>
          <a:pPr rtl="0"/>
          <a:r>
            <a:rPr lang="sl-SI" dirty="0" smtClean="0"/>
            <a:t>Poizvedovanje </a:t>
          </a:r>
          <a:r>
            <a:rPr lang="de-DE" dirty="0" smtClean="0"/>
            <a:t>(</a:t>
          </a:r>
          <a:r>
            <a:rPr lang="sl-SI" dirty="0" err="1" smtClean="0"/>
            <a:t>Information</a:t>
          </a:r>
          <a:r>
            <a:rPr lang="sl-SI" dirty="0" smtClean="0"/>
            <a:t> </a:t>
          </a:r>
          <a:r>
            <a:rPr lang="sl-SI" dirty="0" err="1" smtClean="0"/>
            <a:t>Retrieval</a:t>
          </a:r>
          <a:r>
            <a:rPr lang="sl-SI" dirty="0" smtClean="0"/>
            <a:t>, </a:t>
          </a:r>
          <a:r>
            <a:rPr lang="de-DE" dirty="0" smtClean="0"/>
            <a:t>IR) </a:t>
          </a:r>
          <a:r>
            <a:rPr lang="sl-SI" dirty="0" smtClean="0"/>
            <a:t>se ukvarja z iskanjem informacij ter s </a:t>
          </a:r>
          <a:r>
            <a:rPr lang="sl-SI" dirty="0" err="1" smtClean="0"/>
            <a:t>predstavitivijo</a:t>
          </a:r>
          <a:r>
            <a:rPr lang="sl-SI" dirty="0" smtClean="0"/>
            <a:t>, shranjevanjem in organizacijo znanja</a:t>
          </a:r>
          <a:endParaRPr lang="de-DE" dirty="0"/>
        </a:p>
      </dgm:t>
    </dgm:pt>
    <dgm:pt modelId="{59D6E243-D689-4079-9808-41945423652A}" type="parTrans" cxnId="{2C28DF87-3989-4E46-BFD7-0709EE837F32}">
      <dgm:prSet/>
      <dgm:spPr/>
      <dgm:t>
        <a:bodyPr/>
        <a:lstStyle/>
        <a:p>
          <a:endParaRPr lang="de-DE"/>
        </a:p>
      </dgm:t>
    </dgm:pt>
    <dgm:pt modelId="{CC045DD4-7853-49D3-ADF3-F4709BCC9467}" type="sibTrans" cxnId="{2C28DF87-3989-4E46-BFD7-0709EE837F32}">
      <dgm:prSet/>
      <dgm:spPr/>
      <dgm:t>
        <a:bodyPr/>
        <a:lstStyle/>
        <a:p>
          <a:endParaRPr lang="de-DE"/>
        </a:p>
      </dgm:t>
    </dgm:pt>
    <dgm:pt modelId="{235C34EA-9FC8-4FBB-9A96-88BC5CF6FE23}" type="pres">
      <dgm:prSet presAssocID="{E8000B15-5577-46D2-A3D5-32694CD6C7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1BE612B-CA07-498B-84E3-A08F56DD765E}" type="pres">
      <dgm:prSet presAssocID="{32B6836D-EFCD-48A7-ACCB-DBF44ACE40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C0EC03-191C-4D7E-8669-DCB1642F11B5}" type="presOf" srcId="{32B6836D-EFCD-48A7-ACCB-DBF44ACE4081}" destId="{11BE612B-CA07-498B-84E3-A08F56DD765E}" srcOrd="0" destOrd="0" presId="urn:microsoft.com/office/officeart/2005/8/layout/process1"/>
    <dgm:cxn modelId="{2C28DF87-3989-4E46-BFD7-0709EE837F32}" srcId="{E8000B15-5577-46D2-A3D5-32694CD6C72B}" destId="{32B6836D-EFCD-48A7-ACCB-DBF44ACE4081}" srcOrd="0" destOrd="0" parTransId="{59D6E243-D689-4079-9808-41945423652A}" sibTransId="{CC045DD4-7853-49D3-ADF3-F4709BCC9467}"/>
    <dgm:cxn modelId="{1FA3D353-4148-4D65-946B-252F83834D84}" type="presOf" srcId="{E8000B15-5577-46D2-A3D5-32694CD6C72B}" destId="{235C34EA-9FC8-4FBB-9A96-88BC5CF6FE23}" srcOrd="0" destOrd="0" presId="urn:microsoft.com/office/officeart/2005/8/layout/process1"/>
    <dgm:cxn modelId="{6C603878-ED2C-4D27-9400-FC4DC03D81F6}" type="presParOf" srcId="{235C34EA-9FC8-4FBB-9A96-88BC5CF6FE23}" destId="{11BE612B-CA07-498B-84E3-A08F56DD765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93604-D797-477E-9236-26163E6820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F57213-87C2-4807-81E5-C825BE2F0DF1}">
      <dgm:prSet/>
      <dgm:spPr/>
      <dgm:t>
        <a:bodyPr/>
        <a:lstStyle/>
        <a:p>
          <a:pPr rtl="0"/>
          <a:r>
            <a:rPr lang="de-DE" dirty="0" smtClean="0"/>
            <a:t>„</a:t>
          </a:r>
          <a:r>
            <a:rPr lang="sl-SI" dirty="0" smtClean="0"/>
            <a:t>Poizvedovanje pokriva probleme povezane  z učinkovitim hranjenjem, dostopom in iskanjem informacij, ki jih posamezniki potrebujejo</a:t>
          </a:r>
          <a:r>
            <a:rPr lang="de-DE" dirty="0" smtClean="0"/>
            <a:t> “ (</a:t>
          </a:r>
          <a:r>
            <a:rPr lang="de-DE" dirty="0" err="1" smtClean="0"/>
            <a:t>Ingerwersen</a:t>
          </a:r>
          <a:r>
            <a:rPr lang="de-DE" dirty="0" smtClean="0"/>
            <a:t> 1992)</a:t>
          </a:r>
          <a:endParaRPr lang="de-DE" dirty="0"/>
        </a:p>
      </dgm:t>
    </dgm:pt>
    <dgm:pt modelId="{E5E1DB58-30F2-4463-B995-3EE05240B3D9}" type="parTrans" cxnId="{B3DA63AB-5523-405F-A122-764E780EB463}">
      <dgm:prSet/>
      <dgm:spPr/>
      <dgm:t>
        <a:bodyPr/>
        <a:lstStyle/>
        <a:p>
          <a:endParaRPr lang="de-DE"/>
        </a:p>
      </dgm:t>
    </dgm:pt>
    <dgm:pt modelId="{51A46096-5C82-4C33-AEDC-8A195192BCA8}" type="sibTrans" cxnId="{B3DA63AB-5523-405F-A122-764E780EB463}">
      <dgm:prSet/>
      <dgm:spPr/>
      <dgm:t>
        <a:bodyPr/>
        <a:lstStyle/>
        <a:p>
          <a:endParaRPr lang="de-DE"/>
        </a:p>
      </dgm:t>
    </dgm:pt>
    <dgm:pt modelId="{9AE5D2CD-AB8E-410A-A8F7-F550DCCEA465}" type="pres">
      <dgm:prSet presAssocID="{45893604-D797-477E-9236-26163E6820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EF41DCF-C486-416C-98C8-FC99C7B06F0E}" type="pres">
      <dgm:prSet presAssocID="{D9F57213-87C2-4807-81E5-C825BE2F0DF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E57DEC-D346-4E73-9174-82DECB59436D}" type="presOf" srcId="{D9F57213-87C2-4807-81E5-C825BE2F0DF1}" destId="{4EF41DCF-C486-416C-98C8-FC99C7B06F0E}" srcOrd="0" destOrd="0" presId="urn:microsoft.com/office/officeart/2005/8/layout/process1"/>
    <dgm:cxn modelId="{78917C5C-232F-4776-891B-12032C9929E7}" type="presOf" srcId="{45893604-D797-477E-9236-26163E6820BE}" destId="{9AE5D2CD-AB8E-410A-A8F7-F550DCCEA465}" srcOrd="0" destOrd="0" presId="urn:microsoft.com/office/officeart/2005/8/layout/process1"/>
    <dgm:cxn modelId="{B3DA63AB-5523-405F-A122-764E780EB463}" srcId="{45893604-D797-477E-9236-26163E6820BE}" destId="{D9F57213-87C2-4807-81E5-C825BE2F0DF1}" srcOrd="0" destOrd="0" parTransId="{E5E1DB58-30F2-4463-B995-3EE05240B3D9}" sibTransId="{51A46096-5C82-4C33-AEDC-8A195192BCA8}"/>
    <dgm:cxn modelId="{6BDB94E1-E9EE-4BB9-B643-E9F4854C97C4}" type="presParOf" srcId="{9AE5D2CD-AB8E-410A-A8F7-F550DCCEA465}" destId="{4EF41DCF-C486-416C-98C8-FC99C7B06F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A4AC1-0D6D-4A14-AFF2-3AEAA2B00437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50B76394-389F-41CA-9053-6D1B7F0E3A9C}">
      <dgm:prSet/>
      <dgm:spPr/>
      <dgm:t>
        <a:bodyPr/>
        <a:lstStyle/>
        <a:p>
          <a:pPr rtl="0"/>
          <a:r>
            <a:rPr lang="en-US" dirty="0" smtClean="0"/>
            <a:t>„</a:t>
          </a:r>
          <a:r>
            <a:rPr lang="sl-SI" dirty="0" smtClean="0"/>
            <a:t>voditi uporabnika k tistim dokumentom, ki mu bodo najbolje omogočili zadovoljiti informacijsko potrebo</a:t>
          </a:r>
          <a:r>
            <a:rPr lang="en-US" dirty="0" smtClean="0"/>
            <a:t>“ 		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i="1" dirty="0" smtClean="0"/>
            <a:t>(Robertson 1981, p.10)</a:t>
          </a:r>
          <a:endParaRPr lang="de-DE" dirty="0"/>
        </a:p>
      </dgm:t>
    </dgm:pt>
    <dgm:pt modelId="{59FC3986-BAFA-479B-8092-1EB76B7D7883}" type="parTrans" cxnId="{79332542-37F5-48AD-ADE5-486E440F5ED8}">
      <dgm:prSet/>
      <dgm:spPr/>
      <dgm:t>
        <a:bodyPr/>
        <a:lstStyle/>
        <a:p>
          <a:endParaRPr lang="de-DE"/>
        </a:p>
      </dgm:t>
    </dgm:pt>
    <dgm:pt modelId="{11B401F1-6BCE-47BB-BD56-60390ADF3FB1}" type="sibTrans" cxnId="{79332542-37F5-48AD-ADE5-486E440F5ED8}">
      <dgm:prSet/>
      <dgm:spPr/>
      <dgm:t>
        <a:bodyPr/>
        <a:lstStyle/>
        <a:p>
          <a:endParaRPr lang="de-DE"/>
        </a:p>
      </dgm:t>
    </dgm:pt>
    <dgm:pt modelId="{AAE8A589-7D9E-4D15-A626-7DA055D65B63}">
      <dgm:prSet/>
      <dgm:spPr/>
      <dgm:t>
        <a:bodyPr/>
        <a:lstStyle/>
        <a:p>
          <a:pPr rtl="0"/>
          <a:r>
            <a:rPr lang="en-US" dirty="0" smtClean="0"/>
            <a:t>„</a:t>
          </a:r>
          <a:r>
            <a:rPr lang="sl-SI" dirty="0" smtClean="0"/>
            <a:t>cilj sistema za poizvedovanje je, da uporabnik dobi iz vira znanja informacijo, ki ji/mu pomaga</a:t>
          </a:r>
          <a:r>
            <a:rPr lang="en-US" dirty="0" smtClean="0"/>
            <a:t> </a:t>
          </a:r>
          <a:r>
            <a:rPr lang="sl-SI" dirty="0" smtClean="0"/>
            <a:t>pri  reševanju problemov</a:t>
          </a:r>
          <a:r>
            <a:rPr lang="en-US" dirty="0" smtClean="0"/>
            <a:t> “ 				</a:t>
          </a:r>
          <a:r>
            <a:rPr lang="en-US" i="1" dirty="0" smtClean="0"/>
            <a:t>(Belkin 1984)</a:t>
          </a:r>
          <a:endParaRPr lang="de-DE" dirty="0"/>
        </a:p>
      </dgm:t>
    </dgm:pt>
    <dgm:pt modelId="{18F5FF51-2CCB-4219-9F91-8937B9644DCA}" type="parTrans" cxnId="{F7FA3A01-658B-4C26-97DE-9345299007A7}">
      <dgm:prSet/>
      <dgm:spPr/>
      <dgm:t>
        <a:bodyPr/>
        <a:lstStyle/>
        <a:p>
          <a:endParaRPr lang="de-DE"/>
        </a:p>
      </dgm:t>
    </dgm:pt>
    <dgm:pt modelId="{4448615C-4179-4326-B49B-DBA7C6F58B79}" type="sibTrans" cxnId="{F7FA3A01-658B-4C26-97DE-9345299007A7}">
      <dgm:prSet/>
      <dgm:spPr/>
      <dgm:t>
        <a:bodyPr/>
        <a:lstStyle/>
        <a:p>
          <a:endParaRPr lang="de-DE"/>
        </a:p>
      </dgm:t>
    </dgm:pt>
    <dgm:pt modelId="{8786AAD8-4E54-4E96-889F-5F47C48FBB57}" type="pres">
      <dgm:prSet presAssocID="{315A4AC1-0D6D-4A14-AFF2-3AEAA2B004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3EB4380-A726-4D89-B4BD-7F3C67A3D7EE}" type="pres">
      <dgm:prSet presAssocID="{50B76394-389F-41CA-9053-6D1B7F0E3A9C}" presName="hierRoot1" presStyleCnt="0">
        <dgm:presLayoutVars>
          <dgm:hierBranch val="init"/>
        </dgm:presLayoutVars>
      </dgm:prSet>
      <dgm:spPr/>
    </dgm:pt>
    <dgm:pt modelId="{F6E3580E-60B5-49BC-926A-4B66CD09257E}" type="pres">
      <dgm:prSet presAssocID="{50B76394-389F-41CA-9053-6D1B7F0E3A9C}" presName="rootComposite1" presStyleCnt="0"/>
      <dgm:spPr/>
    </dgm:pt>
    <dgm:pt modelId="{CE61D115-E37D-477B-A602-3FA3E482A4D6}" type="pres">
      <dgm:prSet presAssocID="{50B76394-389F-41CA-9053-6D1B7F0E3A9C}" presName="rootText1" presStyleLbl="node0" presStyleIdx="0" presStyleCnt="2" custAng="0" custScaleX="88340" custScaleY="183922" custLinFactNeighborY="5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7AE541E-8B9A-4B26-8C31-520404426E01}" type="pres">
      <dgm:prSet presAssocID="{50B76394-389F-41CA-9053-6D1B7F0E3A9C}" presName="rootConnector1" presStyleLbl="node1" presStyleIdx="0" presStyleCnt="0"/>
      <dgm:spPr/>
      <dgm:t>
        <a:bodyPr/>
        <a:lstStyle/>
        <a:p>
          <a:endParaRPr lang="de-DE"/>
        </a:p>
      </dgm:t>
    </dgm:pt>
    <dgm:pt modelId="{362A4B04-9F27-451E-9E64-4CC7FBD8B4F0}" type="pres">
      <dgm:prSet presAssocID="{50B76394-389F-41CA-9053-6D1B7F0E3A9C}" presName="hierChild2" presStyleCnt="0"/>
      <dgm:spPr/>
    </dgm:pt>
    <dgm:pt modelId="{E834AD5E-0B91-43B1-9CFA-B6D07B0DDC9F}" type="pres">
      <dgm:prSet presAssocID="{50B76394-389F-41CA-9053-6D1B7F0E3A9C}" presName="hierChild3" presStyleCnt="0"/>
      <dgm:spPr/>
    </dgm:pt>
    <dgm:pt modelId="{F7429528-F221-4EE8-AF32-67F9DB061030}" type="pres">
      <dgm:prSet presAssocID="{AAE8A589-7D9E-4D15-A626-7DA055D65B63}" presName="hierRoot1" presStyleCnt="0">
        <dgm:presLayoutVars>
          <dgm:hierBranch val="init"/>
        </dgm:presLayoutVars>
      </dgm:prSet>
      <dgm:spPr/>
    </dgm:pt>
    <dgm:pt modelId="{5B62DEE5-E795-4094-9A80-73EBF19BD643}" type="pres">
      <dgm:prSet presAssocID="{AAE8A589-7D9E-4D15-A626-7DA055D65B63}" presName="rootComposite1" presStyleCnt="0"/>
      <dgm:spPr/>
    </dgm:pt>
    <dgm:pt modelId="{07617FB0-8D98-4851-9268-5319E95F294B}" type="pres">
      <dgm:prSet presAssocID="{AAE8A589-7D9E-4D15-A626-7DA055D65B63}" presName="rootText1" presStyleLbl="node0" presStyleIdx="1" presStyleCnt="2" custScaleX="94436" custScaleY="1827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659BA12-BB05-4B7D-AB70-F13AA6B057D8}" type="pres">
      <dgm:prSet presAssocID="{AAE8A589-7D9E-4D15-A626-7DA055D65B63}" presName="rootConnector1" presStyleLbl="node1" presStyleIdx="0" presStyleCnt="0"/>
      <dgm:spPr/>
      <dgm:t>
        <a:bodyPr/>
        <a:lstStyle/>
        <a:p>
          <a:endParaRPr lang="de-DE"/>
        </a:p>
      </dgm:t>
    </dgm:pt>
    <dgm:pt modelId="{826560E9-92D7-4AF4-AF23-D49658109497}" type="pres">
      <dgm:prSet presAssocID="{AAE8A589-7D9E-4D15-A626-7DA055D65B63}" presName="hierChild2" presStyleCnt="0"/>
      <dgm:spPr/>
    </dgm:pt>
    <dgm:pt modelId="{E14CBE41-CFE1-4CBF-B6C3-447DA003249E}" type="pres">
      <dgm:prSet presAssocID="{AAE8A589-7D9E-4D15-A626-7DA055D65B63}" presName="hierChild3" presStyleCnt="0"/>
      <dgm:spPr/>
    </dgm:pt>
  </dgm:ptLst>
  <dgm:cxnLst>
    <dgm:cxn modelId="{772B8558-6A17-4835-A36A-6D86A47B7312}" type="presOf" srcId="{315A4AC1-0D6D-4A14-AFF2-3AEAA2B00437}" destId="{8786AAD8-4E54-4E96-889F-5F47C48FBB57}" srcOrd="0" destOrd="0" presId="urn:microsoft.com/office/officeart/2005/8/layout/orgChart1"/>
    <dgm:cxn modelId="{35B35746-6D42-4FC8-ACD9-2781DFDD3637}" type="presOf" srcId="{AAE8A589-7D9E-4D15-A626-7DA055D65B63}" destId="{3659BA12-BB05-4B7D-AB70-F13AA6B057D8}" srcOrd="1" destOrd="0" presId="urn:microsoft.com/office/officeart/2005/8/layout/orgChart1"/>
    <dgm:cxn modelId="{79332542-37F5-48AD-ADE5-486E440F5ED8}" srcId="{315A4AC1-0D6D-4A14-AFF2-3AEAA2B00437}" destId="{50B76394-389F-41CA-9053-6D1B7F0E3A9C}" srcOrd="0" destOrd="0" parTransId="{59FC3986-BAFA-479B-8092-1EB76B7D7883}" sibTransId="{11B401F1-6BCE-47BB-BD56-60390ADF3FB1}"/>
    <dgm:cxn modelId="{017B1D69-69EC-40C0-A502-BC26A0DBECB9}" type="presOf" srcId="{50B76394-389F-41CA-9053-6D1B7F0E3A9C}" destId="{77AE541E-8B9A-4B26-8C31-520404426E01}" srcOrd="1" destOrd="0" presId="urn:microsoft.com/office/officeart/2005/8/layout/orgChart1"/>
    <dgm:cxn modelId="{71B894F2-47BB-4904-9BB2-CFAA6F323DBD}" type="presOf" srcId="{50B76394-389F-41CA-9053-6D1B7F0E3A9C}" destId="{CE61D115-E37D-477B-A602-3FA3E482A4D6}" srcOrd="0" destOrd="0" presId="urn:microsoft.com/office/officeart/2005/8/layout/orgChart1"/>
    <dgm:cxn modelId="{1404BFDA-522F-4BC2-9EB8-A08A7ECB9017}" type="presOf" srcId="{AAE8A589-7D9E-4D15-A626-7DA055D65B63}" destId="{07617FB0-8D98-4851-9268-5319E95F294B}" srcOrd="0" destOrd="0" presId="urn:microsoft.com/office/officeart/2005/8/layout/orgChart1"/>
    <dgm:cxn modelId="{F7FA3A01-658B-4C26-97DE-9345299007A7}" srcId="{315A4AC1-0D6D-4A14-AFF2-3AEAA2B00437}" destId="{AAE8A589-7D9E-4D15-A626-7DA055D65B63}" srcOrd="1" destOrd="0" parTransId="{18F5FF51-2CCB-4219-9F91-8937B9644DCA}" sibTransId="{4448615C-4179-4326-B49B-DBA7C6F58B79}"/>
    <dgm:cxn modelId="{91EFD4A1-3706-4B76-AA6C-5F0216B37680}" type="presParOf" srcId="{8786AAD8-4E54-4E96-889F-5F47C48FBB57}" destId="{A3EB4380-A726-4D89-B4BD-7F3C67A3D7EE}" srcOrd="0" destOrd="0" presId="urn:microsoft.com/office/officeart/2005/8/layout/orgChart1"/>
    <dgm:cxn modelId="{12DF42BF-DC88-4891-B23C-28FE08A29099}" type="presParOf" srcId="{A3EB4380-A726-4D89-B4BD-7F3C67A3D7EE}" destId="{F6E3580E-60B5-49BC-926A-4B66CD09257E}" srcOrd="0" destOrd="0" presId="urn:microsoft.com/office/officeart/2005/8/layout/orgChart1"/>
    <dgm:cxn modelId="{B0449749-7250-4C78-B1BE-1EDA066EEDDF}" type="presParOf" srcId="{F6E3580E-60B5-49BC-926A-4B66CD09257E}" destId="{CE61D115-E37D-477B-A602-3FA3E482A4D6}" srcOrd="0" destOrd="0" presId="urn:microsoft.com/office/officeart/2005/8/layout/orgChart1"/>
    <dgm:cxn modelId="{252C8789-A0D9-403B-9903-1CD45669AE99}" type="presParOf" srcId="{F6E3580E-60B5-49BC-926A-4B66CD09257E}" destId="{77AE541E-8B9A-4B26-8C31-520404426E01}" srcOrd="1" destOrd="0" presId="urn:microsoft.com/office/officeart/2005/8/layout/orgChart1"/>
    <dgm:cxn modelId="{C466B0FE-1C63-45E5-BDE7-A32D1BF5F68C}" type="presParOf" srcId="{A3EB4380-A726-4D89-B4BD-7F3C67A3D7EE}" destId="{362A4B04-9F27-451E-9E64-4CC7FBD8B4F0}" srcOrd="1" destOrd="0" presId="urn:microsoft.com/office/officeart/2005/8/layout/orgChart1"/>
    <dgm:cxn modelId="{76FEB78F-1B76-4932-8328-4A9177E555ED}" type="presParOf" srcId="{A3EB4380-A726-4D89-B4BD-7F3C67A3D7EE}" destId="{E834AD5E-0B91-43B1-9CFA-B6D07B0DDC9F}" srcOrd="2" destOrd="0" presId="urn:microsoft.com/office/officeart/2005/8/layout/orgChart1"/>
    <dgm:cxn modelId="{AA433E7E-DD10-44E4-BDB0-257C099D8532}" type="presParOf" srcId="{8786AAD8-4E54-4E96-889F-5F47C48FBB57}" destId="{F7429528-F221-4EE8-AF32-67F9DB061030}" srcOrd="1" destOrd="0" presId="urn:microsoft.com/office/officeart/2005/8/layout/orgChart1"/>
    <dgm:cxn modelId="{F8227AD0-D880-4B3E-BF09-5D15A41685F3}" type="presParOf" srcId="{F7429528-F221-4EE8-AF32-67F9DB061030}" destId="{5B62DEE5-E795-4094-9A80-73EBF19BD643}" srcOrd="0" destOrd="0" presId="urn:microsoft.com/office/officeart/2005/8/layout/orgChart1"/>
    <dgm:cxn modelId="{1C787F35-9432-443C-8690-8C48D55CD271}" type="presParOf" srcId="{5B62DEE5-E795-4094-9A80-73EBF19BD643}" destId="{07617FB0-8D98-4851-9268-5319E95F294B}" srcOrd="0" destOrd="0" presId="urn:microsoft.com/office/officeart/2005/8/layout/orgChart1"/>
    <dgm:cxn modelId="{98C93961-FC76-4479-9315-3FE759BEC489}" type="presParOf" srcId="{5B62DEE5-E795-4094-9A80-73EBF19BD643}" destId="{3659BA12-BB05-4B7D-AB70-F13AA6B057D8}" srcOrd="1" destOrd="0" presId="urn:microsoft.com/office/officeart/2005/8/layout/orgChart1"/>
    <dgm:cxn modelId="{20EDAE9D-6284-4FAB-A84A-72B257D0F2FA}" type="presParOf" srcId="{F7429528-F221-4EE8-AF32-67F9DB061030}" destId="{826560E9-92D7-4AF4-AF23-D49658109497}" srcOrd="1" destOrd="0" presId="urn:microsoft.com/office/officeart/2005/8/layout/orgChart1"/>
    <dgm:cxn modelId="{9A7E17AC-C063-42D1-8D45-CBCFD5553788}" type="presParOf" srcId="{F7429528-F221-4EE8-AF32-67F9DB061030}" destId="{E14CBE41-CFE1-4CBF-B6C3-447DA00324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2A1D6-ACF1-4EB1-91CC-725C2EC5CF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8511F2-289E-468A-9C93-8F35467342C8}">
      <dgm:prSet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sl-SI" sz="2800" i="1" dirty="0" smtClean="0"/>
            <a:t>Homonimi</a:t>
          </a:r>
          <a:r>
            <a:rPr lang="de-DE" sz="2800" i="1" dirty="0" smtClean="0"/>
            <a:t> </a:t>
          </a:r>
          <a:endParaRPr lang="de-DE" sz="2800" dirty="0"/>
        </a:p>
      </dgm:t>
    </dgm:pt>
    <dgm:pt modelId="{BD282BC4-6120-4959-907B-8C291CBC450F}" type="parTrans" cxnId="{5AD23A50-8B2F-40EC-BB3C-D623B75C483E}">
      <dgm:prSet/>
      <dgm:spPr/>
      <dgm:t>
        <a:bodyPr/>
        <a:lstStyle/>
        <a:p>
          <a:endParaRPr lang="de-DE"/>
        </a:p>
      </dgm:t>
    </dgm:pt>
    <dgm:pt modelId="{D0FB86E9-E5D9-4D0D-BA45-4F8BD58DF64B}" type="sibTrans" cxnId="{5AD23A50-8B2F-40EC-BB3C-D623B75C483E}">
      <dgm:prSet/>
      <dgm:spPr/>
      <dgm:t>
        <a:bodyPr/>
        <a:lstStyle/>
        <a:p>
          <a:endParaRPr lang="de-DE"/>
        </a:p>
      </dgm:t>
    </dgm:pt>
    <dgm:pt modelId="{0E90916F-7B1E-4BBD-94F0-71F2C424E947}">
      <dgm:prSet/>
      <dgm:spPr/>
      <dgm:t>
        <a:bodyPr/>
        <a:lstStyle/>
        <a:p>
          <a:pPr rtl="0"/>
          <a:r>
            <a:rPr lang="sl-SI" i="1" dirty="0" smtClean="0"/>
            <a:t>žerjav</a:t>
          </a:r>
          <a:endParaRPr lang="de-DE" dirty="0"/>
        </a:p>
      </dgm:t>
    </dgm:pt>
    <dgm:pt modelId="{9B422F1F-3CE9-40EF-97DE-6CE7D4CDA5DD}" type="parTrans" cxnId="{617039C0-553E-4975-A980-9F43634AF236}">
      <dgm:prSet/>
      <dgm:spPr/>
      <dgm:t>
        <a:bodyPr/>
        <a:lstStyle/>
        <a:p>
          <a:endParaRPr lang="de-DE"/>
        </a:p>
      </dgm:t>
    </dgm:pt>
    <dgm:pt modelId="{FBDBF496-4C4F-4B9F-9F96-7E8EDFF15131}" type="sibTrans" cxnId="{617039C0-553E-4975-A980-9F43634AF236}">
      <dgm:prSet/>
      <dgm:spPr/>
      <dgm:t>
        <a:bodyPr/>
        <a:lstStyle/>
        <a:p>
          <a:endParaRPr lang="de-DE"/>
        </a:p>
      </dgm:t>
    </dgm:pt>
    <dgm:pt modelId="{7CC369F8-5DCB-4534-AD6B-7DD74D6994A0}">
      <dgm:prSet/>
      <dgm:spPr/>
      <dgm:t>
        <a:bodyPr/>
        <a:lstStyle/>
        <a:p>
          <a:pPr rtl="0"/>
          <a:r>
            <a:rPr lang="sl-SI" i="1" dirty="0" smtClean="0"/>
            <a:t>ptica ali stroj?</a:t>
          </a:r>
          <a:endParaRPr lang="de-DE" dirty="0"/>
        </a:p>
      </dgm:t>
    </dgm:pt>
    <dgm:pt modelId="{216A164B-25F7-42D9-81F0-4950F80F4189}" type="parTrans" cxnId="{3A860E2B-5665-4C79-91A9-43843E374659}">
      <dgm:prSet/>
      <dgm:spPr/>
      <dgm:t>
        <a:bodyPr/>
        <a:lstStyle/>
        <a:p>
          <a:endParaRPr lang="de-DE"/>
        </a:p>
      </dgm:t>
    </dgm:pt>
    <dgm:pt modelId="{495DD01F-6FFA-4F55-AD42-5C4892249F00}" type="sibTrans" cxnId="{3A860E2B-5665-4C79-91A9-43843E374659}">
      <dgm:prSet/>
      <dgm:spPr/>
      <dgm:t>
        <a:bodyPr/>
        <a:lstStyle/>
        <a:p>
          <a:endParaRPr lang="de-DE"/>
        </a:p>
      </dgm:t>
    </dgm:pt>
    <dgm:pt modelId="{9E372281-9473-484B-BB03-01DDC61C477E}">
      <dgm:prSet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sl-SI" sz="3200" i="1" dirty="0" smtClean="0"/>
            <a:t>Sinonimi</a:t>
          </a:r>
          <a:r>
            <a:rPr lang="de-DE" sz="2400" i="1" dirty="0" smtClean="0"/>
            <a:t> </a:t>
          </a:r>
          <a:endParaRPr lang="de-DE" sz="2400" dirty="0"/>
        </a:p>
      </dgm:t>
    </dgm:pt>
    <dgm:pt modelId="{526E03EA-8B03-4F1B-A1D4-BF48661A8B5C}" type="parTrans" cxnId="{A3E3AE9E-48ED-44DD-9F53-2F342F45BE08}">
      <dgm:prSet/>
      <dgm:spPr/>
      <dgm:t>
        <a:bodyPr/>
        <a:lstStyle/>
        <a:p>
          <a:endParaRPr lang="de-DE"/>
        </a:p>
      </dgm:t>
    </dgm:pt>
    <dgm:pt modelId="{B6F71555-C1DF-429D-8AD3-85581B94ECA2}" type="sibTrans" cxnId="{A3E3AE9E-48ED-44DD-9F53-2F342F45BE08}">
      <dgm:prSet/>
      <dgm:spPr/>
      <dgm:t>
        <a:bodyPr/>
        <a:lstStyle/>
        <a:p>
          <a:endParaRPr lang="de-DE"/>
        </a:p>
      </dgm:t>
    </dgm:pt>
    <dgm:pt modelId="{A2D5600C-45BB-4011-97A8-0B91C746EF5E}">
      <dgm:prSet/>
      <dgm:spPr/>
      <dgm:t>
        <a:bodyPr/>
        <a:lstStyle/>
        <a:p>
          <a:pPr rtl="0"/>
          <a:r>
            <a:rPr lang="sl-SI" i="1" dirty="0" smtClean="0"/>
            <a:t>letalo</a:t>
          </a:r>
          <a:r>
            <a:rPr lang="de-DE" i="1" dirty="0" smtClean="0"/>
            <a:t>, </a:t>
          </a:r>
          <a:r>
            <a:rPr lang="sl-SI" i="1" dirty="0" smtClean="0"/>
            <a:t>avion</a:t>
          </a:r>
          <a:endParaRPr lang="de-DE" dirty="0"/>
        </a:p>
      </dgm:t>
    </dgm:pt>
    <dgm:pt modelId="{8BF1D134-6F04-42B3-A81B-46E151B273D5}" type="parTrans" cxnId="{7AA109CB-C45A-4961-96F7-296572FF906B}">
      <dgm:prSet/>
      <dgm:spPr/>
      <dgm:t>
        <a:bodyPr/>
        <a:lstStyle/>
        <a:p>
          <a:endParaRPr lang="de-DE"/>
        </a:p>
      </dgm:t>
    </dgm:pt>
    <dgm:pt modelId="{ADBE09C9-F47E-44B4-A47A-9C106B6349F3}" type="sibTrans" cxnId="{7AA109CB-C45A-4961-96F7-296572FF906B}">
      <dgm:prSet/>
      <dgm:spPr/>
      <dgm:t>
        <a:bodyPr/>
        <a:lstStyle/>
        <a:p>
          <a:endParaRPr lang="de-DE"/>
        </a:p>
      </dgm:t>
    </dgm:pt>
    <dgm:pt modelId="{86FCA6FD-2E0C-45BB-97E5-864F6CFF14A3}" type="pres">
      <dgm:prSet presAssocID="{6292A1D6-ACF1-4EB1-91CC-725C2EC5CF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B6D554F-BB6B-476E-A00C-E3EA27CD76C2}" type="pres">
      <dgm:prSet presAssocID="{368511F2-289E-468A-9C93-8F35467342C8}" presName="composite" presStyleCnt="0"/>
      <dgm:spPr/>
    </dgm:pt>
    <dgm:pt modelId="{5BBC8BB2-93E8-4ED0-9677-9B3DB413CB44}" type="pres">
      <dgm:prSet presAssocID="{368511F2-289E-468A-9C93-8F35467342C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28B2C7-7E6A-4CAB-A751-2BF3BAC64E7D}" type="pres">
      <dgm:prSet presAssocID="{368511F2-289E-468A-9C93-8F35467342C8}" presName="descendantText" presStyleLbl="alignAcc1" presStyleIdx="0" presStyleCnt="2" custLinFactNeighborY="62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60F306-10D5-4D2D-B31A-AC5E363B4FA0}" type="pres">
      <dgm:prSet presAssocID="{D0FB86E9-E5D9-4D0D-BA45-4F8BD58DF64B}" presName="sp" presStyleCnt="0"/>
      <dgm:spPr/>
    </dgm:pt>
    <dgm:pt modelId="{72C67711-CDE8-4047-BFDB-B4DA1964FE12}" type="pres">
      <dgm:prSet presAssocID="{9E372281-9473-484B-BB03-01DDC61C477E}" presName="composite" presStyleCnt="0"/>
      <dgm:spPr/>
    </dgm:pt>
    <dgm:pt modelId="{BFA3EB96-73BF-48DE-8516-1752D8ACC9A4}" type="pres">
      <dgm:prSet presAssocID="{9E372281-9473-484B-BB03-01DDC61C477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B124D2-06E2-4EE4-9E20-0F466BEFE8FD}" type="pres">
      <dgm:prSet presAssocID="{9E372281-9473-484B-BB03-01DDC61C477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860E2B-5665-4C79-91A9-43843E374659}" srcId="{0E90916F-7B1E-4BBD-94F0-71F2C424E947}" destId="{7CC369F8-5DCB-4534-AD6B-7DD74D6994A0}" srcOrd="0" destOrd="0" parTransId="{216A164B-25F7-42D9-81F0-4950F80F4189}" sibTransId="{495DD01F-6FFA-4F55-AD42-5C4892249F00}"/>
    <dgm:cxn modelId="{617039C0-553E-4975-A980-9F43634AF236}" srcId="{368511F2-289E-468A-9C93-8F35467342C8}" destId="{0E90916F-7B1E-4BBD-94F0-71F2C424E947}" srcOrd="0" destOrd="0" parTransId="{9B422F1F-3CE9-40EF-97DE-6CE7D4CDA5DD}" sibTransId="{FBDBF496-4C4F-4B9F-9F96-7E8EDFF15131}"/>
    <dgm:cxn modelId="{C194E5AC-B7F1-4054-ABAB-CFE0C252C297}" type="presOf" srcId="{A2D5600C-45BB-4011-97A8-0B91C746EF5E}" destId="{19B124D2-06E2-4EE4-9E20-0F466BEFE8FD}" srcOrd="0" destOrd="0" presId="urn:microsoft.com/office/officeart/2005/8/layout/chevron2"/>
    <dgm:cxn modelId="{EED27A46-ABA6-4804-BB28-A533703D30D1}" type="presOf" srcId="{0E90916F-7B1E-4BBD-94F0-71F2C424E947}" destId="{2928B2C7-7E6A-4CAB-A751-2BF3BAC64E7D}" srcOrd="0" destOrd="0" presId="urn:microsoft.com/office/officeart/2005/8/layout/chevron2"/>
    <dgm:cxn modelId="{A3E3AE9E-48ED-44DD-9F53-2F342F45BE08}" srcId="{6292A1D6-ACF1-4EB1-91CC-725C2EC5CFF3}" destId="{9E372281-9473-484B-BB03-01DDC61C477E}" srcOrd="1" destOrd="0" parTransId="{526E03EA-8B03-4F1B-A1D4-BF48661A8B5C}" sibTransId="{B6F71555-C1DF-429D-8AD3-85581B94ECA2}"/>
    <dgm:cxn modelId="{4BAABA8C-F453-470E-A34E-FA7E0F22E444}" type="presOf" srcId="{6292A1D6-ACF1-4EB1-91CC-725C2EC5CFF3}" destId="{86FCA6FD-2E0C-45BB-97E5-864F6CFF14A3}" srcOrd="0" destOrd="0" presId="urn:microsoft.com/office/officeart/2005/8/layout/chevron2"/>
    <dgm:cxn modelId="{7AA109CB-C45A-4961-96F7-296572FF906B}" srcId="{9E372281-9473-484B-BB03-01DDC61C477E}" destId="{A2D5600C-45BB-4011-97A8-0B91C746EF5E}" srcOrd="0" destOrd="0" parTransId="{8BF1D134-6F04-42B3-A81B-46E151B273D5}" sibTransId="{ADBE09C9-F47E-44B4-A47A-9C106B6349F3}"/>
    <dgm:cxn modelId="{DE235B26-B465-46BB-A91A-7F5414F1EA74}" type="presOf" srcId="{9E372281-9473-484B-BB03-01DDC61C477E}" destId="{BFA3EB96-73BF-48DE-8516-1752D8ACC9A4}" srcOrd="0" destOrd="0" presId="urn:microsoft.com/office/officeart/2005/8/layout/chevron2"/>
    <dgm:cxn modelId="{E5B1E2EC-D462-4ACA-BCDD-A1CE1AB9E641}" type="presOf" srcId="{7CC369F8-5DCB-4534-AD6B-7DD74D6994A0}" destId="{2928B2C7-7E6A-4CAB-A751-2BF3BAC64E7D}" srcOrd="0" destOrd="1" presId="urn:microsoft.com/office/officeart/2005/8/layout/chevron2"/>
    <dgm:cxn modelId="{893B8A8E-FDA9-4D1D-8C86-E56A58507B7C}" type="presOf" srcId="{368511F2-289E-468A-9C93-8F35467342C8}" destId="{5BBC8BB2-93E8-4ED0-9677-9B3DB413CB44}" srcOrd="0" destOrd="0" presId="urn:microsoft.com/office/officeart/2005/8/layout/chevron2"/>
    <dgm:cxn modelId="{5AD23A50-8B2F-40EC-BB3C-D623B75C483E}" srcId="{6292A1D6-ACF1-4EB1-91CC-725C2EC5CFF3}" destId="{368511F2-289E-468A-9C93-8F35467342C8}" srcOrd="0" destOrd="0" parTransId="{BD282BC4-6120-4959-907B-8C291CBC450F}" sibTransId="{D0FB86E9-E5D9-4D0D-BA45-4F8BD58DF64B}"/>
    <dgm:cxn modelId="{844186AC-0E94-4C38-9786-FA874F446963}" type="presParOf" srcId="{86FCA6FD-2E0C-45BB-97E5-864F6CFF14A3}" destId="{5B6D554F-BB6B-476E-A00C-E3EA27CD76C2}" srcOrd="0" destOrd="0" presId="urn:microsoft.com/office/officeart/2005/8/layout/chevron2"/>
    <dgm:cxn modelId="{A0E4B629-FFAB-40D0-B5D3-9B158C2923E7}" type="presParOf" srcId="{5B6D554F-BB6B-476E-A00C-E3EA27CD76C2}" destId="{5BBC8BB2-93E8-4ED0-9677-9B3DB413CB44}" srcOrd="0" destOrd="0" presId="urn:microsoft.com/office/officeart/2005/8/layout/chevron2"/>
    <dgm:cxn modelId="{7103D726-0DB8-4118-899E-14E0C4D7D31C}" type="presParOf" srcId="{5B6D554F-BB6B-476E-A00C-E3EA27CD76C2}" destId="{2928B2C7-7E6A-4CAB-A751-2BF3BAC64E7D}" srcOrd="1" destOrd="0" presId="urn:microsoft.com/office/officeart/2005/8/layout/chevron2"/>
    <dgm:cxn modelId="{CD1A3DE1-F204-4D32-B39C-6C0324FB3DA0}" type="presParOf" srcId="{86FCA6FD-2E0C-45BB-97E5-864F6CFF14A3}" destId="{4B60F306-10D5-4D2D-B31A-AC5E363B4FA0}" srcOrd="1" destOrd="0" presId="urn:microsoft.com/office/officeart/2005/8/layout/chevron2"/>
    <dgm:cxn modelId="{F0C0C7E7-D767-42DB-9260-C1497A979859}" type="presParOf" srcId="{86FCA6FD-2E0C-45BB-97E5-864F6CFF14A3}" destId="{72C67711-CDE8-4047-BFDB-B4DA1964FE12}" srcOrd="2" destOrd="0" presId="urn:microsoft.com/office/officeart/2005/8/layout/chevron2"/>
    <dgm:cxn modelId="{CEC7E838-FA4F-4475-AFCC-05EA8F5ED871}" type="presParOf" srcId="{72C67711-CDE8-4047-BFDB-B4DA1964FE12}" destId="{BFA3EB96-73BF-48DE-8516-1752D8ACC9A4}" srcOrd="0" destOrd="0" presId="urn:microsoft.com/office/officeart/2005/8/layout/chevron2"/>
    <dgm:cxn modelId="{73456549-CDDB-4BC2-9944-ACDB5DCFE7DE}" type="presParOf" srcId="{72C67711-CDE8-4047-BFDB-B4DA1964FE12}" destId="{19B124D2-06E2-4EE4-9E20-0F466BEFE8FD}" srcOrd="1" destOrd="0" presId="urn:microsoft.com/office/officeart/2005/8/layout/chevron2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en-US" dirty="0" smtClean="0"/>
            <a:t>mandl@uni-Hildesheim.de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13EF7743-F837-4C14-ABD5-BECC83A95EAC}">
      <dgm:prSet phldrT="[Text]"/>
      <dgm:spPr/>
      <dgm:t>
        <a:bodyPr/>
        <a:lstStyle/>
        <a:p>
          <a:r>
            <a:rPr lang="en-US" dirty="0" smtClean="0"/>
            <a:t>+49 5121 883 30306</a:t>
          </a:r>
          <a:endParaRPr lang="en-US" dirty="0"/>
        </a:p>
      </dgm:t>
    </dgm:pt>
    <dgm:pt modelId="{1AB9E8ED-F37F-42EF-A40F-6CF38FF36144}" type="parTrans" cxnId="{E0FE3E93-CFA9-48C8-AD4F-12EAB3CE8C4B}">
      <dgm:prSet/>
      <dgm:spPr/>
      <dgm:t>
        <a:bodyPr/>
        <a:lstStyle/>
        <a:p>
          <a:endParaRPr lang="en-US"/>
        </a:p>
      </dgm:t>
    </dgm:pt>
    <dgm:pt modelId="{7A3CABFC-B025-4192-AB4B-30AD3C21050A}" type="sibTrans" cxnId="{E0FE3E93-CFA9-48C8-AD4F-12EAB3CE8C4B}">
      <dgm:prSet/>
      <dgm:spPr/>
      <dgm:t>
        <a:bodyPr/>
        <a:lstStyle/>
        <a:p>
          <a:endParaRPr lang="en-US"/>
        </a:p>
      </dgm:t>
    </dgm:pt>
    <dgm:pt modelId="{BD6099BC-12AC-4D40-A8D4-95F72DBC6085}">
      <dgm:prSet phldrT="[Text]"/>
      <dgm:spPr/>
      <dgm:t>
        <a:bodyPr/>
        <a:lstStyle/>
        <a:p>
          <a:r>
            <a:rPr lang="de-DE" dirty="0" smtClean="0"/>
            <a:t>http://www.uni-hildesheim.de/~mandl/</a:t>
          </a:r>
          <a:endParaRPr lang="en-US" dirty="0"/>
        </a:p>
      </dgm:t>
    </dgm:pt>
    <dgm:pt modelId="{83BCF497-231F-4A76-AC07-CFE0C0595BB8}" type="parTrans" cxnId="{5158CE2B-F314-40B4-AE47-68722259FB04}">
      <dgm:prSet/>
      <dgm:spPr/>
      <dgm:t>
        <a:bodyPr/>
        <a:lstStyle/>
        <a:p>
          <a:endParaRPr lang="en-US"/>
        </a:p>
      </dgm:t>
    </dgm:pt>
    <dgm:pt modelId="{2E28A77F-F61D-477E-B5FF-E71DC6BF2C5C}" type="sibTrans" cxnId="{5158CE2B-F314-40B4-AE47-68722259FB04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2A82B-4674-4EDF-9D7F-64365CA69702}" type="pres">
      <dgm:prSet presAssocID="{BD917192-454C-479E-9824-7CFC05C66C75}" presName="sibTrans" presStyleCnt="0"/>
      <dgm:spPr/>
    </dgm:pt>
    <dgm:pt modelId="{CA859311-5D60-4C23-8215-E2A3B961A589}" type="pres">
      <dgm:prSet presAssocID="{13EF7743-F837-4C14-ABD5-BECC83A95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EDF61-C988-4772-90F2-66FCA11242B4}" type="pres">
      <dgm:prSet presAssocID="{7A3CABFC-B025-4192-AB4B-30AD3C21050A}" presName="sibTrans" presStyleCnt="0"/>
      <dgm:spPr/>
    </dgm:pt>
    <dgm:pt modelId="{5429D04B-D3BC-42D0-B5D3-4A45E3106E19}" type="pres">
      <dgm:prSet presAssocID="{BD6099BC-12AC-4D40-A8D4-95F72DBC60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6AC8-3FC5-4B50-BF99-906A5FD178AA}" type="presOf" srcId="{BD6099BC-12AC-4D40-A8D4-95F72DBC6085}" destId="{5429D04B-D3BC-42D0-B5D3-4A45E3106E19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5158CE2B-F314-40B4-AE47-68722259FB04}" srcId="{6787E9D6-2A90-4BCA-9917-059667D4BDBC}" destId="{BD6099BC-12AC-4D40-A8D4-95F72DBC6085}" srcOrd="2" destOrd="0" parTransId="{83BCF497-231F-4A76-AC07-CFE0C0595BB8}" sibTransId="{2E28A77F-F61D-477E-B5FF-E71DC6BF2C5C}"/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E0FE3E93-CFA9-48C8-AD4F-12EAB3CE8C4B}" srcId="{6787E9D6-2A90-4BCA-9917-059667D4BDBC}" destId="{13EF7743-F837-4C14-ABD5-BECC83A95EAC}" srcOrd="1" destOrd="0" parTransId="{1AB9E8ED-F37F-42EF-A40F-6CF38FF36144}" sibTransId="{7A3CABFC-B025-4192-AB4B-30AD3C21050A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446A109B-7CB0-497B-A51B-0D582C62DD7B}" type="presOf" srcId="{13EF7743-F837-4C14-ABD5-BECC83A95EAC}" destId="{CA859311-5D60-4C23-8215-E2A3B961A589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  <dgm:cxn modelId="{FB61E03D-CE67-457D-84D3-1EB2F766BAB0}" type="presParOf" srcId="{D822D75A-238A-426D-A9D3-A664472FE3B0}" destId="{9D32A82B-4674-4EDF-9D7F-64365CA69702}" srcOrd="1" destOrd="0" presId="urn:microsoft.com/office/officeart/2005/8/layout/default"/>
    <dgm:cxn modelId="{CEA04D50-5F9E-43F2-A97F-C1ECD8DC1020}" type="presParOf" srcId="{D822D75A-238A-426D-A9D3-A664472FE3B0}" destId="{CA859311-5D60-4C23-8215-E2A3B961A589}" srcOrd="2" destOrd="0" presId="urn:microsoft.com/office/officeart/2005/8/layout/default"/>
    <dgm:cxn modelId="{D74AC982-FF2A-46C4-AE37-CE41D3B964F0}" type="presParOf" srcId="{D822D75A-238A-426D-A9D3-A664472FE3B0}" destId="{F40EDF61-C988-4772-90F2-66FCA11242B4}" srcOrd="3" destOrd="0" presId="urn:microsoft.com/office/officeart/2005/8/layout/default"/>
    <dgm:cxn modelId="{662FDD08-8F3E-4444-AB73-919659FE94A9}" type="presParOf" srcId="{D822D75A-238A-426D-A9D3-A664472FE3B0}" destId="{5429D04B-D3BC-42D0-B5D3-4A45E3106E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612B-CA07-498B-84E3-A08F56DD765E}">
      <dsp:nvSpPr>
        <dsp:cNvPr id="0" name=""/>
        <dsp:cNvSpPr/>
      </dsp:nvSpPr>
      <dsp:spPr>
        <a:xfrm>
          <a:off x="3655" y="0"/>
          <a:ext cx="7479288" cy="252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Poizvedovanje </a:t>
          </a:r>
          <a:r>
            <a:rPr lang="de-DE" sz="3100" kern="1200" dirty="0" smtClean="0"/>
            <a:t>(</a:t>
          </a:r>
          <a:r>
            <a:rPr lang="sl-SI" sz="3100" kern="1200" dirty="0" err="1" smtClean="0"/>
            <a:t>Information</a:t>
          </a:r>
          <a:r>
            <a:rPr lang="sl-SI" sz="3100" kern="1200" dirty="0" smtClean="0"/>
            <a:t> </a:t>
          </a:r>
          <a:r>
            <a:rPr lang="sl-SI" sz="3100" kern="1200" dirty="0" err="1" smtClean="0"/>
            <a:t>Retrieval</a:t>
          </a:r>
          <a:r>
            <a:rPr lang="sl-SI" sz="3100" kern="1200" dirty="0" smtClean="0"/>
            <a:t>, </a:t>
          </a:r>
          <a:r>
            <a:rPr lang="de-DE" sz="3100" kern="1200" dirty="0" smtClean="0"/>
            <a:t>IR) </a:t>
          </a:r>
          <a:r>
            <a:rPr lang="sl-SI" sz="3100" kern="1200" dirty="0" smtClean="0"/>
            <a:t>se ukvarja z iskanjem informacij ter s </a:t>
          </a:r>
          <a:r>
            <a:rPr lang="sl-SI" sz="3100" kern="1200" dirty="0" err="1" smtClean="0"/>
            <a:t>predstavitivijo</a:t>
          </a:r>
          <a:r>
            <a:rPr lang="sl-SI" sz="3100" kern="1200" dirty="0" smtClean="0"/>
            <a:t>, shranjevanjem in organizacijo znanja</a:t>
          </a:r>
          <a:endParaRPr lang="de-DE" sz="3100" kern="1200" dirty="0"/>
        </a:p>
      </dsp:txBody>
      <dsp:txXfrm>
        <a:off x="77695" y="74040"/>
        <a:ext cx="7331208" cy="237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1DCF-C486-416C-98C8-FC99C7B06F0E}">
      <dsp:nvSpPr>
        <dsp:cNvPr id="0" name=""/>
        <dsp:cNvSpPr/>
      </dsp:nvSpPr>
      <dsp:spPr>
        <a:xfrm>
          <a:off x="3792" y="0"/>
          <a:ext cx="7760052" cy="411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„</a:t>
          </a:r>
          <a:r>
            <a:rPr lang="sl-SI" sz="3600" kern="1200" dirty="0" smtClean="0"/>
            <a:t>Poizvedovanje pokriva probleme povezane  z učinkovitim hranjenjem, dostopom in iskanjem informacij, ki jih posamezniki potrebujejo</a:t>
          </a:r>
          <a:r>
            <a:rPr lang="de-DE" sz="3600" kern="1200" dirty="0" smtClean="0"/>
            <a:t> “ (</a:t>
          </a:r>
          <a:r>
            <a:rPr lang="de-DE" sz="3600" kern="1200" dirty="0" err="1" smtClean="0"/>
            <a:t>Ingerwersen</a:t>
          </a:r>
          <a:r>
            <a:rPr lang="de-DE" sz="3600" kern="1200" dirty="0" smtClean="0"/>
            <a:t> 1992)</a:t>
          </a:r>
          <a:endParaRPr lang="de-DE" sz="3600" kern="1200" dirty="0"/>
        </a:p>
      </dsp:txBody>
      <dsp:txXfrm>
        <a:off x="124171" y="120379"/>
        <a:ext cx="7519294" cy="38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D115-E37D-477B-A602-3FA3E482A4D6}">
      <dsp:nvSpPr>
        <dsp:cNvPr id="0" name=""/>
        <dsp:cNvSpPr/>
      </dsp:nvSpPr>
      <dsp:spPr>
        <a:xfrm>
          <a:off x="97" y="312188"/>
          <a:ext cx="3367305" cy="350532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„</a:t>
          </a:r>
          <a:r>
            <a:rPr lang="sl-SI" sz="2500" kern="1200" dirty="0" smtClean="0"/>
            <a:t>voditi uporabnika k tistim dokumentom, ki mu bodo najbolje omogočili zadovoljiti informacijsko potrebo</a:t>
          </a:r>
          <a:r>
            <a:rPr lang="en-US" sz="2500" kern="1200" dirty="0" smtClean="0"/>
            <a:t>“ 		</a:t>
          </a:r>
          <a:br>
            <a:rPr lang="en-US" sz="2500" kern="1200" dirty="0" smtClean="0"/>
          </a:br>
          <a:r>
            <a:rPr lang="en-US" sz="2500" kern="1200" dirty="0" smtClean="0"/>
            <a:t/>
          </a:r>
          <a:br>
            <a:rPr lang="en-US" sz="2500" kern="1200" dirty="0" smtClean="0"/>
          </a:br>
          <a:r>
            <a:rPr lang="en-US" sz="2500" i="1" kern="1200" dirty="0" smtClean="0"/>
            <a:t>(Robertson 1981, p.10)</a:t>
          </a:r>
          <a:endParaRPr lang="de-DE" sz="2500" kern="1200" dirty="0"/>
        </a:p>
      </dsp:txBody>
      <dsp:txXfrm>
        <a:off x="97" y="312188"/>
        <a:ext cx="3367305" cy="3505328"/>
      </dsp:txXfrm>
    </dsp:sp>
    <dsp:sp modelId="{07617FB0-8D98-4851-9268-5319E95F294B}">
      <dsp:nvSpPr>
        <dsp:cNvPr id="0" name=""/>
        <dsp:cNvSpPr/>
      </dsp:nvSpPr>
      <dsp:spPr>
        <a:xfrm>
          <a:off x="4167871" y="302354"/>
          <a:ext cx="3599669" cy="3483582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„</a:t>
          </a:r>
          <a:r>
            <a:rPr lang="sl-SI" sz="2500" kern="1200" dirty="0" smtClean="0"/>
            <a:t>cilj sistema za poizvedovanje je, da uporabnik dobi iz vira znanja informacijo, ki ji/mu pomaga</a:t>
          </a:r>
          <a:r>
            <a:rPr lang="en-US" sz="2500" kern="1200" dirty="0" smtClean="0"/>
            <a:t> </a:t>
          </a:r>
          <a:r>
            <a:rPr lang="sl-SI" sz="2500" kern="1200" dirty="0" smtClean="0"/>
            <a:t>pri  reševanju problemov</a:t>
          </a:r>
          <a:r>
            <a:rPr lang="en-US" sz="2500" kern="1200" dirty="0" smtClean="0"/>
            <a:t> “ 				</a:t>
          </a:r>
          <a:r>
            <a:rPr lang="en-US" sz="2500" i="1" kern="1200" dirty="0" smtClean="0"/>
            <a:t>(Belkin 1984)</a:t>
          </a:r>
          <a:endParaRPr lang="de-DE" sz="2500" kern="1200" dirty="0"/>
        </a:p>
      </dsp:txBody>
      <dsp:txXfrm>
        <a:off x="4167871" y="302354"/>
        <a:ext cx="3599669" cy="3483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C8BB2-93E8-4ED0-9677-9B3DB413CB44}">
      <dsp:nvSpPr>
        <dsp:cNvPr id="0" name=""/>
        <dsp:cNvSpPr/>
      </dsp:nvSpPr>
      <dsp:spPr>
        <a:xfrm rot="5400000">
          <a:off x="-329384" y="333823"/>
          <a:ext cx="2195896" cy="1537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i="1" kern="1200" dirty="0" smtClean="0"/>
            <a:t>Homonimi</a:t>
          </a:r>
          <a:r>
            <a:rPr lang="de-DE" sz="2800" i="1" kern="1200" dirty="0" smtClean="0"/>
            <a:t> </a:t>
          </a:r>
          <a:endParaRPr lang="de-DE" sz="2800" kern="1200" dirty="0"/>
        </a:p>
      </dsp:txBody>
      <dsp:txXfrm rot="-5400000">
        <a:off x="1" y="773003"/>
        <a:ext cx="1537127" cy="658769"/>
      </dsp:txXfrm>
    </dsp:sp>
    <dsp:sp modelId="{2928B2C7-7E6A-4CAB-A751-2BF3BAC64E7D}">
      <dsp:nvSpPr>
        <dsp:cNvPr id="0" name=""/>
        <dsp:cNvSpPr/>
      </dsp:nvSpPr>
      <dsp:spPr>
        <a:xfrm rot="5400000">
          <a:off x="3940722" y="-2310543"/>
          <a:ext cx="1428082" cy="623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4000" i="1" kern="1200" dirty="0" smtClean="0"/>
            <a:t>žerjav</a:t>
          </a:r>
          <a:endParaRPr lang="de-DE" sz="4000" kern="1200" dirty="0"/>
        </a:p>
        <a:p>
          <a:pPr marL="571500" lvl="2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4000" i="1" kern="1200" dirty="0" smtClean="0"/>
            <a:t>ptica ali stroj?</a:t>
          </a:r>
          <a:endParaRPr lang="de-DE" sz="4000" kern="1200" dirty="0"/>
        </a:p>
      </dsp:txBody>
      <dsp:txXfrm rot="-5400000">
        <a:off x="1537128" y="162764"/>
        <a:ext cx="6165559" cy="1288656"/>
      </dsp:txXfrm>
    </dsp:sp>
    <dsp:sp modelId="{BFA3EB96-73BF-48DE-8516-1752D8ACC9A4}">
      <dsp:nvSpPr>
        <dsp:cNvPr id="0" name=""/>
        <dsp:cNvSpPr/>
      </dsp:nvSpPr>
      <dsp:spPr>
        <a:xfrm rot="5400000">
          <a:off x="-329384" y="2243849"/>
          <a:ext cx="2195896" cy="1537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i="1" kern="1200" dirty="0" smtClean="0"/>
            <a:t>Sinonimi</a:t>
          </a:r>
          <a:r>
            <a:rPr lang="de-DE" sz="2400" i="1" kern="1200" dirty="0" smtClean="0"/>
            <a:t> </a:t>
          </a:r>
          <a:endParaRPr lang="de-DE" sz="2400" kern="1200" dirty="0"/>
        </a:p>
      </dsp:txBody>
      <dsp:txXfrm rot="-5400000">
        <a:off x="1" y="2683029"/>
        <a:ext cx="1537127" cy="658769"/>
      </dsp:txXfrm>
    </dsp:sp>
    <dsp:sp modelId="{19B124D2-06E2-4EE4-9E20-0F466BEFE8FD}">
      <dsp:nvSpPr>
        <dsp:cNvPr id="0" name=""/>
        <dsp:cNvSpPr/>
      </dsp:nvSpPr>
      <dsp:spPr>
        <a:xfrm rot="5400000">
          <a:off x="3941097" y="-489505"/>
          <a:ext cx="1427332" cy="623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4000" i="1" kern="1200" dirty="0" smtClean="0"/>
            <a:t>letalo</a:t>
          </a:r>
          <a:r>
            <a:rPr lang="de-DE" sz="4000" i="1" kern="1200" dirty="0" smtClean="0"/>
            <a:t>, </a:t>
          </a:r>
          <a:r>
            <a:rPr lang="sl-SI" sz="4000" i="1" kern="1200" dirty="0" smtClean="0"/>
            <a:t>avion</a:t>
          </a:r>
          <a:endParaRPr lang="de-DE" sz="4000" kern="1200" dirty="0"/>
        </a:p>
      </dsp:txBody>
      <dsp:txXfrm rot="-5400000">
        <a:off x="1537128" y="1984141"/>
        <a:ext cx="6165595" cy="1287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1088249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mandl@uni-Hildesheim.de</a:t>
          </a:r>
          <a:endParaRPr lang="en-US" sz="2100" kern="1200" dirty="0"/>
        </a:p>
      </dsp:txBody>
      <dsp:txXfrm>
        <a:off x="1088249" y="2203"/>
        <a:ext cx="3224119" cy="1934471"/>
      </dsp:txXfrm>
    </dsp:sp>
    <dsp:sp modelId="{CA859311-5D60-4C23-8215-E2A3B961A589}">
      <dsp:nvSpPr>
        <dsp:cNvPr id="0" name=""/>
        <dsp:cNvSpPr/>
      </dsp:nvSpPr>
      <dsp:spPr>
        <a:xfrm>
          <a:off x="4634780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+49 5121 883 30306</a:t>
          </a:r>
          <a:endParaRPr lang="en-US" sz="2100" kern="1200" dirty="0"/>
        </a:p>
      </dsp:txBody>
      <dsp:txXfrm>
        <a:off x="4634780" y="2203"/>
        <a:ext cx="3224119" cy="1934471"/>
      </dsp:txXfrm>
    </dsp:sp>
    <dsp:sp modelId="{5429D04B-D3BC-42D0-B5D3-4A45E3106E19}">
      <dsp:nvSpPr>
        <dsp:cNvPr id="0" name=""/>
        <dsp:cNvSpPr/>
      </dsp:nvSpPr>
      <dsp:spPr>
        <a:xfrm>
          <a:off x="2861515" y="2259086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http://www.uni-hildesheim.de/~mandl/</a:t>
          </a:r>
          <a:endParaRPr lang="en-US" sz="2100" kern="1200" dirty="0"/>
        </a:p>
      </dsp:txBody>
      <dsp:txXfrm>
        <a:off x="2861515" y="2259086"/>
        <a:ext cx="3224119" cy="19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D9F8B-C087-48BC-A574-D6D8AB315545}" type="slidenum">
              <a:rPr lang="en-GB" altLang="de-DE"/>
              <a:pPr/>
              <a:t>52</a:t>
            </a:fld>
            <a:endParaRPr lang="en-GB" altLang="de-DE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936625" y="768350"/>
            <a:ext cx="52244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5413" cy="4605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99" tIns="49191" rIns="94599" bIns="49191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>
                <a:ea typeface="MS Gothic" pitchFamily="49" charset="-128"/>
              </a:rPr>
              <a:t>Wertigkeit der Elemente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>
              <a:ea typeface="MS Gothic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>
                <a:ea typeface="MS Gothic" pitchFamily="49" charset="-128"/>
              </a:rPr>
              <a:t>Sichtbarkeit für den Benutzer oben</a:t>
            </a:r>
          </a:p>
        </p:txBody>
      </p:sp>
    </p:spTree>
    <p:extLst>
      <p:ext uri="{BB962C8B-B14F-4D97-AF65-F5344CB8AC3E}">
        <p14:creationId xmlns:p14="http://schemas.microsoft.com/office/powerpoint/2010/main" val="206913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C49-C00F-40E6-8BE8-42BE054E82F9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E4C3-6664-46A2-B6B4-4D1B70B21A1E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2D0F-0B5C-4DB6-8742-5E2E53A606BF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8C2E-687D-45C0-B528-8116FADFFC0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9C3-CE4D-4CCC-BB67-499DCF3DBFAC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328-D0ED-4A8F-AEC3-D35E5D2B010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9AD-A380-4A31-9A06-B26C74C80CD8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C205-63A7-4977-A22C-6862BDE431E1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837-F65A-4B2C-A029-CC9B896D7CAD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72F5-3384-47E2-8364-C12BAB50ED3A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2B3C-5811-4207-BA48-9136B5640A8C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E028-30AC-4340-89BB-7145A5ACA6D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CC9-6773-445D-8DE3-C4F78EF46D64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7C32-9488-45B7-B658-FB7D2210B72A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3CA4-E3A3-45F6-BB6B-E8ECF74EF8C1}" type="datetime1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36-4CCC-4BB9-B9C2-2983032F0F64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64B7-23C1-4003-B992-C412BD48543A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2FCE-7F52-49D6-BE44-F27BB107B41E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CD13-50E8-41E2-A21F-54B21B8F704A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4B021F-CBB8-4AED-88B9-5621A2EC9404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ezi.com/o6xpbbuzdvfo/representation-indexin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smtClean="0"/>
              <a:t>NAČELA POIZVEDOVANJA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Mandl</a:t>
            </a:r>
            <a:r>
              <a:rPr lang="hr-HR" dirty="0"/>
              <a:t> </a:t>
            </a:r>
            <a:r>
              <a:rPr lang="hr-HR" dirty="0" smtClean="0"/>
              <a:t>/ PIS&amp;R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Predstavitev</a:t>
            </a:r>
            <a:endParaRPr lang="de-DE" altLang="de-DE" dirty="0" smtClean="0"/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de-DE" sz="3600" dirty="0" smtClean="0"/>
              <a:t>Kako spletni iskalnik razvrsti rezultate</a:t>
            </a:r>
            <a:r>
              <a:rPr lang="de-DE" altLang="de-DE" sz="36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sl-SI" altLang="de-DE" sz="3600" dirty="0" smtClean="0"/>
              <a:t>Zakaj je en dokument na prvem mestu, drugi pa pod njim?</a:t>
            </a:r>
            <a:endParaRPr lang="de-DE" altLang="de-DE" sz="3600" dirty="0" smtClean="0"/>
          </a:p>
          <a:p>
            <a:pPr>
              <a:lnSpc>
                <a:spcPct val="90000"/>
              </a:lnSpc>
            </a:pPr>
            <a:endParaRPr lang="de-DE" altLang="de-DE" sz="3600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Razumevanje </a:t>
            </a:r>
            <a:r>
              <a:rPr lang="sl-SI" altLang="de-DE" dirty="0" err="1" smtClean="0"/>
              <a:t>rangiranja</a:t>
            </a:r>
            <a:r>
              <a:rPr lang="de-DE" altLang="de-DE" dirty="0" smtClean="0"/>
              <a:t>?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de-DE" sz="2800" dirty="0" smtClean="0"/>
              <a:t>Reprezentacij najpomembnejših delov dokumenta</a:t>
            </a:r>
            <a:endParaRPr lang="de-DE" altLang="de-DE" sz="2800" dirty="0" smtClean="0"/>
          </a:p>
          <a:p>
            <a:pPr lvl="1">
              <a:lnSpc>
                <a:spcPct val="90000"/>
              </a:lnSpc>
            </a:pPr>
            <a:r>
              <a:rPr lang="sl-SI" altLang="de-DE" sz="2400" dirty="0"/>
              <a:t>n</a:t>
            </a:r>
            <a:r>
              <a:rPr lang="sl-SI" altLang="de-DE" sz="2400" dirty="0" smtClean="0"/>
              <a:t>pr. besedilni dokument predstavljajo določeni izrazi (besede)</a:t>
            </a:r>
            <a:endParaRPr lang="de-DE" altLang="de-DE" sz="2400" dirty="0" smtClean="0"/>
          </a:p>
          <a:p>
            <a:pPr lvl="1">
              <a:lnSpc>
                <a:spcPct val="90000"/>
              </a:lnSpc>
            </a:pPr>
            <a:r>
              <a:rPr lang="sl-SI" altLang="de-DE" sz="2400" dirty="0" smtClean="0"/>
              <a:t>npr.</a:t>
            </a:r>
            <a:r>
              <a:rPr lang="de-DE" altLang="de-DE" sz="2400" dirty="0" smtClean="0"/>
              <a:t> </a:t>
            </a:r>
            <a:r>
              <a:rPr lang="sl-SI" altLang="de-DE" sz="2400" dirty="0" smtClean="0"/>
              <a:t>poslovni proces je predstavljen v strukturi podatkovne zbirke</a:t>
            </a:r>
            <a:endParaRPr lang="de-DE" altLang="de-DE" sz="2400" dirty="0" smtClean="0"/>
          </a:p>
          <a:p>
            <a:pPr lvl="1">
              <a:lnSpc>
                <a:spcPct val="90000"/>
              </a:lnSpc>
            </a:pPr>
            <a:r>
              <a:rPr lang="sl-SI" altLang="de-DE" sz="2400" dirty="0" smtClean="0"/>
              <a:t>npr.</a:t>
            </a:r>
            <a:r>
              <a:rPr lang="de-DE" altLang="de-DE" sz="2400" dirty="0" smtClean="0"/>
              <a:t> </a:t>
            </a:r>
            <a:r>
              <a:rPr lang="sl-SI" altLang="de-DE" sz="2400" dirty="0" smtClean="0"/>
              <a:t>slika je predstavljena s </a:t>
            </a:r>
            <a:r>
              <a:rPr lang="sl-SI" altLang="de-DE" sz="2400" i="1" dirty="0" err="1" smtClean="0"/>
              <a:t>tagi</a:t>
            </a:r>
            <a:r>
              <a:rPr lang="sl-SI" altLang="de-DE" sz="2400" i="1" dirty="0" smtClean="0"/>
              <a:t> </a:t>
            </a:r>
            <a:r>
              <a:rPr lang="sl-SI" altLang="de-DE" sz="2400" dirty="0" smtClean="0"/>
              <a:t>(oznakami) ali z distribucijo barv</a:t>
            </a:r>
            <a:endParaRPr lang="de-DE" altLang="de-DE" sz="24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de-DE" altLang="de-DE" sz="24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Temeljni problemi pri poizvedovanju</a:t>
            </a:r>
            <a:endParaRPr lang="de-DE" altLang="de-DE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05681402"/>
              </p:ext>
            </p:extLst>
          </p:nvPr>
        </p:nvGraphicFramePr>
        <p:xfrm>
          <a:off x="2593258" y="185324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4" descr="DD01352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94" y="339212"/>
            <a:ext cx="14303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Predstavitev vsebine</a:t>
            </a:r>
            <a:endParaRPr lang="de-DE" altLang="de-DE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7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de-DE" dirty="0" err="1" smtClean="0"/>
              <a:t>Gesljenje</a:t>
            </a:r>
            <a:r>
              <a:rPr lang="sl-SI" altLang="de-DE" dirty="0" smtClean="0"/>
              <a:t> (indeksiranje)</a:t>
            </a:r>
            <a:endParaRPr lang="de-DE" altLang="de-DE" dirty="0"/>
          </a:p>
          <a:p>
            <a:pPr lvl="1">
              <a:lnSpc>
                <a:spcPct val="90000"/>
              </a:lnSpc>
            </a:pPr>
            <a:r>
              <a:rPr lang="sl-SI" altLang="de-DE" sz="2000" dirty="0"/>
              <a:t>r</a:t>
            </a:r>
            <a:r>
              <a:rPr lang="sl-SI" altLang="de-DE" sz="2000" dirty="0" smtClean="0"/>
              <a:t>očno</a:t>
            </a:r>
            <a:endParaRPr lang="de-DE" altLang="de-DE" sz="2000" dirty="0"/>
          </a:p>
          <a:p>
            <a:pPr lvl="1">
              <a:lnSpc>
                <a:spcPct val="90000"/>
              </a:lnSpc>
            </a:pPr>
            <a:r>
              <a:rPr lang="sl-SI" altLang="de-DE" sz="2000" dirty="0" smtClean="0"/>
              <a:t>avtomatsko</a:t>
            </a: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sl-SI" altLang="de-DE" dirty="0" smtClean="0"/>
              <a:t>Izvlečki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sl-SI" altLang="de-DE" dirty="0" smtClean="0"/>
              <a:t>„Grozdi“ (</a:t>
            </a:r>
            <a:r>
              <a:rPr lang="sl-SI" altLang="de-DE" i="1" dirty="0" err="1" smtClean="0"/>
              <a:t>clustriranje</a:t>
            </a:r>
            <a:r>
              <a:rPr lang="sl-SI" altLang="de-DE" dirty="0" smtClean="0"/>
              <a:t>)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Ročno indeksiranje</a:t>
            </a:r>
            <a:endParaRPr lang="de-DE" alt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altLang="de-DE" sz="2800" dirty="0" smtClean="0"/>
              <a:t>Tudi</a:t>
            </a:r>
            <a:r>
              <a:rPr lang="de-DE" altLang="de-DE" sz="2800" dirty="0" smtClean="0"/>
              <a:t>: </a:t>
            </a:r>
            <a:r>
              <a:rPr lang="de-DE" altLang="de-DE" sz="2800" dirty="0" err="1" smtClean="0"/>
              <a:t>intel</a:t>
            </a:r>
            <a:r>
              <a:rPr lang="sl-SI" altLang="de-DE" sz="2800" dirty="0" err="1" smtClean="0"/>
              <a:t>ektualno</a:t>
            </a:r>
            <a:r>
              <a:rPr lang="sl-SI" altLang="de-DE" sz="2800" dirty="0" smtClean="0"/>
              <a:t> indeksiranje</a:t>
            </a:r>
            <a:r>
              <a:rPr lang="de-DE" altLang="de-DE" sz="2800" dirty="0" smtClean="0"/>
              <a:t> </a:t>
            </a:r>
          </a:p>
          <a:p>
            <a:r>
              <a:rPr lang="sl-SI" altLang="de-DE" sz="2800" dirty="0" smtClean="0"/>
              <a:t>Informacijski strokovnjaki dodeljujejo objektom oznake</a:t>
            </a:r>
            <a:endParaRPr lang="de-DE" altLang="de-DE" sz="2800" dirty="0" smtClean="0"/>
          </a:p>
          <a:p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3" y="766914"/>
            <a:ext cx="8790910" cy="59377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Intelektualno indeksiranje je še vedno razširjeno</a:t>
            </a:r>
            <a:r>
              <a:rPr lang="de-DE" altLang="de-DE" sz="2800" dirty="0" smtClean="0">
                <a:solidFill>
                  <a:srgbClr val="000000"/>
                </a:solidFill>
              </a:rPr>
              <a:t>(</a:t>
            </a:r>
            <a:r>
              <a:rPr lang="sl-SI" altLang="de-DE" sz="2800" dirty="0" smtClean="0">
                <a:solidFill>
                  <a:srgbClr val="000000"/>
                </a:solidFill>
              </a:rPr>
              <a:t>čeprav na internetu prevladuje avtomatsko indeksiranje</a:t>
            </a:r>
            <a:r>
              <a:rPr lang="de-DE" altLang="de-DE" sz="2800" dirty="0" smtClean="0">
                <a:solidFill>
                  <a:srgbClr val="000000"/>
                </a:solidFill>
              </a:rPr>
              <a:t>):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smtClean="0"/>
              <a:t>Met</a:t>
            </a:r>
            <a:r>
              <a:rPr lang="sl-SI" altLang="de-DE" sz="2800" dirty="0" err="1" smtClean="0"/>
              <a:t>apodatki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Knjižnice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Tiskovne agencije</a:t>
            </a:r>
            <a:r>
              <a:rPr lang="de-DE" altLang="de-DE" sz="2800" dirty="0" smtClean="0"/>
              <a:t> 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Arhivi podjetij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smtClean="0"/>
              <a:t>Patent</a:t>
            </a:r>
            <a:r>
              <a:rPr lang="sl-SI" altLang="de-DE" sz="2800" dirty="0" smtClean="0"/>
              <a:t>ne pisarne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Označevanje (</a:t>
            </a:r>
            <a:r>
              <a:rPr lang="sl-SI" altLang="de-DE" sz="2800" i="1" dirty="0" err="1" smtClean="0"/>
              <a:t>tagging</a:t>
            </a:r>
            <a:r>
              <a:rPr lang="sl-SI" altLang="de-DE" sz="2800" dirty="0" smtClean="0"/>
              <a:t>, pogosto na družbenih omrežjih</a:t>
            </a:r>
            <a:r>
              <a:rPr lang="de-DE" altLang="de-DE" sz="2800" dirty="0" smtClean="0"/>
              <a:t>)</a:t>
            </a:r>
            <a:endParaRPr lang="de-DE" altLang="de-DE" sz="2800" dirty="0"/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sl-SI" altLang="de-DE" sz="2800" dirty="0" smtClean="0"/>
              <a:t>Reprezentacija visoke vrednosti</a:t>
            </a:r>
            <a:r>
              <a:rPr lang="de-DE" altLang="de-DE" sz="2800" dirty="0" smtClean="0"/>
              <a:t> -&gt; </a:t>
            </a:r>
            <a:r>
              <a:rPr lang="sl-SI" altLang="de-DE" sz="2800" dirty="0" smtClean="0"/>
              <a:t>uporabiti, če je možno</a:t>
            </a:r>
            <a:endParaRPr lang="de-DE" altLang="de-DE" sz="2800" dirty="0" smtClean="0"/>
          </a:p>
          <a:p>
            <a:pPr>
              <a:lnSpc>
                <a:spcPct val="80000"/>
              </a:lnSpc>
              <a:spcAft>
                <a:spcPts val="400"/>
              </a:spcAft>
              <a:buNone/>
            </a:pPr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Ročno </a:t>
            </a:r>
            <a:r>
              <a:rPr lang="sl-SI" altLang="de-DE" dirty="0" err="1" smtClean="0"/>
              <a:t>indeksirnje</a:t>
            </a:r>
            <a:endParaRPr lang="de-DE" altLang="de-DE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42102"/>
            <a:ext cx="8001000" cy="4572000"/>
          </a:xfrm>
        </p:spPr>
        <p:txBody>
          <a:bodyPr>
            <a:normAutofit/>
          </a:bodyPr>
          <a:lstStyle/>
          <a:p>
            <a:r>
              <a:rPr lang="pl-PL" altLang="de-DE" sz="2800" dirty="0"/>
              <a:t>Informacijski strokovnjaki dodeljujejo objektom oznake</a:t>
            </a:r>
          </a:p>
          <a:p>
            <a:pPr lvl="1"/>
            <a:r>
              <a:rPr lang="sl-SI" altLang="de-DE" sz="2400" dirty="0" smtClean="0"/>
              <a:t>Izbira izrazov</a:t>
            </a:r>
            <a:endParaRPr lang="de-DE" altLang="de-DE" sz="2400" dirty="0" smtClean="0"/>
          </a:p>
          <a:p>
            <a:pPr lvl="1"/>
            <a:r>
              <a:rPr lang="sl-SI" altLang="de-DE" sz="2400" dirty="0" smtClean="0"/>
              <a:t>Specifičnost po potrebi</a:t>
            </a:r>
            <a:endParaRPr lang="de-DE" altLang="de-DE" sz="2400" dirty="0" smtClean="0"/>
          </a:p>
          <a:p>
            <a:pPr lvl="1"/>
            <a:r>
              <a:rPr lang="sl-SI" altLang="de-DE" sz="2400" dirty="0" smtClean="0"/>
              <a:t>Čim bolj izčrpno</a:t>
            </a:r>
            <a:endParaRPr lang="de-DE" altLang="de-DE" sz="2400" dirty="0" smtClean="0"/>
          </a:p>
          <a:p>
            <a:pPr lvl="1"/>
            <a:r>
              <a:rPr lang="sl-SI" altLang="de-DE" sz="2400" dirty="0" smtClean="0"/>
              <a:t>Potreba po poznavanju orodij in virov</a:t>
            </a:r>
            <a:endParaRPr lang="de-DE" altLang="de-DE" sz="2400" dirty="0" smtClean="0"/>
          </a:p>
          <a:p>
            <a:pPr lvl="1"/>
            <a:r>
              <a:rPr lang="sl-SI" altLang="de-DE" sz="2400" dirty="0" smtClean="0"/>
              <a:t>Količina</a:t>
            </a:r>
            <a:r>
              <a:rPr lang="de-DE" altLang="de-DE" sz="2400" dirty="0" smtClean="0"/>
              <a:t> vs. </a:t>
            </a:r>
            <a:r>
              <a:rPr lang="sl-SI" altLang="de-DE" sz="2400" dirty="0" smtClean="0"/>
              <a:t>kakovost</a:t>
            </a:r>
            <a:endParaRPr lang="de-DE" altLang="de-DE" sz="2400" dirty="0" smtClean="0"/>
          </a:p>
          <a:p>
            <a:pPr lvl="1"/>
            <a:r>
              <a:rPr lang="sl-SI" altLang="de-DE" sz="2400" dirty="0" smtClean="0"/>
              <a:t>Najbolj pomemben je kontekst uporabe</a:t>
            </a:r>
            <a:endParaRPr lang="de-DE" altLang="de-DE" sz="24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sl-SI" altLang="de-DE" dirty="0" smtClean="0">
                <a:solidFill>
                  <a:srgbClr val="000000"/>
                </a:solidFill>
              </a:rPr>
              <a:t>Tipi kontroliranih slovarjev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63960"/>
            <a:ext cx="8610600" cy="51054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sl-SI" altLang="de-DE" dirty="0" smtClean="0">
                <a:solidFill>
                  <a:srgbClr val="000000"/>
                </a:solidFill>
              </a:rPr>
              <a:t>Seznam ključnih besed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Zbirka dovoljenih izrazov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sl-SI" altLang="de-DE" dirty="0" smtClean="0">
                <a:solidFill>
                  <a:srgbClr val="000000"/>
                </a:solidFill>
              </a:rPr>
              <a:t>Tezaver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Sistematičnost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Dodatne informacije</a:t>
            </a:r>
            <a:r>
              <a:rPr lang="de-DE" altLang="de-DE" sz="2000" dirty="0" smtClean="0">
                <a:solidFill>
                  <a:srgbClr val="000000"/>
                </a:solidFill>
              </a:rPr>
              <a:t> (</a:t>
            </a:r>
            <a:r>
              <a:rPr lang="sl-SI" altLang="de-DE" sz="2000" dirty="0" smtClean="0">
                <a:solidFill>
                  <a:srgbClr val="000000"/>
                </a:solidFill>
              </a:rPr>
              <a:t>širši izrazi</a:t>
            </a:r>
            <a:r>
              <a:rPr lang="de-DE" altLang="de-DE" sz="2000" dirty="0" smtClean="0">
                <a:solidFill>
                  <a:srgbClr val="000000"/>
                </a:solidFill>
              </a:rPr>
              <a:t>,</a:t>
            </a:r>
            <a:r>
              <a:rPr lang="sl-SI" altLang="de-DE" sz="2000" dirty="0" smtClean="0">
                <a:solidFill>
                  <a:srgbClr val="000000"/>
                </a:solidFill>
              </a:rPr>
              <a:t> ožji izrazi, povezani izrazi</a:t>
            </a:r>
            <a:r>
              <a:rPr lang="de-DE" altLang="de-DE" sz="2000" dirty="0" smtClean="0">
                <a:solidFill>
                  <a:srgbClr val="000000"/>
                </a:solidFill>
              </a:rPr>
              <a:t>, </a:t>
            </a:r>
            <a:r>
              <a:rPr lang="sl-SI" altLang="de-DE" sz="2000" dirty="0" smtClean="0">
                <a:solidFill>
                  <a:srgbClr val="000000"/>
                </a:solidFill>
              </a:rPr>
              <a:t>sinonimi</a:t>
            </a:r>
            <a:r>
              <a:rPr lang="de-DE" altLang="de-DE" sz="2000" dirty="0" smtClean="0">
                <a:solidFill>
                  <a:srgbClr val="000000"/>
                </a:solidFill>
              </a:rPr>
              <a:t>, </a:t>
            </a:r>
            <a:r>
              <a:rPr lang="sl-SI" altLang="de-DE" sz="2000" dirty="0" smtClean="0">
                <a:solidFill>
                  <a:srgbClr val="000000"/>
                </a:solidFill>
              </a:rPr>
              <a:t>izbrani izrazi</a:t>
            </a:r>
            <a:r>
              <a:rPr lang="de-DE" altLang="de-DE" sz="2000" dirty="0" smtClean="0">
                <a:solidFill>
                  <a:srgbClr val="000000"/>
                </a:solidFill>
              </a:rPr>
              <a:t>,...)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sl-SI" altLang="de-DE" dirty="0" smtClean="0">
                <a:solidFill>
                  <a:srgbClr val="000000"/>
                </a:solidFill>
              </a:rPr>
              <a:t>Klasifikacija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 err="1" smtClean="0">
                <a:solidFill>
                  <a:srgbClr val="000000"/>
                </a:solidFill>
              </a:rPr>
              <a:t>Hiera</a:t>
            </a:r>
            <a:r>
              <a:rPr lang="sl-SI" altLang="de-DE" sz="2000" dirty="0" err="1" smtClean="0">
                <a:solidFill>
                  <a:srgbClr val="000000"/>
                </a:solidFill>
              </a:rPr>
              <a:t>rhična</a:t>
            </a:r>
            <a:r>
              <a:rPr lang="sl-SI" altLang="de-DE" sz="2000" dirty="0" smtClean="0">
                <a:solidFill>
                  <a:srgbClr val="000000"/>
                </a:solidFill>
              </a:rPr>
              <a:t> struktura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de-DE" altLang="de-DE" dirty="0" err="1" smtClean="0">
                <a:solidFill>
                  <a:srgbClr val="000000"/>
                </a:solidFill>
              </a:rPr>
              <a:t>Onto</a:t>
            </a:r>
            <a:r>
              <a:rPr lang="sl-SI" altLang="de-DE" dirty="0" err="1" smtClean="0">
                <a:solidFill>
                  <a:srgbClr val="000000"/>
                </a:solidFill>
              </a:rPr>
              <a:t>logija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Opis značilnosti objekta in dovoljenih vrednosti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Blizu podatkovnemu modeliranju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sl-SI" altLang="de-DE" sz="2000" dirty="0" smtClean="0">
                <a:solidFill>
                  <a:srgbClr val="000000"/>
                </a:solidFill>
              </a:rPr>
              <a:t>Dovoljuje logično sklepanje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/>
              <a:t>Avtomatsko indeksiranje</a:t>
            </a:r>
            <a:endParaRPr lang="de-DE" altLang="de-DE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01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de-DE" sz="2800" dirty="0" smtClean="0"/>
              <a:t>Programska oprema naredi reprezentacije objektov</a:t>
            </a:r>
            <a:endParaRPr lang="de-DE" altLang="de-DE" sz="2800" dirty="0" smtClean="0"/>
          </a:p>
          <a:p>
            <a:pPr lvl="1" eaLnBrk="1" hangingPunct="1"/>
            <a:r>
              <a:rPr lang="sl-SI" altLang="de-DE" sz="2400" dirty="0" smtClean="0"/>
              <a:t>Izbor ustreznih izrazov</a:t>
            </a:r>
            <a:r>
              <a:rPr lang="de-DE" altLang="de-DE" sz="2400" dirty="0" smtClean="0"/>
              <a:t>(</a:t>
            </a:r>
            <a:r>
              <a:rPr lang="sl-SI" altLang="de-DE" sz="2400" dirty="0" smtClean="0"/>
              <a:t>besed</a:t>
            </a:r>
            <a:r>
              <a:rPr lang="de-DE" altLang="de-DE" sz="2400" dirty="0" smtClean="0"/>
              <a:t>)</a:t>
            </a:r>
          </a:p>
          <a:p>
            <a:pPr lvl="1" eaLnBrk="1" hangingPunct="1"/>
            <a:r>
              <a:rPr lang="de-DE" altLang="de-DE" sz="2400" dirty="0" smtClean="0"/>
              <a:t>R</a:t>
            </a:r>
            <a:r>
              <a:rPr lang="sl-SI" altLang="de-DE" sz="2400" dirty="0" err="1" smtClean="0"/>
              <a:t>edko</a:t>
            </a:r>
            <a:r>
              <a:rPr lang="de-DE" altLang="de-DE" sz="2400" dirty="0" smtClean="0"/>
              <a:t>: </a:t>
            </a:r>
            <a:r>
              <a:rPr lang="sl-SI" altLang="de-DE" sz="2400" dirty="0" smtClean="0"/>
              <a:t>iz kontroliranega slovarja</a:t>
            </a:r>
            <a:r>
              <a:rPr lang="de-DE" altLang="de-DE" sz="2400" dirty="0" smtClean="0"/>
              <a:t> </a:t>
            </a:r>
          </a:p>
          <a:p>
            <a:pPr lvl="2" eaLnBrk="1" hangingPunct="1"/>
            <a:r>
              <a:rPr lang="sl-SI" altLang="de-DE" sz="2000" dirty="0" smtClean="0"/>
              <a:t>Dodelitev razredov v klasifikaciji</a:t>
            </a:r>
            <a:endParaRPr lang="de-DE" altLang="de-DE" sz="2000" dirty="0" smtClean="0"/>
          </a:p>
          <a:p>
            <a:pPr lvl="2" eaLnBrk="1" hangingPunct="1"/>
            <a:r>
              <a:rPr lang="sl-SI" altLang="de-DE" sz="2000" dirty="0" smtClean="0"/>
              <a:t>Kategorizacija besedil</a:t>
            </a:r>
            <a:endParaRPr lang="de-DE" altLang="de-DE" sz="20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„</a:t>
            </a:r>
            <a:r>
              <a:rPr lang="sl-SI" altLang="de-DE" dirty="0" smtClean="0"/>
              <a:t>Vreča besed</a:t>
            </a:r>
            <a:r>
              <a:rPr lang="de-DE" altLang="de-DE" dirty="0" smtClean="0"/>
              <a:t>“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de-DE" sz="2800" dirty="0" smtClean="0"/>
              <a:t>Dokument je predstavljen z nekaj besedami</a:t>
            </a:r>
            <a:endParaRPr lang="de-DE" altLang="de-DE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sl-SI" altLang="de-DE" sz="2400" dirty="0" smtClean="0"/>
              <a:t>Izgubi se kontekst</a:t>
            </a:r>
            <a:endParaRPr lang="de-DE" altLang="de-D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sl-SI" altLang="de-DE" sz="2400" dirty="0" smtClean="0"/>
              <a:t>Iz reprezentacije dokumenta ne morem razbrati celotne vsebine dokumenta</a:t>
            </a:r>
            <a:endParaRPr lang="de-DE" altLang="de-DE" sz="2400" dirty="0" smtClean="0"/>
          </a:p>
          <a:p>
            <a:pPr lvl="1" eaLnBrk="1" hangingPunct="1">
              <a:lnSpc>
                <a:spcPct val="90000"/>
              </a:lnSpc>
            </a:pPr>
            <a:endParaRPr lang="de-DE" altLang="de-DE" sz="24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DEFINICIJA</a:t>
            </a:r>
            <a:endParaRPr lang="de-DE" altLang="de-DE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21198826"/>
              </p:ext>
            </p:extLst>
          </p:nvPr>
        </p:nvGraphicFramePr>
        <p:xfrm>
          <a:off x="2209800" y="1981200"/>
          <a:ext cx="7486600" cy="252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5181600"/>
            <a:ext cx="10744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5273277"/>
            <a:ext cx="1577614" cy="109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263697"/>
            <a:ext cx="1845282" cy="11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273277"/>
            <a:ext cx="1756193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elevanceFeedback_TermSuggesti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5273276"/>
            <a:ext cx="1371933" cy="10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"/>
          <a:stretch>
            <a:fillRect/>
          </a:stretch>
        </p:blipFill>
        <p:spPr bwMode="auto">
          <a:xfrm>
            <a:off x="1199456" y="5273278"/>
            <a:ext cx="1537494" cy="109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1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5263699"/>
            <a:ext cx="1481105" cy="11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ildergebnis für screenshot app day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5273278"/>
            <a:ext cx="654431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>
                <a:latin typeface="Arial Unicode MS" pitchFamily="34" charset="-128"/>
              </a:rPr>
              <a:t>Blokiranje – izločanje pomensko praznih besed (</a:t>
            </a:r>
            <a:r>
              <a:rPr lang="sl-SI" altLang="de-DE" i="1" dirty="0" err="1" smtClean="0">
                <a:latin typeface="Arial Unicode MS" pitchFamily="34" charset="-128"/>
              </a:rPr>
              <a:t>stopwords</a:t>
            </a:r>
            <a:r>
              <a:rPr lang="sl-SI" altLang="de-DE" dirty="0" smtClean="0">
                <a:latin typeface="Arial Unicode MS" pitchFamily="34" charset="-128"/>
              </a:rPr>
              <a:t>)</a:t>
            </a:r>
            <a:endParaRPr lang="de-DE" altLang="de-DE" dirty="0" smtClean="0">
              <a:latin typeface="Arial Unicode MS" pitchFamily="34" charset="-128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28825"/>
            <a:ext cx="8077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Členi</a:t>
            </a:r>
            <a:r>
              <a:rPr lang="de-DE" altLang="de-DE" sz="2800" dirty="0" smtClean="0">
                <a:latin typeface="Arial Unicode MS" pitchFamily="34" charset="-128"/>
              </a:rPr>
              <a:t>,</a:t>
            </a:r>
            <a:r>
              <a:rPr lang="sl-SI" altLang="de-DE" sz="2800" dirty="0" smtClean="0">
                <a:latin typeface="Arial Unicode MS" pitchFamily="34" charset="-128"/>
              </a:rPr>
              <a:t> zaimki</a:t>
            </a:r>
            <a:r>
              <a:rPr lang="de-DE" altLang="de-DE" sz="2800" dirty="0" smtClean="0">
                <a:latin typeface="Arial Unicode MS" pitchFamily="34" charset="-128"/>
              </a:rPr>
              <a:t>, </a:t>
            </a:r>
            <a:r>
              <a:rPr lang="sl-SI" altLang="de-DE" sz="2800" dirty="0" smtClean="0">
                <a:latin typeface="Arial Unicode MS" pitchFamily="34" charset="-128"/>
              </a:rPr>
              <a:t>predlogi</a:t>
            </a:r>
            <a:r>
              <a:rPr lang="de-DE" altLang="de-DE" sz="2800" dirty="0" smtClean="0">
                <a:latin typeface="Arial Unicode MS" pitchFamily="34" charset="-128"/>
              </a:rPr>
              <a:t>, …</a:t>
            </a:r>
          </a:p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Besede, ki ne nosijo vsebine same po sebi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Običajno najpogostejše besede v zbirki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Običajno zmanjšanje velikosti</a:t>
            </a:r>
            <a:r>
              <a:rPr lang="de-DE" altLang="de-DE" sz="2800" dirty="0" smtClean="0">
                <a:latin typeface="Arial Unicode MS" pitchFamily="34" charset="-128"/>
              </a:rPr>
              <a:t>: 30% </a:t>
            </a:r>
            <a:r>
              <a:rPr lang="sl-SI" altLang="de-DE" sz="2800" dirty="0" smtClean="0">
                <a:latin typeface="Arial Unicode MS" pitchFamily="34" charset="-128"/>
              </a:rPr>
              <a:t>do</a:t>
            </a:r>
            <a:r>
              <a:rPr lang="de-DE" altLang="de-DE" sz="2800" dirty="0" smtClean="0">
                <a:latin typeface="Arial Unicode MS" pitchFamily="34" charset="-128"/>
              </a:rPr>
              <a:t> 50% </a:t>
            </a:r>
          </a:p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Običajno nekaj sto besed na seznamu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sl-SI" altLang="de-DE" sz="2800" dirty="0" smtClean="0">
                <a:latin typeface="Arial Unicode MS" pitchFamily="34" charset="-128"/>
              </a:rPr>
              <a:t>Odvisno od jezika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endParaRPr lang="de-DE" altLang="de-DE" sz="2800" dirty="0" smtClean="0">
              <a:latin typeface="Arial Unicode MS" pitchFamily="34" charset="-128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/>
              <a:t>Lingvistično </a:t>
            </a:r>
            <a:r>
              <a:rPr lang="sl-SI" altLang="de-DE" dirty="0" err="1" smtClean="0"/>
              <a:t>predprocesiranje</a:t>
            </a:r>
            <a:r>
              <a:rPr lang="sl-SI" altLang="de-DE" dirty="0" smtClean="0"/>
              <a:t/>
            </a:r>
            <a:br>
              <a:rPr lang="sl-SI" altLang="de-DE" dirty="0" smtClean="0"/>
            </a:br>
            <a:r>
              <a:rPr lang="sl-SI" altLang="de-DE" dirty="0" smtClean="0"/>
              <a:t>Krnjenje</a:t>
            </a:r>
            <a:endParaRPr lang="de-DE" altLang="de-DE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altLang="de-DE" sz="2400" dirty="0" smtClean="0"/>
              <a:t>Poizvedba</a:t>
            </a:r>
            <a:r>
              <a:rPr lang="de-DE" altLang="de-DE" sz="2400" dirty="0" smtClean="0"/>
              <a:t>:</a:t>
            </a:r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try</a:t>
            </a:r>
            <a:endParaRPr lang="de-DE" altLang="de-DE" sz="2000" dirty="0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 smtClean="0"/>
              <a:t>Do</a:t>
            </a:r>
            <a:r>
              <a:rPr lang="sl-SI" altLang="de-DE" sz="2400" dirty="0" smtClean="0"/>
              <a:t>k</a:t>
            </a:r>
            <a:r>
              <a:rPr lang="de-DE" altLang="de-DE" sz="2400" dirty="0" err="1" smtClean="0"/>
              <a:t>ument</a:t>
            </a:r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lvl="1" eaLnBrk="1" hangingPunct="1"/>
            <a:r>
              <a:rPr lang="de-DE" altLang="de-DE" sz="2000" dirty="0" err="1" smtClean="0"/>
              <a:t>tries</a:t>
            </a:r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tried</a:t>
            </a:r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trying</a:t>
            </a:r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4727576" y="3860800"/>
            <a:ext cx="1368425" cy="431800"/>
          </a:xfrm>
          <a:prstGeom prst="rightArrow">
            <a:avLst>
              <a:gd name="adj1" fmla="val 50000"/>
              <a:gd name="adj2" fmla="val 7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Paradigme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Natančno ujemanje</a:t>
            </a:r>
            <a:endParaRPr lang="de-DE" sz="2800" dirty="0" smtClean="0"/>
          </a:p>
          <a:p>
            <a:r>
              <a:rPr lang="sl-SI" sz="2800" dirty="0" smtClean="0"/>
              <a:t>Delno ujemanje</a:t>
            </a:r>
            <a:endParaRPr lang="de-DE" sz="28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831" y="443574"/>
            <a:ext cx="9404723" cy="1400530"/>
          </a:xfrm>
        </p:spPr>
        <p:txBody>
          <a:bodyPr/>
          <a:lstStyle/>
          <a:p>
            <a:r>
              <a:rPr lang="de-DE" dirty="0" err="1" smtClean="0"/>
              <a:t>Paradigm</a:t>
            </a:r>
            <a:r>
              <a:rPr lang="sl-SI" dirty="0" smtClean="0"/>
              <a:t>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67638" cy="464130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Natančno ujemanje</a:t>
            </a:r>
            <a:endParaRPr lang="de-DE" sz="2400" dirty="0" smtClean="0"/>
          </a:p>
          <a:p>
            <a:pPr lvl="1"/>
            <a:r>
              <a:rPr lang="sl-SI" sz="2000" dirty="0" smtClean="0"/>
              <a:t>Natančna specifikacija pogojev</a:t>
            </a:r>
            <a:endParaRPr lang="de-DE" sz="2000" dirty="0" smtClean="0"/>
          </a:p>
          <a:p>
            <a:pPr lvl="1"/>
            <a:r>
              <a:rPr lang="sl-SI" sz="2000" dirty="0" smtClean="0"/>
              <a:t>Vsi zapisi, ki ustrezajo pogojem, so med rezultati</a:t>
            </a:r>
            <a:endParaRPr lang="de-DE" sz="2000" dirty="0" smtClean="0"/>
          </a:p>
          <a:p>
            <a:pPr lvl="1"/>
            <a:r>
              <a:rPr lang="sl-SI" sz="2000" dirty="0" smtClean="0"/>
              <a:t>Vrstni red temelji na določenem metapodatku</a:t>
            </a:r>
            <a:endParaRPr lang="de-DE" sz="2000" dirty="0" smtClean="0"/>
          </a:p>
          <a:p>
            <a:pPr lvl="1"/>
            <a:r>
              <a:rPr lang="sl-SI" sz="2000" dirty="0" smtClean="0"/>
              <a:t>Uporaba Boolove logike</a:t>
            </a:r>
            <a:endParaRPr lang="de-DE" sz="2000" dirty="0" smtClean="0"/>
          </a:p>
          <a:p>
            <a:pPr lvl="1"/>
            <a:r>
              <a:rPr lang="de-DE" sz="2000" dirty="0" smtClean="0"/>
              <a:t>T</a:t>
            </a:r>
            <a:r>
              <a:rPr lang="sl-SI" sz="2000" dirty="0" err="1" smtClean="0"/>
              <a:t>ipični</a:t>
            </a:r>
            <a:r>
              <a:rPr lang="sl-SI" sz="2000" dirty="0" smtClean="0"/>
              <a:t> primeri</a:t>
            </a:r>
            <a:r>
              <a:rPr lang="de-DE" sz="2000" dirty="0" smtClean="0"/>
              <a:t>: </a:t>
            </a:r>
          </a:p>
          <a:p>
            <a:pPr lvl="2"/>
            <a:r>
              <a:rPr lang="sl-SI" sz="1800" dirty="0" smtClean="0"/>
              <a:t>Iskanje v knjižničnem katalogu</a:t>
            </a:r>
            <a:endParaRPr lang="de-DE" sz="1800" dirty="0" smtClean="0"/>
          </a:p>
          <a:p>
            <a:pPr lvl="2"/>
            <a:r>
              <a:rPr lang="sl-SI" sz="1800" dirty="0" smtClean="0"/>
              <a:t>Iskanje datotek</a:t>
            </a:r>
            <a:endParaRPr lang="de-DE" sz="1800" dirty="0" smtClean="0"/>
          </a:p>
          <a:p>
            <a:pPr lvl="2"/>
            <a:r>
              <a:rPr lang="de-DE" sz="1800" dirty="0" err="1" smtClean="0"/>
              <a:t>Bibliogr</a:t>
            </a:r>
            <a:r>
              <a:rPr lang="sl-SI" sz="1800" dirty="0" err="1" smtClean="0"/>
              <a:t>afsko</a:t>
            </a:r>
            <a:r>
              <a:rPr lang="sl-SI" sz="1800" dirty="0" smtClean="0"/>
              <a:t> iskanje</a:t>
            </a:r>
            <a:endParaRPr lang="de-DE" sz="1800" dirty="0" smtClean="0"/>
          </a:p>
          <a:p>
            <a:pPr lvl="1"/>
            <a:endParaRPr lang="de-DE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8" y="1032387"/>
            <a:ext cx="11112105" cy="5216013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Paradigm</a:t>
            </a:r>
            <a:r>
              <a:rPr lang="sl-SI" dirty="0" smtClean="0"/>
              <a:t>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Delno ujemanje</a:t>
            </a:r>
            <a:endParaRPr lang="de-DE" sz="2400" dirty="0"/>
          </a:p>
          <a:p>
            <a:pPr lvl="1"/>
            <a:r>
              <a:rPr lang="sl-SI" sz="2000" dirty="0"/>
              <a:t>P</a:t>
            </a:r>
            <a:r>
              <a:rPr lang="sl-SI" sz="2000" dirty="0" smtClean="0"/>
              <a:t>ribližna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</a:t>
            </a:r>
            <a:r>
              <a:rPr lang="sl-SI" sz="2000" dirty="0" err="1" smtClean="0"/>
              <a:t>kacija</a:t>
            </a:r>
            <a:r>
              <a:rPr lang="sl-SI" sz="2000" dirty="0" smtClean="0"/>
              <a:t> želene vsebine</a:t>
            </a:r>
            <a:endParaRPr lang="de-DE" sz="2000" dirty="0" smtClean="0"/>
          </a:p>
          <a:p>
            <a:pPr lvl="1"/>
            <a:r>
              <a:rPr lang="sl-SI" sz="2000" dirty="0" smtClean="0"/>
              <a:t>Vrsni red je odvisen od verjetnosti relevantnosti</a:t>
            </a:r>
            <a:endParaRPr lang="de-DE" sz="2000" dirty="0" smtClean="0"/>
          </a:p>
          <a:p>
            <a:pPr lvl="1"/>
            <a:r>
              <a:rPr lang="de-DE" sz="2000" dirty="0" smtClean="0"/>
              <a:t>U</a:t>
            </a:r>
            <a:r>
              <a:rPr lang="sl-SI" sz="2000" dirty="0" smtClean="0"/>
              <a:t>porabnik odloča, koliko zapisov bi rad videl</a:t>
            </a:r>
            <a:endParaRPr lang="de-DE" sz="2000" dirty="0"/>
          </a:p>
          <a:p>
            <a:pPr lvl="1"/>
            <a:r>
              <a:rPr lang="sl-SI" sz="2000" dirty="0" smtClean="0"/>
              <a:t>Ni potrebno slediti določeni sintaksi</a:t>
            </a:r>
            <a:endParaRPr lang="de-DE" sz="2000" dirty="0" smtClean="0"/>
          </a:p>
          <a:p>
            <a:pPr lvl="1"/>
            <a:r>
              <a:rPr lang="de-DE" sz="2000" dirty="0" smtClean="0"/>
              <a:t>T</a:t>
            </a:r>
            <a:r>
              <a:rPr lang="sl-SI" sz="2000" dirty="0" err="1" smtClean="0"/>
              <a:t>ipična</a:t>
            </a:r>
            <a:r>
              <a:rPr lang="sl-SI" sz="2000" dirty="0" smtClean="0"/>
              <a:t> primera</a:t>
            </a:r>
            <a:r>
              <a:rPr lang="de-DE" sz="2000" dirty="0" smtClean="0"/>
              <a:t>: </a:t>
            </a:r>
          </a:p>
          <a:p>
            <a:pPr lvl="2"/>
            <a:r>
              <a:rPr lang="sl-SI" sz="1800" dirty="0" smtClean="0"/>
              <a:t>Spletni iskalnik</a:t>
            </a:r>
            <a:endParaRPr lang="de-DE" sz="1800" dirty="0" smtClean="0"/>
          </a:p>
          <a:p>
            <a:pPr lvl="2"/>
            <a:r>
              <a:rPr lang="sl-SI" sz="1800" dirty="0" smtClean="0"/>
              <a:t>Iskalnik na strani podjetja</a:t>
            </a:r>
            <a:endParaRPr lang="de-DE" sz="1800" dirty="0" smtClean="0"/>
          </a:p>
          <a:p>
            <a:pPr lvl="1"/>
            <a:endParaRPr lang="de-DE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13" y="297111"/>
            <a:ext cx="10213111" cy="598078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23" y="397922"/>
            <a:ext cx="10638503" cy="5850478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1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98" y="546371"/>
            <a:ext cx="10519860" cy="5702029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Proces poizvedovanja</a:t>
            </a:r>
            <a:endParaRPr lang="de-DE" altLang="de-DE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altLang="de-DE" sz="2800" dirty="0" smtClean="0"/>
              <a:t>Zajem dokumentov</a:t>
            </a:r>
            <a:r>
              <a:rPr lang="de-DE" altLang="de-DE" sz="2800" dirty="0"/>
              <a:t>	</a:t>
            </a:r>
          </a:p>
          <a:p>
            <a:pPr lvl="1"/>
            <a:r>
              <a:rPr lang="sl-SI" altLang="de-DE" sz="2400" dirty="0" smtClean="0"/>
              <a:t>Na spletu</a:t>
            </a:r>
            <a:r>
              <a:rPr lang="de-DE" altLang="de-DE" sz="2400" dirty="0" smtClean="0"/>
              <a:t>: </a:t>
            </a:r>
            <a:r>
              <a:rPr lang="sl-SI" altLang="de-DE" sz="2400" dirty="0" smtClean="0"/>
              <a:t>pajki</a:t>
            </a:r>
            <a:endParaRPr lang="de-DE" altLang="de-DE" sz="2400" dirty="0"/>
          </a:p>
          <a:p>
            <a:r>
              <a:rPr lang="sl-SI" altLang="de-DE" sz="2800" dirty="0" smtClean="0"/>
              <a:t>Analiza dokumentov</a:t>
            </a:r>
            <a:endParaRPr lang="de-DE" altLang="de-DE" sz="2800" dirty="0"/>
          </a:p>
          <a:p>
            <a:pPr lvl="1"/>
            <a:r>
              <a:rPr lang="sl-SI" altLang="de-DE" sz="2400" dirty="0" smtClean="0"/>
              <a:t>Lingvistično </a:t>
            </a:r>
            <a:r>
              <a:rPr lang="sl-SI" altLang="de-DE" sz="2400" dirty="0" err="1" smtClean="0"/>
              <a:t>predprocesiranje</a:t>
            </a:r>
            <a:endParaRPr lang="de-DE" altLang="de-DE" sz="2400" dirty="0"/>
          </a:p>
          <a:p>
            <a:pPr lvl="1"/>
            <a:r>
              <a:rPr lang="de-DE" altLang="de-DE" sz="2400" dirty="0" err="1" smtClean="0"/>
              <a:t>Inde</a:t>
            </a:r>
            <a:r>
              <a:rPr lang="sl-SI" altLang="de-DE" sz="2400" dirty="0" err="1" smtClean="0"/>
              <a:t>ksiranje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-&gt; </a:t>
            </a:r>
            <a:r>
              <a:rPr lang="de-DE" altLang="de-DE" sz="2400" dirty="0" err="1" smtClean="0"/>
              <a:t>Repre</a:t>
            </a:r>
            <a:r>
              <a:rPr lang="sl-SI" altLang="de-DE" sz="2400" dirty="0" err="1" smtClean="0"/>
              <a:t>zentacija</a:t>
            </a:r>
            <a:endParaRPr lang="de-DE" altLang="de-DE" sz="2400" dirty="0"/>
          </a:p>
          <a:p>
            <a:r>
              <a:rPr lang="de-DE" altLang="de-DE" sz="2800" dirty="0" err="1" smtClean="0"/>
              <a:t>Proce</a:t>
            </a:r>
            <a:r>
              <a:rPr lang="sl-SI" altLang="de-DE" sz="2800" dirty="0" err="1" smtClean="0"/>
              <a:t>siranje</a:t>
            </a:r>
            <a:r>
              <a:rPr lang="de-DE" altLang="de-DE" sz="2800" dirty="0" smtClean="0"/>
              <a:t> </a:t>
            </a:r>
            <a:r>
              <a:rPr lang="sl-SI" altLang="de-DE" sz="2800" dirty="0" smtClean="0"/>
              <a:t>poizvedb</a:t>
            </a:r>
            <a:endParaRPr lang="de-DE" altLang="de-DE" sz="2800" dirty="0"/>
          </a:p>
          <a:p>
            <a:pPr lvl="1"/>
            <a:r>
              <a:rPr lang="de-DE" altLang="de-DE" sz="2400" dirty="0" smtClean="0"/>
              <a:t>Anal</a:t>
            </a:r>
            <a:r>
              <a:rPr lang="sl-SI" altLang="de-DE" sz="2400" dirty="0" err="1" smtClean="0"/>
              <a:t>iza</a:t>
            </a:r>
            <a:r>
              <a:rPr lang="sl-SI" altLang="de-DE" sz="2400" dirty="0" smtClean="0"/>
              <a:t> poizvedb</a:t>
            </a:r>
            <a:endParaRPr lang="de-DE" altLang="de-DE" sz="2400" dirty="0"/>
          </a:p>
          <a:p>
            <a:pPr lvl="1"/>
            <a:r>
              <a:rPr lang="sl-SI" altLang="de-DE" sz="2400" dirty="0" smtClean="0"/>
              <a:t>Ujemanje poizvedb z reprezentacijo</a:t>
            </a:r>
          </a:p>
          <a:p>
            <a:pPr marL="457200" lvl="1" indent="0">
              <a:buNone/>
            </a:pPr>
            <a:r>
              <a:rPr lang="sl-SI" altLang="de-DE" sz="2400" dirty="0" smtClean="0"/>
              <a:t>   dokumenta</a:t>
            </a:r>
            <a:endParaRPr lang="de-DE" altLang="de-DE" sz="2400" dirty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7239000" y="3352800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de-DE" sz="2400" dirty="0" smtClean="0"/>
              <a:t>Krnjenje</a:t>
            </a:r>
            <a:endParaRPr lang="en-US" altLang="de-DE" sz="2400" dirty="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239000" y="5262282"/>
            <a:ext cx="1981200" cy="685800"/>
          </a:xfrm>
          <a:prstGeom prst="leftArrow">
            <a:avLst>
              <a:gd name="adj1" fmla="val 50000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dirty="0"/>
              <a:t>IR </a:t>
            </a:r>
            <a:r>
              <a:rPr lang="de-DE" altLang="de-DE" sz="2400" dirty="0" smtClean="0"/>
              <a:t>Model</a:t>
            </a:r>
            <a:r>
              <a:rPr lang="sl-SI" altLang="de-DE" sz="2400" dirty="0" smtClean="0"/>
              <a:t>i</a:t>
            </a:r>
            <a:endParaRPr lang="en-US" altLang="de-DE" sz="2400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421423352"/>
              </p:ext>
            </p:extLst>
          </p:nvPr>
        </p:nvGraphicFramePr>
        <p:xfrm>
          <a:off x="2209800" y="1981200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2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moramo vedeti o besedah v dokumentih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Katere informacije so koristne za </a:t>
            </a:r>
            <a:r>
              <a:rPr lang="sl-SI" sz="3200" dirty="0" err="1" smtClean="0"/>
              <a:t>rangiranje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6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/>
              <a:t>Osnovna ideja</a:t>
            </a:r>
            <a:r>
              <a:rPr lang="de-DE" altLang="de-DE" dirty="0" smtClean="0"/>
              <a:t>: </a:t>
            </a:r>
            <a:r>
              <a:rPr lang="sl-SI" altLang="de-DE" dirty="0" err="1" smtClean="0"/>
              <a:t>Uteževanje</a:t>
            </a:r>
            <a:endParaRPr lang="de-DE" altLang="de-DE" dirty="0" smtClean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Index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581400" y="3276600"/>
            <a:ext cx="1905000" cy="12192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Document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620000" y="3733800"/>
            <a:ext cx="946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Query</a:t>
            </a:r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2362200" y="2590800"/>
          <a:ext cx="15319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3" imgW="1532456" imgH="2286577" progId="MS_ClipArt_Gallery.2">
                  <p:embed/>
                </p:oleObj>
              </mc:Choice>
              <mc:Fallback>
                <p:oleObj name="Clip" r:id="rId3" imgW="1532456" imgH="2286577" progId="MS_ClipArt_Gallery.2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15319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2286001" y="5181600"/>
          <a:ext cx="766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lip" r:id="rId5" imgW="1532456" imgH="2286577" progId="MS_ClipArt_Gallery.2">
                  <p:embed/>
                </p:oleObj>
              </mc:Choice>
              <mc:Fallback>
                <p:oleObj name="Clip" r:id="rId5" imgW="1532456" imgH="2286577" progId="MS_ClipArt_Gallery.2">
                  <p:embed/>
                  <p:pic>
                    <p:nvPicPr>
                      <p:cNvPr id="61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5181600"/>
                        <a:ext cx="766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6172201" y="4191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048000" y="5334001"/>
            <a:ext cx="716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Weight / Ranking-Value for a Document-Query-Relation</a:t>
            </a:r>
          </a:p>
        </p:txBody>
      </p:sp>
      <p:graphicFrame>
        <p:nvGraphicFramePr>
          <p:cNvPr id="6155" name="Object 10"/>
          <p:cNvGraphicFramePr>
            <a:graphicFrameLocks noChangeAspect="1"/>
          </p:cNvGraphicFramePr>
          <p:nvPr/>
        </p:nvGraphicFramePr>
        <p:xfrm>
          <a:off x="8763000" y="2590800"/>
          <a:ext cx="15319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lip" r:id="rId6" imgW="1532456" imgH="2286577" progId="MS_ClipArt_Gallery.2">
                  <p:embed/>
                </p:oleObj>
              </mc:Choice>
              <mc:Fallback>
                <p:oleObj name="Clip" r:id="rId6" imgW="1532456" imgH="2286577" progId="MS_ClipArt_Gallery.2">
                  <p:embed/>
                  <p:pic>
                    <p:nvPicPr>
                      <p:cNvPr id="61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590800"/>
                        <a:ext cx="15319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BD3A8F-0845-48B0-AEAC-1F4E5B73DD08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err="1" smtClean="0"/>
              <a:t>Uteževanje</a:t>
            </a:r>
            <a:endParaRPr lang="en-US" altLang="de-DE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altLang="de-DE" sz="2800" dirty="0" smtClean="0"/>
              <a:t>Kako dobro izraz (beseda) predstavlja dokument</a:t>
            </a:r>
            <a:r>
              <a:rPr lang="de-DE" altLang="de-DE" sz="2800" dirty="0" smtClean="0"/>
              <a:t>?</a:t>
            </a:r>
            <a:endParaRPr lang="en-US" altLang="de-DE" sz="2800" dirty="0" smtClean="0"/>
          </a:p>
        </p:txBody>
      </p:sp>
      <p:sp>
        <p:nvSpPr>
          <p:cNvPr id="9221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435A40-A460-4F66-98AA-B12EEF2A1D75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/>
              <a:t>Osnovna ideja</a:t>
            </a:r>
            <a:endParaRPr lang="de-DE" altLang="de-DE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200" dirty="0" smtClean="0"/>
              <a:t>„</a:t>
            </a:r>
            <a:r>
              <a:rPr lang="sl-SI" altLang="de-DE" sz="3200" dirty="0" smtClean="0"/>
              <a:t>…frekvenca pojavljanja besede v članku je uporabna mera pomembnosti besede</a:t>
            </a:r>
            <a:r>
              <a:rPr lang="de-DE" altLang="de-DE" sz="3200" dirty="0" smtClean="0"/>
              <a:t>“ (</a:t>
            </a:r>
            <a:r>
              <a:rPr lang="de-DE" altLang="de-DE" sz="3200" dirty="0" err="1" smtClean="0"/>
              <a:t>Luhn</a:t>
            </a:r>
            <a:r>
              <a:rPr lang="de-DE" altLang="de-DE" sz="3200" dirty="0" smtClean="0"/>
              <a:t> </a:t>
            </a:r>
            <a:r>
              <a:rPr lang="sl-SI" altLang="de-DE" sz="3200" dirty="0"/>
              <a:t>v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Rijsberg</a:t>
            </a:r>
            <a:r>
              <a:rPr lang="sl-SI" altLang="de-DE" sz="3200" dirty="0" smtClean="0"/>
              <a:t>e</a:t>
            </a:r>
            <a:r>
              <a:rPr lang="de-DE" altLang="de-DE" sz="3200" dirty="0" smtClean="0"/>
              <a:t>n</a:t>
            </a:r>
            <a:r>
              <a:rPr lang="sl-SI" altLang="de-DE" sz="3200" dirty="0" smtClean="0"/>
              <a:t>,</a:t>
            </a:r>
            <a:r>
              <a:rPr lang="de-DE" altLang="de-DE" sz="3200" dirty="0" smtClean="0"/>
              <a:t> 1999)</a:t>
            </a:r>
          </a:p>
          <a:p>
            <a:pPr eaLnBrk="1" hangingPunct="1"/>
            <a:endParaRPr lang="de-DE" altLang="de-DE" sz="3200" dirty="0" smtClean="0"/>
          </a:p>
        </p:txBody>
      </p:sp>
      <p:sp>
        <p:nvSpPr>
          <p:cNvPr id="10245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4303C5-81B0-44A4-8EE9-BCE6FE50E479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Osnovni koncepti poizvedovanja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Pomembno je štetje besed</a:t>
            </a:r>
            <a:r>
              <a:rPr lang="de-DE" sz="2800" dirty="0" smtClean="0"/>
              <a:t>!</a:t>
            </a:r>
          </a:p>
          <a:p>
            <a:pPr lvl="1"/>
            <a:r>
              <a:rPr lang="sl-SI" sz="2400" dirty="0" smtClean="0"/>
              <a:t>V dokumentih</a:t>
            </a:r>
            <a:endParaRPr lang="de-DE" sz="2400" dirty="0" smtClean="0"/>
          </a:p>
          <a:p>
            <a:pPr lvl="1"/>
            <a:r>
              <a:rPr lang="sl-SI" sz="2400" dirty="0" smtClean="0"/>
              <a:t>V zbirki</a:t>
            </a:r>
          </a:p>
          <a:p>
            <a:pPr lvl="1"/>
            <a:endParaRPr lang="de-DE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8153400" cy="1905000"/>
          </a:xfrm>
        </p:spPr>
        <p:txBody>
          <a:bodyPr>
            <a:noAutofit/>
          </a:bodyPr>
          <a:lstStyle/>
          <a:p>
            <a:pPr lvl="1" eaLnBrk="1" hangingPunct="1"/>
            <a:endParaRPr lang="de-DE" altLang="de-DE" sz="2000" dirty="0"/>
          </a:p>
          <a:p>
            <a:pPr lvl="1" eaLnBrk="1" hangingPunct="1"/>
            <a:r>
              <a:rPr lang="de-DE" altLang="de-DE" sz="3200" dirty="0" err="1" smtClean="0"/>
              <a:t>Formula</a:t>
            </a:r>
            <a:r>
              <a:rPr lang="de-DE" altLang="de-DE" sz="3200" dirty="0" smtClean="0"/>
              <a:t>:  TF (t, d) =  N   </a:t>
            </a:r>
          </a:p>
          <a:p>
            <a:pPr lvl="2" eaLnBrk="1" hangingPunct="1">
              <a:buFontTx/>
              <a:buNone/>
            </a:pPr>
            <a:r>
              <a:rPr lang="de-DE" altLang="de-DE" sz="2800" dirty="0" smtClean="0"/>
              <a:t>N</a:t>
            </a:r>
            <a:r>
              <a:rPr lang="sl-SI" altLang="de-DE" sz="2800" dirty="0" smtClean="0"/>
              <a:t>:</a:t>
            </a:r>
            <a:r>
              <a:rPr lang="de-DE" altLang="de-DE" sz="2800" dirty="0" smtClean="0"/>
              <a:t> </a:t>
            </a:r>
            <a:r>
              <a:rPr lang="sl-SI" altLang="de-DE" sz="2800" dirty="0" smtClean="0"/>
              <a:t>kako pogosto se beseda</a:t>
            </a:r>
            <a:r>
              <a:rPr lang="de-DE" altLang="de-DE" sz="2800" dirty="0" smtClean="0"/>
              <a:t> t </a:t>
            </a:r>
            <a:br>
              <a:rPr lang="de-DE" altLang="de-DE" sz="2800" dirty="0" smtClean="0"/>
            </a:br>
            <a:r>
              <a:rPr lang="sl-SI" altLang="de-DE" sz="2800" dirty="0" smtClean="0"/>
              <a:t>pojavi v dokumentu</a:t>
            </a:r>
            <a:r>
              <a:rPr lang="de-DE" altLang="de-DE" sz="2800" dirty="0" smtClean="0"/>
              <a:t> d?</a:t>
            </a:r>
            <a:endParaRPr lang="de-DE" altLang="de-DE" sz="44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i="1" dirty="0" smtClean="0"/>
              <a:t>Term </a:t>
            </a:r>
            <a:r>
              <a:rPr lang="de-DE" altLang="de-DE" i="1" dirty="0" err="1" smtClean="0"/>
              <a:t>Frequency</a:t>
            </a:r>
            <a:r>
              <a:rPr lang="sl-SI" altLang="de-DE" dirty="0" smtClean="0"/>
              <a:t> (frekvenca pojavljanja besede)</a:t>
            </a:r>
            <a:endParaRPr lang="de-DE" altLang="de-DE" dirty="0" smtClean="0"/>
          </a:p>
        </p:txBody>
      </p:sp>
      <p:sp>
        <p:nvSpPr>
          <p:cNvPr id="11269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5429BD-9968-4480-92C3-1CF9731F8FB7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8153400" cy="1905000"/>
          </a:xfrm>
        </p:spPr>
        <p:txBody>
          <a:bodyPr>
            <a:normAutofit/>
          </a:bodyPr>
          <a:lstStyle/>
          <a:p>
            <a:pPr lvl="1" eaLnBrk="1" hangingPunct="1"/>
            <a:endParaRPr lang="de-DE" altLang="de-DE" sz="1000" dirty="0"/>
          </a:p>
          <a:p>
            <a:pPr marL="457200" lvl="1" indent="0" eaLnBrk="1" hangingPunct="1">
              <a:buNone/>
            </a:pPr>
            <a:r>
              <a:rPr lang="de-DE" altLang="de-DE" sz="2400" dirty="0" smtClean="0"/>
              <a:t>Term </a:t>
            </a:r>
            <a:r>
              <a:rPr lang="de-DE" altLang="de-DE" sz="2400" dirty="0" err="1" smtClean="0"/>
              <a:t>Frequency</a:t>
            </a:r>
            <a:r>
              <a:rPr lang="de-DE" altLang="de-DE" sz="2400" dirty="0" smtClean="0"/>
              <a:t> (TF</a:t>
            </a:r>
            <a:r>
              <a:rPr lang="de-DE" altLang="de-DE" sz="2400" dirty="0"/>
              <a:t>)</a:t>
            </a:r>
          </a:p>
          <a:p>
            <a:pPr marL="457200" lvl="1" indent="0" eaLnBrk="1" hangingPunct="1">
              <a:buNone/>
            </a:pPr>
            <a:endParaRPr lang="de-DE" altLang="de-DE" dirty="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286000" y="25146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400" dirty="0"/>
          </a:p>
          <a:p>
            <a:pPr lvl="1" eaLnBrk="1" hangingPunct="1"/>
            <a:r>
              <a:rPr lang="sl-SI" altLang="de-DE" sz="3200" dirty="0" smtClean="0"/>
              <a:t>Ali je vsaka pojavitev enako pomembna</a:t>
            </a:r>
            <a:r>
              <a:rPr lang="de-DE" altLang="de-DE" sz="3200" dirty="0" smtClean="0"/>
              <a:t>?</a:t>
            </a:r>
            <a:endParaRPr lang="de-DE" altLang="de-DE" sz="3600" dirty="0"/>
          </a:p>
        </p:txBody>
      </p:sp>
      <p:sp>
        <p:nvSpPr>
          <p:cNvPr id="31750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FCEA6B-6CB0-4DF3-B843-0B057D6B48F4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08213" y="632460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/>
              <a:t>http://exbook.de/wp-content/uploads/2008/03/ln_funktion.png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1"/>
            <a:ext cx="8610600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AF62FC-F142-4F4C-A23F-BA10A84663EC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altLang="de-DE" sz="2800" dirty="0" smtClean="0"/>
              <a:t>Razlike med besedami</a:t>
            </a:r>
            <a:r>
              <a:rPr lang="de-DE" altLang="de-DE" sz="2800" dirty="0" smtClean="0"/>
              <a:t>?</a:t>
            </a:r>
          </a:p>
          <a:p>
            <a:r>
              <a:rPr lang="sl-SI" altLang="de-DE" sz="2800" dirty="0" smtClean="0"/>
              <a:t>Velikost slovarja</a:t>
            </a:r>
            <a:endParaRPr lang="de-DE" altLang="de-DE" sz="2800" dirty="0" smtClean="0"/>
          </a:p>
          <a:p>
            <a:r>
              <a:rPr lang="de-DE" altLang="de-DE" sz="2800" dirty="0" err="1" smtClean="0"/>
              <a:t>Distribu</a:t>
            </a:r>
            <a:r>
              <a:rPr lang="sl-SI" altLang="de-DE" sz="2800" dirty="0" err="1" smtClean="0"/>
              <a:t>cija</a:t>
            </a:r>
            <a:r>
              <a:rPr lang="sl-SI" altLang="de-DE" sz="2800" dirty="0" smtClean="0"/>
              <a:t> besed v jeziku</a:t>
            </a:r>
            <a:r>
              <a:rPr lang="de-DE" altLang="de-DE" sz="2800" dirty="0" smtClean="0"/>
              <a:t>?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de-DE" dirty="0" smtClean="0"/>
              <a:t>Določanje uteži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altLang="de-DE" sz="2400" dirty="0" smtClean="0"/>
              <a:t>Osnovna ideja</a:t>
            </a:r>
            <a:r>
              <a:rPr lang="de-DE" altLang="de-DE" sz="2400" dirty="0" smtClean="0"/>
              <a:t>: </a:t>
            </a:r>
            <a:r>
              <a:rPr lang="sl-SI" altLang="de-DE" sz="2400" dirty="0" smtClean="0"/>
              <a:t>Izrazi in njihovo pojavljanje</a:t>
            </a:r>
            <a:r>
              <a:rPr lang="de-DE" altLang="de-DE" sz="2400" dirty="0" smtClean="0"/>
              <a:t> (</a:t>
            </a:r>
            <a:r>
              <a:rPr lang="sl-SI" altLang="de-DE" sz="2400" dirty="0" smtClean="0"/>
              <a:t>frekvenca in distribucija</a:t>
            </a:r>
            <a:r>
              <a:rPr lang="de-DE" altLang="de-DE" sz="2400" dirty="0" smtClean="0"/>
              <a:t>)</a:t>
            </a:r>
          </a:p>
          <a:p>
            <a:pPr eaLnBrk="1" hangingPunct="1"/>
            <a:r>
              <a:rPr lang="sl-SI" altLang="de-DE" sz="2400" dirty="0" smtClean="0"/>
              <a:t>Kateri izrazi so </a:t>
            </a:r>
            <a:r>
              <a:rPr lang="de-DE" altLang="de-DE" sz="2400" dirty="0" smtClean="0"/>
              <a:t>„</a:t>
            </a:r>
            <a:r>
              <a:rPr lang="sl-SI" altLang="de-DE" sz="2400" dirty="0" smtClean="0"/>
              <a:t>dobri</a:t>
            </a:r>
            <a:r>
              <a:rPr lang="de-DE" altLang="de-DE" sz="2400" dirty="0" smtClean="0"/>
              <a:t>“ </a:t>
            </a:r>
            <a:r>
              <a:rPr lang="sl-SI" altLang="de-DE" sz="2400" dirty="0" smtClean="0"/>
              <a:t>kazalci za modeliranje vsebine dokumenta</a:t>
            </a:r>
            <a:r>
              <a:rPr lang="de-DE" altLang="de-DE" sz="2400" dirty="0" smtClean="0"/>
              <a:t>?</a:t>
            </a:r>
          </a:p>
          <a:p>
            <a:pPr lvl="1" eaLnBrk="1" hangingPunct="1"/>
            <a:r>
              <a:rPr lang="sl-SI" altLang="de-DE" sz="2000" dirty="0" smtClean="0"/>
              <a:t>Zelo pogosti izrazi</a:t>
            </a:r>
            <a:r>
              <a:rPr lang="de-DE" altLang="de-DE" sz="2000" dirty="0" smtClean="0"/>
              <a:t>?</a:t>
            </a:r>
          </a:p>
          <a:p>
            <a:pPr lvl="1" eaLnBrk="1" hangingPunct="1"/>
            <a:r>
              <a:rPr lang="sl-SI" altLang="de-DE" sz="2000" dirty="0" smtClean="0"/>
              <a:t>Izrazi z nizko frekvence</a:t>
            </a:r>
            <a:r>
              <a:rPr lang="de-DE" altLang="de-DE" sz="2000" dirty="0" smtClean="0"/>
              <a:t>?</a:t>
            </a:r>
          </a:p>
          <a:p>
            <a:pPr lvl="1" eaLnBrk="1" hangingPunct="1"/>
            <a:r>
              <a:rPr lang="sl-SI" altLang="de-DE" sz="2000" dirty="0" smtClean="0"/>
              <a:t>Izrazi s srednje visoko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fre</a:t>
            </a:r>
            <a:r>
              <a:rPr lang="sl-SI" altLang="de-DE" sz="2000" dirty="0" err="1" smtClean="0"/>
              <a:t>kvenco</a:t>
            </a:r>
            <a:r>
              <a:rPr lang="de-DE" altLang="de-DE" sz="2000" dirty="0" smtClean="0"/>
              <a:t>?</a:t>
            </a:r>
          </a:p>
        </p:txBody>
      </p:sp>
      <p:sp>
        <p:nvSpPr>
          <p:cNvPr id="22533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B2C104-0F97-43A9-AC45-B5C789847942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</a:t>
            </a:r>
            <a:r>
              <a:rPr lang="sl-SI" dirty="0" err="1" smtClean="0"/>
              <a:t>cije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758886"/>
              </p:ext>
            </p:extLst>
          </p:nvPr>
        </p:nvGraphicFramePr>
        <p:xfrm>
          <a:off x="2209800" y="2000865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9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de-DE" dirty="0" err="1" smtClean="0"/>
              <a:t>Zipfov</a:t>
            </a:r>
            <a:r>
              <a:rPr lang="sl-SI" altLang="de-DE" dirty="0" smtClean="0"/>
              <a:t> zakon</a:t>
            </a:r>
            <a:endParaRPr lang="de-DE" altLang="de-DE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63246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/>
              <a:t>in: Rijsbergen 1999</a:t>
            </a:r>
            <a:r>
              <a:rPr lang="de-DE" altLang="de-DE" baseline="30000"/>
              <a:t>2</a:t>
            </a:r>
          </a:p>
        </p:txBody>
      </p:sp>
      <p:pic>
        <p:nvPicPr>
          <p:cNvPr id="23557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6675"/>
            <a:ext cx="8077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B8E40A-8873-4C60-841F-258FC2AC8ADC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i="1" dirty="0" smtClean="0"/>
              <a:t>Inverse Do</a:t>
            </a:r>
            <a:r>
              <a:rPr lang="en-US" altLang="de-DE" i="1" dirty="0" smtClean="0"/>
              <a:t>c</a:t>
            </a:r>
            <a:r>
              <a:rPr lang="de-DE" altLang="de-DE" i="1" dirty="0" err="1" smtClean="0"/>
              <a:t>ument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Frequen</a:t>
            </a:r>
            <a:r>
              <a:rPr lang="en-US" altLang="de-DE" i="1" dirty="0" smtClean="0"/>
              <a:t>cy</a:t>
            </a:r>
            <a:endParaRPr lang="de-DE" altLang="de-DE" i="1" dirty="0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209800" y="2133600"/>
            <a:ext cx="815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000" dirty="0"/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altLang="de-DE" sz="2400" dirty="0">
                <a:latin typeface="+mj-lt"/>
                <a:ea typeface="+mj-ea"/>
                <a:cs typeface="+mj-cs"/>
              </a:rPr>
              <a:t>Inverse Do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>c</a:t>
            </a:r>
            <a:r>
              <a:rPr lang="de-DE" altLang="de-DE" sz="2400" dirty="0" err="1">
                <a:latin typeface="+mj-lt"/>
                <a:ea typeface="+mj-ea"/>
                <a:cs typeface="+mj-cs"/>
              </a:rPr>
              <a:t>ument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altLang="de-DE" sz="2400" dirty="0" err="1">
                <a:latin typeface="+mj-lt"/>
                <a:ea typeface="+mj-ea"/>
                <a:cs typeface="+mj-cs"/>
              </a:rPr>
              <a:t>Frequen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>cy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 (IDF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)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 – inverzna frekvenca besede v dokumentih</a:t>
            </a:r>
            <a:endParaRPr lang="de-DE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altLang="de-DE" sz="2400" dirty="0" err="1">
                <a:latin typeface="+mj-lt"/>
                <a:ea typeface="+mj-ea"/>
                <a:cs typeface="+mj-cs"/>
              </a:rPr>
              <a:t>Formula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:  IDF 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(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Izraz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t) =  N/n   </a:t>
            </a:r>
          </a:p>
          <a:p>
            <a:pPr marL="342900" lvl="2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altLang="de-DE" dirty="0" smtClean="0">
                <a:latin typeface="+mj-lt"/>
                <a:ea typeface="+mj-ea"/>
                <a:cs typeface="+mj-cs"/>
              </a:rPr>
              <a:t>N</a:t>
            </a:r>
            <a:r>
              <a:rPr lang="sl-SI" altLang="de-DE" dirty="0" smtClean="0">
                <a:latin typeface="+mj-lt"/>
                <a:ea typeface="+mj-ea"/>
                <a:cs typeface="+mj-cs"/>
              </a:rPr>
              <a:t>:</a:t>
            </a:r>
            <a:r>
              <a:rPr lang="de-DE" altLang="de-DE" dirty="0" smtClean="0">
                <a:latin typeface="+mj-lt"/>
                <a:ea typeface="+mj-ea"/>
                <a:cs typeface="+mj-cs"/>
              </a:rPr>
              <a:t> </a:t>
            </a:r>
            <a:r>
              <a:rPr lang="sl-SI" altLang="de-DE" dirty="0" smtClean="0">
                <a:latin typeface="+mj-lt"/>
                <a:ea typeface="+mj-ea"/>
                <a:cs typeface="+mj-cs"/>
              </a:rPr>
              <a:t>Število dokumentov v zbirki</a:t>
            </a:r>
            <a:endParaRPr lang="de-DE" altLang="de-DE" dirty="0">
              <a:latin typeface="+mj-lt"/>
              <a:ea typeface="+mj-ea"/>
              <a:cs typeface="+mj-cs"/>
            </a:endParaRPr>
          </a:p>
          <a:p>
            <a:pPr marL="342900" lvl="4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>
                <a:latin typeface="+mj-lt"/>
                <a:ea typeface="+mj-ea"/>
                <a:cs typeface="+mj-cs"/>
              </a:rPr>
              <a:t>n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: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Število dokumentov, ki vsebujejo izraz 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t</a:t>
            </a:r>
            <a:endParaRPr lang="de-DE" altLang="de-DE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286000" y="48006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200" dirty="0"/>
          </a:p>
        </p:txBody>
      </p:sp>
      <p:sp>
        <p:nvSpPr>
          <p:cNvPr id="2560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6A41B6-E2A8-44F1-918B-0A1A83BE4C0D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altLang="de-DE" dirty="0" err="1" smtClean="0"/>
              <a:t>Uteževanje</a:t>
            </a:r>
            <a:r>
              <a:rPr lang="sl-SI" altLang="de-DE" dirty="0"/>
              <a:t> </a:t>
            </a:r>
            <a:r>
              <a:rPr lang="de-DE" altLang="de-DE" dirty="0" smtClean="0"/>
              <a:t>TF IDF 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118360" y="1853248"/>
            <a:ext cx="815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200" dirty="0"/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altLang="de-DE" sz="2400" dirty="0">
                <a:latin typeface="+mj-lt"/>
                <a:ea typeface="+mj-ea"/>
                <a:cs typeface="+mj-cs"/>
              </a:rPr>
              <a:t>Term </a:t>
            </a:r>
            <a:r>
              <a:rPr lang="de-DE" altLang="de-DE" sz="2400" dirty="0" err="1">
                <a:latin typeface="+mj-lt"/>
                <a:ea typeface="+mj-ea"/>
                <a:cs typeface="+mj-cs"/>
              </a:rPr>
              <a:t>Frequen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>cy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  * Inverse Do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>c</a:t>
            </a:r>
            <a:r>
              <a:rPr lang="de-DE" altLang="de-DE" sz="2400" dirty="0" err="1">
                <a:latin typeface="+mj-lt"/>
                <a:ea typeface="+mj-ea"/>
                <a:cs typeface="+mj-cs"/>
              </a:rPr>
              <a:t>ument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altLang="de-DE" sz="2400" dirty="0" err="1">
                <a:latin typeface="+mj-lt"/>
                <a:ea typeface="+mj-ea"/>
                <a:cs typeface="+mj-cs"/>
              </a:rPr>
              <a:t>Frequen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>cy</a:t>
            </a: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Pogosto uporabljeno</a:t>
            </a:r>
            <a:endParaRPr lang="en-US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Uporaba logaritmov</a:t>
            </a:r>
            <a:endParaRPr lang="de-DE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Dovolj za začetek</a:t>
            </a:r>
            <a:endParaRPr lang="de-DE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Trenutno ni v uporabi v osnovni obliki</a:t>
            </a:r>
            <a:endParaRPr lang="de-DE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Ne obstaja le en</a:t>
            </a:r>
            <a:r>
              <a:rPr lang="de-DE" alt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de-DE" altLang="de-DE" sz="2400" dirty="0">
                <a:latin typeface="+mj-lt"/>
                <a:ea typeface="+mj-ea"/>
                <a:cs typeface="+mj-cs"/>
              </a:rPr>
              <a:t>IDF</a:t>
            </a: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Obstajajo različne definicije</a:t>
            </a:r>
            <a:endParaRPr lang="de-DE" altLang="de-DE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679BD7-5969-4889-A20B-BAE8FC0A4AA1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TF.IDF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644877" y="3500438"/>
            <a:ext cx="5486298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de-DE" sz="3600" dirty="0" smtClean="0"/>
              <a:t>utež</a:t>
            </a:r>
            <a:r>
              <a:rPr lang="en-US" altLang="de-DE" sz="3600" dirty="0" smtClean="0"/>
              <a:t>  </a:t>
            </a:r>
            <a:r>
              <a:rPr lang="en-US" altLang="de-DE" sz="3600" dirty="0"/>
              <a:t>= </a:t>
            </a:r>
            <a:r>
              <a:rPr lang="en-US" altLang="de-DE" sz="3600" dirty="0" smtClean="0"/>
              <a:t>log (</a:t>
            </a:r>
            <a:r>
              <a:rPr lang="en-US" altLang="de-DE" sz="3600" dirty="0" err="1" smtClean="0"/>
              <a:t>tf</a:t>
            </a:r>
            <a:r>
              <a:rPr lang="en-US" altLang="de-DE" sz="3600" dirty="0" smtClean="0"/>
              <a:t>) </a:t>
            </a:r>
            <a:r>
              <a:rPr lang="en-US" altLang="de-DE" sz="3600" dirty="0"/>
              <a:t>* log N/</a:t>
            </a:r>
            <a:r>
              <a:rPr lang="en-US" altLang="de-DE" sz="3600" i="1" dirty="0"/>
              <a:t>n</a:t>
            </a:r>
            <a:endParaRPr lang="en-US" altLang="de-DE" sz="3600" dirty="0"/>
          </a:p>
        </p:txBody>
      </p:sp>
      <p:sp>
        <p:nvSpPr>
          <p:cNvPr id="34822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F53B1F-F95C-4F6D-A6E9-A99CB7CC6B08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Problem </a:t>
            </a:r>
            <a:r>
              <a:rPr lang="sl-SI" altLang="de-DE" dirty="0" smtClean="0"/>
              <a:t>različnih dolžin dokumentov</a:t>
            </a:r>
            <a:endParaRPr lang="de-DE" altLang="de-DE" dirty="0" smtClean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343400" y="2133600"/>
            <a:ext cx="838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10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248400" y="2133600"/>
            <a:ext cx="9906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10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981200" y="2362200"/>
            <a:ext cx="1864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de-DE" sz="2800" dirty="0" smtClean="0">
                <a:latin typeface="Arial" charset="0"/>
              </a:rPr>
              <a:t>Frekvenca</a:t>
            </a:r>
            <a:endParaRPr lang="de-DE" altLang="de-DE" sz="2800" dirty="0">
              <a:latin typeface="Arial" charset="0"/>
            </a:endParaRP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267200" y="31242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Doc1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248400" y="57912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Doc2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7810500" y="2133600"/>
            <a:ext cx="394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de-DE" sz="2800" dirty="0" smtClean="0">
                <a:latin typeface="Arial" charset="0"/>
              </a:rPr>
              <a:t>Enaka utež za besedo</a:t>
            </a:r>
            <a:r>
              <a:rPr lang="de-DE" altLang="de-DE" sz="2800" dirty="0" smtClean="0">
                <a:latin typeface="Arial" charset="0"/>
              </a:rPr>
              <a:t>?</a:t>
            </a:r>
            <a:endParaRPr lang="de-DE" altLang="de-DE" sz="2800" dirty="0">
              <a:latin typeface="Arial" charset="0"/>
            </a:endParaRPr>
          </a:p>
        </p:txBody>
      </p:sp>
      <p:sp>
        <p:nvSpPr>
          <p:cNvPr id="35850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538808-26B7-4389-AE11-C1EA4B5672C5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de-DE" dirty="0" smtClean="0"/>
              <a:t>Dolžina dokumenta</a:t>
            </a:r>
            <a:endParaRPr lang="de-DE" altLang="de-DE" dirty="0" smtClean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9624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A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962400" y="4953000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D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962400" y="41910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C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8464550" y="41148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4676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53340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6324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83058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73152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37901" name="Group 12"/>
          <p:cNvGrpSpPr>
            <a:grpSpLocks/>
          </p:cNvGrpSpPr>
          <p:nvPr/>
        </p:nvGrpSpPr>
        <p:grpSpPr bwMode="auto">
          <a:xfrm>
            <a:off x="3962400" y="2286000"/>
            <a:ext cx="5562600" cy="3352800"/>
            <a:chOff x="1248" y="1632"/>
            <a:chExt cx="4128" cy="2112"/>
          </a:xfrm>
        </p:grpSpPr>
        <p:sp>
          <p:nvSpPr>
            <p:cNvPr id="37927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8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0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5561014" y="49672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64770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V="1">
            <a:off x="53340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6324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 flipV="1">
            <a:off x="7315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7" name="Line 23"/>
          <p:cNvSpPr>
            <a:spLocks noChangeShapeType="1"/>
          </p:cNvSpPr>
          <p:nvPr/>
        </p:nvSpPr>
        <p:spPr bwMode="auto">
          <a:xfrm flipV="1">
            <a:off x="83058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8" name="Line 24"/>
          <p:cNvSpPr>
            <a:spLocks noChangeShapeType="1"/>
          </p:cNvSpPr>
          <p:nvPr/>
        </p:nvSpPr>
        <p:spPr bwMode="auto">
          <a:xfrm flipV="1">
            <a:off x="929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9" name="Rectangle 25"/>
          <p:cNvSpPr>
            <a:spLocks noChangeArrowheads="1"/>
          </p:cNvSpPr>
          <p:nvPr/>
        </p:nvSpPr>
        <p:spPr bwMode="auto">
          <a:xfrm>
            <a:off x="74739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10" name="Rectangle 26"/>
          <p:cNvSpPr>
            <a:spLocks noChangeArrowheads="1"/>
          </p:cNvSpPr>
          <p:nvPr/>
        </p:nvSpPr>
        <p:spPr bwMode="auto">
          <a:xfrm>
            <a:off x="5561014" y="41290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1" name="Rectangle 27"/>
          <p:cNvSpPr>
            <a:spLocks noChangeArrowheads="1"/>
          </p:cNvSpPr>
          <p:nvPr/>
        </p:nvSpPr>
        <p:spPr bwMode="auto">
          <a:xfrm>
            <a:off x="5486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5492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86090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4" name="Rectangle 30"/>
          <p:cNvSpPr>
            <a:spLocks noChangeArrowheads="1"/>
          </p:cNvSpPr>
          <p:nvPr/>
        </p:nvSpPr>
        <p:spPr bwMode="auto">
          <a:xfrm>
            <a:off x="86106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5" name="Text Box 32"/>
          <p:cNvSpPr txBox="1">
            <a:spLocks noChangeArrowheads="1"/>
          </p:cNvSpPr>
          <p:nvPr/>
        </p:nvSpPr>
        <p:spPr bwMode="auto">
          <a:xfrm>
            <a:off x="39624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B</a:t>
            </a:r>
          </a:p>
        </p:txBody>
      </p:sp>
      <p:sp>
        <p:nvSpPr>
          <p:cNvPr id="37916" name="Rectangle 33"/>
          <p:cNvSpPr>
            <a:spLocks noChangeArrowheads="1"/>
          </p:cNvSpPr>
          <p:nvPr/>
        </p:nvSpPr>
        <p:spPr bwMode="auto">
          <a:xfrm>
            <a:off x="64770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917" name="Rectangle 34"/>
          <p:cNvSpPr>
            <a:spLocks noChangeArrowheads="1"/>
          </p:cNvSpPr>
          <p:nvPr/>
        </p:nvSpPr>
        <p:spPr bwMode="auto">
          <a:xfrm>
            <a:off x="6477000" y="41148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477000" y="493871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919" name="Rectangle 36"/>
          <p:cNvSpPr>
            <a:spLocks noChangeArrowheads="1"/>
          </p:cNvSpPr>
          <p:nvPr/>
        </p:nvSpPr>
        <p:spPr bwMode="auto">
          <a:xfrm>
            <a:off x="7618414" y="42052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20" name="Rectangle 37"/>
          <p:cNvSpPr>
            <a:spLocks noChangeArrowheads="1"/>
          </p:cNvSpPr>
          <p:nvPr/>
        </p:nvSpPr>
        <p:spPr bwMode="auto">
          <a:xfrm>
            <a:off x="7620000" y="49672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21" name="Rectangle 38"/>
          <p:cNvSpPr>
            <a:spLocks noChangeArrowheads="1"/>
          </p:cNvSpPr>
          <p:nvPr/>
        </p:nvSpPr>
        <p:spPr bwMode="auto">
          <a:xfrm>
            <a:off x="8464550" y="49672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7922" name="Rectangle 39"/>
          <p:cNvSpPr>
            <a:spLocks noChangeArrowheads="1"/>
          </p:cNvSpPr>
          <p:nvPr/>
        </p:nvSpPr>
        <p:spPr bwMode="auto">
          <a:xfrm>
            <a:off x="3657600" y="1154727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de-DE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Matrika dokument- izraz</a:t>
            </a:r>
            <a:endParaRPr lang="de-DE" altLang="de-DE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133600" y="1981200"/>
            <a:ext cx="1524000" cy="1295400"/>
          </a:xfrm>
          <a:prstGeom prst="rightArrow">
            <a:avLst>
              <a:gd name="adj1" fmla="val 50000"/>
              <a:gd name="adj2" fmla="val 2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de-DE" sz="2400" dirty="0" smtClean="0"/>
              <a:t>kratek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smtClean="0"/>
              <a:t>do</a:t>
            </a:r>
            <a:r>
              <a:rPr lang="sl-SI" altLang="de-DE" sz="2400" dirty="0" smtClean="0"/>
              <a:t>k</a:t>
            </a:r>
            <a:r>
              <a:rPr lang="en-US" altLang="de-DE" sz="2400" dirty="0" err="1" smtClean="0"/>
              <a:t>ument</a:t>
            </a:r>
            <a:endParaRPr lang="en-US" altLang="de-DE" sz="2400" dirty="0"/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133600" y="3124200"/>
            <a:ext cx="1524000" cy="1295400"/>
          </a:xfrm>
          <a:prstGeom prst="rightArrow">
            <a:avLst>
              <a:gd name="adj1" fmla="val 50000"/>
              <a:gd name="adj2" fmla="val 2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de-DE" sz="2400" dirty="0" smtClean="0"/>
              <a:t>dolg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smtClean="0"/>
              <a:t>do</a:t>
            </a:r>
            <a:r>
              <a:rPr lang="sl-SI" altLang="de-DE" sz="2400" dirty="0" smtClean="0"/>
              <a:t>k</a:t>
            </a:r>
            <a:r>
              <a:rPr lang="en-US" altLang="de-DE" sz="2400" dirty="0" err="1" smtClean="0"/>
              <a:t>ument</a:t>
            </a:r>
            <a:endParaRPr lang="en-US" altLang="de-DE" sz="2400" dirty="0"/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7315200" y="1600200"/>
            <a:ext cx="914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792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9DBD83-B381-4845-B658-4160CC69C4A9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8" grpId="0" animBg="1"/>
      <p:bldP spid="63529" grpId="0" animBg="1"/>
      <p:bldP spid="635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1143000"/>
          </a:xfrm>
        </p:spPr>
        <p:txBody>
          <a:bodyPr/>
          <a:lstStyle/>
          <a:p>
            <a:r>
              <a:rPr lang="sl-SI" altLang="de-DE" sz="5400" dirty="0" smtClean="0"/>
              <a:t>Rešitev</a:t>
            </a:r>
            <a:r>
              <a:rPr lang="de-DE" altLang="de-DE" sz="5400" dirty="0" smtClean="0"/>
              <a:t>: </a:t>
            </a:r>
            <a:br>
              <a:rPr lang="de-DE" altLang="de-DE" sz="5400" dirty="0" smtClean="0"/>
            </a:br>
            <a:r>
              <a:rPr lang="sl-SI" altLang="de-DE" sz="5400" dirty="0" smtClean="0"/>
              <a:t>Normalizacija</a:t>
            </a:r>
            <a:endParaRPr lang="de-DE" altLang="de-DE" sz="5400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	</a:t>
            </a:r>
            <a:r>
              <a:rPr lang="de-DE" altLang="de-DE" i="1" smtClean="0">
                <a:solidFill>
                  <a:srgbClr val="000000"/>
                </a:solidFill>
              </a:rPr>
              <a:t>	</a:t>
            </a:r>
            <a:r>
              <a:rPr lang="de-DE" altLang="de-DE" smtClean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	</a:t>
            </a:r>
            <a:endParaRPr lang="de-DE" altLang="de-DE" smtClean="0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Cilj</a:t>
            </a:r>
            <a:r>
              <a:rPr lang="en-US" altLang="de-DE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Vsi dokumenti so enake dolžine</a:t>
            </a:r>
            <a:r>
              <a:rPr lang="en-US" altLang="de-DE" sz="2400" dirty="0" smtClean="0">
                <a:latin typeface="+mj-lt"/>
                <a:ea typeface="+mj-ea"/>
                <a:cs typeface="+mj-cs"/>
              </a:rPr>
              <a:t> (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in imajo enak vpliv in enako možnost, da bodo poiskani</a:t>
            </a:r>
            <a:r>
              <a:rPr lang="en-US" altLang="de-DE" sz="2400" dirty="0" smtClean="0">
                <a:latin typeface="+mj-lt"/>
                <a:ea typeface="+mj-ea"/>
                <a:cs typeface="+mj-cs"/>
              </a:rPr>
              <a:t>)</a:t>
            </a:r>
            <a:endParaRPr lang="en-US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de-DE" sz="2400" dirty="0">
              <a:latin typeface="+mj-lt"/>
              <a:ea typeface="+mj-ea"/>
              <a:cs typeface="+mj-cs"/>
            </a:endParaRPr>
          </a:p>
          <a:p>
            <a:pPr marL="3429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altLang="de-DE" sz="2400" dirty="0" smtClean="0">
                <a:latin typeface="+mj-lt"/>
                <a:ea typeface="+mj-ea"/>
                <a:cs typeface="+mj-cs"/>
              </a:rPr>
              <a:t>Pristop</a:t>
            </a:r>
            <a:r>
              <a:rPr lang="en-US" altLang="de-DE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Deljenje vseh uteži</a:t>
            </a:r>
            <a:r>
              <a:rPr lang="en-US" altLang="de-DE" sz="2400" dirty="0">
                <a:latin typeface="+mj-lt"/>
                <a:ea typeface="+mj-ea"/>
                <a:cs typeface="+mj-cs"/>
              </a:rPr>
              <a:t/>
            </a:r>
            <a:br>
              <a:rPr lang="en-US" altLang="de-DE" sz="2400" dirty="0">
                <a:latin typeface="+mj-lt"/>
                <a:ea typeface="+mj-ea"/>
                <a:cs typeface="+mj-cs"/>
              </a:rPr>
            </a:br>
            <a:r>
              <a:rPr lang="sl-SI" altLang="de-DE" sz="2400" dirty="0">
                <a:latin typeface="+mj-lt"/>
                <a:ea typeface="+mj-ea"/>
                <a:cs typeface="+mj-cs"/>
              </a:rPr>
              <a:t>z</a:t>
            </a:r>
            <a:r>
              <a:rPr lang="en-US" alt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sl-SI" altLang="de-DE" sz="2400" dirty="0" smtClean="0">
                <a:latin typeface="+mj-lt"/>
                <a:ea typeface="+mj-ea"/>
                <a:cs typeface="+mj-cs"/>
              </a:rPr>
              <a:t>dolžino dokumenta</a:t>
            </a:r>
            <a:endParaRPr lang="en-US" altLang="de-DE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694907" y="5016501"/>
            <a:ext cx="4191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/>
              <a:t>   normWeight = </a:t>
            </a:r>
            <a:r>
              <a:rPr lang="en-US" altLang="de-DE" sz="2400" i="1"/>
              <a:t>w</a:t>
            </a:r>
            <a:r>
              <a:rPr lang="en-US" altLang="de-DE" sz="2400"/>
              <a:t>/            (</a:t>
            </a:r>
            <a:r>
              <a:rPr lang="en-US" altLang="de-DE" sz="2400" i="1"/>
              <a:t>w</a:t>
            </a:r>
            <a:r>
              <a:rPr lang="en-US" altLang="de-DE" sz="2400"/>
              <a:t>)</a:t>
            </a: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6334125" y="5316538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 flipH="1" flipV="1">
            <a:off x="6275388" y="577056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6503988" y="53133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 flipH="1">
            <a:off x="6580188" y="5389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6580188" y="53895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 flipH="1">
            <a:off x="6551613" y="56054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6580188" y="58467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6503988" y="5846764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 i="1"/>
              <a:t>Vector  i</a:t>
            </a:r>
            <a:endParaRPr lang="en-US" altLang="de-DE" sz="2400"/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7494588" y="5389564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/>
              <a:t>2</a:t>
            </a:r>
            <a:endParaRPr lang="en-US" altLang="de-DE" sz="2400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6884988" y="54657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7342188" y="5618164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i="1"/>
              <a:t>i</a:t>
            </a:r>
            <a:endParaRPr lang="en-US" altLang="de-DE" sz="2400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H="1">
            <a:off x="6199188" y="5770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 flipH="1" flipV="1">
            <a:off x="6884988" y="5770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 flipH="1">
            <a:off x="6884988" y="5389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965AFF-B432-45B8-BDE8-2DA9DA584ADD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5629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de-DE" dirty="0" smtClean="0"/>
              <a:t>Dolžina dokumenta</a:t>
            </a:r>
            <a:r>
              <a:rPr lang="de-DE" altLang="de-DE" dirty="0" smtClean="0"/>
              <a:t>: </a:t>
            </a:r>
            <a:br>
              <a:rPr lang="de-DE" altLang="de-DE" dirty="0" smtClean="0"/>
            </a:br>
            <a:r>
              <a:rPr lang="de-DE" altLang="de-DE" dirty="0" err="1" smtClean="0"/>
              <a:t>Normali</a:t>
            </a:r>
            <a:r>
              <a:rPr lang="sl-SI" altLang="de-DE" dirty="0" err="1" smtClean="0"/>
              <a:t>zacija</a:t>
            </a:r>
            <a:endParaRPr lang="de-DE" altLang="de-DE" dirty="0" smtClean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4191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629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4864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67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4770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39947" name="Group 12"/>
          <p:cNvGrpSpPr>
            <a:grpSpLocks/>
          </p:cNvGrpSpPr>
          <p:nvPr/>
        </p:nvGrpSpPr>
        <p:grpSpPr bwMode="auto">
          <a:xfrm>
            <a:off x="3124200" y="2286000"/>
            <a:ext cx="5562600" cy="3352800"/>
            <a:chOff x="1248" y="1632"/>
            <a:chExt cx="4128" cy="2112"/>
          </a:xfrm>
        </p:grpSpPr>
        <p:sp>
          <p:nvSpPr>
            <p:cNvPr id="39978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9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0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1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2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48" name="Rectangle 19"/>
          <p:cNvSpPr>
            <a:spLocks noChangeArrowheads="1"/>
          </p:cNvSpPr>
          <p:nvPr/>
        </p:nvSpPr>
        <p:spPr bwMode="auto">
          <a:xfrm>
            <a:off x="56388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V="1">
            <a:off x="44958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V="1">
            <a:off x="548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22"/>
          <p:cNvSpPr>
            <a:spLocks noChangeShapeType="1"/>
          </p:cNvSpPr>
          <p:nvPr/>
        </p:nvSpPr>
        <p:spPr bwMode="auto">
          <a:xfrm flipV="1">
            <a:off x="64770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Line 23"/>
          <p:cNvSpPr>
            <a:spLocks noChangeShapeType="1"/>
          </p:cNvSpPr>
          <p:nvPr/>
        </p:nvSpPr>
        <p:spPr bwMode="auto">
          <a:xfrm flipV="1">
            <a:off x="7467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Line 24"/>
          <p:cNvSpPr>
            <a:spLocks noChangeShapeType="1"/>
          </p:cNvSpPr>
          <p:nvPr/>
        </p:nvSpPr>
        <p:spPr bwMode="auto">
          <a:xfrm flipV="1">
            <a:off x="8458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Rectangle 25"/>
          <p:cNvSpPr>
            <a:spLocks noChangeArrowheads="1"/>
          </p:cNvSpPr>
          <p:nvPr/>
        </p:nvSpPr>
        <p:spPr bwMode="auto">
          <a:xfrm>
            <a:off x="6635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5" name="Rectangle 27"/>
          <p:cNvSpPr>
            <a:spLocks noChangeArrowheads="1"/>
          </p:cNvSpPr>
          <p:nvPr/>
        </p:nvSpPr>
        <p:spPr bwMode="auto">
          <a:xfrm>
            <a:off x="4648201" y="3276601"/>
            <a:ext cx="38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9956" name="Rectangle 28"/>
          <p:cNvSpPr>
            <a:spLocks noChangeArrowheads="1"/>
          </p:cNvSpPr>
          <p:nvPr/>
        </p:nvSpPr>
        <p:spPr bwMode="auto">
          <a:xfrm>
            <a:off x="46545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57" name="Rectangle 29"/>
          <p:cNvSpPr>
            <a:spLocks noChangeArrowheads="1"/>
          </p:cNvSpPr>
          <p:nvPr/>
        </p:nvSpPr>
        <p:spPr bwMode="auto">
          <a:xfrm>
            <a:off x="77708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58" name="Rectangle 30"/>
          <p:cNvSpPr>
            <a:spLocks noChangeArrowheads="1"/>
          </p:cNvSpPr>
          <p:nvPr/>
        </p:nvSpPr>
        <p:spPr bwMode="auto">
          <a:xfrm>
            <a:off x="77724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59" name="Text Box 31"/>
          <p:cNvSpPr txBox="1">
            <a:spLocks noChangeArrowheads="1"/>
          </p:cNvSpPr>
          <p:nvPr/>
        </p:nvSpPr>
        <p:spPr bwMode="auto">
          <a:xfrm>
            <a:off x="31242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</a:p>
        </p:txBody>
      </p:sp>
      <p:sp>
        <p:nvSpPr>
          <p:cNvPr id="39960" name="Rectangle 32"/>
          <p:cNvSpPr>
            <a:spLocks noChangeArrowheads="1"/>
          </p:cNvSpPr>
          <p:nvPr/>
        </p:nvSpPr>
        <p:spPr bwMode="auto">
          <a:xfrm>
            <a:off x="56388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61" name="Rectangle 38"/>
          <p:cNvSpPr>
            <a:spLocks noChangeArrowheads="1"/>
          </p:cNvSpPr>
          <p:nvPr/>
        </p:nvSpPr>
        <p:spPr bwMode="auto">
          <a:xfrm>
            <a:off x="2667000" y="14478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tx2"/>
                </a:solidFill>
                <a:latin typeface="Arial" panose="020B0604020202020204" pitchFamily="34" charset="0"/>
              </a:rPr>
              <a:t>Document-Term-Matrix</a:t>
            </a:r>
          </a:p>
        </p:txBody>
      </p: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4572000" y="4114801"/>
            <a:ext cx="3475038" cy="1376363"/>
            <a:chOff x="2448" y="2592"/>
            <a:chExt cx="2189" cy="867"/>
          </a:xfrm>
        </p:grpSpPr>
        <p:sp>
          <p:nvSpPr>
            <p:cNvPr id="39970" name="Rectangle 6"/>
            <p:cNvSpPr>
              <a:spLocks noChangeArrowheads="1"/>
            </p:cNvSpPr>
            <p:nvPr/>
          </p:nvSpPr>
          <p:spPr bwMode="auto">
            <a:xfrm>
              <a:off x="4372" y="259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1" name="Rectangle 18"/>
            <p:cNvSpPr>
              <a:spLocks noChangeArrowheads="1"/>
            </p:cNvSpPr>
            <p:nvPr/>
          </p:nvSpPr>
          <p:spPr bwMode="auto">
            <a:xfrm>
              <a:off x="2448" y="3129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8/15</a:t>
              </a:r>
            </a:p>
          </p:txBody>
        </p:sp>
        <p:sp>
          <p:nvSpPr>
            <p:cNvPr id="39972" name="Rectangle 26"/>
            <p:cNvSpPr>
              <a:spLocks noChangeArrowheads="1"/>
            </p:cNvSpPr>
            <p:nvPr/>
          </p:nvSpPr>
          <p:spPr bwMode="auto">
            <a:xfrm>
              <a:off x="2543" y="2601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1/5</a:t>
              </a:r>
            </a:p>
          </p:txBody>
        </p:sp>
        <p:sp>
          <p:nvSpPr>
            <p:cNvPr id="39973" name="Rectangle 33"/>
            <p:cNvSpPr>
              <a:spLocks noChangeArrowheads="1"/>
            </p:cNvSpPr>
            <p:nvPr/>
          </p:nvSpPr>
          <p:spPr bwMode="auto">
            <a:xfrm>
              <a:off x="3120" y="2592"/>
              <a:ext cx="4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</a:t>
              </a:r>
            </a:p>
          </p:txBody>
        </p:sp>
        <p:sp>
          <p:nvSpPr>
            <p:cNvPr id="39974" name="Rectangle 34"/>
            <p:cNvSpPr>
              <a:spLocks noChangeArrowheads="1"/>
            </p:cNvSpPr>
            <p:nvPr/>
          </p:nvSpPr>
          <p:spPr bwMode="auto">
            <a:xfrm>
              <a:off x="3024" y="3111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5/15</a:t>
              </a:r>
            </a:p>
          </p:txBody>
        </p:sp>
        <p:sp>
          <p:nvSpPr>
            <p:cNvPr id="39975" name="Rectangle 36"/>
            <p:cNvSpPr>
              <a:spLocks noChangeArrowheads="1"/>
            </p:cNvSpPr>
            <p:nvPr/>
          </p:nvSpPr>
          <p:spPr bwMode="auto">
            <a:xfrm>
              <a:off x="3696" y="3129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2/15</a:t>
              </a:r>
            </a:p>
          </p:txBody>
        </p:sp>
        <p:sp>
          <p:nvSpPr>
            <p:cNvPr id="39976" name="Rectangle 37"/>
            <p:cNvSpPr>
              <a:spLocks noChangeArrowheads="1"/>
            </p:cNvSpPr>
            <p:nvPr/>
          </p:nvSpPr>
          <p:spPr bwMode="auto">
            <a:xfrm>
              <a:off x="4272" y="3129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  0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3748" y="2592"/>
              <a:ext cx="4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</a:t>
              </a:r>
            </a:p>
          </p:txBody>
        </p:sp>
      </p:grpSp>
      <p:sp>
        <p:nvSpPr>
          <p:cNvPr id="39963" name="Foliennummernplatzhalter 1"/>
          <p:cNvSpPr txBox="1">
            <a:spLocks noGrp="1"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33369A-3446-417C-9A82-738B9DF00F69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  <p:sp>
        <p:nvSpPr>
          <p:cNvPr id="39964" name="Rectangle 29"/>
          <p:cNvSpPr>
            <a:spLocks noChangeArrowheads="1"/>
          </p:cNvSpPr>
          <p:nvPr/>
        </p:nvSpPr>
        <p:spPr bwMode="auto">
          <a:xfrm>
            <a:off x="9372601" y="2514601"/>
            <a:ext cx="38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65" name="Text Box 10"/>
          <p:cNvSpPr txBox="1">
            <a:spLocks noChangeArrowheads="1"/>
          </p:cNvSpPr>
          <p:nvPr/>
        </p:nvSpPr>
        <p:spPr bwMode="auto">
          <a:xfrm>
            <a:off x="8839200" y="1676401"/>
            <a:ext cx="144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FF0000"/>
                </a:solidFill>
                <a:latin typeface="Arial" panose="020B0604020202020204" pitchFamily="34" charset="0"/>
              </a:rPr>
              <a:t>Length: </a:t>
            </a:r>
            <a:r>
              <a:rPr lang="de-DE" altLang="de-DE" sz="1400">
                <a:solidFill>
                  <a:srgbClr val="FF0000"/>
                </a:solidFill>
                <a:latin typeface="Arial" panose="020B0604020202020204" pitchFamily="34" charset="0"/>
              </a:rPr>
              <a:t>Sum of terms</a:t>
            </a:r>
          </a:p>
        </p:txBody>
      </p:sp>
      <p:sp>
        <p:nvSpPr>
          <p:cNvPr id="39966" name="Rectangle 29"/>
          <p:cNvSpPr>
            <a:spLocks noChangeArrowheads="1"/>
          </p:cNvSpPr>
          <p:nvPr/>
        </p:nvSpPr>
        <p:spPr bwMode="auto">
          <a:xfrm>
            <a:off x="9372600" y="3281364"/>
            <a:ext cx="5857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" name="Rechteckiger Pfeil 1"/>
          <p:cNvSpPr/>
          <p:nvPr/>
        </p:nvSpPr>
        <p:spPr>
          <a:xfrm flipH="1" flipV="1">
            <a:off x="7462838" y="4043364"/>
            <a:ext cx="2443162" cy="15954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39968" name="Rechteck 2"/>
          <p:cNvSpPr>
            <a:spLocks noChangeArrowheads="1"/>
          </p:cNvSpPr>
          <p:nvPr/>
        </p:nvSpPr>
        <p:spPr bwMode="auto">
          <a:xfrm>
            <a:off x="5943600" y="5791201"/>
            <a:ext cx="4243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Length used for normalization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-&gt; new length = 1</a:t>
            </a:r>
            <a:endParaRPr lang="de-DE" altLang="de-DE" sz="2400"/>
          </a:p>
        </p:txBody>
      </p:sp>
      <p:sp>
        <p:nvSpPr>
          <p:cNvPr id="39969" name="Text Box 5"/>
          <p:cNvSpPr txBox="1">
            <a:spLocks noChangeArrowheads="1"/>
          </p:cNvSpPr>
          <p:nvPr/>
        </p:nvSpPr>
        <p:spPr bwMode="auto">
          <a:xfrm>
            <a:off x="2819400" y="4953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792" y="1080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Normali</a:t>
            </a:r>
            <a:r>
              <a:rPr lang="sl-SI" altLang="de-DE" dirty="0" err="1" smtClean="0"/>
              <a:t>zacija</a:t>
            </a:r>
            <a:endParaRPr lang="en-US" altLang="de-DE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de-DE" sz="3600" dirty="0" smtClean="0"/>
              <a:t>Zdaj imajo vsi dokumenti enak vpliv in možnost, da bodo poiskani</a:t>
            </a:r>
            <a:endParaRPr lang="en-US" altLang="de-DE" sz="3600" dirty="0" smtClean="0"/>
          </a:p>
        </p:txBody>
      </p:sp>
      <p:sp>
        <p:nvSpPr>
          <p:cNvPr id="40965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9760B3-3F1A-4164-ACED-D29F8B3A9562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  <p:sp>
        <p:nvSpPr>
          <p:cNvPr id="2" name="Rechteck 1"/>
          <p:cNvSpPr/>
          <p:nvPr/>
        </p:nvSpPr>
        <p:spPr>
          <a:xfrm>
            <a:off x="4092576" y="3933825"/>
            <a:ext cx="4540147" cy="142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l-SI" altLang="de-DE" sz="4400" dirty="0" smtClean="0">
                <a:solidFill>
                  <a:schemeClr val="tx1"/>
                </a:solidFill>
              </a:rPr>
              <a:t>RES</a:t>
            </a:r>
            <a:r>
              <a:rPr lang="en-US" altLang="de-DE" sz="4400" dirty="0" smtClean="0">
                <a:solidFill>
                  <a:schemeClr val="tx1"/>
                </a:solidFill>
              </a:rPr>
              <a:t>?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de-DE" dirty="0" smtClean="0"/>
              <a:t>Dolžina dokumenta</a:t>
            </a:r>
            <a:r>
              <a:rPr lang="de-DE" altLang="de-DE" dirty="0" smtClean="0"/>
              <a:t>: </a:t>
            </a:r>
            <a:br>
              <a:rPr lang="de-DE" altLang="de-DE" dirty="0" smtClean="0"/>
            </a:br>
            <a:r>
              <a:rPr lang="sl-SI" altLang="de-DE" dirty="0" smtClean="0"/>
              <a:t>Normalizacija</a:t>
            </a:r>
            <a:endParaRPr lang="de-DE" altLang="de-DE" dirty="0" smtClean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19400" y="4191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629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4864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7467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64770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41995" name="Group 12"/>
          <p:cNvGrpSpPr>
            <a:grpSpLocks/>
          </p:cNvGrpSpPr>
          <p:nvPr/>
        </p:nvGrpSpPr>
        <p:grpSpPr bwMode="auto">
          <a:xfrm>
            <a:off x="3124200" y="2286000"/>
            <a:ext cx="5562600" cy="3352800"/>
            <a:chOff x="1248" y="1632"/>
            <a:chExt cx="4128" cy="2112"/>
          </a:xfrm>
        </p:grpSpPr>
        <p:sp>
          <p:nvSpPr>
            <p:cNvPr id="42024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5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6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7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996" name="Rectangle 19"/>
          <p:cNvSpPr>
            <a:spLocks noChangeArrowheads="1"/>
          </p:cNvSpPr>
          <p:nvPr/>
        </p:nvSpPr>
        <p:spPr bwMode="auto">
          <a:xfrm>
            <a:off x="56388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7" name="Line 20"/>
          <p:cNvSpPr>
            <a:spLocks noChangeShapeType="1"/>
          </p:cNvSpPr>
          <p:nvPr/>
        </p:nvSpPr>
        <p:spPr bwMode="auto">
          <a:xfrm flipV="1">
            <a:off x="44958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8" name="Line 21"/>
          <p:cNvSpPr>
            <a:spLocks noChangeShapeType="1"/>
          </p:cNvSpPr>
          <p:nvPr/>
        </p:nvSpPr>
        <p:spPr bwMode="auto">
          <a:xfrm flipV="1">
            <a:off x="548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9" name="Line 22"/>
          <p:cNvSpPr>
            <a:spLocks noChangeShapeType="1"/>
          </p:cNvSpPr>
          <p:nvPr/>
        </p:nvSpPr>
        <p:spPr bwMode="auto">
          <a:xfrm flipV="1">
            <a:off x="64770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0" name="Line 23"/>
          <p:cNvSpPr>
            <a:spLocks noChangeShapeType="1"/>
          </p:cNvSpPr>
          <p:nvPr/>
        </p:nvSpPr>
        <p:spPr bwMode="auto">
          <a:xfrm flipV="1">
            <a:off x="7467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1" name="Line 24"/>
          <p:cNvSpPr>
            <a:spLocks noChangeShapeType="1"/>
          </p:cNvSpPr>
          <p:nvPr/>
        </p:nvSpPr>
        <p:spPr bwMode="auto">
          <a:xfrm flipV="1">
            <a:off x="8458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2" name="Rectangle 25"/>
          <p:cNvSpPr>
            <a:spLocks noChangeArrowheads="1"/>
          </p:cNvSpPr>
          <p:nvPr/>
        </p:nvSpPr>
        <p:spPr bwMode="auto">
          <a:xfrm>
            <a:off x="6635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2003" name="Rectangle 27"/>
          <p:cNvSpPr>
            <a:spLocks noChangeArrowheads="1"/>
          </p:cNvSpPr>
          <p:nvPr/>
        </p:nvSpPr>
        <p:spPr bwMode="auto">
          <a:xfrm>
            <a:off x="4648200" y="3276601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42004" name="Rectangle 28"/>
          <p:cNvSpPr>
            <a:spLocks noChangeArrowheads="1"/>
          </p:cNvSpPr>
          <p:nvPr/>
        </p:nvSpPr>
        <p:spPr bwMode="auto">
          <a:xfrm>
            <a:off x="46545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77708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006" name="Rectangle 30"/>
          <p:cNvSpPr>
            <a:spLocks noChangeArrowheads="1"/>
          </p:cNvSpPr>
          <p:nvPr/>
        </p:nvSpPr>
        <p:spPr bwMode="auto">
          <a:xfrm>
            <a:off x="77724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007" name="Text Box 31"/>
          <p:cNvSpPr txBox="1">
            <a:spLocks noChangeArrowheads="1"/>
          </p:cNvSpPr>
          <p:nvPr/>
        </p:nvSpPr>
        <p:spPr bwMode="auto">
          <a:xfrm>
            <a:off x="31242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</a:p>
        </p:txBody>
      </p:sp>
      <p:sp>
        <p:nvSpPr>
          <p:cNvPr id="42008" name="Rectangle 32"/>
          <p:cNvSpPr>
            <a:spLocks noChangeArrowheads="1"/>
          </p:cNvSpPr>
          <p:nvPr/>
        </p:nvSpPr>
        <p:spPr bwMode="auto">
          <a:xfrm>
            <a:off x="5638800" y="3290889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2009" name="Rectangle 38"/>
          <p:cNvSpPr>
            <a:spLocks noChangeArrowheads="1"/>
          </p:cNvSpPr>
          <p:nvPr/>
        </p:nvSpPr>
        <p:spPr bwMode="auto">
          <a:xfrm>
            <a:off x="2667000" y="14478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tx2"/>
                </a:solidFill>
                <a:latin typeface="Arial" panose="020B0604020202020204" pitchFamily="34" charset="0"/>
              </a:rPr>
              <a:t>Document-Term-Matrix</a:t>
            </a:r>
          </a:p>
        </p:txBody>
      </p: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4495800" y="4114800"/>
            <a:ext cx="3551238" cy="1371600"/>
            <a:chOff x="2400" y="2592"/>
            <a:chExt cx="2237" cy="864"/>
          </a:xfrm>
        </p:grpSpPr>
        <p:sp>
          <p:nvSpPr>
            <p:cNvPr id="42016" name="Rectangle 6"/>
            <p:cNvSpPr>
              <a:spLocks noChangeArrowheads="1"/>
            </p:cNvSpPr>
            <p:nvPr/>
          </p:nvSpPr>
          <p:spPr bwMode="auto">
            <a:xfrm>
              <a:off x="4372" y="259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2017" name="Rectangle 18"/>
            <p:cNvSpPr>
              <a:spLocks noChangeArrowheads="1"/>
            </p:cNvSpPr>
            <p:nvPr/>
          </p:nvSpPr>
          <p:spPr bwMode="auto">
            <a:xfrm>
              <a:off x="2408" y="3129"/>
              <a:ext cx="5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0.008</a:t>
              </a:r>
            </a:p>
          </p:txBody>
        </p:sp>
        <p:sp>
          <p:nvSpPr>
            <p:cNvPr id="42018" name="Rectangle 26"/>
            <p:cNvSpPr>
              <a:spLocks noChangeArrowheads="1"/>
            </p:cNvSpPr>
            <p:nvPr/>
          </p:nvSpPr>
          <p:spPr bwMode="auto">
            <a:xfrm>
              <a:off x="2400" y="2601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1/50</a:t>
              </a:r>
            </a:p>
          </p:txBody>
        </p:sp>
        <p:sp>
          <p:nvSpPr>
            <p:cNvPr id="42019" name="Rectangle 33"/>
            <p:cNvSpPr>
              <a:spLocks noChangeArrowheads="1"/>
            </p:cNvSpPr>
            <p:nvPr/>
          </p:nvSpPr>
          <p:spPr bwMode="auto">
            <a:xfrm>
              <a:off x="3120" y="2592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2/50</a:t>
              </a:r>
            </a:p>
          </p:txBody>
        </p:sp>
        <p:sp>
          <p:nvSpPr>
            <p:cNvPr id="42020" name="Rectangle 34"/>
            <p:cNvSpPr>
              <a:spLocks noChangeArrowheads="1"/>
            </p:cNvSpPr>
            <p:nvPr/>
          </p:nvSpPr>
          <p:spPr bwMode="auto">
            <a:xfrm>
              <a:off x="3080" y="3111"/>
              <a:ext cx="5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0.005</a:t>
              </a:r>
            </a:p>
          </p:txBody>
        </p:sp>
        <p:sp>
          <p:nvSpPr>
            <p:cNvPr id="42021" name="Rectangle 36"/>
            <p:cNvSpPr>
              <a:spLocks noChangeArrowheads="1"/>
            </p:cNvSpPr>
            <p:nvPr/>
          </p:nvSpPr>
          <p:spPr bwMode="auto">
            <a:xfrm>
              <a:off x="3662" y="3129"/>
              <a:ext cx="6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0.0002</a:t>
              </a:r>
            </a:p>
          </p:txBody>
        </p:sp>
        <p:sp>
          <p:nvSpPr>
            <p:cNvPr id="42022" name="Rectangle 37"/>
            <p:cNvSpPr>
              <a:spLocks noChangeArrowheads="1"/>
            </p:cNvSpPr>
            <p:nvPr/>
          </p:nvSpPr>
          <p:spPr bwMode="auto">
            <a:xfrm>
              <a:off x="4272" y="3129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  0</a:t>
              </a:r>
            </a:p>
          </p:txBody>
        </p:sp>
        <p:sp>
          <p:nvSpPr>
            <p:cNvPr id="42023" name="Rectangle 42"/>
            <p:cNvSpPr>
              <a:spLocks noChangeArrowheads="1"/>
            </p:cNvSpPr>
            <p:nvPr/>
          </p:nvSpPr>
          <p:spPr bwMode="auto">
            <a:xfrm>
              <a:off x="3748" y="2592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2/50</a:t>
              </a:r>
            </a:p>
          </p:txBody>
        </p:sp>
      </p:grpSp>
      <p:sp>
        <p:nvSpPr>
          <p:cNvPr id="42011" name="Foliennummernplatzhalter 1"/>
          <p:cNvSpPr txBox="1">
            <a:spLocks noGrp="1"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03E616-17B5-4B81-9685-6B729FFAA550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9372600" y="2514601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2013" name="Text Box 10"/>
          <p:cNvSpPr txBox="1">
            <a:spLocks noChangeArrowheads="1"/>
          </p:cNvSpPr>
          <p:nvPr/>
        </p:nvSpPr>
        <p:spPr bwMode="auto">
          <a:xfrm>
            <a:off x="8839200" y="1676401"/>
            <a:ext cx="144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FF0000"/>
                </a:solidFill>
                <a:latin typeface="Arial" panose="020B0604020202020204" pitchFamily="34" charset="0"/>
              </a:rPr>
              <a:t>Length: </a:t>
            </a:r>
            <a:r>
              <a:rPr lang="de-DE" altLang="de-DE" sz="1400">
                <a:solidFill>
                  <a:srgbClr val="FF0000"/>
                </a:solidFill>
                <a:latin typeface="Arial" panose="020B0604020202020204" pitchFamily="34" charset="0"/>
              </a:rPr>
              <a:t>Sum of terms</a:t>
            </a:r>
          </a:p>
        </p:txBody>
      </p:sp>
      <p:sp>
        <p:nvSpPr>
          <p:cNvPr id="42014" name="Rectangle 29"/>
          <p:cNvSpPr>
            <a:spLocks noChangeArrowheads="1"/>
          </p:cNvSpPr>
          <p:nvPr/>
        </p:nvSpPr>
        <p:spPr bwMode="auto">
          <a:xfrm>
            <a:off x="9372601" y="3281364"/>
            <a:ext cx="1185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10000</a:t>
            </a:r>
          </a:p>
        </p:txBody>
      </p:sp>
      <p:sp>
        <p:nvSpPr>
          <p:cNvPr id="42015" name="Text Box 5"/>
          <p:cNvSpPr txBox="1">
            <a:spLocks noChangeArrowheads="1"/>
          </p:cNvSpPr>
          <p:nvPr/>
        </p:nvSpPr>
        <p:spPr bwMode="auto">
          <a:xfrm>
            <a:off x="2819400" y="4953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5825" y="0"/>
            <a:ext cx="7772400" cy="1143000"/>
          </a:xfrm>
        </p:spPr>
        <p:txBody>
          <a:bodyPr/>
          <a:lstStyle/>
          <a:p>
            <a:pPr eaLnBrk="1" hangingPunct="1"/>
            <a:r>
              <a:rPr lang="sl-SI" altLang="de-DE" dirty="0" smtClean="0"/>
              <a:t>Proces poizvedovanja</a:t>
            </a:r>
            <a:endParaRPr lang="de-DE" altLang="de-DE" dirty="0" smtClean="0"/>
          </a:p>
        </p:txBody>
      </p:sp>
      <p:sp>
        <p:nvSpPr>
          <p:cNvPr id="26627" name="Freeform 3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reeform 4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Freeform 5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695982" y="2152245"/>
            <a:ext cx="39688" cy="39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1" name="Freeform 7"/>
          <p:cNvSpPr>
            <a:spLocks noEditPoints="1"/>
          </p:cNvSpPr>
          <p:nvPr/>
        </p:nvSpPr>
        <p:spPr bwMode="auto">
          <a:xfrm>
            <a:off x="2534057" y="1682345"/>
            <a:ext cx="425450" cy="979488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3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4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4"/>
                </a:lnTo>
                <a:lnTo>
                  <a:pt x="250" y="367"/>
                </a:lnTo>
                <a:lnTo>
                  <a:pt x="264" y="364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4"/>
                </a:lnTo>
                <a:lnTo>
                  <a:pt x="17" y="367"/>
                </a:lnTo>
                <a:lnTo>
                  <a:pt x="32" y="364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4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4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3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3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992846" y="1660121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3" name="Freeform 9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Freeform 10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Freeform 11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527707" y="2315758"/>
            <a:ext cx="44450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7" name="Freeform 13"/>
          <p:cNvSpPr>
            <a:spLocks noEditPoints="1"/>
          </p:cNvSpPr>
          <p:nvPr/>
        </p:nvSpPr>
        <p:spPr bwMode="auto">
          <a:xfrm>
            <a:off x="2365783" y="1850620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2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1"/>
                </a:lnTo>
                <a:lnTo>
                  <a:pt x="21" y="131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8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824570" y="1828396"/>
            <a:ext cx="17462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 noEditPoints="1"/>
          </p:cNvSpPr>
          <p:nvPr/>
        </p:nvSpPr>
        <p:spPr bwMode="auto">
          <a:xfrm>
            <a:off x="4413658" y="2225271"/>
            <a:ext cx="1236663" cy="593725"/>
          </a:xfrm>
          <a:custGeom>
            <a:avLst/>
            <a:gdLst>
              <a:gd name="T0" fmla="*/ 0 w 779"/>
              <a:gd name="T1" fmla="*/ 2147483647 h 374"/>
              <a:gd name="T2" fmla="*/ 2147483647 w 779"/>
              <a:gd name="T3" fmla="*/ 2147483647 h 374"/>
              <a:gd name="T4" fmla="*/ 2147483647 w 779"/>
              <a:gd name="T5" fmla="*/ 0 h 374"/>
              <a:gd name="T6" fmla="*/ 0 w 779"/>
              <a:gd name="T7" fmla="*/ 0 h 374"/>
              <a:gd name="T8" fmla="*/ 0 w 779"/>
              <a:gd name="T9" fmla="*/ 2147483647 h 374"/>
              <a:gd name="T10" fmla="*/ 2147483647 w 779"/>
              <a:gd name="T11" fmla="*/ 2147483647 h 374"/>
              <a:gd name="T12" fmla="*/ 2147483647 w 779"/>
              <a:gd name="T13" fmla="*/ 2147483647 h 374"/>
              <a:gd name="T14" fmla="*/ 2147483647 w 779"/>
              <a:gd name="T15" fmla="*/ 2147483647 h 374"/>
              <a:gd name="T16" fmla="*/ 2147483647 w 779"/>
              <a:gd name="T17" fmla="*/ 2147483647 h 374"/>
              <a:gd name="T18" fmla="*/ 2147483647 w 779"/>
              <a:gd name="T19" fmla="*/ 2147483647 h 374"/>
              <a:gd name="T20" fmla="*/ 2147483647 w 779"/>
              <a:gd name="T21" fmla="*/ 2147483647 h 374"/>
              <a:gd name="T22" fmla="*/ 2147483647 w 779"/>
              <a:gd name="T23" fmla="*/ 2147483647 h 374"/>
              <a:gd name="T24" fmla="*/ 2147483647 w 779"/>
              <a:gd name="T25" fmla="*/ 2147483647 h 374"/>
              <a:gd name="T26" fmla="*/ 2147483647 w 779"/>
              <a:gd name="T27" fmla="*/ 2147483647 h 374"/>
              <a:gd name="T28" fmla="*/ 2147483647 w 779"/>
              <a:gd name="T29" fmla="*/ 2147483647 h 374"/>
              <a:gd name="T30" fmla="*/ 2147483647 w 779"/>
              <a:gd name="T31" fmla="*/ 2147483647 h 374"/>
              <a:gd name="T32" fmla="*/ 2147483647 w 779"/>
              <a:gd name="T33" fmla="*/ 2147483647 h 374"/>
              <a:gd name="T34" fmla="*/ 2147483647 w 779"/>
              <a:gd name="T35" fmla="*/ 2147483647 h 374"/>
              <a:gd name="T36" fmla="*/ 2147483647 w 779"/>
              <a:gd name="T37" fmla="*/ 2147483647 h 3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9" h="374">
                <a:moveTo>
                  <a:pt x="0" y="314"/>
                </a:moveTo>
                <a:lnTo>
                  <a:pt x="719" y="314"/>
                </a:lnTo>
                <a:lnTo>
                  <a:pt x="719" y="0"/>
                </a:lnTo>
                <a:lnTo>
                  <a:pt x="0" y="0"/>
                </a:lnTo>
                <a:lnTo>
                  <a:pt x="0" y="314"/>
                </a:lnTo>
                <a:close/>
                <a:moveTo>
                  <a:pt x="32" y="314"/>
                </a:moveTo>
                <a:lnTo>
                  <a:pt x="32" y="343"/>
                </a:lnTo>
                <a:lnTo>
                  <a:pt x="751" y="343"/>
                </a:lnTo>
                <a:lnTo>
                  <a:pt x="751" y="32"/>
                </a:lnTo>
                <a:lnTo>
                  <a:pt x="719" y="32"/>
                </a:lnTo>
                <a:lnTo>
                  <a:pt x="719" y="314"/>
                </a:lnTo>
                <a:lnTo>
                  <a:pt x="32" y="314"/>
                </a:lnTo>
                <a:close/>
                <a:moveTo>
                  <a:pt x="64" y="343"/>
                </a:moveTo>
                <a:lnTo>
                  <a:pt x="64" y="374"/>
                </a:lnTo>
                <a:lnTo>
                  <a:pt x="779" y="374"/>
                </a:lnTo>
                <a:lnTo>
                  <a:pt x="779" y="64"/>
                </a:lnTo>
                <a:lnTo>
                  <a:pt x="751" y="64"/>
                </a:lnTo>
                <a:lnTo>
                  <a:pt x="751" y="343"/>
                </a:lnTo>
                <a:lnTo>
                  <a:pt x="64" y="34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743857" y="2220508"/>
            <a:ext cx="4727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Text-</a:t>
            </a:r>
            <a:endParaRPr lang="de-DE" altLang="de-DE" sz="240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435882" y="2471334"/>
            <a:ext cx="1104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Documents</a:t>
            </a:r>
            <a:endParaRPr lang="de-DE" altLang="de-DE" sz="2400"/>
          </a:p>
        </p:txBody>
      </p:sp>
      <p:sp>
        <p:nvSpPr>
          <p:cNvPr id="26642" name="Freeform 18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Freeform 19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Freeform 20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2461032" y="5843184"/>
            <a:ext cx="44450" cy="39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46" name="Freeform 22"/>
          <p:cNvSpPr>
            <a:spLocks noEditPoints="1"/>
          </p:cNvSpPr>
          <p:nvPr/>
        </p:nvSpPr>
        <p:spPr bwMode="auto">
          <a:xfrm>
            <a:off x="2045108" y="5346295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5"/>
                </a:moveTo>
                <a:lnTo>
                  <a:pt x="155" y="606"/>
                </a:lnTo>
                <a:lnTo>
                  <a:pt x="172" y="617"/>
                </a:lnTo>
                <a:lnTo>
                  <a:pt x="194" y="617"/>
                </a:lnTo>
                <a:lnTo>
                  <a:pt x="211" y="606"/>
                </a:lnTo>
                <a:lnTo>
                  <a:pt x="215" y="585"/>
                </a:lnTo>
                <a:lnTo>
                  <a:pt x="215" y="363"/>
                </a:lnTo>
                <a:lnTo>
                  <a:pt x="215" y="183"/>
                </a:lnTo>
                <a:lnTo>
                  <a:pt x="218" y="180"/>
                </a:lnTo>
                <a:lnTo>
                  <a:pt x="222" y="176"/>
                </a:lnTo>
                <a:lnTo>
                  <a:pt x="229" y="180"/>
                </a:lnTo>
                <a:lnTo>
                  <a:pt x="229" y="183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71" y="349"/>
                </a:lnTo>
                <a:lnTo>
                  <a:pt x="271" y="151"/>
                </a:lnTo>
                <a:lnTo>
                  <a:pt x="264" y="137"/>
                </a:lnTo>
                <a:lnTo>
                  <a:pt x="250" y="130"/>
                </a:lnTo>
                <a:lnTo>
                  <a:pt x="21" y="130"/>
                </a:lnTo>
                <a:lnTo>
                  <a:pt x="7" y="137"/>
                </a:lnTo>
                <a:lnTo>
                  <a:pt x="0" y="151"/>
                </a:lnTo>
                <a:lnTo>
                  <a:pt x="0" y="349"/>
                </a:lnTo>
                <a:lnTo>
                  <a:pt x="7" y="363"/>
                </a:lnTo>
                <a:lnTo>
                  <a:pt x="21" y="367"/>
                </a:lnTo>
                <a:lnTo>
                  <a:pt x="35" y="363"/>
                </a:lnTo>
                <a:lnTo>
                  <a:pt x="38" y="349"/>
                </a:lnTo>
                <a:lnTo>
                  <a:pt x="38" y="183"/>
                </a:lnTo>
                <a:lnTo>
                  <a:pt x="42" y="180"/>
                </a:lnTo>
                <a:lnTo>
                  <a:pt x="46" y="176"/>
                </a:lnTo>
                <a:lnTo>
                  <a:pt x="53" y="180"/>
                </a:lnTo>
                <a:lnTo>
                  <a:pt x="53" y="183"/>
                </a:lnTo>
                <a:lnTo>
                  <a:pt x="53" y="363"/>
                </a:lnTo>
                <a:lnTo>
                  <a:pt x="53" y="585"/>
                </a:lnTo>
                <a:lnTo>
                  <a:pt x="60" y="606"/>
                </a:lnTo>
                <a:lnTo>
                  <a:pt x="77" y="617"/>
                </a:lnTo>
                <a:lnTo>
                  <a:pt x="98" y="617"/>
                </a:lnTo>
                <a:lnTo>
                  <a:pt x="116" y="606"/>
                </a:lnTo>
                <a:lnTo>
                  <a:pt x="123" y="585"/>
                </a:lnTo>
                <a:lnTo>
                  <a:pt x="123" y="374"/>
                </a:lnTo>
                <a:lnTo>
                  <a:pt x="127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8" y="10"/>
                </a:lnTo>
                <a:lnTo>
                  <a:pt x="123" y="0"/>
                </a:lnTo>
                <a:lnTo>
                  <a:pt x="148" y="0"/>
                </a:lnTo>
                <a:lnTo>
                  <a:pt x="172" y="10"/>
                </a:lnTo>
                <a:lnTo>
                  <a:pt x="190" y="32"/>
                </a:lnTo>
                <a:lnTo>
                  <a:pt x="194" y="60"/>
                </a:lnTo>
                <a:lnTo>
                  <a:pt x="190" y="84"/>
                </a:lnTo>
                <a:lnTo>
                  <a:pt x="172" y="106"/>
                </a:lnTo>
                <a:lnTo>
                  <a:pt x="148" y="116"/>
                </a:lnTo>
                <a:lnTo>
                  <a:pt x="123" y="116"/>
                </a:lnTo>
                <a:lnTo>
                  <a:pt x="98" y="106"/>
                </a:lnTo>
                <a:lnTo>
                  <a:pt x="81" y="84"/>
                </a:lnTo>
                <a:lnTo>
                  <a:pt x="74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757896" y="4993871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48" name="Freeform 24"/>
          <p:cNvSpPr>
            <a:spLocks noEditPoints="1"/>
          </p:cNvSpPr>
          <p:nvPr/>
        </p:nvSpPr>
        <p:spPr bwMode="auto">
          <a:xfrm>
            <a:off x="7367995" y="2169708"/>
            <a:ext cx="666750" cy="660400"/>
          </a:xfrm>
          <a:custGeom>
            <a:avLst/>
            <a:gdLst>
              <a:gd name="T0" fmla="*/ 2147483647 w 420"/>
              <a:gd name="T1" fmla="*/ 0 h 416"/>
              <a:gd name="T2" fmla="*/ 2147483647 w 420"/>
              <a:gd name="T3" fmla="*/ 2147483647 h 416"/>
              <a:gd name="T4" fmla="*/ 2147483647 w 420"/>
              <a:gd name="T5" fmla="*/ 0 h 416"/>
              <a:gd name="T6" fmla="*/ 2147483647 w 420"/>
              <a:gd name="T7" fmla="*/ 2147483647 h 416"/>
              <a:gd name="T8" fmla="*/ 2147483647 w 420"/>
              <a:gd name="T9" fmla="*/ 0 h 416"/>
              <a:gd name="T10" fmla="*/ 2147483647 w 420"/>
              <a:gd name="T11" fmla="*/ 2147483647 h 416"/>
              <a:gd name="T12" fmla="*/ 2147483647 w 420"/>
              <a:gd name="T13" fmla="*/ 0 h 416"/>
              <a:gd name="T14" fmla="*/ 2147483647 w 420"/>
              <a:gd name="T15" fmla="*/ 2147483647 h 416"/>
              <a:gd name="T16" fmla="*/ 2147483647 w 420"/>
              <a:gd name="T17" fmla="*/ 0 h 416"/>
              <a:gd name="T18" fmla="*/ 2147483647 w 420"/>
              <a:gd name="T19" fmla="*/ 2147483647 h 416"/>
              <a:gd name="T20" fmla="*/ 2147483647 w 420"/>
              <a:gd name="T21" fmla="*/ 0 h 416"/>
              <a:gd name="T22" fmla="*/ 2147483647 w 420"/>
              <a:gd name="T23" fmla="*/ 2147483647 h 416"/>
              <a:gd name="T24" fmla="*/ 2147483647 w 420"/>
              <a:gd name="T25" fmla="*/ 0 h 416"/>
              <a:gd name="T26" fmla="*/ 2147483647 w 420"/>
              <a:gd name="T27" fmla="*/ 2147483647 h 416"/>
              <a:gd name="T28" fmla="*/ 2147483647 w 420"/>
              <a:gd name="T29" fmla="*/ 0 h 416"/>
              <a:gd name="T30" fmla="*/ 2147483647 w 420"/>
              <a:gd name="T31" fmla="*/ 2147483647 h 416"/>
              <a:gd name="T32" fmla="*/ 2147483647 w 420"/>
              <a:gd name="T33" fmla="*/ 0 h 416"/>
              <a:gd name="T34" fmla="*/ 2147483647 w 420"/>
              <a:gd name="T35" fmla="*/ 2147483647 h 416"/>
              <a:gd name="T36" fmla="*/ 2147483647 w 420"/>
              <a:gd name="T37" fmla="*/ 0 h 416"/>
              <a:gd name="T38" fmla="*/ 2147483647 w 420"/>
              <a:gd name="T39" fmla="*/ 2147483647 h 416"/>
              <a:gd name="T40" fmla="*/ 0 w 420"/>
              <a:gd name="T41" fmla="*/ 0 h 416"/>
              <a:gd name="T42" fmla="*/ 0 w 420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0" h="416">
                <a:moveTo>
                  <a:pt x="420" y="0"/>
                </a:moveTo>
                <a:lnTo>
                  <a:pt x="420" y="416"/>
                </a:lnTo>
                <a:moveTo>
                  <a:pt x="378" y="0"/>
                </a:moveTo>
                <a:lnTo>
                  <a:pt x="378" y="416"/>
                </a:lnTo>
                <a:moveTo>
                  <a:pt x="335" y="0"/>
                </a:moveTo>
                <a:lnTo>
                  <a:pt x="335" y="416"/>
                </a:lnTo>
                <a:moveTo>
                  <a:pt x="293" y="0"/>
                </a:moveTo>
                <a:lnTo>
                  <a:pt x="293" y="416"/>
                </a:lnTo>
                <a:moveTo>
                  <a:pt x="251" y="0"/>
                </a:moveTo>
                <a:lnTo>
                  <a:pt x="251" y="416"/>
                </a:lnTo>
                <a:moveTo>
                  <a:pt x="212" y="0"/>
                </a:moveTo>
                <a:lnTo>
                  <a:pt x="212" y="416"/>
                </a:lnTo>
                <a:moveTo>
                  <a:pt x="170" y="0"/>
                </a:moveTo>
                <a:lnTo>
                  <a:pt x="170" y="416"/>
                </a:lnTo>
                <a:moveTo>
                  <a:pt x="127" y="0"/>
                </a:moveTo>
                <a:lnTo>
                  <a:pt x="127" y="416"/>
                </a:lnTo>
                <a:moveTo>
                  <a:pt x="85" y="0"/>
                </a:moveTo>
                <a:lnTo>
                  <a:pt x="85" y="416"/>
                </a:lnTo>
                <a:moveTo>
                  <a:pt x="43" y="0"/>
                </a:moveTo>
                <a:lnTo>
                  <a:pt x="43" y="416"/>
                </a:lnTo>
                <a:moveTo>
                  <a:pt x="0" y="0"/>
                </a:moveTo>
                <a:lnTo>
                  <a:pt x="0" y="4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9" name="Freeform 25"/>
          <p:cNvSpPr>
            <a:spLocks noEditPoints="1"/>
          </p:cNvSpPr>
          <p:nvPr/>
        </p:nvSpPr>
        <p:spPr bwMode="auto">
          <a:xfrm>
            <a:off x="7367995" y="2169708"/>
            <a:ext cx="666750" cy="660400"/>
          </a:xfrm>
          <a:custGeom>
            <a:avLst/>
            <a:gdLst>
              <a:gd name="T0" fmla="*/ 2147483647 w 420"/>
              <a:gd name="T1" fmla="*/ 2147483647 h 416"/>
              <a:gd name="T2" fmla="*/ 0 w 420"/>
              <a:gd name="T3" fmla="*/ 2147483647 h 416"/>
              <a:gd name="T4" fmla="*/ 2147483647 w 420"/>
              <a:gd name="T5" fmla="*/ 2147483647 h 416"/>
              <a:gd name="T6" fmla="*/ 0 w 420"/>
              <a:gd name="T7" fmla="*/ 2147483647 h 416"/>
              <a:gd name="T8" fmla="*/ 2147483647 w 420"/>
              <a:gd name="T9" fmla="*/ 2147483647 h 416"/>
              <a:gd name="T10" fmla="*/ 0 w 420"/>
              <a:gd name="T11" fmla="*/ 2147483647 h 416"/>
              <a:gd name="T12" fmla="*/ 2147483647 w 420"/>
              <a:gd name="T13" fmla="*/ 2147483647 h 416"/>
              <a:gd name="T14" fmla="*/ 0 w 420"/>
              <a:gd name="T15" fmla="*/ 2147483647 h 416"/>
              <a:gd name="T16" fmla="*/ 2147483647 w 420"/>
              <a:gd name="T17" fmla="*/ 2147483647 h 416"/>
              <a:gd name="T18" fmla="*/ 0 w 420"/>
              <a:gd name="T19" fmla="*/ 2147483647 h 416"/>
              <a:gd name="T20" fmla="*/ 2147483647 w 420"/>
              <a:gd name="T21" fmla="*/ 2147483647 h 416"/>
              <a:gd name="T22" fmla="*/ 0 w 420"/>
              <a:gd name="T23" fmla="*/ 2147483647 h 416"/>
              <a:gd name="T24" fmla="*/ 2147483647 w 420"/>
              <a:gd name="T25" fmla="*/ 2147483647 h 416"/>
              <a:gd name="T26" fmla="*/ 0 w 420"/>
              <a:gd name="T27" fmla="*/ 2147483647 h 416"/>
              <a:gd name="T28" fmla="*/ 2147483647 w 420"/>
              <a:gd name="T29" fmla="*/ 2147483647 h 416"/>
              <a:gd name="T30" fmla="*/ 0 w 420"/>
              <a:gd name="T31" fmla="*/ 2147483647 h 416"/>
              <a:gd name="T32" fmla="*/ 2147483647 w 420"/>
              <a:gd name="T33" fmla="*/ 2147483647 h 416"/>
              <a:gd name="T34" fmla="*/ 0 w 420"/>
              <a:gd name="T35" fmla="*/ 2147483647 h 416"/>
              <a:gd name="T36" fmla="*/ 2147483647 w 420"/>
              <a:gd name="T37" fmla="*/ 2147483647 h 416"/>
              <a:gd name="T38" fmla="*/ 0 w 420"/>
              <a:gd name="T39" fmla="*/ 2147483647 h 416"/>
              <a:gd name="T40" fmla="*/ 2147483647 w 420"/>
              <a:gd name="T41" fmla="*/ 0 h 416"/>
              <a:gd name="T42" fmla="*/ 0 w 420"/>
              <a:gd name="T43" fmla="*/ 0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0" h="416">
                <a:moveTo>
                  <a:pt x="420" y="416"/>
                </a:moveTo>
                <a:lnTo>
                  <a:pt x="0" y="416"/>
                </a:lnTo>
                <a:moveTo>
                  <a:pt x="420" y="374"/>
                </a:moveTo>
                <a:lnTo>
                  <a:pt x="0" y="374"/>
                </a:lnTo>
                <a:moveTo>
                  <a:pt x="420" y="332"/>
                </a:moveTo>
                <a:lnTo>
                  <a:pt x="0" y="332"/>
                </a:lnTo>
                <a:moveTo>
                  <a:pt x="420" y="289"/>
                </a:moveTo>
                <a:lnTo>
                  <a:pt x="0" y="289"/>
                </a:lnTo>
                <a:moveTo>
                  <a:pt x="420" y="251"/>
                </a:moveTo>
                <a:lnTo>
                  <a:pt x="0" y="251"/>
                </a:lnTo>
                <a:moveTo>
                  <a:pt x="420" y="208"/>
                </a:moveTo>
                <a:lnTo>
                  <a:pt x="0" y="208"/>
                </a:lnTo>
                <a:moveTo>
                  <a:pt x="420" y="166"/>
                </a:moveTo>
                <a:lnTo>
                  <a:pt x="0" y="166"/>
                </a:lnTo>
                <a:moveTo>
                  <a:pt x="420" y="124"/>
                </a:moveTo>
                <a:lnTo>
                  <a:pt x="0" y="124"/>
                </a:lnTo>
                <a:moveTo>
                  <a:pt x="420" y="81"/>
                </a:moveTo>
                <a:lnTo>
                  <a:pt x="0" y="81"/>
                </a:lnTo>
                <a:moveTo>
                  <a:pt x="420" y="39"/>
                </a:moveTo>
                <a:lnTo>
                  <a:pt x="0" y="39"/>
                </a:lnTo>
                <a:moveTo>
                  <a:pt x="42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108608" y="1329920"/>
            <a:ext cx="754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Authors</a:t>
            </a:r>
            <a:endParaRPr lang="de-DE" altLang="de-DE" sz="2400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1740308" y="4812895"/>
            <a:ext cx="9636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>
                <a:solidFill>
                  <a:srgbClr val="000000"/>
                </a:solidFill>
              </a:rPr>
              <a:t>Information</a:t>
            </a:r>
            <a:endParaRPr lang="de-DE" altLang="de-DE" sz="2000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1862546" y="5063720"/>
            <a:ext cx="611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>
                <a:solidFill>
                  <a:srgbClr val="000000"/>
                </a:solidFill>
              </a:rPr>
              <a:t>Seeker</a:t>
            </a:r>
            <a:endParaRPr lang="de-DE" altLang="de-DE" sz="2000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715283" y="5284383"/>
            <a:ext cx="1108075" cy="3984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894670" y="5351059"/>
            <a:ext cx="595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Query</a:t>
            </a:r>
            <a:endParaRPr lang="de-DE" altLang="de-DE" sz="240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5880508" y="2366559"/>
            <a:ext cx="1111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56" name="Freeform 32"/>
          <p:cNvSpPr>
            <a:spLocks/>
          </p:cNvSpPr>
          <p:nvPr/>
        </p:nvSpPr>
        <p:spPr bwMode="auto">
          <a:xfrm>
            <a:off x="5885270" y="2231621"/>
            <a:ext cx="1320800" cy="531813"/>
          </a:xfrm>
          <a:custGeom>
            <a:avLst/>
            <a:gdLst>
              <a:gd name="T0" fmla="*/ 0 w 832"/>
              <a:gd name="T1" fmla="*/ 2147483647 h 335"/>
              <a:gd name="T2" fmla="*/ 2147483647 w 832"/>
              <a:gd name="T3" fmla="*/ 2147483647 h 335"/>
              <a:gd name="T4" fmla="*/ 2147483647 w 832"/>
              <a:gd name="T5" fmla="*/ 2147483647 h 335"/>
              <a:gd name="T6" fmla="*/ 2147483647 w 832"/>
              <a:gd name="T7" fmla="*/ 2147483647 h 335"/>
              <a:gd name="T8" fmla="*/ 2147483647 w 832"/>
              <a:gd name="T9" fmla="*/ 0 h 335"/>
              <a:gd name="T10" fmla="*/ 2147483647 w 832"/>
              <a:gd name="T11" fmla="*/ 2147483647 h 335"/>
              <a:gd name="T12" fmla="*/ 0 w 832"/>
              <a:gd name="T13" fmla="*/ 2147483647 h 335"/>
              <a:gd name="T14" fmla="*/ 0 w 832"/>
              <a:gd name="T15" fmla="*/ 2147483647 h 3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5">
                <a:moveTo>
                  <a:pt x="0" y="250"/>
                </a:moveTo>
                <a:lnTo>
                  <a:pt x="748" y="250"/>
                </a:lnTo>
                <a:lnTo>
                  <a:pt x="748" y="335"/>
                </a:lnTo>
                <a:lnTo>
                  <a:pt x="832" y="169"/>
                </a:lnTo>
                <a:lnTo>
                  <a:pt x="748" y="0"/>
                </a:lnTo>
                <a:lnTo>
                  <a:pt x="748" y="85"/>
                </a:lnTo>
                <a:lnTo>
                  <a:pt x="0" y="85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885270" y="2231621"/>
            <a:ext cx="1320800" cy="531813"/>
          </a:xfrm>
          <a:custGeom>
            <a:avLst/>
            <a:gdLst>
              <a:gd name="T0" fmla="*/ 0 w 832"/>
              <a:gd name="T1" fmla="*/ 2147483647 h 335"/>
              <a:gd name="T2" fmla="*/ 2147483647 w 832"/>
              <a:gd name="T3" fmla="*/ 2147483647 h 335"/>
              <a:gd name="T4" fmla="*/ 2147483647 w 832"/>
              <a:gd name="T5" fmla="*/ 2147483647 h 335"/>
              <a:gd name="T6" fmla="*/ 2147483647 w 832"/>
              <a:gd name="T7" fmla="*/ 2147483647 h 335"/>
              <a:gd name="T8" fmla="*/ 2147483647 w 832"/>
              <a:gd name="T9" fmla="*/ 0 h 335"/>
              <a:gd name="T10" fmla="*/ 2147483647 w 832"/>
              <a:gd name="T11" fmla="*/ 2147483647 h 335"/>
              <a:gd name="T12" fmla="*/ 0 w 832"/>
              <a:gd name="T13" fmla="*/ 2147483647 h 3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5">
                <a:moveTo>
                  <a:pt x="0" y="250"/>
                </a:moveTo>
                <a:lnTo>
                  <a:pt x="748" y="250"/>
                </a:lnTo>
                <a:lnTo>
                  <a:pt x="748" y="335"/>
                </a:lnTo>
                <a:lnTo>
                  <a:pt x="832" y="169"/>
                </a:lnTo>
                <a:lnTo>
                  <a:pt x="748" y="0"/>
                </a:lnTo>
                <a:lnTo>
                  <a:pt x="748" y="85"/>
                </a:lnTo>
                <a:lnTo>
                  <a:pt x="0" y="8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997982" y="2371320"/>
            <a:ext cx="827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Indexing</a:t>
            </a:r>
            <a:endParaRPr lang="de-DE" altLang="de-DE" sz="240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6971120" y="2965045"/>
            <a:ext cx="1624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Document-Term-</a:t>
            </a:r>
            <a:endParaRPr lang="de-DE" altLang="de-DE" sz="2400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7485471" y="3217458"/>
            <a:ext cx="5931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Matrix</a:t>
            </a:r>
            <a:endParaRPr lang="de-DE" altLang="de-DE" sz="2400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4229508" y="621896"/>
            <a:ext cx="1489075" cy="1547813"/>
          </a:xfrm>
          <a:custGeom>
            <a:avLst/>
            <a:gdLst>
              <a:gd name="T0" fmla="*/ 0 w 938"/>
              <a:gd name="T1" fmla="*/ 2147483647 h 730"/>
              <a:gd name="T2" fmla="*/ 0 w 938"/>
              <a:gd name="T3" fmla="*/ 2147483647 h 730"/>
              <a:gd name="T4" fmla="*/ 2147483647 w 938"/>
              <a:gd name="T5" fmla="*/ 2147483647 h 730"/>
              <a:gd name="T6" fmla="*/ 2147483647 w 938"/>
              <a:gd name="T7" fmla="*/ 2147483647 h 730"/>
              <a:gd name="T8" fmla="*/ 2147483647 w 938"/>
              <a:gd name="T9" fmla="*/ 2147483647 h 730"/>
              <a:gd name="T10" fmla="*/ 2147483647 w 938"/>
              <a:gd name="T11" fmla="*/ 2147483647 h 730"/>
              <a:gd name="T12" fmla="*/ 2147483647 w 938"/>
              <a:gd name="T13" fmla="*/ 2147483647 h 730"/>
              <a:gd name="T14" fmla="*/ 2147483647 w 938"/>
              <a:gd name="T15" fmla="*/ 2147483647 h 730"/>
              <a:gd name="T16" fmla="*/ 2147483647 w 938"/>
              <a:gd name="T17" fmla="*/ 2147483647 h 730"/>
              <a:gd name="T18" fmla="*/ 2147483647 w 938"/>
              <a:gd name="T19" fmla="*/ 2147483647 h 730"/>
              <a:gd name="T20" fmla="*/ 2147483647 w 938"/>
              <a:gd name="T21" fmla="*/ 2147483647 h 730"/>
              <a:gd name="T22" fmla="*/ 2147483647 w 938"/>
              <a:gd name="T23" fmla="*/ 2147483647 h 730"/>
              <a:gd name="T24" fmla="*/ 2147483647 w 938"/>
              <a:gd name="T25" fmla="*/ 2147483647 h 730"/>
              <a:gd name="T26" fmla="*/ 2147483647 w 938"/>
              <a:gd name="T27" fmla="*/ 2147483647 h 730"/>
              <a:gd name="T28" fmla="*/ 2147483647 w 938"/>
              <a:gd name="T29" fmla="*/ 2147483647 h 730"/>
              <a:gd name="T30" fmla="*/ 2147483647 w 938"/>
              <a:gd name="T31" fmla="*/ 2147483647 h 730"/>
              <a:gd name="T32" fmla="*/ 2147483647 w 938"/>
              <a:gd name="T33" fmla="*/ 2147483647 h 730"/>
              <a:gd name="T34" fmla="*/ 2147483647 w 938"/>
              <a:gd name="T35" fmla="*/ 2147483647 h 730"/>
              <a:gd name="T36" fmla="*/ 2147483647 w 938"/>
              <a:gd name="T37" fmla="*/ 2147483647 h 730"/>
              <a:gd name="T38" fmla="*/ 2147483647 w 938"/>
              <a:gd name="T39" fmla="*/ 2147483647 h 730"/>
              <a:gd name="T40" fmla="*/ 2147483647 w 938"/>
              <a:gd name="T41" fmla="*/ 2147483647 h 730"/>
              <a:gd name="T42" fmla="*/ 2147483647 w 938"/>
              <a:gd name="T43" fmla="*/ 2147483647 h 730"/>
              <a:gd name="T44" fmla="*/ 2147483647 w 938"/>
              <a:gd name="T45" fmla="*/ 2147483647 h 730"/>
              <a:gd name="T46" fmla="*/ 2147483647 w 938"/>
              <a:gd name="T47" fmla="*/ 2147483647 h 730"/>
              <a:gd name="T48" fmla="*/ 2147483647 w 938"/>
              <a:gd name="T49" fmla="*/ 2147483647 h 730"/>
              <a:gd name="T50" fmla="*/ 2147483647 w 938"/>
              <a:gd name="T51" fmla="*/ 2147483647 h 730"/>
              <a:gd name="T52" fmla="*/ 2147483647 w 938"/>
              <a:gd name="T53" fmla="*/ 2147483647 h 730"/>
              <a:gd name="T54" fmla="*/ 2147483647 w 938"/>
              <a:gd name="T55" fmla="*/ 2147483647 h 730"/>
              <a:gd name="T56" fmla="*/ 2147483647 w 938"/>
              <a:gd name="T57" fmla="*/ 2147483647 h 730"/>
              <a:gd name="T58" fmla="*/ 2147483647 w 938"/>
              <a:gd name="T59" fmla="*/ 2147483647 h 730"/>
              <a:gd name="T60" fmla="*/ 2147483647 w 938"/>
              <a:gd name="T61" fmla="*/ 0 h 730"/>
              <a:gd name="T62" fmla="*/ 2147483647 w 938"/>
              <a:gd name="T63" fmla="*/ 0 h 730"/>
              <a:gd name="T64" fmla="*/ 2147483647 w 938"/>
              <a:gd name="T65" fmla="*/ 2147483647 h 730"/>
              <a:gd name="T66" fmla="*/ 2147483647 w 938"/>
              <a:gd name="T67" fmla="*/ 2147483647 h 730"/>
              <a:gd name="T68" fmla="*/ 2147483647 w 938"/>
              <a:gd name="T69" fmla="*/ 2147483647 h 730"/>
              <a:gd name="T70" fmla="*/ 2147483647 w 938"/>
              <a:gd name="T71" fmla="*/ 2147483647 h 730"/>
              <a:gd name="T72" fmla="*/ 2147483647 w 938"/>
              <a:gd name="T73" fmla="*/ 2147483647 h 730"/>
              <a:gd name="T74" fmla="*/ 2147483647 w 938"/>
              <a:gd name="T75" fmla="*/ 2147483647 h 730"/>
              <a:gd name="T76" fmla="*/ 2147483647 w 938"/>
              <a:gd name="T77" fmla="*/ 2147483647 h 730"/>
              <a:gd name="T78" fmla="*/ 2147483647 w 938"/>
              <a:gd name="T79" fmla="*/ 2147483647 h 730"/>
              <a:gd name="T80" fmla="*/ 0 w 938"/>
              <a:gd name="T81" fmla="*/ 2147483647 h 7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8" h="730">
                <a:moveTo>
                  <a:pt x="0" y="116"/>
                </a:moveTo>
                <a:lnTo>
                  <a:pt x="0" y="610"/>
                </a:lnTo>
                <a:lnTo>
                  <a:pt x="7" y="631"/>
                </a:lnTo>
                <a:lnTo>
                  <a:pt x="28" y="649"/>
                </a:lnTo>
                <a:lnTo>
                  <a:pt x="56" y="667"/>
                </a:lnTo>
                <a:lnTo>
                  <a:pt x="99" y="684"/>
                </a:lnTo>
                <a:lnTo>
                  <a:pt x="151" y="698"/>
                </a:lnTo>
                <a:lnTo>
                  <a:pt x="215" y="709"/>
                </a:lnTo>
                <a:lnTo>
                  <a:pt x="282" y="719"/>
                </a:lnTo>
                <a:lnTo>
                  <a:pt x="356" y="727"/>
                </a:lnTo>
                <a:lnTo>
                  <a:pt x="430" y="730"/>
                </a:lnTo>
                <a:lnTo>
                  <a:pt x="507" y="730"/>
                </a:lnTo>
                <a:lnTo>
                  <a:pt x="585" y="727"/>
                </a:lnTo>
                <a:lnTo>
                  <a:pt x="659" y="719"/>
                </a:lnTo>
                <a:lnTo>
                  <a:pt x="726" y="709"/>
                </a:lnTo>
                <a:lnTo>
                  <a:pt x="786" y="698"/>
                </a:lnTo>
                <a:lnTo>
                  <a:pt x="839" y="684"/>
                </a:lnTo>
                <a:lnTo>
                  <a:pt x="881" y="667"/>
                </a:lnTo>
                <a:lnTo>
                  <a:pt x="913" y="649"/>
                </a:lnTo>
                <a:lnTo>
                  <a:pt x="931" y="631"/>
                </a:lnTo>
                <a:lnTo>
                  <a:pt x="938" y="610"/>
                </a:lnTo>
                <a:lnTo>
                  <a:pt x="938" y="116"/>
                </a:lnTo>
                <a:lnTo>
                  <a:pt x="931" y="99"/>
                </a:lnTo>
                <a:lnTo>
                  <a:pt x="913" y="77"/>
                </a:lnTo>
                <a:lnTo>
                  <a:pt x="881" y="60"/>
                </a:lnTo>
                <a:lnTo>
                  <a:pt x="839" y="46"/>
                </a:lnTo>
                <a:lnTo>
                  <a:pt x="786" y="32"/>
                </a:lnTo>
                <a:lnTo>
                  <a:pt x="726" y="18"/>
                </a:lnTo>
                <a:lnTo>
                  <a:pt x="659" y="10"/>
                </a:lnTo>
                <a:lnTo>
                  <a:pt x="585" y="3"/>
                </a:lnTo>
                <a:lnTo>
                  <a:pt x="507" y="0"/>
                </a:lnTo>
                <a:lnTo>
                  <a:pt x="430" y="0"/>
                </a:lnTo>
                <a:lnTo>
                  <a:pt x="356" y="3"/>
                </a:lnTo>
                <a:lnTo>
                  <a:pt x="282" y="10"/>
                </a:lnTo>
                <a:lnTo>
                  <a:pt x="215" y="18"/>
                </a:lnTo>
                <a:lnTo>
                  <a:pt x="151" y="32"/>
                </a:lnTo>
                <a:lnTo>
                  <a:pt x="99" y="46"/>
                </a:lnTo>
                <a:lnTo>
                  <a:pt x="56" y="60"/>
                </a:lnTo>
                <a:lnTo>
                  <a:pt x="28" y="77"/>
                </a:lnTo>
                <a:lnTo>
                  <a:pt x="7" y="99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4229508" y="850495"/>
            <a:ext cx="1489075" cy="185738"/>
          </a:xfrm>
          <a:custGeom>
            <a:avLst/>
            <a:gdLst>
              <a:gd name="T0" fmla="*/ 0 w 938"/>
              <a:gd name="T1" fmla="*/ 0 h 117"/>
              <a:gd name="T2" fmla="*/ 2147483647 w 938"/>
              <a:gd name="T3" fmla="*/ 2147483647 h 117"/>
              <a:gd name="T4" fmla="*/ 2147483647 w 938"/>
              <a:gd name="T5" fmla="*/ 2147483647 h 117"/>
              <a:gd name="T6" fmla="*/ 2147483647 w 938"/>
              <a:gd name="T7" fmla="*/ 2147483647 h 117"/>
              <a:gd name="T8" fmla="*/ 2147483647 w 938"/>
              <a:gd name="T9" fmla="*/ 2147483647 h 117"/>
              <a:gd name="T10" fmla="*/ 2147483647 w 938"/>
              <a:gd name="T11" fmla="*/ 2147483647 h 117"/>
              <a:gd name="T12" fmla="*/ 2147483647 w 938"/>
              <a:gd name="T13" fmla="*/ 2147483647 h 117"/>
              <a:gd name="T14" fmla="*/ 2147483647 w 938"/>
              <a:gd name="T15" fmla="*/ 2147483647 h 117"/>
              <a:gd name="T16" fmla="*/ 2147483647 w 938"/>
              <a:gd name="T17" fmla="*/ 2147483647 h 117"/>
              <a:gd name="T18" fmla="*/ 2147483647 w 938"/>
              <a:gd name="T19" fmla="*/ 2147483647 h 117"/>
              <a:gd name="T20" fmla="*/ 2147483647 w 938"/>
              <a:gd name="T21" fmla="*/ 2147483647 h 117"/>
              <a:gd name="T22" fmla="*/ 2147483647 w 938"/>
              <a:gd name="T23" fmla="*/ 2147483647 h 117"/>
              <a:gd name="T24" fmla="*/ 2147483647 w 938"/>
              <a:gd name="T25" fmla="*/ 2147483647 h 117"/>
              <a:gd name="T26" fmla="*/ 2147483647 w 938"/>
              <a:gd name="T27" fmla="*/ 2147483647 h 117"/>
              <a:gd name="T28" fmla="*/ 2147483647 w 938"/>
              <a:gd name="T29" fmla="*/ 2147483647 h 117"/>
              <a:gd name="T30" fmla="*/ 2147483647 w 938"/>
              <a:gd name="T31" fmla="*/ 2147483647 h 117"/>
              <a:gd name="T32" fmla="*/ 2147483647 w 938"/>
              <a:gd name="T33" fmla="*/ 2147483647 h 117"/>
              <a:gd name="T34" fmla="*/ 2147483647 w 938"/>
              <a:gd name="T35" fmla="*/ 2147483647 h 117"/>
              <a:gd name="T36" fmla="*/ 2147483647 w 938"/>
              <a:gd name="T37" fmla="*/ 2147483647 h 117"/>
              <a:gd name="T38" fmla="*/ 2147483647 w 938"/>
              <a:gd name="T39" fmla="*/ 0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8" h="117">
                <a:moveTo>
                  <a:pt x="0" y="0"/>
                </a:moveTo>
                <a:lnTo>
                  <a:pt x="7" y="21"/>
                </a:lnTo>
                <a:lnTo>
                  <a:pt x="28" y="39"/>
                </a:lnTo>
                <a:lnTo>
                  <a:pt x="56" y="57"/>
                </a:lnTo>
                <a:lnTo>
                  <a:pt x="99" y="74"/>
                </a:lnTo>
                <a:lnTo>
                  <a:pt x="151" y="88"/>
                </a:lnTo>
                <a:lnTo>
                  <a:pt x="215" y="99"/>
                </a:lnTo>
                <a:lnTo>
                  <a:pt x="282" y="110"/>
                </a:lnTo>
                <a:lnTo>
                  <a:pt x="356" y="113"/>
                </a:lnTo>
                <a:lnTo>
                  <a:pt x="430" y="117"/>
                </a:lnTo>
                <a:lnTo>
                  <a:pt x="507" y="117"/>
                </a:lnTo>
                <a:lnTo>
                  <a:pt x="585" y="113"/>
                </a:lnTo>
                <a:lnTo>
                  <a:pt x="659" y="110"/>
                </a:lnTo>
                <a:lnTo>
                  <a:pt x="726" y="99"/>
                </a:lnTo>
                <a:lnTo>
                  <a:pt x="786" y="88"/>
                </a:lnTo>
                <a:lnTo>
                  <a:pt x="839" y="74"/>
                </a:lnTo>
                <a:lnTo>
                  <a:pt x="881" y="57"/>
                </a:lnTo>
                <a:lnTo>
                  <a:pt x="913" y="39"/>
                </a:lnTo>
                <a:lnTo>
                  <a:pt x="931" y="21"/>
                </a:lnTo>
                <a:lnTo>
                  <a:pt x="938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3" name="Freeform 39"/>
          <p:cNvSpPr>
            <a:spLocks noEditPoints="1"/>
          </p:cNvSpPr>
          <p:nvPr/>
        </p:nvSpPr>
        <p:spPr bwMode="auto">
          <a:xfrm>
            <a:off x="7341007" y="4785908"/>
            <a:ext cx="660400" cy="660400"/>
          </a:xfrm>
          <a:custGeom>
            <a:avLst/>
            <a:gdLst>
              <a:gd name="T0" fmla="*/ 2147483647 w 416"/>
              <a:gd name="T1" fmla="*/ 0 h 416"/>
              <a:gd name="T2" fmla="*/ 2147483647 w 416"/>
              <a:gd name="T3" fmla="*/ 2147483647 h 416"/>
              <a:gd name="T4" fmla="*/ 2147483647 w 416"/>
              <a:gd name="T5" fmla="*/ 0 h 416"/>
              <a:gd name="T6" fmla="*/ 2147483647 w 416"/>
              <a:gd name="T7" fmla="*/ 2147483647 h 416"/>
              <a:gd name="T8" fmla="*/ 2147483647 w 416"/>
              <a:gd name="T9" fmla="*/ 0 h 416"/>
              <a:gd name="T10" fmla="*/ 2147483647 w 416"/>
              <a:gd name="T11" fmla="*/ 2147483647 h 416"/>
              <a:gd name="T12" fmla="*/ 2147483647 w 416"/>
              <a:gd name="T13" fmla="*/ 0 h 416"/>
              <a:gd name="T14" fmla="*/ 2147483647 w 416"/>
              <a:gd name="T15" fmla="*/ 2147483647 h 416"/>
              <a:gd name="T16" fmla="*/ 2147483647 w 416"/>
              <a:gd name="T17" fmla="*/ 0 h 416"/>
              <a:gd name="T18" fmla="*/ 2147483647 w 416"/>
              <a:gd name="T19" fmla="*/ 2147483647 h 416"/>
              <a:gd name="T20" fmla="*/ 2147483647 w 416"/>
              <a:gd name="T21" fmla="*/ 0 h 416"/>
              <a:gd name="T22" fmla="*/ 2147483647 w 416"/>
              <a:gd name="T23" fmla="*/ 2147483647 h 416"/>
              <a:gd name="T24" fmla="*/ 2147483647 w 416"/>
              <a:gd name="T25" fmla="*/ 0 h 416"/>
              <a:gd name="T26" fmla="*/ 2147483647 w 416"/>
              <a:gd name="T27" fmla="*/ 2147483647 h 416"/>
              <a:gd name="T28" fmla="*/ 2147483647 w 416"/>
              <a:gd name="T29" fmla="*/ 0 h 416"/>
              <a:gd name="T30" fmla="*/ 2147483647 w 416"/>
              <a:gd name="T31" fmla="*/ 2147483647 h 416"/>
              <a:gd name="T32" fmla="*/ 2147483647 w 416"/>
              <a:gd name="T33" fmla="*/ 0 h 416"/>
              <a:gd name="T34" fmla="*/ 2147483647 w 416"/>
              <a:gd name="T35" fmla="*/ 2147483647 h 416"/>
              <a:gd name="T36" fmla="*/ 2147483647 w 416"/>
              <a:gd name="T37" fmla="*/ 0 h 416"/>
              <a:gd name="T38" fmla="*/ 2147483647 w 416"/>
              <a:gd name="T39" fmla="*/ 2147483647 h 416"/>
              <a:gd name="T40" fmla="*/ 0 w 416"/>
              <a:gd name="T41" fmla="*/ 0 h 416"/>
              <a:gd name="T42" fmla="*/ 0 w 416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6" h="416">
                <a:moveTo>
                  <a:pt x="416" y="0"/>
                </a:moveTo>
                <a:lnTo>
                  <a:pt x="416" y="416"/>
                </a:lnTo>
                <a:moveTo>
                  <a:pt x="374" y="0"/>
                </a:moveTo>
                <a:lnTo>
                  <a:pt x="374" y="416"/>
                </a:lnTo>
                <a:moveTo>
                  <a:pt x="331" y="0"/>
                </a:moveTo>
                <a:lnTo>
                  <a:pt x="331" y="416"/>
                </a:lnTo>
                <a:moveTo>
                  <a:pt x="289" y="0"/>
                </a:moveTo>
                <a:lnTo>
                  <a:pt x="289" y="416"/>
                </a:lnTo>
                <a:moveTo>
                  <a:pt x="247" y="0"/>
                </a:moveTo>
                <a:lnTo>
                  <a:pt x="247" y="416"/>
                </a:lnTo>
                <a:moveTo>
                  <a:pt x="208" y="0"/>
                </a:moveTo>
                <a:lnTo>
                  <a:pt x="208" y="416"/>
                </a:lnTo>
                <a:moveTo>
                  <a:pt x="166" y="0"/>
                </a:moveTo>
                <a:lnTo>
                  <a:pt x="166" y="416"/>
                </a:lnTo>
                <a:moveTo>
                  <a:pt x="123" y="0"/>
                </a:moveTo>
                <a:lnTo>
                  <a:pt x="123" y="416"/>
                </a:lnTo>
                <a:moveTo>
                  <a:pt x="81" y="0"/>
                </a:moveTo>
                <a:lnTo>
                  <a:pt x="81" y="416"/>
                </a:lnTo>
                <a:moveTo>
                  <a:pt x="39" y="0"/>
                </a:moveTo>
                <a:lnTo>
                  <a:pt x="39" y="416"/>
                </a:lnTo>
                <a:moveTo>
                  <a:pt x="0" y="0"/>
                </a:moveTo>
                <a:lnTo>
                  <a:pt x="0" y="4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4" name="Freeform 40"/>
          <p:cNvSpPr>
            <a:spLocks noEditPoints="1"/>
          </p:cNvSpPr>
          <p:nvPr/>
        </p:nvSpPr>
        <p:spPr bwMode="auto">
          <a:xfrm>
            <a:off x="7341007" y="4785908"/>
            <a:ext cx="660400" cy="660400"/>
          </a:xfrm>
          <a:custGeom>
            <a:avLst/>
            <a:gdLst>
              <a:gd name="T0" fmla="*/ 2147483647 w 416"/>
              <a:gd name="T1" fmla="*/ 2147483647 h 416"/>
              <a:gd name="T2" fmla="*/ 0 w 416"/>
              <a:gd name="T3" fmla="*/ 2147483647 h 416"/>
              <a:gd name="T4" fmla="*/ 2147483647 w 416"/>
              <a:gd name="T5" fmla="*/ 2147483647 h 416"/>
              <a:gd name="T6" fmla="*/ 0 w 416"/>
              <a:gd name="T7" fmla="*/ 2147483647 h 416"/>
              <a:gd name="T8" fmla="*/ 2147483647 w 416"/>
              <a:gd name="T9" fmla="*/ 2147483647 h 416"/>
              <a:gd name="T10" fmla="*/ 0 w 416"/>
              <a:gd name="T11" fmla="*/ 2147483647 h 416"/>
              <a:gd name="T12" fmla="*/ 2147483647 w 416"/>
              <a:gd name="T13" fmla="*/ 2147483647 h 416"/>
              <a:gd name="T14" fmla="*/ 0 w 416"/>
              <a:gd name="T15" fmla="*/ 2147483647 h 416"/>
              <a:gd name="T16" fmla="*/ 2147483647 w 416"/>
              <a:gd name="T17" fmla="*/ 2147483647 h 416"/>
              <a:gd name="T18" fmla="*/ 0 w 416"/>
              <a:gd name="T19" fmla="*/ 2147483647 h 416"/>
              <a:gd name="T20" fmla="*/ 2147483647 w 416"/>
              <a:gd name="T21" fmla="*/ 2147483647 h 416"/>
              <a:gd name="T22" fmla="*/ 0 w 416"/>
              <a:gd name="T23" fmla="*/ 2147483647 h 416"/>
              <a:gd name="T24" fmla="*/ 2147483647 w 416"/>
              <a:gd name="T25" fmla="*/ 2147483647 h 416"/>
              <a:gd name="T26" fmla="*/ 0 w 416"/>
              <a:gd name="T27" fmla="*/ 2147483647 h 416"/>
              <a:gd name="T28" fmla="*/ 2147483647 w 416"/>
              <a:gd name="T29" fmla="*/ 2147483647 h 416"/>
              <a:gd name="T30" fmla="*/ 0 w 416"/>
              <a:gd name="T31" fmla="*/ 2147483647 h 416"/>
              <a:gd name="T32" fmla="*/ 2147483647 w 416"/>
              <a:gd name="T33" fmla="*/ 2147483647 h 416"/>
              <a:gd name="T34" fmla="*/ 0 w 416"/>
              <a:gd name="T35" fmla="*/ 2147483647 h 416"/>
              <a:gd name="T36" fmla="*/ 2147483647 w 416"/>
              <a:gd name="T37" fmla="*/ 2147483647 h 416"/>
              <a:gd name="T38" fmla="*/ 0 w 416"/>
              <a:gd name="T39" fmla="*/ 2147483647 h 416"/>
              <a:gd name="T40" fmla="*/ 2147483647 w 416"/>
              <a:gd name="T41" fmla="*/ 0 h 416"/>
              <a:gd name="T42" fmla="*/ 0 w 416"/>
              <a:gd name="T43" fmla="*/ 0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6" h="416">
                <a:moveTo>
                  <a:pt x="416" y="416"/>
                </a:moveTo>
                <a:lnTo>
                  <a:pt x="0" y="416"/>
                </a:lnTo>
                <a:moveTo>
                  <a:pt x="416" y="374"/>
                </a:moveTo>
                <a:lnTo>
                  <a:pt x="0" y="374"/>
                </a:lnTo>
                <a:moveTo>
                  <a:pt x="416" y="335"/>
                </a:moveTo>
                <a:lnTo>
                  <a:pt x="0" y="335"/>
                </a:lnTo>
                <a:moveTo>
                  <a:pt x="416" y="293"/>
                </a:moveTo>
                <a:lnTo>
                  <a:pt x="0" y="293"/>
                </a:lnTo>
                <a:moveTo>
                  <a:pt x="416" y="251"/>
                </a:moveTo>
                <a:lnTo>
                  <a:pt x="0" y="251"/>
                </a:lnTo>
                <a:moveTo>
                  <a:pt x="416" y="208"/>
                </a:moveTo>
                <a:lnTo>
                  <a:pt x="0" y="208"/>
                </a:lnTo>
                <a:moveTo>
                  <a:pt x="416" y="166"/>
                </a:moveTo>
                <a:lnTo>
                  <a:pt x="0" y="166"/>
                </a:lnTo>
                <a:moveTo>
                  <a:pt x="416" y="127"/>
                </a:moveTo>
                <a:lnTo>
                  <a:pt x="0" y="127"/>
                </a:lnTo>
                <a:moveTo>
                  <a:pt x="416" y="85"/>
                </a:moveTo>
                <a:lnTo>
                  <a:pt x="0" y="85"/>
                </a:lnTo>
                <a:moveTo>
                  <a:pt x="416" y="42"/>
                </a:moveTo>
                <a:lnTo>
                  <a:pt x="0" y="42"/>
                </a:lnTo>
                <a:moveTo>
                  <a:pt x="416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7206070" y="4719233"/>
            <a:ext cx="9906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7356883" y="5592359"/>
            <a:ext cx="595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Query</a:t>
            </a:r>
            <a:endParaRPr lang="de-DE" altLang="de-DE" sz="2400"/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7044146" y="5751109"/>
            <a:ext cx="1482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Representation</a:t>
            </a:r>
            <a:endParaRPr lang="de-DE" altLang="de-DE" sz="2400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8544333" y="2422120"/>
            <a:ext cx="1700213" cy="884238"/>
          </a:xfrm>
          <a:custGeom>
            <a:avLst/>
            <a:gdLst>
              <a:gd name="T0" fmla="*/ 0 w 1071"/>
              <a:gd name="T1" fmla="*/ 0 h 557"/>
              <a:gd name="T2" fmla="*/ 2147483647 w 1071"/>
              <a:gd name="T3" fmla="*/ 0 h 557"/>
              <a:gd name="T4" fmla="*/ 2147483647 w 1071"/>
              <a:gd name="T5" fmla="*/ 2147483647 h 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1" h="557">
                <a:moveTo>
                  <a:pt x="0" y="0"/>
                </a:moveTo>
                <a:lnTo>
                  <a:pt x="1071" y="0"/>
                </a:lnTo>
                <a:lnTo>
                  <a:pt x="1071" y="55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9" name="Freeform 45"/>
          <p:cNvSpPr>
            <a:spLocks/>
          </p:cNvSpPr>
          <p:nvPr/>
        </p:nvSpPr>
        <p:spPr bwMode="auto">
          <a:xfrm>
            <a:off x="10195333" y="3295245"/>
            <a:ext cx="100013" cy="95250"/>
          </a:xfrm>
          <a:custGeom>
            <a:avLst/>
            <a:gdLst>
              <a:gd name="T0" fmla="*/ 2147483647 w 63"/>
              <a:gd name="T1" fmla="*/ 0 h 60"/>
              <a:gd name="T2" fmla="*/ 2147483647 w 63"/>
              <a:gd name="T3" fmla="*/ 2147483647 h 60"/>
              <a:gd name="T4" fmla="*/ 0 w 63"/>
              <a:gd name="T5" fmla="*/ 0 h 60"/>
              <a:gd name="T6" fmla="*/ 2147483647 w 63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0">
                <a:moveTo>
                  <a:pt x="63" y="0"/>
                </a:moveTo>
                <a:lnTo>
                  <a:pt x="31" y="60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8526871" y="4812896"/>
            <a:ext cx="1717675" cy="633413"/>
          </a:xfrm>
          <a:custGeom>
            <a:avLst/>
            <a:gdLst>
              <a:gd name="T0" fmla="*/ 0 w 1082"/>
              <a:gd name="T1" fmla="*/ 2147483647 h 631"/>
              <a:gd name="T2" fmla="*/ 2147483647 w 1082"/>
              <a:gd name="T3" fmla="*/ 2147483647 h 631"/>
              <a:gd name="T4" fmla="*/ 2147483647 w 1082"/>
              <a:gd name="T5" fmla="*/ 0 h 6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2" h="631">
                <a:moveTo>
                  <a:pt x="0" y="631"/>
                </a:moveTo>
                <a:lnTo>
                  <a:pt x="1082" y="631"/>
                </a:lnTo>
                <a:lnTo>
                  <a:pt x="108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10198508" y="4712883"/>
            <a:ext cx="100013" cy="100012"/>
          </a:xfrm>
          <a:custGeom>
            <a:avLst/>
            <a:gdLst>
              <a:gd name="T0" fmla="*/ 0 w 63"/>
              <a:gd name="T1" fmla="*/ 2147483647 h 63"/>
              <a:gd name="T2" fmla="*/ 2147483647 w 63"/>
              <a:gd name="T3" fmla="*/ 0 h 63"/>
              <a:gd name="T4" fmla="*/ 2147483647 w 63"/>
              <a:gd name="T5" fmla="*/ 2147483647 h 63"/>
              <a:gd name="T6" fmla="*/ 0 w 63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0" y="63"/>
                </a:moveTo>
                <a:lnTo>
                  <a:pt x="31" y="0"/>
                </a:lnTo>
                <a:lnTo>
                  <a:pt x="6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2" name="Freeform 48"/>
          <p:cNvSpPr>
            <a:spLocks noEditPoints="1"/>
          </p:cNvSpPr>
          <p:nvPr/>
        </p:nvSpPr>
        <p:spPr bwMode="auto">
          <a:xfrm>
            <a:off x="4694645" y="3877859"/>
            <a:ext cx="1236662" cy="598487"/>
          </a:xfrm>
          <a:custGeom>
            <a:avLst/>
            <a:gdLst>
              <a:gd name="T0" fmla="*/ 0 w 779"/>
              <a:gd name="T1" fmla="*/ 2147483647 h 377"/>
              <a:gd name="T2" fmla="*/ 2147483647 w 779"/>
              <a:gd name="T3" fmla="*/ 2147483647 h 377"/>
              <a:gd name="T4" fmla="*/ 2147483647 w 779"/>
              <a:gd name="T5" fmla="*/ 0 h 377"/>
              <a:gd name="T6" fmla="*/ 0 w 779"/>
              <a:gd name="T7" fmla="*/ 0 h 377"/>
              <a:gd name="T8" fmla="*/ 0 w 779"/>
              <a:gd name="T9" fmla="*/ 2147483647 h 377"/>
              <a:gd name="T10" fmla="*/ 2147483647 w 779"/>
              <a:gd name="T11" fmla="*/ 2147483647 h 377"/>
              <a:gd name="T12" fmla="*/ 2147483647 w 779"/>
              <a:gd name="T13" fmla="*/ 2147483647 h 377"/>
              <a:gd name="T14" fmla="*/ 2147483647 w 779"/>
              <a:gd name="T15" fmla="*/ 2147483647 h 377"/>
              <a:gd name="T16" fmla="*/ 2147483647 w 779"/>
              <a:gd name="T17" fmla="*/ 2147483647 h 377"/>
              <a:gd name="T18" fmla="*/ 2147483647 w 779"/>
              <a:gd name="T19" fmla="*/ 2147483647 h 377"/>
              <a:gd name="T20" fmla="*/ 2147483647 w 779"/>
              <a:gd name="T21" fmla="*/ 2147483647 h 377"/>
              <a:gd name="T22" fmla="*/ 2147483647 w 779"/>
              <a:gd name="T23" fmla="*/ 2147483647 h 377"/>
              <a:gd name="T24" fmla="*/ 2147483647 w 779"/>
              <a:gd name="T25" fmla="*/ 2147483647 h 377"/>
              <a:gd name="T26" fmla="*/ 2147483647 w 779"/>
              <a:gd name="T27" fmla="*/ 2147483647 h 377"/>
              <a:gd name="T28" fmla="*/ 2147483647 w 779"/>
              <a:gd name="T29" fmla="*/ 2147483647 h 377"/>
              <a:gd name="T30" fmla="*/ 2147483647 w 779"/>
              <a:gd name="T31" fmla="*/ 2147483647 h 377"/>
              <a:gd name="T32" fmla="*/ 2147483647 w 779"/>
              <a:gd name="T33" fmla="*/ 2147483647 h 377"/>
              <a:gd name="T34" fmla="*/ 2147483647 w 779"/>
              <a:gd name="T35" fmla="*/ 2147483647 h 377"/>
              <a:gd name="T36" fmla="*/ 2147483647 w 779"/>
              <a:gd name="T37" fmla="*/ 2147483647 h 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9" h="377">
                <a:moveTo>
                  <a:pt x="0" y="314"/>
                </a:moveTo>
                <a:lnTo>
                  <a:pt x="719" y="314"/>
                </a:lnTo>
                <a:lnTo>
                  <a:pt x="719" y="0"/>
                </a:lnTo>
                <a:lnTo>
                  <a:pt x="0" y="0"/>
                </a:lnTo>
                <a:lnTo>
                  <a:pt x="0" y="314"/>
                </a:lnTo>
                <a:close/>
                <a:moveTo>
                  <a:pt x="32" y="314"/>
                </a:moveTo>
                <a:lnTo>
                  <a:pt x="32" y="346"/>
                </a:lnTo>
                <a:lnTo>
                  <a:pt x="751" y="346"/>
                </a:lnTo>
                <a:lnTo>
                  <a:pt x="751" y="32"/>
                </a:lnTo>
                <a:lnTo>
                  <a:pt x="719" y="32"/>
                </a:lnTo>
                <a:lnTo>
                  <a:pt x="719" y="314"/>
                </a:lnTo>
                <a:lnTo>
                  <a:pt x="32" y="314"/>
                </a:lnTo>
                <a:close/>
                <a:moveTo>
                  <a:pt x="64" y="346"/>
                </a:moveTo>
                <a:lnTo>
                  <a:pt x="64" y="377"/>
                </a:lnTo>
                <a:lnTo>
                  <a:pt x="779" y="377"/>
                </a:lnTo>
                <a:lnTo>
                  <a:pt x="779" y="63"/>
                </a:lnTo>
                <a:lnTo>
                  <a:pt x="751" y="63"/>
                </a:lnTo>
                <a:lnTo>
                  <a:pt x="751" y="346"/>
                </a:lnTo>
                <a:lnTo>
                  <a:pt x="64" y="34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3" name="Freeform 49"/>
          <p:cNvSpPr>
            <a:spLocks/>
          </p:cNvSpPr>
          <p:nvPr/>
        </p:nvSpPr>
        <p:spPr bwMode="auto">
          <a:xfrm>
            <a:off x="9725433" y="3593695"/>
            <a:ext cx="1158875" cy="990600"/>
          </a:xfrm>
          <a:custGeom>
            <a:avLst/>
            <a:gdLst>
              <a:gd name="T0" fmla="*/ 0 w 730"/>
              <a:gd name="T1" fmla="*/ 2147483647 h 624"/>
              <a:gd name="T2" fmla="*/ 2147483647 w 730"/>
              <a:gd name="T3" fmla="*/ 0 h 624"/>
              <a:gd name="T4" fmla="*/ 2147483647 w 730"/>
              <a:gd name="T5" fmla="*/ 2147483647 h 624"/>
              <a:gd name="T6" fmla="*/ 2147483647 w 730"/>
              <a:gd name="T7" fmla="*/ 2147483647 h 624"/>
              <a:gd name="T8" fmla="*/ 0 w 730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0" h="624">
                <a:moveTo>
                  <a:pt x="0" y="314"/>
                </a:moveTo>
                <a:lnTo>
                  <a:pt x="364" y="0"/>
                </a:lnTo>
                <a:lnTo>
                  <a:pt x="730" y="314"/>
                </a:lnTo>
                <a:lnTo>
                  <a:pt x="364" y="624"/>
                </a:lnTo>
                <a:lnTo>
                  <a:pt x="0" y="31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8437970" y="3955645"/>
            <a:ext cx="882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Similarity</a:t>
            </a:r>
            <a:endParaRPr lang="de-DE" altLang="de-DE" sz="2400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8487182" y="4208059"/>
            <a:ext cx="1081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Calculation</a:t>
            </a:r>
            <a:endParaRPr lang="de-DE" altLang="de-DE" sz="2400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8207783" y="4146145"/>
            <a:ext cx="11113" cy="128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77" name="Freeform 53"/>
          <p:cNvSpPr>
            <a:spLocks/>
          </p:cNvSpPr>
          <p:nvPr/>
        </p:nvSpPr>
        <p:spPr bwMode="auto">
          <a:xfrm>
            <a:off x="6083708" y="4073121"/>
            <a:ext cx="2130425" cy="269875"/>
          </a:xfrm>
          <a:custGeom>
            <a:avLst/>
            <a:gdLst>
              <a:gd name="T0" fmla="*/ 2147483647 w 1498"/>
              <a:gd name="T1" fmla="*/ 2147483647 h 170"/>
              <a:gd name="T2" fmla="*/ 2147483647 w 1498"/>
              <a:gd name="T3" fmla="*/ 2147483647 h 170"/>
              <a:gd name="T4" fmla="*/ 2147483647 w 1498"/>
              <a:gd name="T5" fmla="*/ 0 h 170"/>
              <a:gd name="T6" fmla="*/ 0 w 1498"/>
              <a:gd name="T7" fmla="*/ 2147483647 h 170"/>
              <a:gd name="T8" fmla="*/ 2147483647 w 1498"/>
              <a:gd name="T9" fmla="*/ 2147483647 h 170"/>
              <a:gd name="T10" fmla="*/ 2147483647 w 1498"/>
              <a:gd name="T11" fmla="*/ 2147483647 h 170"/>
              <a:gd name="T12" fmla="*/ 2147483647 w 1498"/>
              <a:gd name="T13" fmla="*/ 2147483647 h 170"/>
              <a:gd name="T14" fmla="*/ 2147483647 w 1498"/>
              <a:gd name="T15" fmla="*/ 2147483647 h 1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98" h="170">
                <a:moveTo>
                  <a:pt x="1498" y="43"/>
                </a:moveTo>
                <a:lnTo>
                  <a:pt x="42" y="43"/>
                </a:lnTo>
                <a:lnTo>
                  <a:pt x="42" y="0"/>
                </a:lnTo>
                <a:lnTo>
                  <a:pt x="0" y="85"/>
                </a:lnTo>
                <a:lnTo>
                  <a:pt x="42" y="170"/>
                </a:lnTo>
                <a:lnTo>
                  <a:pt x="42" y="127"/>
                </a:lnTo>
                <a:lnTo>
                  <a:pt x="1498" y="127"/>
                </a:lnTo>
                <a:lnTo>
                  <a:pt x="1498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8" name="Freeform 54"/>
          <p:cNvSpPr>
            <a:spLocks/>
          </p:cNvSpPr>
          <p:nvPr/>
        </p:nvSpPr>
        <p:spPr bwMode="auto">
          <a:xfrm>
            <a:off x="6007508" y="4073121"/>
            <a:ext cx="2206625" cy="269875"/>
          </a:xfrm>
          <a:custGeom>
            <a:avLst/>
            <a:gdLst>
              <a:gd name="T0" fmla="*/ 2147483647 w 1498"/>
              <a:gd name="T1" fmla="*/ 2147483647 h 170"/>
              <a:gd name="T2" fmla="*/ 2147483647 w 1498"/>
              <a:gd name="T3" fmla="*/ 2147483647 h 170"/>
              <a:gd name="T4" fmla="*/ 2147483647 w 1498"/>
              <a:gd name="T5" fmla="*/ 0 h 170"/>
              <a:gd name="T6" fmla="*/ 0 w 1498"/>
              <a:gd name="T7" fmla="*/ 2147483647 h 170"/>
              <a:gd name="T8" fmla="*/ 2147483647 w 1498"/>
              <a:gd name="T9" fmla="*/ 2147483647 h 170"/>
              <a:gd name="T10" fmla="*/ 2147483647 w 1498"/>
              <a:gd name="T11" fmla="*/ 2147483647 h 170"/>
              <a:gd name="T12" fmla="*/ 2147483647 w 1498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8" h="170">
                <a:moveTo>
                  <a:pt x="1498" y="43"/>
                </a:moveTo>
                <a:lnTo>
                  <a:pt x="42" y="43"/>
                </a:lnTo>
                <a:lnTo>
                  <a:pt x="42" y="0"/>
                </a:lnTo>
                <a:lnTo>
                  <a:pt x="0" y="85"/>
                </a:lnTo>
                <a:lnTo>
                  <a:pt x="42" y="170"/>
                </a:lnTo>
                <a:lnTo>
                  <a:pt x="42" y="127"/>
                </a:lnTo>
                <a:lnTo>
                  <a:pt x="1498" y="12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4550182" y="4320771"/>
            <a:ext cx="88900" cy="106363"/>
          </a:xfrm>
          <a:custGeom>
            <a:avLst/>
            <a:gdLst>
              <a:gd name="T0" fmla="*/ 2147483647 w 56"/>
              <a:gd name="T1" fmla="*/ 0 h 67"/>
              <a:gd name="T2" fmla="*/ 0 w 56"/>
              <a:gd name="T3" fmla="*/ 2147483647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7">
                <a:moveTo>
                  <a:pt x="7" y="0"/>
                </a:moveTo>
                <a:lnTo>
                  <a:pt x="0" y="3"/>
                </a:lnTo>
                <a:lnTo>
                  <a:pt x="49" y="67"/>
                </a:lnTo>
                <a:lnTo>
                  <a:pt x="56" y="63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0" name="Freeform 56"/>
          <p:cNvSpPr>
            <a:spLocks/>
          </p:cNvSpPr>
          <p:nvPr/>
        </p:nvSpPr>
        <p:spPr bwMode="auto">
          <a:xfrm>
            <a:off x="3048407" y="4320771"/>
            <a:ext cx="1303338" cy="1052513"/>
          </a:xfrm>
          <a:custGeom>
            <a:avLst/>
            <a:gdLst>
              <a:gd name="T0" fmla="*/ 2147483647 w 821"/>
              <a:gd name="T1" fmla="*/ 0 h 663"/>
              <a:gd name="T2" fmla="*/ 2147483647 w 821"/>
              <a:gd name="T3" fmla="*/ 2147483647 h 663"/>
              <a:gd name="T4" fmla="*/ 0 w 821"/>
              <a:gd name="T5" fmla="*/ 2147483647 h 663"/>
              <a:gd name="T6" fmla="*/ 2147483647 w 821"/>
              <a:gd name="T7" fmla="*/ 2147483647 h 663"/>
              <a:gd name="T8" fmla="*/ 2147483647 w 821"/>
              <a:gd name="T9" fmla="*/ 2147483647 h 663"/>
              <a:gd name="T10" fmla="*/ 2147483647 w 821"/>
              <a:gd name="T11" fmla="*/ 2147483647 h 663"/>
              <a:gd name="T12" fmla="*/ 2147483647 w 821"/>
              <a:gd name="T13" fmla="*/ 2147483647 h 663"/>
              <a:gd name="T14" fmla="*/ 2147483647 w 821"/>
              <a:gd name="T15" fmla="*/ 0 h 6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21" h="663">
                <a:moveTo>
                  <a:pt x="772" y="0"/>
                </a:moveTo>
                <a:lnTo>
                  <a:pt x="25" y="564"/>
                </a:lnTo>
                <a:lnTo>
                  <a:pt x="0" y="532"/>
                </a:lnTo>
                <a:lnTo>
                  <a:pt x="18" y="624"/>
                </a:lnTo>
                <a:lnTo>
                  <a:pt x="99" y="663"/>
                </a:lnTo>
                <a:lnTo>
                  <a:pt x="74" y="631"/>
                </a:lnTo>
                <a:lnTo>
                  <a:pt x="821" y="67"/>
                </a:lnTo>
                <a:lnTo>
                  <a:pt x="7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1" name="Freeform 57"/>
          <p:cNvSpPr>
            <a:spLocks/>
          </p:cNvSpPr>
          <p:nvPr/>
        </p:nvSpPr>
        <p:spPr bwMode="auto">
          <a:xfrm>
            <a:off x="3256371" y="4320771"/>
            <a:ext cx="1303337" cy="1052513"/>
          </a:xfrm>
          <a:custGeom>
            <a:avLst/>
            <a:gdLst>
              <a:gd name="T0" fmla="*/ 2147483647 w 821"/>
              <a:gd name="T1" fmla="*/ 0 h 663"/>
              <a:gd name="T2" fmla="*/ 2147483647 w 821"/>
              <a:gd name="T3" fmla="*/ 2147483647 h 663"/>
              <a:gd name="T4" fmla="*/ 0 w 821"/>
              <a:gd name="T5" fmla="*/ 2147483647 h 663"/>
              <a:gd name="T6" fmla="*/ 2147483647 w 821"/>
              <a:gd name="T7" fmla="*/ 2147483647 h 663"/>
              <a:gd name="T8" fmla="*/ 2147483647 w 821"/>
              <a:gd name="T9" fmla="*/ 2147483647 h 663"/>
              <a:gd name="T10" fmla="*/ 2147483647 w 821"/>
              <a:gd name="T11" fmla="*/ 2147483647 h 663"/>
              <a:gd name="T12" fmla="*/ 2147483647 w 821"/>
              <a:gd name="T13" fmla="*/ 2147483647 h 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1" h="663">
                <a:moveTo>
                  <a:pt x="772" y="0"/>
                </a:moveTo>
                <a:lnTo>
                  <a:pt x="25" y="564"/>
                </a:lnTo>
                <a:lnTo>
                  <a:pt x="0" y="532"/>
                </a:lnTo>
                <a:lnTo>
                  <a:pt x="18" y="624"/>
                </a:lnTo>
                <a:lnTo>
                  <a:pt x="99" y="663"/>
                </a:lnTo>
                <a:lnTo>
                  <a:pt x="74" y="631"/>
                </a:lnTo>
                <a:lnTo>
                  <a:pt x="82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6148795" y="5317721"/>
            <a:ext cx="11112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5885270" y="5184371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5885270" y="5184371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5997982" y="5324070"/>
            <a:ext cx="827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Indexing</a:t>
            </a:r>
            <a:endParaRPr lang="de-DE" altLang="de-DE" sz="240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6921908" y="3441295"/>
            <a:ext cx="1482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Representation</a:t>
            </a:r>
            <a:endParaRPr lang="de-DE" altLang="de-DE" sz="2400"/>
          </a:p>
        </p:txBody>
      </p:sp>
      <p:sp>
        <p:nvSpPr>
          <p:cNvPr id="26687" name="Freeform 63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8" name="Freeform 64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9" name="Freeform 65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2365782" y="2472920"/>
            <a:ext cx="39688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1" name="Freeform 67"/>
          <p:cNvSpPr>
            <a:spLocks noEditPoints="1"/>
          </p:cNvSpPr>
          <p:nvPr/>
        </p:nvSpPr>
        <p:spPr bwMode="auto">
          <a:xfrm>
            <a:off x="2203857" y="2007784"/>
            <a:ext cx="425450" cy="979487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2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3" y="10"/>
                </a:lnTo>
                <a:lnTo>
                  <a:pt x="187" y="32"/>
                </a:lnTo>
                <a:lnTo>
                  <a:pt x="194" y="56"/>
                </a:lnTo>
                <a:lnTo>
                  <a:pt x="187" y="81"/>
                </a:lnTo>
                <a:lnTo>
                  <a:pt x="173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2662646" y="1985559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3088095" y="2342746"/>
            <a:ext cx="11112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3092857" y="2209396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5" name="Freeform 71"/>
          <p:cNvSpPr>
            <a:spLocks/>
          </p:cNvSpPr>
          <p:nvPr/>
        </p:nvSpPr>
        <p:spPr bwMode="auto">
          <a:xfrm>
            <a:off x="3092857" y="2209396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3278596" y="2342745"/>
            <a:ext cx="777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creation</a:t>
            </a:r>
            <a:endParaRPr lang="de-DE" altLang="de-DE" sz="2400"/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3221445" y="5351059"/>
            <a:ext cx="11112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8" name="Freeform 74"/>
          <p:cNvSpPr>
            <a:spLocks/>
          </p:cNvSpPr>
          <p:nvPr/>
        </p:nvSpPr>
        <p:spPr bwMode="auto">
          <a:xfrm>
            <a:off x="3227796" y="5217708"/>
            <a:ext cx="1487487" cy="525462"/>
          </a:xfrm>
          <a:custGeom>
            <a:avLst/>
            <a:gdLst>
              <a:gd name="T0" fmla="*/ 0 w 937"/>
              <a:gd name="T1" fmla="*/ 2147483647 h 331"/>
              <a:gd name="T2" fmla="*/ 2147483647 w 937"/>
              <a:gd name="T3" fmla="*/ 2147483647 h 331"/>
              <a:gd name="T4" fmla="*/ 2147483647 w 937"/>
              <a:gd name="T5" fmla="*/ 2147483647 h 331"/>
              <a:gd name="T6" fmla="*/ 2147483647 w 937"/>
              <a:gd name="T7" fmla="*/ 2147483647 h 331"/>
              <a:gd name="T8" fmla="*/ 2147483647 w 937"/>
              <a:gd name="T9" fmla="*/ 0 h 331"/>
              <a:gd name="T10" fmla="*/ 2147483647 w 937"/>
              <a:gd name="T11" fmla="*/ 2147483647 h 331"/>
              <a:gd name="T12" fmla="*/ 0 w 937"/>
              <a:gd name="T13" fmla="*/ 2147483647 h 331"/>
              <a:gd name="T14" fmla="*/ 0 w 937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" h="331">
                <a:moveTo>
                  <a:pt x="0" y="250"/>
                </a:moveTo>
                <a:lnTo>
                  <a:pt x="853" y="250"/>
                </a:lnTo>
                <a:lnTo>
                  <a:pt x="853" y="331"/>
                </a:lnTo>
                <a:lnTo>
                  <a:pt x="937" y="166"/>
                </a:lnTo>
                <a:lnTo>
                  <a:pt x="853" y="0"/>
                </a:lnTo>
                <a:lnTo>
                  <a:pt x="853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9" name="Freeform 75"/>
          <p:cNvSpPr>
            <a:spLocks/>
          </p:cNvSpPr>
          <p:nvPr/>
        </p:nvSpPr>
        <p:spPr bwMode="auto">
          <a:xfrm>
            <a:off x="3227796" y="5217708"/>
            <a:ext cx="1487487" cy="525462"/>
          </a:xfrm>
          <a:custGeom>
            <a:avLst/>
            <a:gdLst>
              <a:gd name="T0" fmla="*/ 0 w 937"/>
              <a:gd name="T1" fmla="*/ 2147483647 h 331"/>
              <a:gd name="T2" fmla="*/ 2147483647 w 937"/>
              <a:gd name="T3" fmla="*/ 2147483647 h 331"/>
              <a:gd name="T4" fmla="*/ 2147483647 w 937"/>
              <a:gd name="T5" fmla="*/ 2147483647 h 331"/>
              <a:gd name="T6" fmla="*/ 2147483647 w 937"/>
              <a:gd name="T7" fmla="*/ 2147483647 h 331"/>
              <a:gd name="T8" fmla="*/ 2147483647 w 937"/>
              <a:gd name="T9" fmla="*/ 0 h 331"/>
              <a:gd name="T10" fmla="*/ 2147483647 w 937"/>
              <a:gd name="T11" fmla="*/ 2147483647 h 331"/>
              <a:gd name="T12" fmla="*/ 0 w 937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7" h="331">
                <a:moveTo>
                  <a:pt x="0" y="250"/>
                </a:moveTo>
                <a:lnTo>
                  <a:pt x="853" y="250"/>
                </a:lnTo>
                <a:lnTo>
                  <a:pt x="853" y="331"/>
                </a:lnTo>
                <a:lnTo>
                  <a:pt x="937" y="166"/>
                </a:lnTo>
                <a:lnTo>
                  <a:pt x="853" y="0"/>
                </a:lnTo>
                <a:lnTo>
                  <a:pt x="853" y="84"/>
                </a:lnTo>
                <a:lnTo>
                  <a:pt x="0" y="8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3338921" y="5351059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Formulation</a:t>
            </a:r>
            <a:endParaRPr lang="de-DE" altLang="de-DE" sz="2400"/>
          </a:p>
        </p:txBody>
      </p:sp>
      <p:sp>
        <p:nvSpPr>
          <p:cNvPr id="26701" name="Rectangle 88"/>
          <p:cNvSpPr>
            <a:spLocks noChangeArrowheads="1"/>
          </p:cNvSpPr>
          <p:nvPr/>
        </p:nvSpPr>
        <p:spPr bwMode="auto">
          <a:xfrm>
            <a:off x="3035707" y="4455708"/>
            <a:ext cx="228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702" name="Rectangle 89"/>
          <p:cNvSpPr>
            <a:spLocks noChangeArrowheads="1"/>
          </p:cNvSpPr>
          <p:nvPr/>
        </p:nvSpPr>
        <p:spPr bwMode="auto">
          <a:xfrm>
            <a:off x="2971800" y="6096000"/>
            <a:ext cx="15446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i="1">
                <a:solidFill>
                  <a:srgbClr val="000000"/>
                </a:solidFill>
              </a:rPr>
              <a:t>User interface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700" i="1">
              <a:solidFill>
                <a:srgbClr val="000000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 smtClean="0"/>
              <a:t>Normali</a:t>
            </a:r>
            <a:r>
              <a:rPr lang="sl-SI" altLang="de-DE" dirty="0" err="1" smtClean="0"/>
              <a:t>zacija</a:t>
            </a:r>
            <a:endParaRPr lang="de-DE" altLang="de-DE" dirty="0" smtClean="0"/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de-DE" sz="2800" dirty="0" smtClean="0"/>
              <a:t>Toda</a:t>
            </a:r>
            <a:r>
              <a:rPr lang="en-US" altLang="de-DE" sz="2800" dirty="0" smtClean="0"/>
              <a:t>: </a:t>
            </a:r>
            <a:r>
              <a:rPr lang="sl-SI" altLang="de-DE" sz="2800" dirty="0" smtClean="0"/>
              <a:t>Dolgi dokumenti vsebujejo več informacij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</a:pPr>
            <a:r>
              <a:rPr lang="sl-SI" altLang="de-DE" sz="2800" dirty="0" smtClean="0"/>
              <a:t>Dolgi dokumenti izgubijo več teže za vsak izraz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</a:pPr>
            <a:endParaRPr lang="en-US" altLang="de-DE" sz="2800" dirty="0" smtClean="0"/>
          </a:p>
          <a:p>
            <a:pPr eaLnBrk="1" hangingPunct="1">
              <a:lnSpc>
                <a:spcPct val="90000"/>
              </a:lnSpc>
            </a:pPr>
            <a:r>
              <a:rPr lang="sl-SI" altLang="de-DE" sz="2800" dirty="0" smtClean="0"/>
              <a:t>Morda preveč</a:t>
            </a:r>
            <a:r>
              <a:rPr lang="en-US" altLang="de-DE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sl-SI" altLang="de-DE" sz="2800" dirty="0" smtClean="0"/>
              <a:t>Najti pravo razmerje je težko</a:t>
            </a:r>
            <a:endParaRPr lang="en-US" altLang="de-DE" sz="2800" dirty="0" smtClean="0"/>
          </a:p>
          <a:p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32772" name="Picture 4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3376"/>
            <a:ext cx="8208963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70401" y="6524625"/>
            <a:ext cx="616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/>
              <a:t>Järvelin &amp; Ingwersen 2004 http://www.informationr.net/ir/10-1/paper212.html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514350"/>
            <a:ext cx="7772400" cy="914400"/>
          </a:xfrm>
          <a:ln/>
        </p:spPr>
        <p:txBody>
          <a:bodyPr vert="horz" lIns="0" tIns="0" rIns="0" bIns="0" rtlCol="0" anchor="t">
            <a:noAutofit/>
          </a:bodyPr>
          <a:lstStyle/>
          <a:p>
            <a:r>
              <a:rPr lang="sl-SI" altLang="de-DE" dirty="0" smtClean="0"/>
              <a:t>Poizvedovanje</a:t>
            </a:r>
            <a:endParaRPr lang="de-DE" altLang="de-DE" dirty="0"/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 flipV="1">
            <a:off x="2279650" y="4868863"/>
            <a:ext cx="7531100" cy="1422400"/>
          </a:xfrm>
          <a:custGeom>
            <a:avLst/>
            <a:gdLst>
              <a:gd name="G0" fmla="+- 3464 0 0"/>
              <a:gd name="G1" fmla="+- 21600 0 3464"/>
              <a:gd name="G2" fmla="*/ 3464 1 2"/>
              <a:gd name="G3" fmla="+- 21600 0 G2"/>
              <a:gd name="G4" fmla="+/ 3464 21600 2"/>
              <a:gd name="G5" fmla="+/ G1 0 2"/>
              <a:gd name="G6" fmla="*/ 21600 21600 3464"/>
              <a:gd name="G7" fmla="*/ G6 1 2"/>
              <a:gd name="G8" fmla="+- 21600 0 G7"/>
              <a:gd name="G9" fmla="*/ 21600 1 2"/>
              <a:gd name="G10" fmla="+- 3464 0 G9"/>
              <a:gd name="G11" fmla="?: G10 G8 0"/>
              <a:gd name="G12" fmla="?: G10 G7 21600"/>
              <a:gd name="T0" fmla="*/ 19868 w 21600"/>
              <a:gd name="T1" fmla="*/ 10800 h 21600"/>
              <a:gd name="T2" fmla="*/ 10800 w 21600"/>
              <a:gd name="T3" fmla="*/ 21600 h 21600"/>
              <a:gd name="T4" fmla="*/ 1732 w 21600"/>
              <a:gd name="T5" fmla="*/ 10800 h 21600"/>
              <a:gd name="T6" fmla="*/ 10800 w 21600"/>
              <a:gd name="T7" fmla="*/ 0 h 21600"/>
              <a:gd name="T8" fmla="*/ 3532 w 21600"/>
              <a:gd name="T9" fmla="*/ 3532 h 21600"/>
              <a:gd name="T10" fmla="*/ 18068 w 21600"/>
              <a:gd name="T11" fmla="*/ 180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64" y="21600"/>
                </a:lnTo>
                <a:lnTo>
                  <a:pt x="1813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511675" y="1844675"/>
            <a:ext cx="3048000" cy="1760538"/>
          </a:xfrm>
          <a:prstGeom prst="triangle">
            <a:avLst>
              <a:gd name="adj" fmla="val 49736"/>
            </a:avLst>
          </a:prstGeom>
          <a:solidFill>
            <a:srgbClr val="005496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 eaLnBrk="0" hangingPunct="0">
              <a:spcBef>
                <a:spcPts val="1250"/>
              </a:spcBef>
              <a:buClr>
                <a:srgbClr val="0068A6"/>
              </a:buClr>
            </a:pPr>
            <a:r>
              <a:rPr lang="de-DE" altLang="de-DE" sz="2000">
                <a:solidFill>
                  <a:srgbClr val="FFFFFF"/>
                </a:solidFill>
              </a:rPr>
              <a:t/>
            </a:r>
            <a:br>
              <a:rPr lang="de-DE" altLang="de-DE" sz="2000">
                <a:solidFill>
                  <a:srgbClr val="FFFFFF"/>
                </a:solidFill>
              </a:rPr>
            </a:br>
            <a:endParaRPr lang="de-DE" altLang="de-DE" sz="2000">
              <a:solidFill>
                <a:srgbClr val="FFFFFF"/>
              </a:solidFill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 flipV="1">
            <a:off x="3454401" y="3617914"/>
            <a:ext cx="5178425" cy="1285875"/>
          </a:xfrm>
          <a:custGeom>
            <a:avLst/>
            <a:gdLst>
              <a:gd name="G0" fmla="+- 4448 0 0"/>
              <a:gd name="G1" fmla="+- 21600 0 4448"/>
              <a:gd name="G2" fmla="*/ 4448 1 2"/>
              <a:gd name="G3" fmla="+- 21600 0 G2"/>
              <a:gd name="G4" fmla="+/ 4448 21600 2"/>
              <a:gd name="G5" fmla="+/ G1 0 2"/>
              <a:gd name="G6" fmla="*/ 21600 21600 4448"/>
              <a:gd name="G7" fmla="*/ G6 1 2"/>
              <a:gd name="G8" fmla="+- 21600 0 G7"/>
              <a:gd name="G9" fmla="*/ 21600 1 2"/>
              <a:gd name="G10" fmla="+- 4448 0 G9"/>
              <a:gd name="G11" fmla="?: G10 G8 0"/>
              <a:gd name="G12" fmla="?: G10 G7 21600"/>
              <a:gd name="T0" fmla="*/ 19376 w 21600"/>
              <a:gd name="T1" fmla="*/ 10800 h 21600"/>
              <a:gd name="T2" fmla="*/ 10800 w 21600"/>
              <a:gd name="T3" fmla="*/ 21600 h 21600"/>
              <a:gd name="T4" fmla="*/ 2224 w 21600"/>
              <a:gd name="T5" fmla="*/ 10800 h 21600"/>
              <a:gd name="T6" fmla="*/ 10800 w 21600"/>
              <a:gd name="T7" fmla="*/ 0 h 21600"/>
              <a:gd name="T8" fmla="*/ 4024 w 21600"/>
              <a:gd name="T9" fmla="*/ 4024 h 21600"/>
              <a:gd name="T10" fmla="*/ 17576 w 21600"/>
              <a:gd name="T11" fmla="*/ 1757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448" y="21600"/>
                </a:lnTo>
                <a:lnTo>
                  <a:pt x="1715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DDEA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25605" name="Freeform 5"/>
          <p:cNvSpPr>
            <a:spLocks noChangeArrowheads="1"/>
          </p:cNvSpPr>
          <p:nvPr/>
        </p:nvSpPr>
        <p:spPr bwMode="auto">
          <a:xfrm>
            <a:off x="2209800" y="1828801"/>
            <a:ext cx="7677150" cy="4511675"/>
          </a:xfrm>
          <a:custGeom>
            <a:avLst/>
            <a:gdLst>
              <a:gd name="T0" fmla="*/ 18 w 5622"/>
              <a:gd name="T1" fmla="*/ 3178 h 3198"/>
              <a:gd name="T2" fmla="*/ 0 w 5622"/>
              <a:gd name="T3" fmla="*/ 3198 h 3198"/>
              <a:gd name="T4" fmla="*/ 27 w 5622"/>
              <a:gd name="T5" fmla="*/ 3198 h 3198"/>
              <a:gd name="T6" fmla="*/ 5595 w 5622"/>
              <a:gd name="T7" fmla="*/ 3198 h 3198"/>
              <a:gd name="T8" fmla="*/ 5622 w 5622"/>
              <a:gd name="T9" fmla="*/ 3198 h 3198"/>
              <a:gd name="T10" fmla="*/ 5604 w 5622"/>
              <a:gd name="T11" fmla="*/ 3178 h 3198"/>
              <a:gd name="T12" fmla="*/ 2820 w 5622"/>
              <a:gd name="T13" fmla="*/ 10 h 3198"/>
              <a:gd name="T14" fmla="*/ 2811 w 5622"/>
              <a:gd name="T15" fmla="*/ 0 h 3198"/>
              <a:gd name="T16" fmla="*/ 2802 w 5622"/>
              <a:gd name="T17" fmla="*/ 10 h 3198"/>
              <a:gd name="T18" fmla="*/ 18 w 5622"/>
              <a:gd name="T19" fmla="*/ 3178 h 3198"/>
              <a:gd name="T20" fmla="*/ 2820 w 5622"/>
              <a:gd name="T21" fmla="*/ 26 h 3198"/>
              <a:gd name="T22" fmla="*/ 2811 w 5622"/>
              <a:gd name="T23" fmla="*/ 18 h 3198"/>
              <a:gd name="T24" fmla="*/ 2802 w 5622"/>
              <a:gd name="T25" fmla="*/ 26 h 3198"/>
              <a:gd name="T26" fmla="*/ 5586 w 5622"/>
              <a:gd name="T27" fmla="*/ 3194 h 3198"/>
              <a:gd name="T28" fmla="*/ 5595 w 5622"/>
              <a:gd name="T29" fmla="*/ 3186 h 3198"/>
              <a:gd name="T30" fmla="*/ 5595 w 5622"/>
              <a:gd name="T31" fmla="*/ 3174 h 3198"/>
              <a:gd name="T32" fmla="*/ 27 w 5622"/>
              <a:gd name="T33" fmla="*/ 3174 h 3198"/>
              <a:gd name="T34" fmla="*/ 27 w 5622"/>
              <a:gd name="T35" fmla="*/ 3186 h 3198"/>
              <a:gd name="T36" fmla="*/ 36 w 5622"/>
              <a:gd name="T37" fmla="*/ 3194 h 3198"/>
              <a:gd name="T38" fmla="*/ 2820 w 5622"/>
              <a:gd name="T39" fmla="*/ 26 h 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22" h="3198">
                <a:moveTo>
                  <a:pt x="18" y="3178"/>
                </a:moveTo>
                <a:lnTo>
                  <a:pt x="0" y="3198"/>
                </a:lnTo>
                <a:lnTo>
                  <a:pt x="27" y="3198"/>
                </a:lnTo>
                <a:lnTo>
                  <a:pt x="5595" y="3198"/>
                </a:lnTo>
                <a:lnTo>
                  <a:pt x="5622" y="3198"/>
                </a:lnTo>
                <a:lnTo>
                  <a:pt x="5604" y="3178"/>
                </a:lnTo>
                <a:lnTo>
                  <a:pt x="2820" y="10"/>
                </a:lnTo>
                <a:lnTo>
                  <a:pt x="2811" y="0"/>
                </a:lnTo>
                <a:lnTo>
                  <a:pt x="2802" y="10"/>
                </a:lnTo>
                <a:lnTo>
                  <a:pt x="18" y="3178"/>
                </a:lnTo>
                <a:close/>
                <a:moveTo>
                  <a:pt x="2820" y="26"/>
                </a:moveTo>
                <a:lnTo>
                  <a:pt x="2811" y="18"/>
                </a:lnTo>
                <a:lnTo>
                  <a:pt x="2802" y="26"/>
                </a:lnTo>
                <a:lnTo>
                  <a:pt x="5586" y="3194"/>
                </a:lnTo>
                <a:lnTo>
                  <a:pt x="5595" y="3186"/>
                </a:lnTo>
                <a:lnTo>
                  <a:pt x="5595" y="3174"/>
                </a:lnTo>
                <a:lnTo>
                  <a:pt x="27" y="3174"/>
                </a:lnTo>
                <a:lnTo>
                  <a:pt x="27" y="3186"/>
                </a:lnTo>
                <a:lnTo>
                  <a:pt x="36" y="3194"/>
                </a:lnTo>
                <a:lnTo>
                  <a:pt x="282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153107" y="5141914"/>
            <a:ext cx="8560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84150" indent="-184150"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/>
            <a:r>
              <a:rPr lang="sl-SI" altLang="de-DE" sz="2000" b="1" dirty="0" smtClean="0"/>
              <a:t>Modeli</a:t>
            </a:r>
            <a:endParaRPr lang="de-DE" altLang="de-DE" sz="2000" b="1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16276" y="5084764"/>
            <a:ext cx="262096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de-DE" altLang="de-DE" sz="2000" b="1" dirty="0" err="1" smtClean="0"/>
              <a:t>Repre</a:t>
            </a:r>
            <a:r>
              <a:rPr lang="sl-SI" altLang="de-DE" sz="2000" b="1" dirty="0" err="1" smtClean="0"/>
              <a:t>zentacija</a:t>
            </a:r>
            <a:r>
              <a:rPr lang="sl-SI" altLang="de-DE" sz="2000" b="1" dirty="0" smtClean="0"/>
              <a:t> </a:t>
            </a:r>
            <a:r>
              <a:rPr lang="de-DE" altLang="de-DE" sz="2000" b="1" dirty="0" smtClean="0"/>
              <a:t>(</a:t>
            </a:r>
            <a:r>
              <a:rPr lang="de-DE" altLang="de-DE" sz="2000" b="1" dirty="0" err="1" smtClean="0"/>
              <a:t>Inde</a:t>
            </a:r>
            <a:r>
              <a:rPr lang="sl-SI" altLang="de-DE" sz="2000" b="1" dirty="0" err="1" smtClean="0"/>
              <a:t>ksiranje</a:t>
            </a:r>
            <a:r>
              <a:rPr lang="de-DE" altLang="de-DE" sz="2000" b="1" dirty="0" smtClean="0"/>
              <a:t>)</a:t>
            </a:r>
            <a:endParaRPr lang="de-DE" altLang="de-DE" sz="2000" b="1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230639" y="4076701"/>
            <a:ext cx="355928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/>
            <a:r>
              <a:rPr lang="sl-SI" altLang="de-DE" sz="2000" b="1" dirty="0" smtClean="0"/>
              <a:t>Uporabnikova </a:t>
            </a:r>
            <a:r>
              <a:rPr lang="sl-SI" altLang="de-DE" sz="2000" b="1" dirty="0" err="1" smtClean="0"/>
              <a:t>perpsektiva</a:t>
            </a:r>
            <a:endParaRPr lang="de-DE" altLang="de-DE" sz="2000" b="1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160838" y="2816226"/>
            <a:ext cx="176873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sl-SI" altLang="de-DE" sz="2000" b="1" dirty="0" smtClean="0">
                <a:solidFill>
                  <a:srgbClr val="FFFFFF"/>
                </a:solidFill>
              </a:rPr>
              <a:t>Vrednotenje</a:t>
            </a:r>
            <a:endParaRPr lang="de-DE" altLang="de-DE" sz="2000" b="1" dirty="0">
              <a:solidFill>
                <a:srgbClr val="FFFFFF"/>
              </a:solidFill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035675" y="4903788"/>
            <a:ext cx="1588" cy="142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Dodatni signali za </a:t>
            </a:r>
            <a:r>
              <a:rPr lang="sl-SI" dirty="0" err="1" smtClean="0"/>
              <a:t>rangiranje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Lokacija</a:t>
            </a:r>
            <a:endParaRPr lang="de-DE" dirty="0" smtClean="0"/>
          </a:p>
          <a:p>
            <a:r>
              <a:rPr lang="sl-SI" dirty="0"/>
              <a:t>P</a:t>
            </a:r>
            <a:r>
              <a:rPr lang="sl-SI" dirty="0" smtClean="0"/>
              <a:t>ovezave</a:t>
            </a:r>
            <a:endParaRPr lang="de-DE" dirty="0" smtClean="0"/>
          </a:p>
          <a:p>
            <a:r>
              <a:rPr lang="de-DE" dirty="0" err="1" smtClean="0"/>
              <a:t>Popular</a:t>
            </a:r>
            <a:r>
              <a:rPr lang="sl-SI" dirty="0" err="1" smtClean="0"/>
              <a:t>nost</a:t>
            </a:r>
            <a:endParaRPr lang="de-DE" dirty="0" smtClean="0"/>
          </a:p>
          <a:p>
            <a:r>
              <a:rPr lang="de-DE" dirty="0" smtClean="0"/>
              <a:t>Design (</a:t>
            </a:r>
            <a:r>
              <a:rPr lang="sl-SI" dirty="0" smtClean="0"/>
              <a:t>npr. pripravljenost za mobilne naprave</a:t>
            </a:r>
            <a:r>
              <a:rPr lang="de-DE" dirty="0" smtClean="0"/>
              <a:t>)</a:t>
            </a:r>
          </a:p>
          <a:p>
            <a:r>
              <a:rPr lang="sl-SI" dirty="0" smtClean="0"/>
              <a:t>Ekonomski interesi</a:t>
            </a:r>
            <a:endParaRPr lang="de-DE" dirty="0" smtClean="0"/>
          </a:p>
          <a:p>
            <a:r>
              <a:rPr lang="sl-SI" dirty="0" smtClean="0"/>
              <a:t>Različnost rezultatov</a:t>
            </a:r>
            <a:endParaRPr lang="de-DE" dirty="0" smtClean="0"/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9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odatno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0" y="1052736"/>
            <a:ext cx="7767638" cy="41100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Razlaga osnovnih konceptov </a:t>
            </a:r>
            <a:r>
              <a:rPr lang="en-US" b="1" dirty="0" smtClean="0"/>
              <a:t>(Prezi)</a:t>
            </a:r>
            <a:endParaRPr lang="en-US" b="1" dirty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://prezi.com/o6xpbbuzdvfo/representation-indexing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2276872"/>
            <a:ext cx="8538353" cy="4203998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2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Kontaktne informacije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838486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Tehnologija</a:t>
            </a:r>
            <a:endParaRPr lang="de-DE" altLang="de-DE" dirty="0" smtClean="0"/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de-DE" sz="3600" dirty="0" smtClean="0"/>
              <a:t>Ali moramo razumeti tehnologijo, da jo lahko uporabljamo</a:t>
            </a:r>
            <a:r>
              <a:rPr lang="de-DE" altLang="de-DE" sz="36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sl-SI" altLang="de-DE" sz="2800" dirty="0" smtClean="0"/>
              <a:t>Npr. avto, letalo, zdravila, …</a:t>
            </a:r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dirty="0" smtClean="0"/>
              <a:t>Vpliv</a:t>
            </a:r>
            <a:r>
              <a:rPr lang="de-DE" altLang="de-DE" dirty="0" smtClean="0"/>
              <a:t> </a:t>
            </a:r>
            <a:r>
              <a:rPr lang="sl-SI" altLang="de-DE" dirty="0" smtClean="0"/>
              <a:t>spletnih iskalnikov</a:t>
            </a:r>
            <a:endParaRPr lang="de-DE" altLang="de-DE" dirty="0" smtClean="0"/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03312" y="1632154"/>
            <a:ext cx="8946541" cy="4645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de-DE" sz="3600" dirty="0" smtClean="0"/>
              <a:t>Družbena relevantnost</a:t>
            </a:r>
            <a:endParaRPr lang="de-DE" altLang="de-DE" sz="3600" dirty="0" smtClean="0"/>
          </a:p>
          <a:p>
            <a:pPr lvl="1">
              <a:lnSpc>
                <a:spcPct val="90000"/>
              </a:lnSpc>
            </a:pPr>
            <a:r>
              <a:rPr lang="sl-SI" altLang="de-DE" sz="2800" dirty="0" smtClean="0"/>
              <a:t>Nevarnosti</a:t>
            </a:r>
            <a:r>
              <a:rPr lang="de-DE" altLang="de-DE" sz="2800" dirty="0" smtClean="0"/>
              <a:t>?</a:t>
            </a:r>
            <a:endParaRPr lang="de-DE" altLang="de-DE" sz="2800" dirty="0"/>
          </a:p>
          <a:p>
            <a:pPr lvl="1">
              <a:lnSpc>
                <a:spcPct val="90000"/>
              </a:lnSpc>
            </a:pPr>
            <a:r>
              <a:rPr lang="de-DE" altLang="de-DE" sz="2600" dirty="0" smtClean="0"/>
              <a:t>Regula</a:t>
            </a:r>
            <a:r>
              <a:rPr lang="sl-SI" altLang="de-DE" sz="2600" dirty="0" err="1" smtClean="0"/>
              <a:t>cija</a:t>
            </a:r>
            <a:endParaRPr lang="de-DE" altLang="de-DE" sz="26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249" y="269164"/>
            <a:ext cx="10802383" cy="6076339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8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de-DE" sz="4400" dirty="0" smtClean="0"/>
              <a:t>Vloga informacijskih strokovnjakov</a:t>
            </a:r>
            <a:r>
              <a:rPr lang="de-DE" altLang="de-DE" sz="4400" dirty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sl-SI" altLang="de-DE" sz="3000" dirty="0" smtClean="0"/>
              <a:t>Razumevanje sistemov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sl-SI" altLang="de-DE" sz="3000" dirty="0" smtClean="0"/>
              <a:t>Razlaga rezultatov in omejitev uporabnikom (ali managerjem)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sl-SI" altLang="de-DE" sz="3000" dirty="0" smtClean="0"/>
              <a:t>Čim bolje izkoristiti iskalno tehnologijo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sl-SI" altLang="de-DE" sz="3000" dirty="0" smtClean="0"/>
              <a:t>In jo izboljšati</a:t>
            </a:r>
            <a:endParaRPr lang="de-DE" altLang="de-DE" sz="3000" dirty="0"/>
          </a:p>
          <a:p>
            <a:pPr>
              <a:lnSpc>
                <a:spcPct val="90000"/>
              </a:lnSpc>
            </a:pPr>
            <a:endParaRPr lang="de-DE" altLang="de-DE" sz="2800" dirty="0"/>
          </a:p>
          <a:p>
            <a:endParaRPr lang="de-D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8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4873beb7-5857-4685-be1f-d57550cc96cc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1372</Words>
  <Application>Microsoft Office PowerPoint</Application>
  <PresentationFormat>Široki zaslon</PresentationFormat>
  <Paragraphs>417</Paragraphs>
  <Slides>55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55</vt:i4>
      </vt:variant>
    </vt:vector>
  </HeadingPairs>
  <TitlesOfParts>
    <vt:vector size="67" baseType="lpstr">
      <vt:lpstr>MS Gothic</vt:lpstr>
      <vt:lpstr>Arial</vt:lpstr>
      <vt:lpstr>Arial Unicode MS</vt:lpstr>
      <vt:lpstr>Calibri</vt:lpstr>
      <vt:lpstr>Century Gothic</vt:lpstr>
      <vt:lpstr>Fjalla One</vt:lpstr>
      <vt:lpstr>Raleway</vt:lpstr>
      <vt:lpstr>Tahoma</vt:lpstr>
      <vt:lpstr>Times New Roman</vt:lpstr>
      <vt:lpstr>Wingdings 3</vt:lpstr>
      <vt:lpstr>Ion</vt:lpstr>
      <vt:lpstr>Clip</vt:lpstr>
      <vt:lpstr>NAČELA POIZVEDOVANJA</vt:lpstr>
      <vt:lpstr>DEFINICIJA</vt:lpstr>
      <vt:lpstr>PowerPoint prezentacija</vt:lpstr>
      <vt:lpstr>Definicije</vt:lpstr>
      <vt:lpstr>Proces poizvedovanja</vt:lpstr>
      <vt:lpstr>Tehnologija</vt:lpstr>
      <vt:lpstr>Vpliv spletnih iskalnikov</vt:lpstr>
      <vt:lpstr>PowerPoint prezentacija</vt:lpstr>
      <vt:lpstr>Vloga informacijskih strokovnjakov </vt:lpstr>
      <vt:lpstr>Predstavitev</vt:lpstr>
      <vt:lpstr>Razumevanje rangiranja?</vt:lpstr>
      <vt:lpstr>Temeljni problemi pri poizvedovanju</vt:lpstr>
      <vt:lpstr>Predstavitev vsebine</vt:lpstr>
      <vt:lpstr>Ročno indeksiranje</vt:lpstr>
      <vt:lpstr>PowerPoint prezentacija</vt:lpstr>
      <vt:lpstr>Ročno indeksirnje</vt:lpstr>
      <vt:lpstr>Tipi kontroliranih slovarjev</vt:lpstr>
      <vt:lpstr>Avtomatsko indeksiranje</vt:lpstr>
      <vt:lpstr>„Vreča besed“</vt:lpstr>
      <vt:lpstr>Blokiranje – izločanje pomensko praznih besed (stopwords)</vt:lpstr>
      <vt:lpstr>Lingvistično predprocesiranje Krnjenje</vt:lpstr>
      <vt:lpstr>Paradigme</vt:lpstr>
      <vt:lpstr>Paradigme</vt:lpstr>
      <vt:lpstr>PowerPoint prezentacija</vt:lpstr>
      <vt:lpstr>Paradigme</vt:lpstr>
      <vt:lpstr>PowerPoint prezentacija</vt:lpstr>
      <vt:lpstr>PowerPoint prezentacija</vt:lpstr>
      <vt:lpstr>PowerPoint prezentacija</vt:lpstr>
      <vt:lpstr>Proces poizvedovanja</vt:lpstr>
      <vt:lpstr>Kaj moramo vedeti o besedah v dokumentih?</vt:lpstr>
      <vt:lpstr>Osnovna ideja: Uteževanje</vt:lpstr>
      <vt:lpstr>Uteževanje</vt:lpstr>
      <vt:lpstr>Osnovna ideja</vt:lpstr>
      <vt:lpstr>Osnovni koncepti poizvedovanja</vt:lpstr>
      <vt:lpstr>Term Frequency (frekvenca pojavljanja besede)</vt:lpstr>
      <vt:lpstr>PowerPoint prezentacija</vt:lpstr>
      <vt:lpstr>PowerPoint prezentacija</vt:lpstr>
      <vt:lpstr>PowerPoint prezentacija</vt:lpstr>
      <vt:lpstr>Določanje uteži</vt:lpstr>
      <vt:lpstr>Zipfov zakon</vt:lpstr>
      <vt:lpstr>Inverse Document Frequency</vt:lpstr>
      <vt:lpstr>Uteževanje TF IDF </vt:lpstr>
      <vt:lpstr>TF.IDF</vt:lpstr>
      <vt:lpstr>Problem različnih dolžin dokumentov</vt:lpstr>
      <vt:lpstr>Dolžina dokumenta</vt:lpstr>
      <vt:lpstr>Rešitev:  Normalizacija</vt:lpstr>
      <vt:lpstr>Dolžina dokumenta:  Normalizacija</vt:lpstr>
      <vt:lpstr>Normalizacija</vt:lpstr>
      <vt:lpstr>Dolžina dokumenta:  Normalizacija</vt:lpstr>
      <vt:lpstr>Normalizacija</vt:lpstr>
      <vt:lpstr>PowerPoint prezentacija</vt:lpstr>
      <vt:lpstr>Poizvedovanje</vt:lpstr>
      <vt:lpstr>Dodatni signali za rangiranje</vt:lpstr>
      <vt:lpstr>Dodatno</vt:lpstr>
      <vt:lpstr>Kontaktne 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2018-11-11T16:56:47Z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